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08" r:id="rId2"/>
    <p:sldId id="352" r:id="rId3"/>
    <p:sldId id="429" r:id="rId4"/>
    <p:sldId id="430" r:id="rId5"/>
    <p:sldId id="431" r:id="rId6"/>
    <p:sldId id="453" r:id="rId7"/>
    <p:sldId id="433" r:id="rId8"/>
    <p:sldId id="434" r:id="rId9"/>
    <p:sldId id="435" r:id="rId10"/>
    <p:sldId id="436" r:id="rId11"/>
    <p:sldId id="437" r:id="rId12"/>
    <p:sldId id="447" r:id="rId13"/>
    <p:sldId id="463" r:id="rId14"/>
    <p:sldId id="440" r:id="rId15"/>
    <p:sldId id="441" r:id="rId16"/>
    <p:sldId id="454" r:id="rId17"/>
    <p:sldId id="442" r:id="rId18"/>
    <p:sldId id="455" r:id="rId19"/>
    <p:sldId id="456" r:id="rId20"/>
    <p:sldId id="443" r:id="rId21"/>
    <p:sldId id="457" r:id="rId22"/>
    <p:sldId id="458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</p:sldIdLst>
  <p:sldSz cx="12192000" cy="6858000"/>
  <p:notesSz cx="6858000" cy="9144000"/>
  <p:embeddedFontLst>
    <p:embeddedFont>
      <p:font typeface="Wingdings 3" panose="05040102010807070707" pitchFamily="18" charset="2"/>
      <p:regular r:id="rId39"/>
    </p:embeddedFont>
    <p:embeddedFont>
      <p:font typeface="Wingdings 2" panose="05020102010507070707" pitchFamily="18" charset="2"/>
      <p:regular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Roboto Condensed" panose="02000000000000000000" pitchFamily="2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hfFEvyrFs2bq6bMP6UKpg==" hashData="SSyggJ1oWM1LPuF16VeoTKBLmslpxNn7H4oygu3ox7eJBVw9scynQWjyHFoT2JcUMQGa7+hqzgMuDVaDKzRFS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79" d="100"/>
          <a:sy n="79" d="100"/>
        </p:scale>
        <p:origin x="9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351900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/>
              <a:t> </a:t>
            </a:r>
            <a:r>
              <a:rPr lang="en-IN" dirty="0" err="1" smtClean="0"/>
              <a:t>Dharmik</a:t>
            </a:r>
            <a:r>
              <a:rPr lang="en-IN" dirty="0" smtClean="0"/>
              <a:t> P </a:t>
            </a:r>
            <a:r>
              <a:rPr lang="en-IN" dirty="0" err="1" smtClean="0"/>
              <a:t>Vasiyani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Technology -2 </a:t>
            </a:r>
            <a:r>
              <a:rPr lang="en-IN" dirty="0"/>
              <a:t>(</a:t>
            </a:r>
            <a:r>
              <a:rPr lang="en-IN" dirty="0" smtClean="0"/>
              <a:t>WT2) </a:t>
            </a:r>
            <a:endParaRPr lang="en-IN" dirty="0"/>
          </a:p>
          <a:p>
            <a:r>
              <a:rPr lang="en-IN" dirty="0"/>
              <a:t>(</a:t>
            </a:r>
            <a:r>
              <a:rPr lang="en-US" dirty="0" smtClean="0"/>
              <a:t>2305CS203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8" y="5211251"/>
            <a:ext cx="1463040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component must include the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  <a:r>
              <a:rPr lang="en-US" dirty="0"/>
              <a:t>statement</a:t>
            </a:r>
            <a:r>
              <a:rPr lang="en-US" dirty="0" smtClean="0"/>
              <a:t>.</a:t>
            </a:r>
          </a:p>
          <a:p>
            <a:r>
              <a:rPr lang="en-US" dirty="0"/>
              <a:t>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</a:t>
            </a:r>
            <a:r>
              <a:rPr lang="en-US" dirty="0" smtClean="0"/>
              <a:t>.</a:t>
            </a:r>
          </a:p>
          <a:p>
            <a:r>
              <a:rPr lang="en-US" dirty="0"/>
              <a:t>The component also requires a render() method, this method returns HTML.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function component we can have properties in class components as well, we can directly access properties in class component with the help of built-in object named </a:t>
            </a:r>
            <a:r>
              <a:rPr lang="en-US" b="1" dirty="0" smtClean="0"/>
              <a:t>props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2626108"/>
            <a:ext cx="83615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262610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5107640"/>
            <a:ext cx="83615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51076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all about re-using code and it is recommended to split your components into separate files.</a:t>
            </a:r>
          </a:p>
          <a:p>
            <a:r>
              <a:rPr lang="en-US" dirty="0" smtClean="0"/>
              <a:t>To do that, create a new file with a .</a:t>
            </a:r>
            <a:r>
              <a:rPr lang="en-US" dirty="0" err="1" smtClean="0"/>
              <a:t>js</a:t>
            </a:r>
            <a:r>
              <a:rPr lang="en-US" dirty="0" smtClean="0"/>
              <a:t> extension and put component code inside that file.</a:t>
            </a:r>
          </a:p>
          <a:p>
            <a:r>
              <a:rPr lang="en-US" dirty="0" smtClean="0"/>
              <a:t>Note: the file name as well as class/function name MUST start with capital letter.</a:t>
            </a:r>
          </a:p>
          <a:p>
            <a:r>
              <a:rPr lang="en-US" dirty="0" smtClean="0"/>
              <a:t>We also need to export that function class from the created file using </a:t>
            </a:r>
            <a:r>
              <a:rPr lang="en-US" b="1" dirty="0" smtClean="0"/>
              <a:t>default export </a:t>
            </a:r>
            <a:r>
              <a:rPr lang="en-US" dirty="0" smtClean="0"/>
              <a:t>keywords, for example,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we can simply import from this file and use it in the file we want,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3667029"/>
            <a:ext cx="48333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 from other file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366702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5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Welcome.js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70823" y="3667029"/>
            <a:ext cx="46246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'./Welcome'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//create root code here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Welcome </a:t>
            </a: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70829" y="36670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70828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9963509" y="3036934"/>
            <a:ext cx="2228491" cy="543028"/>
          </a:xfrm>
          <a:prstGeom prst="borderCallout1">
            <a:avLst>
              <a:gd name="adj1" fmla="val 41391"/>
              <a:gd name="adj2" fmla="val -3281"/>
              <a:gd name="adj3" fmla="val 116578"/>
              <a:gd name="adj4" fmla="val -16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that we need not to write .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component in React has a lifecycle which you can monitor and manipulate.</a:t>
            </a:r>
          </a:p>
          <a:p>
            <a:r>
              <a:rPr lang="en-US" dirty="0" smtClean="0"/>
              <a:t>There are three main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constructor()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shouldComponentUpdate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smtClean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getSnapshotBeforeUpdate</a:t>
            </a:r>
            <a:r>
              <a:rPr lang="en-US" dirty="0" smtClean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componentDidUpdate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Unmounting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 smtClean="0"/>
              <a:t>componentWillUnmount</a:t>
            </a:r>
            <a:r>
              <a:rPr lang="en-US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</a:t>
            </a:r>
            <a:r>
              <a:rPr lang="en-US" dirty="0"/>
              <a:t>(short for "Properties") are a way to pass data from a parent component to a child component in React.</a:t>
            </a:r>
          </a:p>
          <a:p>
            <a:r>
              <a:rPr lang="en-US" dirty="0" smtClean="0"/>
              <a:t>Props </a:t>
            </a:r>
            <a:r>
              <a:rPr lang="en-US" dirty="0"/>
              <a:t>make components dynamic &amp; reusable by allowing different inputs.</a:t>
            </a:r>
          </a:p>
          <a:p>
            <a:r>
              <a:rPr lang="en-US" dirty="0" smtClean="0"/>
              <a:t>Props </a:t>
            </a:r>
            <a:r>
              <a:rPr lang="en-US" dirty="0"/>
              <a:t>are read-only, meaning child components cannot modify them directly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ComponentName</a:t>
            </a:r>
            <a:r>
              <a:rPr lang="en-US" dirty="0" smtClean="0"/>
              <a:t> </a:t>
            </a:r>
            <a:r>
              <a:rPr lang="en-US" dirty="0" err="1"/>
              <a:t>propName</a:t>
            </a:r>
            <a:r>
              <a:rPr lang="en-US" dirty="0"/>
              <a:t>="value" /&gt;</a:t>
            </a:r>
          </a:p>
          <a:p>
            <a:pPr lvl="1"/>
            <a:r>
              <a:rPr lang="en-US" dirty="0" err="1"/>
              <a:t>ComponentName</a:t>
            </a:r>
            <a:r>
              <a:rPr lang="en-US" dirty="0"/>
              <a:t> → The React component.</a:t>
            </a:r>
          </a:p>
          <a:p>
            <a:pPr lvl="1"/>
            <a:r>
              <a:rPr lang="en-US" dirty="0" err="1"/>
              <a:t>propName</a:t>
            </a:r>
            <a:r>
              <a:rPr lang="en-US" dirty="0"/>
              <a:t> → The name of the property (customizable).</a:t>
            </a:r>
          </a:p>
          <a:p>
            <a:pPr lvl="1"/>
            <a:r>
              <a:rPr lang="en-US" dirty="0"/>
              <a:t>"value" → The value being passed to the child component.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273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 There are some syntax differences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14190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14197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Basic 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314197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180" y="3951701"/>
            <a:ext cx="11929641" cy="198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in JSX we can use all events from Java Script just have to name it in </a:t>
            </a:r>
            <a:r>
              <a:rPr lang="en-US" dirty="0" err="1" smtClean="0"/>
              <a:t>camelCase</a:t>
            </a:r>
            <a:r>
              <a:rPr lang="en-US" dirty="0" smtClean="0"/>
              <a:t>, ex.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onDblClick</a:t>
            </a:r>
            <a:r>
              <a:rPr lang="en-US" dirty="0" smtClean="0"/>
              <a:t>, </a:t>
            </a:r>
            <a:r>
              <a:rPr lang="en-US" dirty="0" err="1" smtClean="0"/>
              <a:t>onChange</a:t>
            </a:r>
            <a:r>
              <a:rPr lang="en-US" dirty="0" smtClean="0"/>
              <a:t> etc…</a:t>
            </a:r>
          </a:p>
          <a:p>
            <a:r>
              <a:rPr lang="en-US" dirty="0" smtClean="0"/>
              <a:t>To pass argument with the events we can use arrow function syntax,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5182409"/>
            <a:ext cx="59289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51824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40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p" bldLvl="5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Then, you can render only some of them, depending on the state of your application</a:t>
            </a:r>
            <a:r>
              <a:rPr lang="en-US" dirty="0" smtClean="0"/>
              <a:t>.</a:t>
            </a:r>
          </a:p>
          <a:p>
            <a:r>
              <a:rPr lang="en-US" dirty="0"/>
              <a:t>Conditional rendering in React works the same way conditions work in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ways we can have conditional rendering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&amp;&amp; operator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2098"/>
              </p:ext>
            </p:extLst>
          </p:nvPr>
        </p:nvGraphicFramePr>
        <p:xfrm>
          <a:off x="418858" y="3287886"/>
          <a:ext cx="113561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225">
                  <a:extLst>
                    <a:ext uri="{9D8B030D-6E8A-4147-A177-3AD203B41FA5}">
                      <a16:colId xmlns:a16="http://schemas.microsoft.com/office/drawing/2014/main" val="4020139593"/>
                    </a:ext>
                  </a:extLst>
                </a:gridCol>
                <a:gridCol w="5934973">
                  <a:extLst>
                    <a:ext uri="{9D8B030D-6E8A-4147-A177-3AD203B41FA5}">
                      <a16:colId xmlns:a16="http://schemas.microsoft.com/office/drawing/2014/main" val="10171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 operator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Computer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 smtClean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smtClean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b="0" dirty="0" err="1" smtClean="0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 smtClean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&lt;/&gt;</a:t>
                      </a:r>
                      <a:endParaRPr lang="en-US" b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);</a:t>
                      </a:r>
                    </a:p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array using 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discussed in revision of </a:t>
            </a:r>
            <a:r>
              <a:rPr lang="en-US" dirty="0" smtClean="0"/>
              <a:t>ES6, We can iterate over array/list in Java Script with the help of </a:t>
            </a:r>
            <a:r>
              <a:rPr lang="en-US" b="1" dirty="0" smtClean="0"/>
              <a:t>map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Map method allows us to run function on each item in array returning a new array as the result, for example,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same method in react to render data,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726756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here b will be [10,6,8]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72675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40992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Basic 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4518175"/>
            <a:ext cx="84996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saurabh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Welcome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451817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42013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JSX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App does not include page routing by default, we need to install a package in order to use routing.</a:t>
            </a:r>
          </a:p>
          <a:p>
            <a:r>
              <a:rPr lang="en-US" dirty="0" smtClean="0"/>
              <a:t>To install routing package,</a:t>
            </a:r>
          </a:p>
          <a:p>
            <a:endParaRPr lang="en-US" dirty="0"/>
          </a:p>
          <a:p>
            <a:r>
              <a:rPr lang="en-US" dirty="0" smtClean="0"/>
              <a:t>Recommended folder structure,</a:t>
            </a:r>
            <a:endParaRPr lang="en-US" dirty="0"/>
          </a:p>
          <a:p>
            <a:pPr lvl="1"/>
            <a:r>
              <a:rPr lang="en-US" dirty="0" smtClean="0"/>
              <a:t>Within the </a:t>
            </a:r>
            <a:r>
              <a:rPr lang="en-US" b="1" dirty="0" err="1" smtClean="0"/>
              <a:t>src</a:t>
            </a:r>
            <a:r>
              <a:rPr lang="en-US" b="1" dirty="0" smtClean="0"/>
              <a:t> </a:t>
            </a:r>
            <a:r>
              <a:rPr lang="en-US" dirty="0" smtClean="0"/>
              <a:t>folder, we’ll create a folder named </a:t>
            </a:r>
            <a:r>
              <a:rPr lang="en-US" b="1" dirty="0" smtClean="0"/>
              <a:t>pages</a:t>
            </a:r>
            <a:r>
              <a:rPr lang="en-US" dirty="0" smtClean="0"/>
              <a:t> with our component files.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>
                <a:latin typeface="Consolas" panose="020B0609020204030204" pitchFamily="49" charset="0"/>
              </a:rPr>
              <a:t>\</a:t>
            </a:r>
            <a:r>
              <a:rPr lang="en-US" dirty="0" smtClean="0"/>
              <a:t>pages</a:t>
            </a:r>
            <a:r>
              <a:rPr lang="en-US" dirty="0" smtClean="0">
                <a:latin typeface="Consolas" panose="020B0609020204030204" pitchFamily="49" charset="0"/>
              </a:rPr>
              <a:t>\:</a:t>
            </a:r>
          </a:p>
          <a:p>
            <a:pPr lvl="2"/>
            <a:r>
              <a:rPr lang="en-US" dirty="0" smtClean="0"/>
              <a:t>Layout.js</a:t>
            </a:r>
          </a:p>
          <a:p>
            <a:pPr lvl="2"/>
            <a:r>
              <a:rPr lang="en-US" dirty="0" smtClean="0"/>
              <a:t>Home.js</a:t>
            </a:r>
          </a:p>
          <a:p>
            <a:pPr lvl="2"/>
            <a:r>
              <a:rPr lang="en-US" dirty="0" smtClean="0"/>
              <a:t>About.js</a:t>
            </a:r>
          </a:p>
          <a:p>
            <a:pPr lvl="2"/>
            <a:r>
              <a:rPr lang="en-US" dirty="0" smtClean="0"/>
              <a:t>Etc…</a:t>
            </a:r>
          </a:p>
          <a:p>
            <a:pPr lvl="2"/>
            <a:endParaRPr lang="en-US" dirty="0"/>
          </a:p>
          <a:p>
            <a:r>
              <a:rPr lang="en-US" dirty="0"/>
              <a:t>In order to use basic routing we need to import </a:t>
            </a:r>
            <a:r>
              <a:rPr lang="en-US" b="1" dirty="0" err="1"/>
              <a:t>BrowserRouter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and </a:t>
            </a:r>
            <a:r>
              <a:rPr lang="en-US" b="1" dirty="0"/>
              <a:t>Route</a:t>
            </a:r>
            <a:r>
              <a:rPr lang="en-US" dirty="0"/>
              <a:t> from </a:t>
            </a:r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package.</a:t>
            </a:r>
          </a:p>
          <a:p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70295" y="210660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react-router-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46067" y="1114195"/>
            <a:ext cx="953477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'./pages/Layout'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'./pages/Home'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'./pages/About'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'./pages/Contact'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46074" y="111419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46074" y="78501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</a:t>
            </a:r>
            <a:r>
              <a:rPr lang="en-US" dirty="0" smtClean="0"/>
              <a:t>) (Cont.)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278" y="1165375"/>
            <a:ext cx="686058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"/contact"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Footer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0285" y="116537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0285" y="848540"/>
            <a:ext cx="16498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Layout.js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116537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6" y="116537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6" y="8485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2696767"/>
            <a:ext cx="3884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About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269676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237993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About.js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8" y="4228159"/>
            <a:ext cx="38844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Contact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4228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391132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Contact.js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React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ES6 (Revision)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Render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JSX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Function 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smtClean="0"/>
              <a:t>Class 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Lifecycle of component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Props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Events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Conditional Rendering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Routing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React CSS Styling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Hooks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Consuming </a:t>
            </a:r>
            <a:r>
              <a:rPr lang="en-US" sz="2000" dirty="0" smtClean="0"/>
              <a:t>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to style React with CSS, here are 3 common ways,</a:t>
            </a:r>
          </a:p>
          <a:p>
            <a:pPr lvl="1"/>
            <a:r>
              <a:rPr lang="en-US" dirty="0" smtClean="0"/>
              <a:t>Inline Styling</a:t>
            </a:r>
          </a:p>
          <a:p>
            <a:pPr lvl="1"/>
            <a:r>
              <a:rPr lang="en-US" dirty="0" smtClean="0"/>
              <a:t>CSS Stylesheets</a:t>
            </a:r>
          </a:p>
          <a:p>
            <a:pPr lvl="1"/>
            <a:r>
              <a:rPr lang="en-US" dirty="0" smtClean="0"/>
              <a:t>CSS Modules</a:t>
            </a:r>
          </a:p>
          <a:p>
            <a:r>
              <a:rPr lang="en-US" dirty="0" smtClean="0"/>
              <a:t>Inline Styling:</a:t>
            </a:r>
          </a:p>
          <a:p>
            <a:pPr lvl="1"/>
            <a:r>
              <a:rPr lang="en-US" dirty="0" smtClean="0"/>
              <a:t>To style an element with the inline style attribute, the value must be a JavaScript object,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63443" y="3424999"/>
            <a:ext cx="954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u="sng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endParaRPr lang="en-US" sz="1600" b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63451" y="342499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63451" y="310816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124091" y="1965649"/>
            <a:ext cx="3838754" cy="678832"/>
          </a:xfrm>
          <a:prstGeom prst="borderCallout1">
            <a:avLst>
              <a:gd name="adj1" fmla="val 49248"/>
              <a:gd name="adj2" fmla="val 431"/>
              <a:gd name="adj3" fmla="val 219245"/>
              <a:gd name="adj4" fmla="val -56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that here we have to write double brackets.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Stylesheets:</a:t>
            </a:r>
          </a:p>
          <a:p>
            <a:pPr lvl="1"/>
            <a:r>
              <a:rPr lang="en-US" dirty="0" smtClean="0"/>
              <a:t>We can create a separate CSS file (External CSS) and load it in out React component.</a:t>
            </a:r>
          </a:p>
          <a:p>
            <a:pPr lvl="1"/>
            <a:r>
              <a:rPr lang="en-US" dirty="0" smtClean="0"/>
              <a:t>We need to create a separate file and import it in out component file using import statement,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46655" y="2347194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46662" y="23471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46662" y="201801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Style.css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5893" y="2344971"/>
            <a:ext cx="50864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5900" y="234497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5900" y="2015787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Styling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Modules:</a:t>
            </a:r>
          </a:p>
          <a:p>
            <a:pPr lvl="1"/>
            <a:r>
              <a:rPr lang="en-US" dirty="0" smtClean="0"/>
              <a:t>CSS modules are convenient for components that are placed in separate files.</a:t>
            </a:r>
          </a:p>
          <a:p>
            <a:pPr lvl="1"/>
            <a:r>
              <a:rPr lang="en-US" dirty="0"/>
              <a:t>CSS Modules let you use the same CSS class name in different files without worrying about naming clashes. </a:t>
            </a:r>
            <a:endParaRPr lang="en-US" dirty="0" smtClean="0"/>
          </a:p>
          <a:p>
            <a:pPr lvl="1"/>
            <a:r>
              <a:rPr lang="en-US" dirty="0" smtClean="0"/>
              <a:t>Create the CSS module with the .module.css file extension, for 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2735382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273538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2406198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mystyle.module.css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24739" y="2735382"/>
            <a:ext cx="5086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'./mystyle.module.css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 smtClean="0">
                <a:solidFill>
                  <a:srgbClr val="0070C1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24746" y="273538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24746" y="240619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Home.js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432002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 smtClean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43200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3990841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style.css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7134045" y="5289927"/>
            <a:ext cx="2432649" cy="1164082"/>
          </a:xfrm>
          <a:prstGeom prst="borderCallout1">
            <a:avLst>
              <a:gd name="adj1" fmla="val 0"/>
              <a:gd name="adj2" fmla="val 53369"/>
              <a:gd name="adj3" fmla="val -88053"/>
              <a:gd name="adj4" fmla="val 78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there will be a red colored text with blue background (as per the module)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Hooks</a:t>
            </a:r>
            <a:r>
              <a:rPr lang="en-US" dirty="0"/>
              <a:t> are a new addition in React 16.8. </a:t>
            </a:r>
            <a:endParaRPr lang="en-US" dirty="0" smtClean="0"/>
          </a:p>
          <a:p>
            <a:r>
              <a:rPr lang="en-US" dirty="0" smtClean="0"/>
              <a:t>Using Hooks you can use </a:t>
            </a:r>
            <a:r>
              <a:rPr lang="en-US" dirty="0"/>
              <a:t>state and other React features without writing a </a:t>
            </a:r>
            <a:r>
              <a:rPr lang="en-US" dirty="0" smtClean="0"/>
              <a:t>class, because of hooks class components are no longer needed.</a:t>
            </a:r>
          </a:p>
          <a:p>
            <a:r>
              <a:rPr lang="en-US" dirty="0"/>
              <a:t>Hooks allow us to "hook" into React features such as state and lifecycle methods.</a:t>
            </a:r>
          </a:p>
          <a:p>
            <a:r>
              <a:rPr lang="en-US" dirty="0" smtClean="0"/>
              <a:t>We can use built-in hooks or create our custom hook if we want.</a:t>
            </a:r>
          </a:p>
          <a:p>
            <a:r>
              <a:rPr lang="en-US" dirty="0" smtClean="0"/>
              <a:t>If we want to use any of the built-in hooks we need to import them from the react.</a:t>
            </a:r>
          </a:p>
          <a:p>
            <a:r>
              <a:rPr lang="en-US" dirty="0" smtClean="0"/>
              <a:t>There are 3 rules to use hooks</a:t>
            </a:r>
          </a:p>
          <a:p>
            <a:pPr lvl="1"/>
            <a:r>
              <a:rPr lang="en-US" dirty="0"/>
              <a:t>Hooks can only be called inside React function components.</a:t>
            </a:r>
          </a:p>
          <a:p>
            <a:pPr lvl="1"/>
            <a:r>
              <a:rPr lang="en-US" dirty="0"/>
              <a:t>Hooks can only be called at the top level of a component.</a:t>
            </a:r>
          </a:p>
          <a:p>
            <a:pPr lvl="1"/>
            <a:r>
              <a:rPr lang="en-US" dirty="0"/>
              <a:t>Hooks cannot be conditional</a:t>
            </a:r>
          </a:p>
          <a:p>
            <a:r>
              <a:rPr lang="en-US" dirty="0" smtClean="0"/>
              <a:t>Some important built-in hooks are</a:t>
            </a:r>
          </a:p>
          <a:p>
            <a:pPr lvl="1"/>
            <a:r>
              <a:rPr lang="en-US" dirty="0" err="1" smtClean="0"/>
              <a:t>useState</a:t>
            </a:r>
            <a:endParaRPr lang="en-US" dirty="0" smtClean="0"/>
          </a:p>
          <a:p>
            <a:pPr lvl="1"/>
            <a:r>
              <a:rPr lang="en-US" dirty="0" err="1" smtClean="0"/>
              <a:t>useEffect</a:t>
            </a:r>
            <a:endParaRPr lang="en-US" dirty="0" smtClean="0"/>
          </a:p>
          <a:p>
            <a:pPr lvl="1"/>
            <a:r>
              <a:rPr lang="en-US" dirty="0" err="1" smtClean="0"/>
              <a:t>useContext</a:t>
            </a:r>
            <a:endParaRPr lang="en-US" dirty="0" smtClean="0"/>
          </a:p>
          <a:p>
            <a:pPr lvl="1"/>
            <a:r>
              <a:rPr lang="en-US" dirty="0" err="1" smtClean="0"/>
              <a:t>useRef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5514" y="5311799"/>
            <a:ext cx="4581718" cy="1546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useReducer</a:t>
            </a:r>
            <a:endParaRPr lang="en-US" dirty="0" smtClean="0"/>
          </a:p>
          <a:p>
            <a:pPr lvl="1"/>
            <a:r>
              <a:rPr lang="en-US" dirty="0" err="1" smtClean="0"/>
              <a:t>useCallback</a:t>
            </a:r>
            <a:endParaRPr lang="en-US" dirty="0" smtClean="0"/>
          </a:p>
          <a:p>
            <a:pPr lvl="1"/>
            <a:r>
              <a:rPr lang="en-US" dirty="0" err="1" smtClean="0"/>
              <a:t>useMemo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useState</a:t>
            </a:r>
            <a:r>
              <a:rPr lang="en-US" dirty="0" smtClean="0"/>
              <a:t>”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allows us to track state in a function component</a:t>
            </a:r>
            <a:r>
              <a:rPr lang="en-US" dirty="0" smtClean="0"/>
              <a:t>.</a:t>
            </a:r>
          </a:p>
          <a:p>
            <a:r>
              <a:rPr lang="en-US" dirty="0"/>
              <a:t>State generally refers to data or properties that need to be tracking in an application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order to use </a:t>
            </a:r>
            <a:r>
              <a:rPr lang="en-US" dirty="0" err="1" smtClean="0"/>
              <a:t>useState</a:t>
            </a:r>
            <a:r>
              <a:rPr lang="en-US" dirty="0" smtClean="0"/>
              <a:t> hook we first need to import it from the react.</a:t>
            </a:r>
          </a:p>
          <a:p>
            <a:endParaRPr lang="en-US" dirty="0" smtClean="0"/>
          </a:p>
          <a:p>
            <a:r>
              <a:rPr lang="en-US" dirty="0" smtClean="0"/>
              <a:t>In order to initialize the state we can call </a:t>
            </a:r>
            <a:r>
              <a:rPr lang="en-US" dirty="0" err="1" smtClean="0"/>
              <a:t>useState</a:t>
            </a:r>
            <a:r>
              <a:rPr lang="en-US" dirty="0" smtClean="0"/>
              <a:t> in our function.</a:t>
            </a:r>
          </a:p>
          <a:p>
            <a:endParaRPr lang="en-US" dirty="0" smtClean="0"/>
          </a:p>
          <a:p>
            <a:r>
              <a:rPr lang="en-US" dirty="0" smtClean="0"/>
              <a:t>Note: here </a:t>
            </a:r>
            <a:r>
              <a:rPr lang="en-US" dirty="0"/>
              <a:t>we are </a:t>
            </a:r>
            <a:r>
              <a:rPr lang="en-US" dirty="0" err="1"/>
              <a:t>destructuring</a:t>
            </a:r>
            <a:r>
              <a:rPr lang="en-US" dirty="0"/>
              <a:t> the returned values from </a:t>
            </a:r>
            <a:r>
              <a:rPr lang="en-US" dirty="0" err="1"/>
              <a:t>useState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useState</a:t>
            </a:r>
            <a:r>
              <a:rPr lang="en-US" dirty="0"/>
              <a:t> accepts an initial state and returns two values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current state.</a:t>
            </a:r>
          </a:p>
          <a:p>
            <a:pPr lvl="1"/>
            <a:r>
              <a:rPr lang="en-US" dirty="0"/>
              <a:t>A function that </a:t>
            </a:r>
            <a:r>
              <a:rPr lang="en-US" dirty="0" smtClean="0"/>
              <a:t>updates </a:t>
            </a:r>
            <a:r>
              <a:rPr lang="en-US" dirty="0"/>
              <a:t>the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read the state we can simply use count variable in our function.</a:t>
            </a:r>
          </a:p>
          <a:p>
            <a:r>
              <a:rPr lang="en-US" dirty="0" smtClean="0"/>
              <a:t>To update the state we must use the function returned from the </a:t>
            </a:r>
            <a:r>
              <a:rPr lang="en-US" dirty="0" err="1" smtClean="0"/>
              <a:t>useState</a:t>
            </a:r>
            <a:r>
              <a:rPr lang="en-US" dirty="0" smtClean="0"/>
              <a:t>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2211751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221175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3088770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count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308877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6027502"/>
            <a:ext cx="7837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 this is valid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 this is not valid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602750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useEffect</a:t>
            </a:r>
            <a:r>
              <a:rPr lang="en-US" dirty="0" smtClean="0"/>
              <a:t>”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useEffect</a:t>
            </a:r>
            <a:r>
              <a:rPr lang="en-US" dirty="0"/>
              <a:t> Hook allows you to perform side effects in your components</a:t>
            </a:r>
            <a:r>
              <a:rPr lang="en-US" dirty="0" smtClean="0"/>
              <a:t>.</a:t>
            </a:r>
          </a:p>
          <a:p>
            <a:r>
              <a:rPr lang="en-US" dirty="0"/>
              <a:t>Some examples of side effects are: </a:t>
            </a:r>
            <a:endParaRPr lang="en-US" dirty="0" smtClean="0"/>
          </a:p>
          <a:p>
            <a:pPr lvl="1"/>
            <a:r>
              <a:rPr lang="en-US" dirty="0" smtClean="0"/>
              <a:t>fetching data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/>
              <a:t>updating the </a:t>
            </a:r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err="1"/>
              <a:t>useEffect</a:t>
            </a:r>
            <a:r>
              <a:rPr lang="en-US" dirty="0"/>
              <a:t> accepts </a:t>
            </a:r>
            <a:r>
              <a:rPr lang="en-US" dirty="0" smtClean="0"/>
              <a:t>two </a:t>
            </a:r>
            <a:r>
              <a:rPr lang="en-US" dirty="0"/>
              <a:t>arguments. The second argument is optional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can perform side effects in our component specified at the function argument.</a:t>
            </a:r>
          </a:p>
          <a:p>
            <a:r>
              <a:rPr lang="en-US" dirty="0" smtClean="0"/>
              <a:t>Here notice that this function will be executed each time we render the component.</a:t>
            </a:r>
          </a:p>
          <a:p>
            <a:r>
              <a:rPr lang="en-US" dirty="0"/>
              <a:t>There are several ways to control when side effects </a:t>
            </a:r>
            <a:r>
              <a:rPr lang="en-US" dirty="0" smtClean="0"/>
              <a:t>run using the second argument.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40422" y="3597729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useEffect</a:t>
            </a:r>
            <a:r>
              <a:rPr lang="en-US" sz="1600" b="1" dirty="0">
                <a:latin typeface="Consolas" panose="020B0609020204030204" pitchFamily="49" charset="0"/>
              </a:rPr>
              <a:t>(&lt;function&gt;, &lt;dependency&gt;)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useEffect</a:t>
            </a:r>
            <a:r>
              <a:rPr lang="en-US" dirty="0"/>
              <a:t>” </a:t>
            </a:r>
            <a:r>
              <a:rPr lang="en-US" dirty="0" smtClean="0"/>
              <a:t>Hook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dependency </a:t>
            </a:r>
            <a:r>
              <a:rPr lang="en-US" dirty="0" smtClean="0"/>
              <a:t>passed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empty array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Dependency passed (dependency can be props, state etc…)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1331857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 every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13318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3149155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only on the first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314915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4986924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when there is a change in a or 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49869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4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elements work a bit differently from other DOM elements in React, because form elements naturally keep some internal state</a:t>
            </a:r>
            <a:r>
              <a:rPr lang="en-US" dirty="0" smtClean="0"/>
              <a:t>.</a:t>
            </a:r>
          </a:p>
          <a:p>
            <a:r>
              <a:rPr lang="en-US" dirty="0"/>
              <a:t>For example, this form in plain HTML accepts a single name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form has the default HTML form behavior of browsing to a new page when the user submits the form.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this behavior in React, it just works. But in most cases, it’s convenient to have a JavaScript function that handles the submission of the form and has access to the data that the user entered into the form</a:t>
            </a:r>
            <a:r>
              <a:rPr lang="en-US" dirty="0" smtClean="0"/>
              <a:t>.</a:t>
            </a:r>
          </a:p>
          <a:p>
            <a:r>
              <a:rPr lang="en-US" dirty="0"/>
              <a:t>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0754" y="2082355"/>
            <a:ext cx="783731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Name: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0761" y="2082355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form elements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&lt;select&gt; typically maintain their own state and update it based on user input</a:t>
            </a:r>
            <a:r>
              <a:rPr lang="en-US" dirty="0" smtClean="0"/>
              <a:t>.</a:t>
            </a:r>
          </a:p>
          <a:p>
            <a:r>
              <a:rPr lang="en-US" dirty="0"/>
              <a:t>In React, mutable state is typically kept in the state property of components, and only updated with </a:t>
            </a:r>
            <a:r>
              <a:rPr lang="en-US" dirty="0" err="1"/>
              <a:t>setState</a:t>
            </a:r>
            <a:r>
              <a:rPr lang="en-US" dirty="0" smtClean="0"/>
              <a:t>().</a:t>
            </a:r>
          </a:p>
          <a:p>
            <a:r>
              <a:rPr lang="en-US" dirty="0"/>
              <a:t>We can combine the two by making the React state be the “single source of truth”. Then the React component that renders a form also controls what happens in that form on subsequent user input</a:t>
            </a:r>
            <a:r>
              <a:rPr lang="en-US" dirty="0" smtClean="0"/>
              <a:t>.</a:t>
            </a:r>
          </a:p>
          <a:p>
            <a:r>
              <a:rPr lang="en-US" dirty="0"/>
              <a:t>An input form element whose value is controlled by React in this way is called a “</a:t>
            </a:r>
            <a:r>
              <a:rPr lang="en-US" b="1" dirty="0"/>
              <a:t>controlled component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For example, if we want to make the previous example log the name when it is submitted, we can write the form as a controlled component as shown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Components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// this method will stop form to submit and JS will have control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850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/>
              <a:t>is a declarative, efficient, and flexible JavaScript library for building user interfaces. It lets you compose complex UIs from small and isolated pieces of code called “components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React is a Java Script library for creating user interfaces, it is used to create Single Page Application (SPA).</a:t>
            </a:r>
          </a:p>
          <a:p>
            <a:r>
              <a:rPr lang="en-US" dirty="0" smtClean="0"/>
              <a:t>It is a front-end framework created by Facebook.</a:t>
            </a:r>
          </a:p>
          <a:p>
            <a:r>
              <a:rPr lang="en-US" dirty="0" smtClean="0"/>
              <a:t>React creates a Virtual DOM in memory, instead of manipulating browser’s DOM directly, It will change in Virtual DOM first and then it will reflect changes in browser’s DOM.</a:t>
            </a:r>
          </a:p>
          <a:p>
            <a:r>
              <a:rPr lang="en-US" dirty="0" smtClean="0"/>
              <a:t>React will find out what changes have been made and changes only what needs to be changed.</a:t>
            </a:r>
          </a:p>
          <a:p>
            <a:r>
              <a:rPr lang="en-US" dirty="0" smtClean="0"/>
              <a:t>History:</a:t>
            </a:r>
          </a:p>
          <a:p>
            <a:pPr lvl="1"/>
            <a:r>
              <a:rPr lang="en-US" dirty="0" smtClean="0"/>
              <a:t>Current Version (as </a:t>
            </a:r>
            <a:r>
              <a:rPr lang="en-US" smtClean="0"/>
              <a:t>of Jan-2024) </a:t>
            </a:r>
            <a:r>
              <a:rPr lang="en-US" dirty="0" smtClean="0"/>
              <a:t>of React is 18.2.0</a:t>
            </a:r>
          </a:p>
          <a:p>
            <a:pPr lvl="1"/>
            <a:r>
              <a:rPr lang="en-US" dirty="0" smtClean="0"/>
              <a:t>Initial release to the public (V. 0.3.0) was in July – 2013</a:t>
            </a:r>
          </a:p>
          <a:p>
            <a:pPr lvl="1"/>
            <a:r>
              <a:rPr lang="en-US" dirty="0" err="1" smtClean="0"/>
              <a:t>ReactJS</a:t>
            </a:r>
            <a:r>
              <a:rPr lang="en-US" dirty="0" smtClean="0"/>
              <a:t> was first used in 2011 for </a:t>
            </a:r>
            <a:r>
              <a:rPr lang="en-US" dirty="0" err="1" smtClean="0"/>
              <a:t>facebook’s</a:t>
            </a:r>
            <a:r>
              <a:rPr lang="en-US" dirty="0" smtClean="0"/>
              <a:t> </a:t>
            </a:r>
            <a:r>
              <a:rPr lang="en-US" dirty="0" err="1" smtClean="0"/>
              <a:t>NewsFeed</a:t>
            </a:r>
            <a:r>
              <a:rPr lang="en-US" dirty="0" smtClean="0"/>
              <a:t>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inputs using </a:t>
            </a:r>
            <a:r>
              <a:rPr lang="en-US" dirty="0" err="1" smtClean="0"/>
              <a:t>useState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&amp;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68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API Operation using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perform 5 operations, we will name it </a:t>
            </a:r>
            <a:r>
              <a:rPr lang="en-US" dirty="0" err="1" smtClean="0"/>
              <a:t>getAll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, insert, update and delete.</a:t>
            </a:r>
          </a:p>
          <a:p>
            <a:r>
              <a:rPr lang="en-US" dirty="0" smtClean="0"/>
              <a:t>In our API we have following fields,</a:t>
            </a:r>
          </a:p>
          <a:p>
            <a:pPr lvl="1"/>
            <a:r>
              <a:rPr lang="en-US" dirty="0" err="1" smtClean="0"/>
              <a:t>FacultyID</a:t>
            </a:r>
            <a:endParaRPr lang="en-US" dirty="0" smtClean="0"/>
          </a:p>
          <a:p>
            <a:pPr lvl="1"/>
            <a:r>
              <a:rPr lang="en-US" dirty="0" err="1" smtClean="0"/>
              <a:t>FacultyName</a:t>
            </a:r>
            <a:endParaRPr lang="en-US" dirty="0" smtClean="0"/>
          </a:p>
          <a:p>
            <a:pPr lvl="1"/>
            <a:r>
              <a:rPr lang="en-US" dirty="0" err="1"/>
              <a:t>FacultyImage</a:t>
            </a:r>
            <a:endParaRPr lang="en-US" dirty="0" smtClean="0"/>
          </a:p>
          <a:p>
            <a:pPr lvl="1"/>
            <a:r>
              <a:rPr lang="en-US" dirty="0" err="1"/>
              <a:t>FacultyDepartment</a:t>
            </a:r>
            <a:endParaRPr lang="en-US" dirty="0" smtClean="0"/>
          </a:p>
          <a:p>
            <a:pPr lvl="1"/>
            <a:r>
              <a:rPr lang="en-US" dirty="0" err="1" smtClean="0"/>
              <a:t>FacultySalary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getAll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 Operation using API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5334167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([]);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"API URL HERE"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records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"col-3"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-fluid"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"container"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37538" y="866031"/>
            <a:ext cx="5334167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"API URL HERE/"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faculty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// etc.....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461185" y="866031"/>
            <a:ext cx="37635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93465" y="866031"/>
            <a:ext cx="376353" cy="6001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629098" y="1555514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Faculties.js (</a:t>
            </a:r>
            <a:r>
              <a:rPr lang="en-US" sz="1200" dirty="0" err="1" smtClean="0">
                <a:solidFill>
                  <a:schemeClr val="bg1"/>
                </a:solidFill>
              </a:rPr>
              <a:t>getAll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5424462" y="1646090"/>
            <a:ext cx="1816783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FacultyDetail.js (</a:t>
            </a:r>
            <a:r>
              <a:rPr lang="en-US" sz="1200" dirty="0" err="1" smtClean="0">
                <a:solidFill>
                  <a:schemeClr val="bg1"/>
                </a:solidFill>
              </a:rPr>
              <a:t>getByID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98874" y="4806513"/>
            <a:ext cx="559312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Faculties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'/faculties/:id'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FacultyDetail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22521" y="4806513"/>
            <a:ext cx="37635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5150900" y="5304547"/>
            <a:ext cx="1571032" cy="57222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Index.js (only render method)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1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8695" y="755591"/>
            <a:ext cx="9663790" cy="5816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"react-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'root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All the components will be placed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</a:p>
          <a:p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Home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Display All Faculty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"/faculties/add"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 Faculty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Footer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GetAllFaculty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"/faculties/:id"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"/faculties/add"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AddFaculty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"/faculties/edit/:id"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EditFaculty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02342" y="755591"/>
            <a:ext cx="376353" cy="5816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620221" y="1445074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Index.js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getAll</a:t>
            </a:r>
            <a:r>
              <a:rPr lang="en-US" dirty="0" smtClean="0"/>
              <a:t>, </a:t>
            </a:r>
            <a:r>
              <a:rPr lang="en-US" dirty="0" err="1" smtClean="0"/>
              <a:t>getByID</a:t>
            </a:r>
            <a:r>
              <a:rPr lang="en-US" dirty="0" smtClean="0"/>
              <a:t> &amp; delete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0841" y="915382"/>
            <a:ext cx="407085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GetAllFaculty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formatedData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'/faculties/'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formatedData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4488" y="915382"/>
            <a:ext cx="37635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558075" y="1604865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getAll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076321" y="915383"/>
            <a:ext cx="5686592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DetailFaculty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FacultySalary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FacultySalary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"DELETE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'../faculties/edit/'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99968" y="915383"/>
            <a:ext cx="376353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4777405" y="1604866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getByID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&amp; update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0841" y="915382"/>
            <a:ext cx="472604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all input fields 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"button"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"Add Faculty"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"POST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body:JSON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headers: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Content-Type"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"application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4488" y="915382"/>
            <a:ext cx="376353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558075" y="1604865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insert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200613" y="915383"/>
            <a:ext cx="5686592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EditFaculty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},[]);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all input fields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"button"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"Edit Faculty"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body:JSON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headers: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Content-Type"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"application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24260" y="915383"/>
            <a:ext cx="376353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4901697" y="1604866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update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mtClean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</a:t>
            </a:r>
            <a:r>
              <a:rPr lang="en-IN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 smtClean="0"/>
              <a:t>Dharmik</a:t>
            </a:r>
            <a:r>
              <a:rPr lang="en-IN" dirty="0" smtClean="0"/>
              <a:t> P </a:t>
            </a:r>
            <a:r>
              <a:rPr lang="en-IN" dirty="0" err="1" smtClean="0"/>
              <a:t>Vasiynai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Technology-II</a:t>
            </a:r>
            <a:endParaRPr lang="en-IN" dirty="0"/>
          </a:p>
          <a:p>
            <a:r>
              <a:rPr lang="en-IN" dirty="0" smtClean="0"/>
              <a:t>DU#</a:t>
            </a:r>
            <a:r>
              <a:rPr lang="en-US" dirty="0" smtClean="0"/>
              <a:t>2305CS203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0" y="5216429"/>
            <a:ext cx="1372512" cy="1353599"/>
          </a:xfrm>
        </p:spPr>
      </p:pic>
    </p:spTree>
    <p:extLst>
      <p:ext uri="{BB962C8B-B14F-4D97-AF65-F5344CB8AC3E}">
        <p14:creationId xmlns:p14="http://schemas.microsoft.com/office/powerpoint/2010/main" val="1168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React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an overview of what React is, we can write React code directly in HTML, but in order to use React in production we need </a:t>
            </a:r>
            <a:r>
              <a:rPr lang="en-US" b="1" dirty="0" err="1" smtClean="0"/>
              <a:t>npm</a:t>
            </a:r>
            <a:r>
              <a:rPr lang="en-US" dirty="0" smtClean="0"/>
              <a:t> and </a:t>
            </a:r>
            <a:r>
              <a:rPr lang="en-US" b="1" dirty="0" smtClean="0"/>
              <a:t>Node.js</a:t>
            </a:r>
            <a:r>
              <a:rPr lang="en-US" dirty="0" smtClean="0"/>
              <a:t> installed.</a:t>
            </a:r>
          </a:p>
          <a:p>
            <a:r>
              <a:rPr lang="en-US" dirty="0"/>
              <a:t>We can use </a:t>
            </a:r>
            <a:r>
              <a:rPr lang="en-US" dirty="0" smtClean="0">
                <a:hlinkClick r:id="rId2"/>
              </a:rPr>
              <a:t>https://codesandbox.io</a:t>
            </a:r>
            <a:r>
              <a:rPr lang="en-US" dirty="0" smtClean="0"/>
              <a:t> to write/run React code directly using browser without any prerequisite.</a:t>
            </a:r>
          </a:p>
          <a:p>
            <a:r>
              <a:rPr lang="en-US" dirty="0" smtClean="0"/>
              <a:t>To install React in local system, we first need </a:t>
            </a:r>
            <a:r>
              <a:rPr lang="en-US" b="1" dirty="0" smtClean="0"/>
              <a:t>Node.js </a:t>
            </a:r>
            <a:r>
              <a:rPr lang="en-US" dirty="0" smtClean="0"/>
              <a:t>and </a:t>
            </a:r>
            <a:r>
              <a:rPr lang="en-US" b="1" dirty="0" err="1" smtClean="0"/>
              <a:t>npm</a:t>
            </a:r>
            <a:r>
              <a:rPr lang="en-US" b="1" dirty="0" smtClean="0"/>
              <a:t>, </a:t>
            </a:r>
            <a:r>
              <a:rPr lang="en-US" dirty="0" smtClean="0"/>
              <a:t>after installing </a:t>
            </a:r>
            <a:r>
              <a:rPr lang="en-US" dirty="0" err="1" smtClean="0"/>
              <a:t>npm</a:t>
            </a:r>
            <a:r>
              <a:rPr lang="en-US" dirty="0" smtClean="0"/>
              <a:t> we can use </a:t>
            </a:r>
            <a:r>
              <a:rPr lang="en-US" dirty="0" err="1" smtClean="0"/>
              <a:t>npx</a:t>
            </a:r>
            <a:r>
              <a:rPr lang="en-US" dirty="0" smtClean="0"/>
              <a:t> command to install/setup new React app using below command.</a:t>
            </a:r>
          </a:p>
          <a:p>
            <a:endParaRPr lang="en-US" dirty="0"/>
          </a:p>
          <a:p>
            <a:r>
              <a:rPr lang="en-US" dirty="0" smtClean="0"/>
              <a:t>To run the React app we need to start using </a:t>
            </a:r>
            <a:r>
              <a:rPr lang="en-US" dirty="0" err="1" smtClean="0"/>
              <a:t>npm</a:t>
            </a:r>
            <a:r>
              <a:rPr lang="en-US" dirty="0" smtClean="0"/>
              <a:t> command.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318490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create-react-app my-app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4061923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cd my-app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(Revision)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let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</a:t>
            </a:r>
            <a:r>
              <a:rPr lang="en-US" sz="2400" b="1" dirty="0" err="1" smtClean="0">
                <a:solidFill>
                  <a:schemeClr val="tx1"/>
                </a:solidFill>
              </a:rPr>
              <a:t>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Object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Arrow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Array Functions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Spread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Classes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 smtClean="0"/>
              <a:t>Some important ES6 features are listed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ReactJS</a:t>
            </a:r>
            <a:r>
              <a:rPr lang="en-US" dirty="0" smtClean="0"/>
              <a:t> Basic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basic template for the </a:t>
            </a:r>
            <a:r>
              <a:rPr lang="en-US" dirty="0" err="1" smtClean="0"/>
              <a:t>ReactJS</a:t>
            </a:r>
            <a:r>
              <a:rPr lang="en-US" dirty="0" smtClean="0"/>
              <a:t> Application without creating root.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</a:t>
            </a:r>
            <a:r>
              <a:rPr lang="en-US" dirty="0" smtClean="0"/>
              <a:t>with </a:t>
            </a:r>
            <a:r>
              <a:rPr lang="en-US" dirty="0"/>
              <a:t>creating root</a:t>
            </a:r>
            <a:r>
              <a:rPr lang="en-US" dirty="0" smtClean="0"/>
              <a:t>. (recommended)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1678568"/>
            <a:ext cx="817754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167856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134938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3973194"/>
            <a:ext cx="817754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3973194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364401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index.js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Cosider</a:t>
            </a:r>
            <a:r>
              <a:rPr lang="en-US" dirty="0" smtClean="0"/>
              <a:t> the above line of code, which is from the basic template from previous slide, notice argument passed in render method, this weird tag syntax is </a:t>
            </a:r>
            <a:r>
              <a:rPr lang="en-US" dirty="0"/>
              <a:t>neither a string nor </a:t>
            </a:r>
            <a:r>
              <a:rPr lang="en-US" dirty="0" smtClean="0"/>
              <a:t>HTML, its called JSX.</a:t>
            </a:r>
          </a:p>
          <a:p>
            <a:r>
              <a:rPr lang="en-US" dirty="0" smtClean="0"/>
              <a:t>JSX </a:t>
            </a:r>
            <a:r>
              <a:rPr lang="en-US" dirty="0"/>
              <a:t>stands for JavaScript XML</a:t>
            </a:r>
            <a:r>
              <a:rPr lang="en-US" dirty="0" smtClean="0"/>
              <a:t>.</a:t>
            </a:r>
          </a:p>
          <a:p>
            <a:r>
              <a:rPr lang="en-US" dirty="0"/>
              <a:t>JSX allows us to write HTML in </a:t>
            </a:r>
            <a:r>
              <a:rPr lang="en-US" dirty="0" smtClean="0"/>
              <a:t>React, It makes </a:t>
            </a:r>
            <a:r>
              <a:rPr lang="en-US" dirty="0"/>
              <a:t>it easier to write and add HTML in React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also embed expression in JSX using curly braces, for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3538" y="863444"/>
            <a:ext cx="81775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3545" y="8634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0059" y="3784923"/>
            <a:ext cx="817754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university -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smtClean="0">
                <a:solidFill>
                  <a:srgbClr val="0070C1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0066" y="37849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</a:t>
            </a:r>
            <a:r>
              <a:rPr lang="en-US" dirty="0" smtClean="0"/>
              <a:t>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</a:t>
            </a:r>
            <a:r>
              <a:rPr lang="en-US" dirty="0" smtClean="0"/>
              <a:t>.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</a:t>
            </a:r>
            <a:r>
              <a:rPr lang="en-US" dirty="0" smtClean="0"/>
              <a:t>.</a:t>
            </a:r>
          </a:p>
          <a:p>
            <a:r>
              <a:rPr lang="en-US" dirty="0"/>
              <a:t>Components come in two types, Class components and Function components, in this tutorial we will concentrate on Function components</a:t>
            </a:r>
            <a:r>
              <a:rPr lang="en-US" dirty="0" smtClean="0"/>
              <a:t>.</a:t>
            </a:r>
          </a:p>
          <a:p>
            <a:r>
              <a:rPr lang="en-US" dirty="0"/>
              <a:t>When creating a React component, the component's name </a:t>
            </a:r>
            <a:r>
              <a:rPr lang="en-US" b="1" i="1" dirty="0"/>
              <a:t>MUST</a:t>
            </a:r>
            <a:r>
              <a:rPr lang="en-US" dirty="0"/>
              <a:t> start with an upper case letter.</a:t>
            </a: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/>
              <a:t>In older React code bases, you may find Class components primarily used. It is now suggested to use Function components along with Hooks, which were added in React 16.8. </a:t>
            </a:r>
          </a:p>
        </p:txBody>
      </p:sp>
    </p:spTree>
    <p:extLst>
      <p:ext uri="{BB962C8B-B14F-4D97-AF65-F5344CB8AC3E}">
        <p14:creationId xmlns:p14="http://schemas.microsoft.com/office/powerpoint/2010/main" val="62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a </a:t>
            </a:r>
            <a:r>
              <a:rPr lang="en-US" dirty="0" smtClean="0"/>
              <a:t>component </a:t>
            </a:r>
            <a:r>
              <a:rPr lang="en-US" dirty="0"/>
              <a:t>is to write a JavaScript function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also use props (properties) with the Function component, for 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such components “function components” because they are literally JavaScript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3186825"/>
            <a:ext cx="83615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31868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965655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 smtClean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465662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332" y="154182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OR</a:t>
            </a:r>
          </a:p>
          <a:p>
            <a:r>
              <a:rPr lang="en-US" b="1" dirty="0" smtClean="0"/>
              <a:t>ES6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4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uiExpand="1" build="p" animBg="1"/>
      <p:bldP spid="7" grpId="0" animBg="1"/>
      <p:bldP spid="8" grpId="0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2847</Words>
  <Application>Microsoft Office PowerPoint</Application>
  <PresentationFormat>Widescreen</PresentationFormat>
  <Paragraphs>1113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Wingdings 3</vt:lpstr>
      <vt:lpstr>Wingdings 2</vt:lpstr>
      <vt:lpstr>Segoe UI Black</vt:lpstr>
      <vt:lpstr>Calibri</vt:lpstr>
      <vt:lpstr>Wingdings</vt:lpstr>
      <vt:lpstr>Roboto Condensed Light</vt:lpstr>
      <vt:lpstr>Consolas</vt:lpstr>
      <vt:lpstr>Roboto Condensed</vt:lpstr>
      <vt:lpstr>Office Theme</vt:lpstr>
      <vt:lpstr>Unit-05  ReactJS</vt:lpstr>
      <vt:lpstr>PowerPoint Presentation</vt:lpstr>
      <vt:lpstr>Introduction to React</vt:lpstr>
      <vt:lpstr>Setting up a React Environment</vt:lpstr>
      <vt:lpstr>ES6 (Revision)</vt:lpstr>
      <vt:lpstr>ReactJS Basic Template</vt:lpstr>
      <vt:lpstr>JSX</vt:lpstr>
      <vt:lpstr>Component</vt:lpstr>
      <vt:lpstr>Function Component</vt:lpstr>
      <vt:lpstr>Class Component</vt:lpstr>
      <vt:lpstr>Components in File</vt:lpstr>
      <vt:lpstr>Lifecycle of a component</vt:lpstr>
      <vt:lpstr>React Props</vt:lpstr>
      <vt:lpstr>Events</vt:lpstr>
      <vt:lpstr>Conditional Rendering</vt:lpstr>
      <vt:lpstr>Rendering array using map method</vt:lpstr>
      <vt:lpstr>Routing in React</vt:lpstr>
      <vt:lpstr>Routing (Example)</vt:lpstr>
      <vt:lpstr>Routing (Example) (Cont.)</vt:lpstr>
      <vt:lpstr>CSS Styling</vt:lpstr>
      <vt:lpstr>CSS Styling (Cont.)</vt:lpstr>
      <vt:lpstr>CSS Styling (Cont.)</vt:lpstr>
      <vt:lpstr>Hooks</vt:lpstr>
      <vt:lpstr>“useState” Hook</vt:lpstr>
      <vt:lpstr>“useEffect” Hook</vt:lpstr>
      <vt:lpstr>“useEffect” Hook (Cont.)</vt:lpstr>
      <vt:lpstr>Forms</vt:lpstr>
      <vt:lpstr>Controlled Components</vt:lpstr>
      <vt:lpstr>Controlled Components (Example)</vt:lpstr>
      <vt:lpstr>Handling multiple inputs using useState Hook</vt:lpstr>
      <vt:lpstr>CRUD API Operation using React</vt:lpstr>
      <vt:lpstr>getAll, getByID Operation using API</vt:lpstr>
      <vt:lpstr>Index.js</vt:lpstr>
      <vt:lpstr>getAll, getByID &amp; delete</vt:lpstr>
      <vt:lpstr>Insert &amp; update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879</cp:revision>
  <dcterms:created xsi:type="dcterms:W3CDTF">2020-05-01T05:09:15Z</dcterms:created>
  <dcterms:modified xsi:type="dcterms:W3CDTF">2025-03-25T02:46:40Z</dcterms:modified>
</cp:coreProperties>
</file>