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7"/>
  </p:notesMasterIdLst>
  <p:sldIdLst>
    <p:sldId id="590" r:id="rId2"/>
    <p:sldId id="332" r:id="rId3"/>
    <p:sldId id="671" r:id="rId4"/>
    <p:sldId id="672" r:id="rId5"/>
    <p:sldId id="681" r:id="rId6"/>
    <p:sldId id="682" r:id="rId7"/>
    <p:sldId id="683" r:id="rId8"/>
    <p:sldId id="684" r:id="rId9"/>
    <p:sldId id="685" r:id="rId10"/>
    <p:sldId id="353" r:id="rId11"/>
    <p:sldId id="693" r:id="rId12"/>
    <p:sldId id="711" r:id="rId13"/>
    <p:sldId id="695" r:id="rId14"/>
    <p:sldId id="696" r:id="rId15"/>
    <p:sldId id="712" r:id="rId16"/>
    <p:sldId id="698" r:id="rId17"/>
    <p:sldId id="713" r:id="rId18"/>
    <p:sldId id="384" r:id="rId19"/>
    <p:sldId id="466" r:id="rId20"/>
    <p:sldId id="687" r:id="rId21"/>
    <p:sldId id="339" r:id="rId22"/>
    <p:sldId id="340" r:id="rId23"/>
    <p:sldId id="688" r:id="rId24"/>
    <p:sldId id="689" r:id="rId25"/>
    <p:sldId id="690" r:id="rId26"/>
    <p:sldId id="691" r:id="rId27"/>
    <p:sldId id="692" r:id="rId28"/>
    <p:sldId id="465" r:id="rId29"/>
    <p:sldId id="714" r:id="rId30"/>
    <p:sldId id="640" r:id="rId31"/>
    <p:sldId id="641" r:id="rId32"/>
    <p:sldId id="642" r:id="rId33"/>
    <p:sldId id="643" r:id="rId34"/>
    <p:sldId id="741" r:id="rId35"/>
    <p:sldId id="742" r:id="rId36"/>
    <p:sldId id="745" r:id="rId37"/>
    <p:sldId id="743" r:id="rId38"/>
    <p:sldId id="744" r:id="rId39"/>
    <p:sldId id="746" r:id="rId40"/>
    <p:sldId id="644" r:id="rId41"/>
    <p:sldId id="645" r:id="rId42"/>
    <p:sldId id="646" r:id="rId43"/>
    <p:sldId id="647" r:id="rId44"/>
    <p:sldId id="648" r:id="rId45"/>
    <p:sldId id="329" r:id="rId46"/>
  </p:sldIdLst>
  <p:sldSz cx="12192000" cy="6858000"/>
  <p:notesSz cx="6858000" cy="9144000"/>
  <p:embeddedFontLst>
    <p:embeddedFont>
      <p:font typeface="Roboto Condensed" panose="02000000000000000000" pitchFamily="2" charset="0"/>
      <p:regular r:id="rId48"/>
      <p:bold r:id="rId49"/>
      <p:italic r:id="rId50"/>
      <p:boldItalic r:id="rId51"/>
    </p:embeddedFont>
    <p:embeddedFont>
      <p:font typeface="Roboto Condensed Light" panose="02000000000000000000" pitchFamily="2" charset="0"/>
      <p:regular r:id="rId52"/>
      <p:italic r:id="rId53"/>
    </p:embeddedFont>
    <p:embeddedFont>
      <p:font typeface="Wingdings 2" panose="05020102010507070707" pitchFamily="18" charset="2"/>
      <p:regular r:id="rId54"/>
    </p:embeddedFont>
    <p:embeddedFont>
      <p:font typeface="Wingdings 3" panose="05040102010807070707" pitchFamily="18" charset="2"/>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z3Q7UraW6xx0kuWg+5sGXQ==" hashData="ANZ70bAHtXzMPLSxjyewyGHmVxZttTM0utNbpgeMRLYttzuimnqVMhkzGz3vVFTFdv8ajlNsnobk3k5EjCDdwA=="/>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C32"/>
    <a:srgbClr val="5E3037"/>
    <a:srgbClr val="7B3E47"/>
    <a:srgbClr val="D10233"/>
    <a:srgbClr val="301B92"/>
    <a:srgbClr val="673BB7"/>
    <a:srgbClr val="607D8B"/>
    <a:srgbClr val="ED524F"/>
    <a:srgbClr val="B71B1C"/>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375D5C-375A-4E18-9EB7-475FAAC109A7}" type="doc">
      <dgm:prSet loTypeId="urn:microsoft.com/office/officeart/2008/layout/HorizontalMultiLevelHierarchy" loCatId="hierarchy" qsTypeId="urn:microsoft.com/office/officeart/2005/8/quickstyle/simple3" qsCatId="simple" csTypeId="urn:microsoft.com/office/officeart/2005/8/colors/accent5_3" csCatId="accent5" phldr="1"/>
      <dgm:spPr/>
      <dgm:t>
        <a:bodyPr/>
        <a:lstStyle/>
        <a:p>
          <a:endParaRPr lang="en-IN"/>
        </a:p>
      </dgm:t>
    </dgm:pt>
    <dgm:pt modelId="{7EE6B85D-381D-4B1A-A6CE-1897C856F5B9}">
      <dgm:prSet phldrT="[Text]"/>
      <dgm:spPr/>
      <dgm:t>
        <a:bodyPr/>
        <a:lstStyle/>
        <a:p>
          <a:r>
            <a:rPr lang="en-IN" dirty="0"/>
            <a:t>Errors</a:t>
          </a:r>
        </a:p>
      </dgm:t>
    </dgm:pt>
    <dgm:pt modelId="{A7149862-1960-4EA6-A934-F9DC59420B14}" type="parTrans" cxnId="{56048CEB-3C96-4130-863D-817DED43FFB1}">
      <dgm:prSet/>
      <dgm:spPr/>
      <dgm:t>
        <a:bodyPr/>
        <a:lstStyle/>
        <a:p>
          <a:endParaRPr lang="en-IN"/>
        </a:p>
      </dgm:t>
    </dgm:pt>
    <dgm:pt modelId="{BDF08705-F2B9-4120-8826-1E26D36329BE}" type="sibTrans" cxnId="{56048CEB-3C96-4130-863D-817DED43FFB1}">
      <dgm:prSet/>
      <dgm:spPr/>
      <dgm:t>
        <a:bodyPr/>
        <a:lstStyle/>
        <a:p>
          <a:endParaRPr lang="en-IN"/>
        </a:p>
      </dgm:t>
    </dgm:pt>
    <dgm:pt modelId="{D6BDF031-817D-4B76-82E9-E6CD6F4BBE9D}">
      <dgm:prSet phldrT="[Text]" custT="1"/>
      <dgm:spPr/>
      <dgm:t>
        <a:bodyPr/>
        <a:lstStyle/>
        <a:p>
          <a:r>
            <a:rPr lang="en-IN" sz="2400" dirty="0"/>
            <a:t>Clerical Error</a:t>
          </a:r>
        </a:p>
      </dgm:t>
    </dgm:pt>
    <dgm:pt modelId="{B93F78D3-151F-4F8A-9F04-43CD1C6675F7}" type="parTrans" cxnId="{C7F14628-141D-4B38-8C40-3352AA84DD24}">
      <dgm:prSet/>
      <dgm:spPr/>
      <dgm:t>
        <a:bodyPr/>
        <a:lstStyle/>
        <a:p>
          <a:endParaRPr lang="en-IN"/>
        </a:p>
      </dgm:t>
    </dgm:pt>
    <dgm:pt modelId="{F548BB25-F3DB-49FD-BAB7-0CFB6796C5E6}" type="sibTrans" cxnId="{C7F14628-141D-4B38-8C40-3352AA84DD24}">
      <dgm:prSet/>
      <dgm:spPr/>
      <dgm:t>
        <a:bodyPr/>
        <a:lstStyle/>
        <a:p>
          <a:endParaRPr lang="en-IN"/>
        </a:p>
      </dgm:t>
    </dgm:pt>
    <dgm:pt modelId="{1EE13149-6460-4701-9944-94375BCF1425}">
      <dgm:prSet phldrT="[Text]" custT="1"/>
      <dgm:spPr/>
      <dgm:t>
        <a:bodyPr/>
        <a:lstStyle/>
        <a:p>
          <a:r>
            <a:rPr lang="en-IN" sz="2400" dirty="0"/>
            <a:t>Error of Principle</a:t>
          </a:r>
        </a:p>
      </dgm:t>
    </dgm:pt>
    <dgm:pt modelId="{99C4AE24-F306-4F7D-B0A1-0740F5B8FC61}" type="parTrans" cxnId="{BC2D53FB-303A-477E-BE0C-71103E9B4AEE}">
      <dgm:prSet/>
      <dgm:spPr/>
      <dgm:t>
        <a:bodyPr/>
        <a:lstStyle/>
        <a:p>
          <a:endParaRPr lang="en-IN"/>
        </a:p>
      </dgm:t>
    </dgm:pt>
    <dgm:pt modelId="{A51C0EB1-5954-4B5D-B0C6-B418EFD300A2}" type="sibTrans" cxnId="{BC2D53FB-303A-477E-BE0C-71103E9B4AEE}">
      <dgm:prSet/>
      <dgm:spPr/>
      <dgm:t>
        <a:bodyPr/>
        <a:lstStyle/>
        <a:p>
          <a:endParaRPr lang="en-IN"/>
        </a:p>
      </dgm:t>
    </dgm:pt>
    <dgm:pt modelId="{0B3F2C30-26BD-47AE-9094-320D64500F93}">
      <dgm:prSet custT="1"/>
      <dgm:spPr/>
      <dgm:t>
        <a:bodyPr/>
        <a:lstStyle/>
        <a:p>
          <a:r>
            <a:rPr lang="en-IN" sz="2000" dirty="0"/>
            <a:t>Error of omission</a:t>
          </a:r>
        </a:p>
      </dgm:t>
    </dgm:pt>
    <dgm:pt modelId="{5BF2A5AE-B678-4E8C-8B96-1BB8DDD67A81}" type="parTrans" cxnId="{97E03FC6-9BF4-4110-8FE1-2FA7903BDA4F}">
      <dgm:prSet/>
      <dgm:spPr/>
      <dgm:t>
        <a:bodyPr/>
        <a:lstStyle/>
        <a:p>
          <a:endParaRPr lang="en-IN"/>
        </a:p>
      </dgm:t>
    </dgm:pt>
    <dgm:pt modelId="{240BB43A-0684-43ED-A603-A16220CD1A95}" type="sibTrans" cxnId="{97E03FC6-9BF4-4110-8FE1-2FA7903BDA4F}">
      <dgm:prSet/>
      <dgm:spPr/>
      <dgm:t>
        <a:bodyPr/>
        <a:lstStyle/>
        <a:p>
          <a:endParaRPr lang="en-IN"/>
        </a:p>
      </dgm:t>
    </dgm:pt>
    <dgm:pt modelId="{226F860E-4D46-4258-A133-8B9D65FEC27F}">
      <dgm:prSet custT="1"/>
      <dgm:spPr/>
      <dgm:t>
        <a:bodyPr/>
        <a:lstStyle/>
        <a:p>
          <a:r>
            <a:rPr lang="en-IN" sz="2000" dirty="0"/>
            <a:t>Errors of Commission</a:t>
          </a:r>
        </a:p>
      </dgm:t>
    </dgm:pt>
    <dgm:pt modelId="{E3423BAA-A3CB-416C-9B2A-65B22DB7FEF9}" type="parTrans" cxnId="{361D35C4-9FBF-4F69-B598-F9A5E09490C6}">
      <dgm:prSet/>
      <dgm:spPr/>
      <dgm:t>
        <a:bodyPr/>
        <a:lstStyle/>
        <a:p>
          <a:endParaRPr lang="en-IN"/>
        </a:p>
      </dgm:t>
    </dgm:pt>
    <dgm:pt modelId="{E41260DF-7115-4F6C-88C3-89736AE314AC}" type="sibTrans" cxnId="{361D35C4-9FBF-4F69-B598-F9A5E09490C6}">
      <dgm:prSet/>
      <dgm:spPr/>
      <dgm:t>
        <a:bodyPr/>
        <a:lstStyle/>
        <a:p>
          <a:endParaRPr lang="en-IN"/>
        </a:p>
      </dgm:t>
    </dgm:pt>
    <dgm:pt modelId="{FB295F6E-6BC4-41A9-BE7F-4D3369532F9E}">
      <dgm:prSet custT="1"/>
      <dgm:spPr/>
      <dgm:t>
        <a:bodyPr/>
        <a:lstStyle/>
        <a:p>
          <a:r>
            <a:rPr lang="en-IN" sz="2000" dirty="0"/>
            <a:t>Compensating Errors</a:t>
          </a:r>
        </a:p>
      </dgm:t>
    </dgm:pt>
    <dgm:pt modelId="{4F9458C6-BCC8-4329-A9F1-581BB39C92C3}" type="parTrans" cxnId="{FE2A1724-BAB8-4CCE-8323-6DC24F9BA0B2}">
      <dgm:prSet/>
      <dgm:spPr/>
      <dgm:t>
        <a:bodyPr/>
        <a:lstStyle/>
        <a:p>
          <a:endParaRPr lang="en-IN"/>
        </a:p>
      </dgm:t>
    </dgm:pt>
    <dgm:pt modelId="{8DDF24FB-F940-479A-B757-EF2E7294361F}" type="sibTrans" cxnId="{FE2A1724-BAB8-4CCE-8323-6DC24F9BA0B2}">
      <dgm:prSet/>
      <dgm:spPr/>
      <dgm:t>
        <a:bodyPr/>
        <a:lstStyle/>
        <a:p>
          <a:endParaRPr lang="en-IN"/>
        </a:p>
      </dgm:t>
    </dgm:pt>
    <dgm:pt modelId="{47C05FCA-276A-4DA1-BD06-4F30F97DD0A4}">
      <dgm:prSet custT="1"/>
      <dgm:spPr/>
      <dgm:t>
        <a:bodyPr/>
        <a:lstStyle/>
        <a:p>
          <a:r>
            <a:rPr lang="en-IN" sz="2000" dirty="0"/>
            <a:t>Complete omission</a:t>
          </a:r>
        </a:p>
      </dgm:t>
    </dgm:pt>
    <dgm:pt modelId="{1DBECD8B-C2B2-4CEF-A1D2-7DA579D54B1D}" type="parTrans" cxnId="{BD812B9F-CEE0-4753-BD7E-41E99AD16208}">
      <dgm:prSet/>
      <dgm:spPr/>
      <dgm:t>
        <a:bodyPr/>
        <a:lstStyle/>
        <a:p>
          <a:endParaRPr lang="en-IN"/>
        </a:p>
      </dgm:t>
    </dgm:pt>
    <dgm:pt modelId="{30B18F42-43C5-466F-A106-AD1D0204E6C1}" type="sibTrans" cxnId="{BD812B9F-CEE0-4753-BD7E-41E99AD16208}">
      <dgm:prSet/>
      <dgm:spPr/>
      <dgm:t>
        <a:bodyPr/>
        <a:lstStyle/>
        <a:p>
          <a:endParaRPr lang="en-IN"/>
        </a:p>
      </dgm:t>
    </dgm:pt>
    <dgm:pt modelId="{E1EBD641-ADB3-4DFF-BD31-2056119E4EF3}">
      <dgm:prSet custT="1"/>
      <dgm:spPr/>
      <dgm:t>
        <a:bodyPr/>
        <a:lstStyle/>
        <a:p>
          <a:r>
            <a:rPr lang="en-IN" sz="2000" dirty="0"/>
            <a:t>Partial Omission</a:t>
          </a:r>
        </a:p>
      </dgm:t>
    </dgm:pt>
    <dgm:pt modelId="{AC9E1C98-D985-4173-B1EE-7EA072459C96}" type="parTrans" cxnId="{E86199A8-F1DB-4C15-B089-7C81CF067A4C}">
      <dgm:prSet/>
      <dgm:spPr/>
      <dgm:t>
        <a:bodyPr/>
        <a:lstStyle/>
        <a:p>
          <a:endParaRPr lang="en-IN"/>
        </a:p>
      </dgm:t>
    </dgm:pt>
    <dgm:pt modelId="{9D157453-641D-46C6-A6B6-380C7FFE1132}" type="sibTrans" cxnId="{E86199A8-F1DB-4C15-B089-7C81CF067A4C}">
      <dgm:prSet/>
      <dgm:spPr/>
      <dgm:t>
        <a:bodyPr/>
        <a:lstStyle/>
        <a:p>
          <a:endParaRPr lang="en-IN"/>
        </a:p>
      </dgm:t>
    </dgm:pt>
    <dgm:pt modelId="{8B7C162A-4063-48A8-8696-8D004F76B953}">
      <dgm:prSet custT="1"/>
      <dgm:spPr/>
      <dgm:t>
        <a:bodyPr/>
        <a:lstStyle/>
        <a:p>
          <a:r>
            <a:rPr lang="en-IN" sz="2000" dirty="0"/>
            <a:t>Error of recording to a wrong Account</a:t>
          </a:r>
        </a:p>
      </dgm:t>
    </dgm:pt>
    <dgm:pt modelId="{0A89AA6D-B303-46D4-A373-334CFC6FEF59}" type="parTrans" cxnId="{AE02C548-765F-4467-A3F5-924EFAE3BA7B}">
      <dgm:prSet/>
      <dgm:spPr/>
      <dgm:t>
        <a:bodyPr/>
        <a:lstStyle/>
        <a:p>
          <a:endParaRPr lang="en-IN"/>
        </a:p>
      </dgm:t>
    </dgm:pt>
    <dgm:pt modelId="{8807841F-D0FE-401A-9DE4-1BD8D4612FD1}" type="sibTrans" cxnId="{AE02C548-765F-4467-A3F5-924EFAE3BA7B}">
      <dgm:prSet/>
      <dgm:spPr/>
      <dgm:t>
        <a:bodyPr/>
        <a:lstStyle/>
        <a:p>
          <a:endParaRPr lang="en-IN"/>
        </a:p>
      </dgm:t>
    </dgm:pt>
    <dgm:pt modelId="{63963901-48FA-47D7-91F9-0E24DC8AD753}">
      <dgm:prSet custT="1"/>
      <dgm:spPr/>
      <dgm:t>
        <a:bodyPr/>
        <a:lstStyle/>
        <a:p>
          <a:r>
            <a:rPr lang="en-IN" sz="2000" dirty="0"/>
            <a:t>Error committed at the time of recording in primary books</a:t>
          </a:r>
        </a:p>
      </dgm:t>
    </dgm:pt>
    <dgm:pt modelId="{E387056C-CF30-4D5C-8938-258BEA245388}" type="parTrans" cxnId="{3D46139F-5AE8-48B2-BD98-B85A18B8EF73}">
      <dgm:prSet/>
      <dgm:spPr/>
      <dgm:t>
        <a:bodyPr/>
        <a:lstStyle/>
        <a:p>
          <a:endParaRPr lang="en-IN"/>
        </a:p>
      </dgm:t>
    </dgm:pt>
    <dgm:pt modelId="{D165F880-FD28-43B4-A22C-D683715B93AF}" type="sibTrans" cxnId="{3D46139F-5AE8-48B2-BD98-B85A18B8EF73}">
      <dgm:prSet/>
      <dgm:spPr/>
      <dgm:t>
        <a:bodyPr/>
        <a:lstStyle/>
        <a:p>
          <a:endParaRPr lang="en-IN"/>
        </a:p>
      </dgm:t>
    </dgm:pt>
    <dgm:pt modelId="{6BE26288-70AC-4DA0-9D57-768700A3A7A2}">
      <dgm:prSet/>
      <dgm:spPr/>
      <dgm:t>
        <a:bodyPr/>
        <a:lstStyle/>
        <a:p>
          <a:r>
            <a:rPr lang="en-IN" dirty="0"/>
            <a:t>Error regarding posting</a:t>
          </a:r>
        </a:p>
      </dgm:t>
    </dgm:pt>
    <dgm:pt modelId="{95BBE642-938A-4E75-9A51-618D5F99BBC0}" type="parTrans" cxnId="{CD8BDE72-A938-41CC-8774-30963077C871}">
      <dgm:prSet/>
      <dgm:spPr/>
      <dgm:t>
        <a:bodyPr/>
        <a:lstStyle/>
        <a:p>
          <a:endParaRPr lang="en-IN"/>
        </a:p>
      </dgm:t>
    </dgm:pt>
    <dgm:pt modelId="{19D0B829-3EAC-4E5F-A4A9-1FC1BB457CAB}" type="sibTrans" cxnId="{CD8BDE72-A938-41CC-8774-30963077C871}">
      <dgm:prSet/>
      <dgm:spPr/>
      <dgm:t>
        <a:bodyPr/>
        <a:lstStyle/>
        <a:p>
          <a:endParaRPr lang="en-IN"/>
        </a:p>
      </dgm:t>
    </dgm:pt>
    <dgm:pt modelId="{798945CE-194F-4E29-8485-F4C506162676}">
      <dgm:prSet/>
      <dgm:spPr/>
      <dgm:t>
        <a:bodyPr/>
        <a:lstStyle/>
        <a:p>
          <a:r>
            <a:rPr lang="en-IN" dirty="0"/>
            <a:t>Error regarding the balance of an account </a:t>
          </a:r>
        </a:p>
      </dgm:t>
    </dgm:pt>
    <dgm:pt modelId="{C0738E61-5FDC-4259-889F-E3893253F76D}" type="parTrans" cxnId="{B36A2E6C-4A3B-4B92-8218-BD56FBF96FAE}">
      <dgm:prSet/>
      <dgm:spPr/>
      <dgm:t>
        <a:bodyPr/>
        <a:lstStyle/>
        <a:p>
          <a:endParaRPr lang="en-IN"/>
        </a:p>
      </dgm:t>
    </dgm:pt>
    <dgm:pt modelId="{B18FB3A1-F489-4F40-B34F-88F3BB89DA87}" type="sibTrans" cxnId="{B36A2E6C-4A3B-4B92-8218-BD56FBF96FAE}">
      <dgm:prSet/>
      <dgm:spPr/>
      <dgm:t>
        <a:bodyPr/>
        <a:lstStyle/>
        <a:p>
          <a:endParaRPr lang="en-IN"/>
        </a:p>
      </dgm:t>
    </dgm:pt>
    <dgm:pt modelId="{511612F0-2867-4DE8-B535-D4C056D39226}">
      <dgm:prSet/>
      <dgm:spPr/>
      <dgm:t>
        <a:bodyPr/>
        <a:lstStyle/>
        <a:p>
          <a:r>
            <a:rPr lang="en-IN" dirty="0"/>
            <a:t>Errors in totalling the subsidiary books</a:t>
          </a:r>
        </a:p>
      </dgm:t>
    </dgm:pt>
    <dgm:pt modelId="{BF60B29A-E8D0-40F5-807E-F146636A7DF7}" type="parTrans" cxnId="{D5691A10-DE1E-41E4-91CE-9713A894A212}">
      <dgm:prSet/>
      <dgm:spPr/>
      <dgm:t>
        <a:bodyPr/>
        <a:lstStyle/>
        <a:p>
          <a:endParaRPr lang="en-IN"/>
        </a:p>
      </dgm:t>
    </dgm:pt>
    <dgm:pt modelId="{38325C05-A1FC-4843-B985-5DA1BC74A23B}" type="sibTrans" cxnId="{D5691A10-DE1E-41E4-91CE-9713A894A212}">
      <dgm:prSet/>
      <dgm:spPr/>
      <dgm:t>
        <a:bodyPr/>
        <a:lstStyle/>
        <a:p>
          <a:endParaRPr lang="en-IN"/>
        </a:p>
      </dgm:t>
    </dgm:pt>
    <dgm:pt modelId="{1A8BB798-E59B-4E83-AA1F-8BF7048271E1}" type="pres">
      <dgm:prSet presAssocID="{08375D5C-375A-4E18-9EB7-475FAAC109A7}" presName="Name0" presStyleCnt="0">
        <dgm:presLayoutVars>
          <dgm:chPref val="1"/>
          <dgm:dir/>
          <dgm:animOne val="branch"/>
          <dgm:animLvl val="lvl"/>
          <dgm:resizeHandles val="exact"/>
        </dgm:presLayoutVars>
      </dgm:prSet>
      <dgm:spPr/>
    </dgm:pt>
    <dgm:pt modelId="{5A53EE66-110B-4982-B776-576CC1267CB3}" type="pres">
      <dgm:prSet presAssocID="{7EE6B85D-381D-4B1A-A6CE-1897C856F5B9}" presName="root1" presStyleCnt="0"/>
      <dgm:spPr/>
    </dgm:pt>
    <dgm:pt modelId="{64B8D800-F16E-4F16-A47B-AEAD99A05250}" type="pres">
      <dgm:prSet presAssocID="{7EE6B85D-381D-4B1A-A6CE-1897C856F5B9}" presName="LevelOneTextNode" presStyleLbl="node0" presStyleIdx="0" presStyleCnt="1" custScaleX="110000" custLinFactX="-86911" custLinFactNeighborX="-100000" custLinFactNeighborY="-2333">
        <dgm:presLayoutVars>
          <dgm:chPref val="3"/>
        </dgm:presLayoutVars>
      </dgm:prSet>
      <dgm:spPr/>
    </dgm:pt>
    <dgm:pt modelId="{FD1B29E5-A95F-4A22-B1D4-32D012F27569}" type="pres">
      <dgm:prSet presAssocID="{7EE6B85D-381D-4B1A-A6CE-1897C856F5B9}" presName="level2hierChild" presStyleCnt="0"/>
      <dgm:spPr/>
    </dgm:pt>
    <dgm:pt modelId="{0909EBBA-DB98-4511-BA36-076D5B81FB71}" type="pres">
      <dgm:prSet presAssocID="{B93F78D3-151F-4F8A-9F04-43CD1C6675F7}" presName="conn2-1" presStyleLbl="parChTrans1D2" presStyleIdx="0" presStyleCnt="2"/>
      <dgm:spPr/>
    </dgm:pt>
    <dgm:pt modelId="{60024BBF-6193-42D2-880B-A29A577B14B7}" type="pres">
      <dgm:prSet presAssocID="{B93F78D3-151F-4F8A-9F04-43CD1C6675F7}" presName="connTx" presStyleLbl="parChTrans1D2" presStyleIdx="0" presStyleCnt="2"/>
      <dgm:spPr/>
    </dgm:pt>
    <dgm:pt modelId="{191DCF1B-B3CC-4C67-AD2B-509A7E5277B9}" type="pres">
      <dgm:prSet presAssocID="{D6BDF031-817D-4B76-82E9-E6CD6F4BBE9D}" presName="root2" presStyleCnt="0"/>
      <dgm:spPr/>
    </dgm:pt>
    <dgm:pt modelId="{9D817970-2301-42B6-93ED-69082E1B9CDA}" type="pres">
      <dgm:prSet presAssocID="{D6BDF031-817D-4B76-82E9-E6CD6F4BBE9D}" presName="LevelTwoTextNode" presStyleLbl="node2" presStyleIdx="0" presStyleCnt="2" custLinFactNeighborX="-13726" custLinFactNeighborY="-3782">
        <dgm:presLayoutVars>
          <dgm:chPref val="3"/>
        </dgm:presLayoutVars>
      </dgm:prSet>
      <dgm:spPr/>
    </dgm:pt>
    <dgm:pt modelId="{2A8B3CD8-EEFF-44C2-921A-6C8F1C975A03}" type="pres">
      <dgm:prSet presAssocID="{D6BDF031-817D-4B76-82E9-E6CD6F4BBE9D}" presName="level3hierChild" presStyleCnt="0"/>
      <dgm:spPr/>
    </dgm:pt>
    <dgm:pt modelId="{5BCCF538-1141-4E38-8A32-3EC5281AD9F0}" type="pres">
      <dgm:prSet presAssocID="{5BF2A5AE-B678-4E8C-8B96-1BB8DDD67A81}" presName="conn2-1" presStyleLbl="parChTrans1D3" presStyleIdx="0" presStyleCnt="3"/>
      <dgm:spPr/>
    </dgm:pt>
    <dgm:pt modelId="{702DD0D0-41FB-4248-8C18-9960B75D4803}" type="pres">
      <dgm:prSet presAssocID="{5BF2A5AE-B678-4E8C-8B96-1BB8DDD67A81}" presName="connTx" presStyleLbl="parChTrans1D3" presStyleIdx="0" presStyleCnt="3"/>
      <dgm:spPr/>
    </dgm:pt>
    <dgm:pt modelId="{F34F607D-B7F5-468B-9437-6C6CE7D8E2C2}" type="pres">
      <dgm:prSet presAssocID="{0B3F2C30-26BD-47AE-9094-320D64500F93}" presName="root2" presStyleCnt="0"/>
      <dgm:spPr/>
    </dgm:pt>
    <dgm:pt modelId="{F000FF1C-DA05-4F99-A273-4B30BC2DB688}" type="pres">
      <dgm:prSet presAssocID="{0B3F2C30-26BD-47AE-9094-320D64500F93}" presName="LevelTwoTextNode" presStyleLbl="node3" presStyleIdx="0" presStyleCnt="3">
        <dgm:presLayoutVars>
          <dgm:chPref val="3"/>
        </dgm:presLayoutVars>
      </dgm:prSet>
      <dgm:spPr/>
    </dgm:pt>
    <dgm:pt modelId="{765D3C42-95AA-4988-BE24-EE6201578CC9}" type="pres">
      <dgm:prSet presAssocID="{0B3F2C30-26BD-47AE-9094-320D64500F93}" presName="level3hierChild" presStyleCnt="0"/>
      <dgm:spPr/>
    </dgm:pt>
    <dgm:pt modelId="{C2464395-DD1C-4B98-96EE-5A2AC2ADDA87}" type="pres">
      <dgm:prSet presAssocID="{1DBECD8B-C2B2-4CEF-A1D2-7DA579D54B1D}" presName="conn2-1" presStyleLbl="parChTrans1D4" presStyleIdx="0" presStyleCnt="7"/>
      <dgm:spPr/>
    </dgm:pt>
    <dgm:pt modelId="{DB3C11A8-C220-4C09-8AE7-13BEB64A9A8F}" type="pres">
      <dgm:prSet presAssocID="{1DBECD8B-C2B2-4CEF-A1D2-7DA579D54B1D}" presName="connTx" presStyleLbl="parChTrans1D4" presStyleIdx="0" presStyleCnt="7"/>
      <dgm:spPr/>
    </dgm:pt>
    <dgm:pt modelId="{3D6DF6A9-4FD8-44B9-9B96-3228C3CF9419}" type="pres">
      <dgm:prSet presAssocID="{47C05FCA-276A-4DA1-BD06-4F30F97DD0A4}" presName="root2" presStyleCnt="0"/>
      <dgm:spPr/>
    </dgm:pt>
    <dgm:pt modelId="{7B58E5DD-FA10-418C-A928-20BD781BC187}" type="pres">
      <dgm:prSet presAssocID="{47C05FCA-276A-4DA1-BD06-4F30F97DD0A4}" presName="LevelTwoTextNode" presStyleLbl="node4" presStyleIdx="0" presStyleCnt="7" custScaleX="141956">
        <dgm:presLayoutVars>
          <dgm:chPref val="3"/>
        </dgm:presLayoutVars>
      </dgm:prSet>
      <dgm:spPr/>
    </dgm:pt>
    <dgm:pt modelId="{FA7B2E4E-9000-4FE1-9280-A9DD461D7098}" type="pres">
      <dgm:prSet presAssocID="{47C05FCA-276A-4DA1-BD06-4F30F97DD0A4}" presName="level3hierChild" presStyleCnt="0"/>
      <dgm:spPr/>
    </dgm:pt>
    <dgm:pt modelId="{5F8B1833-FC24-40E6-B1D0-8AC807D6E023}" type="pres">
      <dgm:prSet presAssocID="{AC9E1C98-D985-4173-B1EE-7EA072459C96}" presName="conn2-1" presStyleLbl="parChTrans1D4" presStyleIdx="1" presStyleCnt="7"/>
      <dgm:spPr/>
    </dgm:pt>
    <dgm:pt modelId="{E311BCEA-0F19-4F2A-89B2-77BB5D2FB31F}" type="pres">
      <dgm:prSet presAssocID="{AC9E1C98-D985-4173-B1EE-7EA072459C96}" presName="connTx" presStyleLbl="parChTrans1D4" presStyleIdx="1" presStyleCnt="7"/>
      <dgm:spPr/>
    </dgm:pt>
    <dgm:pt modelId="{45C182FC-6B05-4DF6-A088-5EFDE612426A}" type="pres">
      <dgm:prSet presAssocID="{E1EBD641-ADB3-4DFF-BD31-2056119E4EF3}" presName="root2" presStyleCnt="0"/>
      <dgm:spPr/>
    </dgm:pt>
    <dgm:pt modelId="{C41E9EB4-D25B-481C-9ABE-83D6DD6D1375}" type="pres">
      <dgm:prSet presAssocID="{E1EBD641-ADB3-4DFF-BD31-2056119E4EF3}" presName="LevelTwoTextNode" presStyleLbl="node4" presStyleIdx="1" presStyleCnt="7" custScaleX="140027">
        <dgm:presLayoutVars>
          <dgm:chPref val="3"/>
        </dgm:presLayoutVars>
      </dgm:prSet>
      <dgm:spPr/>
    </dgm:pt>
    <dgm:pt modelId="{24BF1D4B-168E-4165-95FE-A8C369E810EF}" type="pres">
      <dgm:prSet presAssocID="{E1EBD641-ADB3-4DFF-BD31-2056119E4EF3}" presName="level3hierChild" presStyleCnt="0"/>
      <dgm:spPr/>
    </dgm:pt>
    <dgm:pt modelId="{FC89CE27-2D5E-4A88-9ADB-097E4CA63F6E}" type="pres">
      <dgm:prSet presAssocID="{E3423BAA-A3CB-416C-9B2A-65B22DB7FEF9}" presName="conn2-1" presStyleLbl="parChTrans1D3" presStyleIdx="1" presStyleCnt="3"/>
      <dgm:spPr/>
    </dgm:pt>
    <dgm:pt modelId="{AE54DDF6-56D8-4A78-99E3-4598E1195269}" type="pres">
      <dgm:prSet presAssocID="{E3423BAA-A3CB-416C-9B2A-65B22DB7FEF9}" presName="connTx" presStyleLbl="parChTrans1D3" presStyleIdx="1" presStyleCnt="3"/>
      <dgm:spPr/>
    </dgm:pt>
    <dgm:pt modelId="{E4E71A08-0593-41A4-9E78-CDAB7B69F16C}" type="pres">
      <dgm:prSet presAssocID="{226F860E-4D46-4258-A133-8B9D65FEC27F}" presName="root2" presStyleCnt="0"/>
      <dgm:spPr/>
    </dgm:pt>
    <dgm:pt modelId="{B9B9E694-6AB6-488F-94C4-96E84A5C4B9F}" type="pres">
      <dgm:prSet presAssocID="{226F860E-4D46-4258-A133-8B9D65FEC27F}" presName="LevelTwoTextNode" presStyleLbl="node3" presStyleIdx="1" presStyleCnt="3">
        <dgm:presLayoutVars>
          <dgm:chPref val="3"/>
        </dgm:presLayoutVars>
      </dgm:prSet>
      <dgm:spPr/>
    </dgm:pt>
    <dgm:pt modelId="{E69A654D-69DA-4DBE-BC04-DB2994C3C8E1}" type="pres">
      <dgm:prSet presAssocID="{226F860E-4D46-4258-A133-8B9D65FEC27F}" presName="level3hierChild" presStyleCnt="0"/>
      <dgm:spPr/>
    </dgm:pt>
    <dgm:pt modelId="{514E70A5-432B-4354-84FC-914D7DCB96F6}" type="pres">
      <dgm:prSet presAssocID="{0A89AA6D-B303-46D4-A373-334CFC6FEF59}" presName="conn2-1" presStyleLbl="parChTrans1D4" presStyleIdx="2" presStyleCnt="7"/>
      <dgm:spPr/>
    </dgm:pt>
    <dgm:pt modelId="{F5645566-0B99-4B2E-8571-BD4F6EFE75D5}" type="pres">
      <dgm:prSet presAssocID="{0A89AA6D-B303-46D4-A373-334CFC6FEF59}" presName="connTx" presStyleLbl="parChTrans1D4" presStyleIdx="2" presStyleCnt="7"/>
      <dgm:spPr/>
    </dgm:pt>
    <dgm:pt modelId="{7EDEBA6F-B4FE-433E-8336-3F173995D548}" type="pres">
      <dgm:prSet presAssocID="{8B7C162A-4063-48A8-8696-8D004F76B953}" presName="root2" presStyleCnt="0"/>
      <dgm:spPr/>
    </dgm:pt>
    <dgm:pt modelId="{33BA3684-7744-49FB-A9D5-5276F0E5A9AA}" type="pres">
      <dgm:prSet presAssocID="{8B7C162A-4063-48A8-8696-8D004F76B953}" presName="LevelTwoTextNode" presStyleLbl="node4" presStyleIdx="2" presStyleCnt="7" custScaleX="139947">
        <dgm:presLayoutVars>
          <dgm:chPref val="3"/>
        </dgm:presLayoutVars>
      </dgm:prSet>
      <dgm:spPr/>
    </dgm:pt>
    <dgm:pt modelId="{3A480906-3B0A-4A32-A123-84578E11A0B2}" type="pres">
      <dgm:prSet presAssocID="{8B7C162A-4063-48A8-8696-8D004F76B953}" presName="level3hierChild" presStyleCnt="0"/>
      <dgm:spPr/>
    </dgm:pt>
    <dgm:pt modelId="{0DBBF307-B9CF-4776-AED9-79AC3AF34753}" type="pres">
      <dgm:prSet presAssocID="{E387056C-CF30-4D5C-8938-258BEA245388}" presName="conn2-1" presStyleLbl="parChTrans1D4" presStyleIdx="3" presStyleCnt="7"/>
      <dgm:spPr/>
    </dgm:pt>
    <dgm:pt modelId="{33A2CA06-5345-4EE5-9511-EE8339F3FCEE}" type="pres">
      <dgm:prSet presAssocID="{E387056C-CF30-4D5C-8938-258BEA245388}" presName="connTx" presStyleLbl="parChTrans1D4" presStyleIdx="3" presStyleCnt="7"/>
      <dgm:spPr/>
    </dgm:pt>
    <dgm:pt modelId="{7A65F0EC-ADE0-4D3D-900C-78C8435E621C}" type="pres">
      <dgm:prSet presAssocID="{63963901-48FA-47D7-91F9-0E24DC8AD753}" presName="root2" presStyleCnt="0"/>
      <dgm:spPr/>
    </dgm:pt>
    <dgm:pt modelId="{23D3BEF1-2F99-41F4-A062-396F0DE4C05C}" type="pres">
      <dgm:prSet presAssocID="{63963901-48FA-47D7-91F9-0E24DC8AD753}" presName="LevelTwoTextNode" presStyleLbl="node4" presStyleIdx="3" presStyleCnt="7" custScaleX="139256" custLinFactNeighborX="1157" custLinFactNeighborY="-1265">
        <dgm:presLayoutVars>
          <dgm:chPref val="3"/>
        </dgm:presLayoutVars>
      </dgm:prSet>
      <dgm:spPr/>
    </dgm:pt>
    <dgm:pt modelId="{DA557F1B-A797-4D7A-9B8C-977586F6B364}" type="pres">
      <dgm:prSet presAssocID="{63963901-48FA-47D7-91F9-0E24DC8AD753}" presName="level3hierChild" presStyleCnt="0"/>
      <dgm:spPr/>
    </dgm:pt>
    <dgm:pt modelId="{08C50A47-7642-464A-81DA-6845C9ED6A0B}" type="pres">
      <dgm:prSet presAssocID="{95BBE642-938A-4E75-9A51-618D5F99BBC0}" presName="conn2-1" presStyleLbl="parChTrans1D4" presStyleIdx="4" presStyleCnt="7"/>
      <dgm:spPr/>
    </dgm:pt>
    <dgm:pt modelId="{EA2DF7F6-1782-460B-B7F9-0BC0F5631ED4}" type="pres">
      <dgm:prSet presAssocID="{95BBE642-938A-4E75-9A51-618D5F99BBC0}" presName="connTx" presStyleLbl="parChTrans1D4" presStyleIdx="4" presStyleCnt="7"/>
      <dgm:spPr/>
    </dgm:pt>
    <dgm:pt modelId="{5E65B469-C305-43D1-BEA9-E7B421A338F4}" type="pres">
      <dgm:prSet presAssocID="{6BE26288-70AC-4DA0-9D57-768700A3A7A2}" presName="root2" presStyleCnt="0"/>
      <dgm:spPr/>
    </dgm:pt>
    <dgm:pt modelId="{A70245D2-0E2B-4A4D-8B10-465BBE2C4D6C}" type="pres">
      <dgm:prSet presAssocID="{6BE26288-70AC-4DA0-9D57-768700A3A7A2}" presName="LevelTwoTextNode" presStyleLbl="node4" presStyleIdx="4" presStyleCnt="7" custScaleX="140028">
        <dgm:presLayoutVars>
          <dgm:chPref val="3"/>
        </dgm:presLayoutVars>
      </dgm:prSet>
      <dgm:spPr/>
    </dgm:pt>
    <dgm:pt modelId="{E7C78AAE-B3D4-4DD8-A2A2-2D058F459029}" type="pres">
      <dgm:prSet presAssocID="{6BE26288-70AC-4DA0-9D57-768700A3A7A2}" presName="level3hierChild" presStyleCnt="0"/>
      <dgm:spPr/>
    </dgm:pt>
    <dgm:pt modelId="{38D90BC6-2AF9-402C-A52B-3BF849E38FE3}" type="pres">
      <dgm:prSet presAssocID="{C0738E61-5FDC-4259-889F-E3893253F76D}" presName="conn2-1" presStyleLbl="parChTrans1D4" presStyleIdx="5" presStyleCnt="7"/>
      <dgm:spPr/>
    </dgm:pt>
    <dgm:pt modelId="{D4C978AA-0C27-4D3D-9484-23A0121AB729}" type="pres">
      <dgm:prSet presAssocID="{C0738E61-5FDC-4259-889F-E3893253F76D}" presName="connTx" presStyleLbl="parChTrans1D4" presStyleIdx="5" presStyleCnt="7"/>
      <dgm:spPr/>
    </dgm:pt>
    <dgm:pt modelId="{81F80F18-E58D-4CC2-B178-3E99A0A0A804}" type="pres">
      <dgm:prSet presAssocID="{798945CE-194F-4E29-8485-F4C506162676}" presName="root2" presStyleCnt="0"/>
      <dgm:spPr/>
    </dgm:pt>
    <dgm:pt modelId="{A019FDF1-333A-492B-BA7C-FBE363620DFA}" type="pres">
      <dgm:prSet presAssocID="{798945CE-194F-4E29-8485-F4C506162676}" presName="LevelTwoTextNode" presStyleLbl="node4" presStyleIdx="5" presStyleCnt="7" custScaleX="140799">
        <dgm:presLayoutVars>
          <dgm:chPref val="3"/>
        </dgm:presLayoutVars>
      </dgm:prSet>
      <dgm:spPr/>
    </dgm:pt>
    <dgm:pt modelId="{CA29DA5C-04E7-4285-9341-517F85B44E4B}" type="pres">
      <dgm:prSet presAssocID="{798945CE-194F-4E29-8485-F4C506162676}" presName="level3hierChild" presStyleCnt="0"/>
      <dgm:spPr/>
    </dgm:pt>
    <dgm:pt modelId="{70DC5533-0ECF-4817-9789-866D546A5F68}" type="pres">
      <dgm:prSet presAssocID="{BF60B29A-E8D0-40F5-807E-F146636A7DF7}" presName="conn2-1" presStyleLbl="parChTrans1D4" presStyleIdx="6" presStyleCnt="7"/>
      <dgm:spPr/>
    </dgm:pt>
    <dgm:pt modelId="{EBE1E8DA-1519-468D-A078-11B662362987}" type="pres">
      <dgm:prSet presAssocID="{BF60B29A-E8D0-40F5-807E-F146636A7DF7}" presName="connTx" presStyleLbl="parChTrans1D4" presStyleIdx="6" presStyleCnt="7"/>
      <dgm:spPr/>
    </dgm:pt>
    <dgm:pt modelId="{9FE0163C-422E-44D0-96D3-B830D044EA41}" type="pres">
      <dgm:prSet presAssocID="{511612F0-2867-4DE8-B535-D4C056D39226}" presName="root2" presStyleCnt="0"/>
      <dgm:spPr/>
    </dgm:pt>
    <dgm:pt modelId="{59CB2B19-9679-4503-9334-8FB8C37F2031}" type="pres">
      <dgm:prSet presAssocID="{511612F0-2867-4DE8-B535-D4C056D39226}" presName="LevelTwoTextNode" presStyleLbl="node4" presStyleIdx="6" presStyleCnt="7" custScaleX="141570">
        <dgm:presLayoutVars>
          <dgm:chPref val="3"/>
        </dgm:presLayoutVars>
      </dgm:prSet>
      <dgm:spPr/>
    </dgm:pt>
    <dgm:pt modelId="{23C8F9D0-3776-420E-B495-C8F1B76D4AAD}" type="pres">
      <dgm:prSet presAssocID="{511612F0-2867-4DE8-B535-D4C056D39226}" presName="level3hierChild" presStyleCnt="0"/>
      <dgm:spPr/>
    </dgm:pt>
    <dgm:pt modelId="{D516E2C7-7688-4488-8C6E-8FD3A15C32A4}" type="pres">
      <dgm:prSet presAssocID="{4F9458C6-BCC8-4329-A9F1-581BB39C92C3}" presName="conn2-1" presStyleLbl="parChTrans1D3" presStyleIdx="2" presStyleCnt="3"/>
      <dgm:spPr/>
    </dgm:pt>
    <dgm:pt modelId="{D92C2845-9243-4430-AB8D-1896AD838C2A}" type="pres">
      <dgm:prSet presAssocID="{4F9458C6-BCC8-4329-A9F1-581BB39C92C3}" presName="connTx" presStyleLbl="parChTrans1D3" presStyleIdx="2" presStyleCnt="3"/>
      <dgm:spPr/>
    </dgm:pt>
    <dgm:pt modelId="{C7CA3887-FA47-484E-A38E-E9CE155C87DF}" type="pres">
      <dgm:prSet presAssocID="{FB295F6E-6BC4-41A9-BE7F-4D3369532F9E}" presName="root2" presStyleCnt="0"/>
      <dgm:spPr/>
    </dgm:pt>
    <dgm:pt modelId="{076284CB-3EB6-4214-85AD-B0BEC1430666}" type="pres">
      <dgm:prSet presAssocID="{FB295F6E-6BC4-41A9-BE7F-4D3369532F9E}" presName="LevelTwoTextNode" presStyleLbl="node3" presStyleIdx="2" presStyleCnt="3">
        <dgm:presLayoutVars>
          <dgm:chPref val="3"/>
        </dgm:presLayoutVars>
      </dgm:prSet>
      <dgm:spPr/>
    </dgm:pt>
    <dgm:pt modelId="{5BEEEC43-BEBC-49E1-BBF1-A3F876625CC8}" type="pres">
      <dgm:prSet presAssocID="{FB295F6E-6BC4-41A9-BE7F-4D3369532F9E}" presName="level3hierChild" presStyleCnt="0"/>
      <dgm:spPr/>
    </dgm:pt>
    <dgm:pt modelId="{C733465B-F66F-4043-BEB9-86915C546E2E}" type="pres">
      <dgm:prSet presAssocID="{99C4AE24-F306-4F7D-B0A1-0740F5B8FC61}" presName="conn2-1" presStyleLbl="parChTrans1D2" presStyleIdx="1" presStyleCnt="2"/>
      <dgm:spPr/>
    </dgm:pt>
    <dgm:pt modelId="{3575BF3E-F857-43B4-959E-F0634BD5F7A2}" type="pres">
      <dgm:prSet presAssocID="{99C4AE24-F306-4F7D-B0A1-0740F5B8FC61}" presName="connTx" presStyleLbl="parChTrans1D2" presStyleIdx="1" presStyleCnt="2"/>
      <dgm:spPr/>
    </dgm:pt>
    <dgm:pt modelId="{71EDB124-2FC1-4323-AAEC-F9CF1374260B}" type="pres">
      <dgm:prSet presAssocID="{1EE13149-6460-4701-9944-94375BCF1425}" presName="root2" presStyleCnt="0"/>
      <dgm:spPr/>
    </dgm:pt>
    <dgm:pt modelId="{F372AFB3-08B1-4E2D-9F83-FD2B3FE19671}" type="pres">
      <dgm:prSet presAssocID="{1EE13149-6460-4701-9944-94375BCF1425}" presName="LevelTwoTextNode" presStyleLbl="node2" presStyleIdx="1" presStyleCnt="2" custLinFactNeighborX="-12894" custLinFactNeighborY="-4093">
        <dgm:presLayoutVars>
          <dgm:chPref val="3"/>
        </dgm:presLayoutVars>
      </dgm:prSet>
      <dgm:spPr/>
    </dgm:pt>
    <dgm:pt modelId="{4E91A8F8-14AF-42E1-838D-0E34951E4061}" type="pres">
      <dgm:prSet presAssocID="{1EE13149-6460-4701-9944-94375BCF1425}" presName="level3hierChild" presStyleCnt="0"/>
      <dgm:spPr/>
    </dgm:pt>
  </dgm:ptLst>
  <dgm:cxnLst>
    <dgm:cxn modelId="{9B5E4E01-27B6-4B1C-803C-4BDEF4D50DF5}" type="presOf" srcId="{1DBECD8B-C2B2-4CEF-A1D2-7DA579D54B1D}" destId="{C2464395-DD1C-4B98-96EE-5A2AC2ADDA87}" srcOrd="0" destOrd="0" presId="urn:microsoft.com/office/officeart/2008/layout/HorizontalMultiLevelHierarchy"/>
    <dgm:cxn modelId="{63972C0D-E51E-49AB-9D73-786561E8C0D7}" type="presOf" srcId="{798945CE-194F-4E29-8485-F4C506162676}" destId="{A019FDF1-333A-492B-BA7C-FBE363620DFA}" srcOrd="0" destOrd="0" presId="urn:microsoft.com/office/officeart/2008/layout/HorizontalMultiLevelHierarchy"/>
    <dgm:cxn modelId="{D5691A10-DE1E-41E4-91CE-9713A894A212}" srcId="{226F860E-4D46-4258-A133-8B9D65FEC27F}" destId="{511612F0-2867-4DE8-B535-D4C056D39226}" srcOrd="4" destOrd="0" parTransId="{BF60B29A-E8D0-40F5-807E-F146636A7DF7}" sibTransId="{38325C05-A1FC-4843-B985-5DA1BC74A23B}"/>
    <dgm:cxn modelId="{4604BE13-4E54-411D-9007-B515F81B6FC4}" type="presOf" srcId="{99C4AE24-F306-4F7D-B0A1-0740F5B8FC61}" destId="{C733465B-F66F-4043-BEB9-86915C546E2E}" srcOrd="0" destOrd="0" presId="urn:microsoft.com/office/officeart/2008/layout/HorizontalMultiLevelHierarchy"/>
    <dgm:cxn modelId="{B7DF0B19-8296-4059-A976-41ABB72AB15F}" type="presOf" srcId="{E387056C-CF30-4D5C-8938-258BEA245388}" destId="{0DBBF307-B9CF-4776-AED9-79AC3AF34753}" srcOrd="0" destOrd="0" presId="urn:microsoft.com/office/officeart/2008/layout/HorizontalMultiLevelHierarchy"/>
    <dgm:cxn modelId="{43CEB11B-8B81-454A-8F1E-50DA71B23189}" type="presOf" srcId="{5BF2A5AE-B678-4E8C-8B96-1BB8DDD67A81}" destId="{5BCCF538-1141-4E38-8A32-3EC5281AD9F0}" srcOrd="0" destOrd="0" presId="urn:microsoft.com/office/officeart/2008/layout/HorizontalMultiLevelHierarchy"/>
    <dgm:cxn modelId="{6709071D-D4BF-46F1-B465-48848F8206FC}" type="presOf" srcId="{6BE26288-70AC-4DA0-9D57-768700A3A7A2}" destId="{A70245D2-0E2B-4A4D-8B10-465BBE2C4D6C}" srcOrd="0" destOrd="0" presId="urn:microsoft.com/office/officeart/2008/layout/HorizontalMultiLevelHierarchy"/>
    <dgm:cxn modelId="{4E807A1E-5749-44C6-ABED-D63E8593099D}" type="presOf" srcId="{B93F78D3-151F-4F8A-9F04-43CD1C6675F7}" destId="{0909EBBA-DB98-4511-BA36-076D5B81FB71}" srcOrd="0" destOrd="0" presId="urn:microsoft.com/office/officeart/2008/layout/HorizontalMultiLevelHierarchy"/>
    <dgm:cxn modelId="{FE2A1724-BAB8-4CCE-8323-6DC24F9BA0B2}" srcId="{D6BDF031-817D-4B76-82E9-E6CD6F4BBE9D}" destId="{FB295F6E-6BC4-41A9-BE7F-4D3369532F9E}" srcOrd="2" destOrd="0" parTransId="{4F9458C6-BCC8-4329-A9F1-581BB39C92C3}" sibTransId="{8DDF24FB-F940-479A-B757-EF2E7294361F}"/>
    <dgm:cxn modelId="{C7F14628-141D-4B38-8C40-3352AA84DD24}" srcId="{7EE6B85D-381D-4B1A-A6CE-1897C856F5B9}" destId="{D6BDF031-817D-4B76-82E9-E6CD6F4BBE9D}" srcOrd="0" destOrd="0" parTransId="{B93F78D3-151F-4F8A-9F04-43CD1C6675F7}" sibTransId="{F548BB25-F3DB-49FD-BAB7-0CFB6796C5E6}"/>
    <dgm:cxn modelId="{E71EB828-2FED-4949-BAB4-76A8F194FF83}" type="presOf" srcId="{C0738E61-5FDC-4259-889F-E3893253F76D}" destId="{D4C978AA-0C27-4D3D-9484-23A0121AB729}" srcOrd="1" destOrd="0" presId="urn:microsoft.com/office/officeart/2008/layout/HorizontalMultiLevelHierarchy"/>
    <dgm:cxn modelId="{69FC9E2D-7DC5-435A-BE48-EEF44AE8A835}" type="presOf" srcId="{C0738E61-5FDC-4259-889F-E3893253F76D}" destId="{38D90BC6-2AF9-402C-A52B-3BF849E38FE3}" srcOrd="0" destOrd="0" presId="urn:microsoft.com/office/officeart/2008/layout/HorizontalMultiLevelHierarchy"/>
    <dgm:cxn modelId="{DCFDF661-F8DD-4D85-8315-1ED1816A8A0C}" type="presOf" srcId="{0B3F2C30-26BD-47AE-9094-320D64500F93}" destId="{F000FF1C-DA05-4F99-A273-4B30BC2DB688}" srcOrd="0" destOrd="0" presId="urn:microsoft.com/office/officeart/2008/layout/HorizontalMultiLevelHierarchy"/>
    <dgm:cxn modelId="{35E37F45-59B9-498A-879B-DC87815D8087}" type="presOf" srcId="{BF60B29A-E8D0-40F5-807E-F146636A7DF7}" destId="{EBE1E8DA-1519-468D-A078-11B662362987}" srcOrd="1" destOrd="0" presId="urn:microsoft.com/office/officeart/2008/layout/HorizontalMultiLevelHierarchy"/>
    <dgm:cxn modelId="{F0792347-8FF1-4BF8-B553-DEE9310B90FD}" type="presOf" srcId="{5BF2A5AE-B678-4E8C-8B96-1BB8DDD67A81}" destId="{702DD0D0-41FB-4248-8C18-9960B75D4803}" srcOrd="1" destOrd="0" presId="urn:microsoft.com/office/officeart/2008/layout/HorizontalMultiLevelHierarchy"/>
    <dgm:cxn modelId="{AE02C548-765F-4467-A3F5-924EFAE3BA7B}" srcId="{226F860E-4D46-4258-A133-8B9D65FEC27F}" destId="{8B7C162A-4063-48A8-8696-8D004F76B953}" srcOrd="0" destOrd="0" parTransId="{0A89AA6D-B303-46D4-A373-334CFC6FEF59}" sibTransId="{8807841F-D0FE-401A-9DE4-1BD8D4612FD1}"/>
    <dgm:cxn modelId="{38E6B64A-DACE-4D05-A815-6FA6C65E40C7}" type="presOf" srcId="{08375D5C-375A-4E18-9EB7-475FAAC109A7}" destId="{1A8BB798-E59B-4E83-AA1F-8BF7048271E1}" srcOrd="0" destOrd="0" presId="urn:microsoft.com/office/officeart/2008/layout/HorizontalMultiLevelHierarchy"/>
    <dgm:cxn modelId="{B36A2E6C-4A3B-4B92-8218-BD56FBF96FAE}" srcId="{226F860E-4D46-4258-A133-8B9D65FEC27F}" destId="{798945CE-194F-4E29-8485-F4C506162676}" srcOrd="3" destOrd="0" parTransId="{C0738E61-5FDC-4259-889F-E3893253F76D}" sibTransId="{B18FB3A1-F489-4F40-B34F-88F3BB89DA87}"/>
    <dgm:cxn modelId="{8CC4406D-1368-4A04-AACF-22B46BA9947A}" type="presOf" srcId="{47C05FCA-276A-4DA1-BD06-4F30F97DD0A4}" destId="{7B58E5DD-FA10-418C-A928-20BD781BC187}" srcOrd="0" destOrd="0" presId="urn:microsoft.com/office/officeart/2008/layout/HorizontalMultiLevelHierarchy"/>
    <dgm:cxn modelId="{D885526D-06E0-4529-A2C7-4EA4F41EEC06}" type="presOf" srcId="{FB295F6E-6BC4-41A9-BE7F-4D3369532F9E}" destId="{076284CB-3EB6-4214-85AD-B0BEC1430666}" srcOrd="0" destOrd="0" presId="urn:microsoft.com/office/officeart/2008/layout/HorizontalMultiLevelHierarchy"/>
    <dgm:cxn modelId="{CD8BDE72-A938-41CC-8774-30963077C871}" srcId="{226F860E-4D46-4258-A133-8B9D65FEC27F}" destId="{6BE26288-70AC-4DA0-9D57-768700A3A7A2}" srcOrd="2" destOrd="0" parTransId="{95BBE642-938A-4E75-9A51-618D5F99BBC0}" sibTransId="{19D0B829-3EAC-4E5F-A4A9-1FC1BB457CAB}"/>
    <dgm:cxn modelId="{8DF72353-4C31-400F-8CA5-259465C3820C}" type="presOf" srcId="{B93F78D3-151F-4F8A-9F04-43CD1C6675F7}" destId="{60024BBF-6193-42D2-880B-A29A577B14B7}" srcOrd="1" destOrd="0" presId="urn:microsoft.com/office/officeart/2008/layout/HorizontalMultiLevelHierarchy"/>
    <dgm:cxn modelId="{FE3E0356-042D-48FE-BCDE-D12494BB2FE4}" type="presOf" srcId="{E1EBD641-ADB3-4DFF-BD31-2056119E4EF3}" destId="{C41E9EB4-D25B-481C-9ABE-83D6DD6D1375}" srcOrd="0" destOrd="0" presId="urn:microsoft.com/office/officeart/2008/layout/HorizontalMultiLevelHierarchy"/>
    <dgm:cxn modelId="{35D8F17B-A8C5-41FF-974D-739F83015B11}" type="presOf" srcId="{AC9E1C98-D985-4173-B1EE-7EA072459C96}" destId="{5F8B1833-FC24-40E6-B1D0-8AC807D6E023}" srcOrd="0" destOrd="0" presId="urn:microsoft.com/office/officeart/2008/layout/HorizontalMultiLevelHierarchy"/>
    <dgm:cxn modelId="{1AF5E47E-08F0-462F-A8BD-7963BAF2E9EE}" type="presOf" srcId="{0A89AA6D-B303-46D4-A373-334CFC6FEF59}" destId="{F5645566-0B99-4B2E-8571-BD4F6EFE75D5}" srcOrd="1" destOrd="0" presId="urn:microsoft.com/office/officeart/2008/layout/HorizontalMultiLevelHierarchy"/>
    <dgm:cxn modelId="{BD152483-0257-4B50-A45B-113A75F8BCC8}" type="presOf" srcId="{E3423BAA-A3CB-416C-9B2A-65B22DB7FEF9}" destId="{FC89CE27-2D5E-4A88-9ADB-097E4CA63F6E}" srcOrd="0" destOrd="0" presId="urn:microsoft.com/office/officeart/2008/layout/HorizontalMultiLevelHierarchy"/>
    <dgm:cxn modelId="{24C92684-086D-4F88-9A53-F5A29B452E2A}" type="presOf" srcId="{95BBE642-938A-4E75-9A51-618D5F99BBC0}" destId="{08C50A47-7642-464A-81DA-6845C9ED6A0B}" srcOrd="0" destOrd="0" presId="urn:microsoft.com/office/officeart/2008/layout/HorizontalMultiLevelHierarchy"/>
    <dgm:cxn modelId="{4250D685-ED13-4574-B164-BEB9CB2CFEBD}" type="presOf" srcId="{AC9E1C98-D985-4173-B1EE-7EA072459C96}" destId="{E311BCEA-0F19-4F2A-89B2-77BB5D2FB31F}" srcOrd="1" destOrd="0" presId="urn:microsoft.com/office/officeart/2008/layout/HorizontalMultiLevelHierarchy"/>
    <dgm:cxn modelId="{68D2318F-BB2C-449A-A65A-702231539713}" type="presOf" srcId="{99C4AE24-F306-4F7D-B0A1-0740F5B8FC61}" destId="{3575BF3E-F857-43B4-959E-F0634BD5F7A2}" srcOrd="1" destOrd="0" presId="urn:microsoft.com/office/officeart/2008/layout/HorizontalMultiLevelHierarchy"/>
    <dgm:cxn modelId="{3D46139F-5AE8-48B2-BD98-B85A18B8EF73}" srcId="{226F860E-4D46-4258-A133-8B9D65FEC27F}" destId="{63963901-48FA-47D7-91F9-0E24DC8AD753}" srcOrd="1" destOrd="0" parTransId="{E387056C-CF30-4D5C-8938-258BEA245388}" sibTransId="{D165F880-FD28-43B4-A22C-D683715B93AF}"/>
    <dgm:cxn modelId="{BD812B9F-CEE0-4753-BD7E-41E99AD16208}" srcId="{0B3F2C30-26BD-47AE-9094-320D64500F93}" destId="{47C05FCA-276A-4DA1-BD06-4F30F97DD0A4}" srcOrd="0" destOrd="0" parTransId="{1DBECD8B-C2B2-4CEF-A1D2-7DA579D54B1D}" sibTransId="{30B18F42-43C5-466F-A106-AD1D0204E6C1}"/>
    <dgm:cxn modelId="{EFC208A5-4F70-477B-B305-8B995FC5F1A2}" type="presOf" srcId="{1EE13149-6460-4701-9944-94375BCF1425}" destId="{F372AFB3-08B1-4E2D-9F83-FD2B3FE19671}" srcOrd="0" destOrd="0" presId="urn:microsoft.com/office/officeart/2008/layout/HorizontalMultiLevelHierarchy"/>
    <dgm:cxn modelId="{EBE67AA8-3E25-434F-8399-6CE11572F8C7}" type="presOf" srcId="{BF60B29A-E8D0-40F5-807E-F146636A7DF7}" destId="{70DC5533-0ECF-4817-9789-866D546A5F68}" srcOrd="0" destOrd="0" presId="urn:microsoft.com/office/officeart/2008/layout/HorizontalMultiLevelHierarchy"/>
    <dgm:cxn modelId="{E86199A8-F1DB-4C15-B089-7C81CF067A4C}" srcId="{0B3F2C30-26BD-47AE-9094-320D64500F93}" destId="{E1EBD641-ADB3-4DFF-BD31-2056119E4EF3}" srcOrd="1" destOrd="0" parTransId="{AC9E1C98-D985-4173-B1EE-7EA072459C96}" sibTransId="{9D157453-641D-46C6-A6B6-380C7FFE1132}"/>
    <dgm:cxn modelId="{09FF1FAA-7DA7-40C8-9258-FCA28F62E9EF}" type="presOf" srcId="{0A89AA6D-B303-46D4-A373-334CFC6FEF59}" destId="{514E70A5-432B-4354-84FC-914D7DCB96F6}" srcOrd="0" destOrd="0" presId="urn:microsoft.com/office/officeart/2008/layout/HorizontalMultiLevelHierarchy"/>
    <dgm:cxn modelId="{E7B1BDAA-8EB3-40EA-BE49-80BBF99E00A3}" type="presOf" srcId="{4F9458C6-BCC8-4329-A9F1-581BB39C92C3}" destId="{D516E2C7-7688-4488-8C6E-8FD3A15C32A4}" srcOrd="0" destOrd="0" presId="urn:microsoft.com/office/officeart/2008/layout/HorizontalMultiLevelHierarchy"/>
    <dgm:cxn modelId="{0C0F8BB3-6991-4E3E-BCD2-F45C5A639E43}" type="presOf" srcId="{E387056C-CF30-4D5C-8938-258BEA245388}" destId="{33A2CA06-5345-4EE5-9511-EE8339F3FCEE}" srcOrd="1" destOrd="0" presId="urn:microsoft.com/office/officeart/2008/layout/HorizontalMultiLevelHierarchy"/>
    <dgm:cxn modelId="{FFF2DEBF-A3DA-44EC-8E02-FFEBD182F4B6}" type="presOf" srcId="{7EE6B85D-381D-4B1A-A6CE-1897C856F5B9}" destId="{64B8D800-F16E-4F16-A47B-AEAD99A05250}" srcOrd="0" destOrd="0" presId="urn:microsoft.com/office/officeart/2008/layout/HorizontalMultiLevelHierarchy"/>
    <dgm:cxn modelId="{361D35C4-9FBF-4F69-B598-F9A5E09490C6}" srcId="{D6BDF031-817D-4B76-82E9-E6CD6F4BBE9D}" destId="{226F860E-4D46-4258-A133-8B9D65FEC27F}" srcOrd="1" destOrd="0" parTransId="{E3423BAA-A3CB-416C-9B2A-65B22DB7FEF9}" sibTransId="{E41260DF-7115-4F6C-88C3-89736AE314AC}"/>
    <dgm:cxn modelId="{97E03FC6-9BF4-4110-8FE1-2FA7903BDA4F}" srcId="{D6BDF031-817D-4B76-82E9-E6CD6F4BBE9D}" destId="{0B3F2C30-26BD-47AE-9094-320D64500F93}" srcOrd="0" destOrd="0" parTransId="{5BF2A5AE-B678-4E8C-8B96-1BB8DDD67A81}" sibTransId="{240BB43A-0684-43ED-A603-A16220CD1A95}"/>
    <dgm:cxn modelId="{0F76B4CC-F478-41BF-909B-C5CA4DB48C08}" type="presOf" srcId="{4F9458C6-BCC8-4329-A9F1-581BB39C92C3}" destId="{D92C2845-9243-4430-AB8D-1896AD838C2A}" srcOrd="1" destOrd="0" presId="urn:microsoft.com/office/officeart/2008/layout/HorizontalMultiLevelHierarchy"/>
    <dgm:cxn modelId="{F58637D7-954C-47F4-A7B7-878EA9DC83FF}" type="presOf" srcId="{226F860E-4D46-4258-A133-8B9D65FEC27F}" destId="{B9B9E694-6AB6-488F-94C4-96E84A5C4B9F}" srcOrd="0" destOrd="0" presId="urn:microsoft.com/office/officeart/2008/layout/HorizontalMultiLevelHierarchy"/>
    <dgm:cxn modelId="{E1C9B6D7-BEC6-4978-B965-2EBC8957E86B}" type="presOf" srcId="{D6BDF031-817D-4B76-82E9-E6CD6F4BBE9D}" destId="{9D817970-2301-42B6-93ED-69082E1B9CDA}" srcOrd="0" destOrd="0" presId="urn:microsoft.com/office/officeart/2008/layout/HorizontalMultiLevelHierarchy"/>
    <dgm:cxn modelId="{FDC1BDD7-BB37-43AE-9905-80356F7D308C}" type="presOf" srcId="{8B7C162A-4063-48A8-8696-8D004F76B953}" destId="{33BA3684-7744-49FB-A9D5-5276F0E5A9AA}" srcOrd="0" destOrd="0" presId="urn:microsoft.com/office/officeart/2008/layout/HorizontalMultiLevelHierarchy"/>
    <dgm:cxn modelId="{F57C4FD8-1109-4C59-B84B-3A75C7F8F1E7}" type="presOf" srcId="{1DBECD8B-C2B2-4CEF-A1D2-7DA579D54B1D}" destId="{DB3C11A8-C220-4C09-8AE7-13BEB64A9A8F}" srcOrd="1" destOrd="0" presId="urn:microsoft.com/office/officeart/2008/layout/HorizontalMultiLevelHierarchy"/>
    <dgm:cxn modelId="{369B97DC-A88F-4728-95AD-7A8F420D7C54}" type="presOf" srcId="{E3423BAA-A3CB-416C-9B2A-65B22DB7FEF9}" destId="{AE54DDF6-56D8-4A78-99E3-4598E1195269}" srcOrd="1" destOrd="0" presId="urn:microsoft.com/office/officeart/2008/layout/HorizontalMultiLevelHierarchy"/>
    <dgm:cxn modelId="{76BA67DD-1E2F-4389-8BA8-54BB335F89E8}" type="presOf" srcId="{511612F0-2867-4DE8-B535-D4C056D39226}" destId="{59CB2B19-9679-4503-9334-8FB8C37F2031}" srcOrd="0" destOrd="0" presId="urn:microsoft.com/office/officeart/2008/layout/HorizontalMultiLevelHierarchy"/>
    <dgm:cxn modelId="{482DC9DE-75D6-40D3-B969-0FC2235824AA}" type="presOf" srcId="{63963901-48FA-47D7-91F9-0E24DC8AD753}" destId="{23D3BEF1-2F99-41F4-A062-396F0DE4C05C}" srcOrd="0" destOrd="0" presId="urn:microsoft.com/office/officeart/2008/layout/HorizontalMultiLevelHierarchy"/>
    <dgm:cxn modelId="{E50991E3-7554-4244-A9AC-D5BB449D2377}" type="presOf" srcId="{95BBE642-938A-4E75-9A51-618D5F99BBC0}" destId="{EA2DF7F6-1782-460B-B7F9-0BC0F5631ED4}" srcOrd="1" destOrd="0" presId="urn:microsoft.com/office/officeart/2008/layout/HorizontalMultiLevelHierarchy"/>
    <dgm:cxn modelId="{56048CEB-3C96-4130-863D-817DED43FFB1}" srcId="{08375D5C-375A-4E18-9EB7-475FAAC109A7}" destId="{7EE6B85D-381D-4B1A-A6CE-1897C856F5B9}" srcOrd="0" destOrd="0" parTransId="{A7149862-1960-4EA6-A934-F9DC59420B14}" sibTransId="{BDF08705-F2B9-4120-8826-1E26D36329BE}"/>
    <dgm:cxn modelId="{BC2D53FB-303A-477E-BE0C-71103E9B4AEE}" srcId="{7EE6B85D-381D-4B1A-A6CE-1897C856F5B9}" destId="{1EE13149-6460-4701-9944-94375BCF1425}" srcOrd="1" destOrd="0" parTransId="{99C4AE24-F306-4F7D-B0A1-0740F5B8FC61}" sibTransId="{A51C0EB1-5954-4B5D-B0C6-B418EFD300A2}"/>
    <dgm:cxn modelId="{AC2EFEEC-A1B8-4F01-9F6D-16951140F86D}" type="presParOf" srcId="{1A8BB798-E59B-4E83-AA1F-8BF7048271E1}" destId="{5A53EE66-110B-4982-B776-576CC1267CB3}" srcOrd="0" destOrd="0" presId="urn:microsoft.com/office/officeart/2008/layout/HorizontalMultiLevelHierarchy"/>
    <dgm:cxn modelId="{A5461663-E141-4D5B-BCD5-26AABC64D3A0}" type="presParOf" srcId="{5A53EE66-110B-4982-B776-576CC1267CB3}" destId="{64B8D800-F16E-4F16-A47B-AEAD99A05250}" srcOrd="0" destOrd="0" presId="urn:microsoft.com/office/officeart/2008/layout/HorizontalMultiLevelHierarchy"/>
    <dgm:cxn modelId="{06E53B11-D021-4C54-AC79-B61EFED8A47F}" type="presParOf" srcId="{5A53EE66-110B-4982-B776-576CC1267CB3}" destId="{FD1B29E5-A95F-4A22-B1D4-32D012F27569}" srcOrd="1" destOrd="0" presId="urn:microsoft.com/office/officeart/2008/layout/HorizontalMultiLevelHierarchy"/>
    <dgm:cxn modelId="{FCFF44A7-871E-4A37-BFE0-154F92AD525A}" type="presParOf" srcId="{FD1B29E5-A95F-4A22-B1D4-32D012F27569}" destId="{0909EBBA-DB98-4511-BA36-076D5B81FB71}" srcOrd="0" destOrd="0" presId="urn:microsoft.com/office/officeart/2008/layout/HorizontalMultiLevelHierarchy"/>
    <dgm:cxn modelId="{6F208BF8-F3BD-4220-B019-45C06F4123D2}" type="presParOf" srcId="{0909EBBA-DB98-4511-BA36-076D5B81FB71}" destId="{60024BBF-6193-42D2-880B-A29A577B14B7}" srcOrd="0" destOrd="0" presId="urn:microsoft.com/office/officeart/2008/layout/HorizontalMultiLevelHierarchy"/>
    <dgm:cxn modelId="{99CF1FFB-190E-4483-B05F-C1C3CD51318A}" type="presParOf" srcId="{FD1B29E5-A95F-4A22-B1D4-32D012F27569}" destId="{191DCF1B-B3CC-4C67-AD2B-509A7E5277B9}" srcOrd="1" destOrd="0" presId="urn:microsoft.com/office/officeart/2008/layout/HorizontalMultiLevelHierarchy"/>
    <dgm:cxn modelId="{223C8CDC-4E0E-4BC8-8A80-4B782E162152}" type="presParOf" srcId="{191DCF1B-B3CC-4C67-AD2B-509A7E5277B9}" destId="{9D817970-2301-42B6-93ED-69082E1B9CDA}" srcOrd="0" destOrd="0" presId="urn:microsoft.com/office/officeart/2008/layout/HorizontalMultiLevelHierarchy"/>
    <dgm:cxn modelId="{5B31608A-3A60-47C3-88C0-252066A3BD23}" type="presParOf" srcId="{191DCF1B-B3CC-4C67-AD2B-509A7E5277B9}" destId="{2A8B3CD8-EEFF-44C2-921A-6C8F1C975A03}" srcOrd="1" destOrd="0" presId="urn:microsoft.com/office/officeart/2008/layout/HorizontalMultiLevelHierarchy"/>
    <dgm:cxn modelId="{53CA22FB-B66D-4F23-902E-B73BF981DA58}" type="presParOf" srcId="{2A8B3CD8-EEFF-44C2-921A-6C8F1C975A03}" destId="{5BCCF538-1141-4E38-8A32-3EC5281AD9F0}" srcOrd="0" destOrd="0" presId="urn:microsoft.com/office/officeart/2008/layout/HorizontalMultiLevelHierarchy"/>
    <dgm:cxn modelId="{DAF2825B-3DBD-4CD3-A399-17D004F3DBAF}" type="presParOf" srcId="{5BCCF538-1141-4E38-8A32-3EC5281AD9F0}" destId="{702DD0D0-41FB-4248-8C18-9960B75D4803}" srcOrd="0" destOrd="0" presId="urn:microsoft.com/office/officeart/2008/layout/HorizontalMultiLevelHierarchy"/>
    <dgm:cxn modelId="{2AA47D32-D7C1-4166-B649-911BC93CE7A3}" type="presParOf" srcId="{2A8B3CD8-EEFF-44C2-921A-6C8F1C975A03}" destId="{F34F607D-B7F5-468B-9437-6C6CE7D8E2C2}" srcOrd="1" destOrd="0" presId="urn:microsoft.com/office/officeart/2008/layout/HorizontalMultiLevelHierarchy"/>
    <dgm:cxn modelId="{819857A6-9F0E-4DA0-9CED-9F321DFEF3BD}" type="presParOf" srcId="{F34F607D-B7F5-468B-9437-6C6CE7D8E2C2}" destId="{F000FF1C-DA05-4F99-A273-4B30BC2DB688}" srcOrd="0" destOrd="0" presId="urn:microsoft.com/office/officeart/2008/layout/HorizontalMultiLevelHierarchy"/>
    <dgm:cxn modelId="{885C601C-1269-473B-A1A3-1656D2E52EB6}" type="presParOf" srcId="{F34F607D-B7F5-468B-9437-6C6CE7D8E2C2}" destId="{765D3C42-95AA-4988-BE24-EE6201578CC9}" srcOrd="1" destOrd="0" presId="urn:microsoft.com/office/officeart/2008/layout/HorizontalMultiLevelHierarchy"/>
    <dgm:cxn modelId="{EB7B2EBD-D459-4FE5-A928-3D97BE6AD6D8}" type="presParOf" srcId="{765D3C42-95AA-4988-BE24-EE6201578CC9}" destId="{C2464395-DD1C-4B98-96EE-5A2AC2ADDA87}" srcOrd="0" destOrd="0" presId="urn:microsoft.com/office/officeart/2008/layout/HorizontalMultiLevelHierarchy"/>
    <dgm:cxn modelId="{55C3698C-BBDB-4201-AED9-1599888A3EE9}" type="presParOf" srcId="{C2464395-DD1C-4B98-96EE-5A2AC2ADDA87}" destId="{DB3C11A8-C220-4C09-8AE7-13BEB64A9A8F}" srcOrd="0" destOrd="0" presId="urn:microsoft.com/office/officeart/2008/layout/HorizontalMultiLevelHierarchy"/>
    <dgm:cxn modelId="{414F742A-D0E7-44FA-8810-54F02DA7AC6B}" type="presParOf" srcId="{765D3C42-95AA-4988-BE24-EE6201578CC9}" destId="{3D6DF6A9-4FD8-44B9-9B96-3228C3CF9419}" srcOrd="1" destOrd="0" presId="urn:microsoft.com/office/officeart/2008/layout/HorizontalMultiLevelHierarchy"/>
    <dgm:cxn modelId="{D74BBE30-23EC-4B8E-AFDF-82DFAF105C2F}" type="presParOf" srcId="{3D6DF6A9-4FD8-44B9-9B96-3228C3CF9419}" destId="{7B58E5DD-FA10-418C-A928-20BD781BC187}" srcOrd="0" destOrd="0" presId="urn:microsoft.com/office/officeart/2008/layout/HorizontalMultiLevelHierarchy"/>
    <dgm:cxn modelId="{BF110727-DEAB-485E-8756-85AD1B39B6C8}" type="presParOf" srcId="{3D6DF6A9-4FD8-44B9-9B96-3228C3CF9419}" destId="{FA7B2E4E-9000-4FE1-9280-A9DD461D7098}" srcOrd="1" destOrd="0" presId="urn:microsoft.com/office/officeart/2008/layout/HorizontalMultiLevelHierarchy"/>
    <dgm:cxn modelId="{5A68754B-600B-4BF8-A20D-3516DA8F8582}" type="presParOf" srcId="{765D3C42-95AA-4988-BE24-EE6201578CC9}" destId="{5F8B1833-FC24-40E6-B1D0-8AC807D6E023}" srcOrd="2" destOrd="0" presId="urn:microsoft.com/office/officeart/2008/layout/HorizontalMultiLevelHierarchy"/>
    <dgm:cxn modelId="{A19A10BF-2DCB-48AC-A124-9E3E297BB3CC}" type="presParOf" srcId="{5F8B1833-FC24-40E6-B1D0-8AC807D6E023}" destId="{E311BCEA-0F19-4F2A-89B2-77BB5D2FB31F}" srcOrd="0" destOrd="0" presId="urn:microsoft.com/office/officeart/2008/layout/HorizontalMultiLevelHierarchy"/>
    <dgm:cxn modelId="{1AF2E202-A595-4AB9-8BA4-B99F6F099A77}" type="presParOf" srcId="{765D3C42-95AA-4988-BE24-EE6201578CC9}" destId="{45C182FC-6B05-4DF6-A088-5EFDE612426A}" srcOrd="3" destOrd="0" presId="urn:microsoft.com/office/officeart/2008/layout/HorizontalMultiLevelHierarchy"/>
    <dgm:cxn modelId="{1C8ACCBD-D101-41BF-BEE6-CB2F21D357B4}" type="presParOf" srcId="{45C182FC-6B05-4DF6-A088-5EFDE612426A}" destId="{C41E9EB4-D25B-481C-9ABE-83D6DD6D1375}" srcOrd="0" destOrd="0" presId="urn:microsoft.com/office/officeart/2008/layout/HorizontalMultiLevelHierarchy"/>
    <dgm:cxn modelId="{6BDAE6E7-C10D-4BFA-9502-29B676106CA4}" type="presParOf" srcId="{45C182FC-6B05-4DF6-A088-5EFDE612426A}" destId="{24BF1D4B-168E-4165-95FE-A8C369E810EF}" srcOrd="1" destOrd="0" presId="urn:microsoft.com/office/officeart/2008/layout/HorizontalMultiLevelHierarchy"/>
    <dgm:cxn modelId="{38B24973-B81C-4481-BC6D-2E911CEE366F}" type="presParOf" srcId="{2A8B3CD8-EEFF-44C2-921A-6C8F1C975A03}" destId="{FC89CE27-2D5E-4A88-9ADB-097E4CA63F6E}" srcOrd="2" destOrd="0" presId="urn:microsoft.com/office/officeart/2008/layout/HorizontalMultiLevelHierarchy"/>
    <dgm:cxn modelId="{25B82FEC-847E-4A7D-BD12-FF5E9E630BD5}" type="presParOf" srcId="{FC89CE27-2D5E-4A88-9ADB-097E4CA63F6E}" destId="{AE54DDF6-56D8-4A78-99E3-4598E1195269}" srcOrd="0" destOrd="0" presId="urn:microsoft.com/office/officeart/2008/layout/HorizontalMultiLevelHierarchy"/>
    <dgm:cxn modelId="{C5EF8031-24A3-4997-B771-166627A552AC}" type="presParOf" srcId="{2A8B3CD8-EEFF-44C2-921A-6C8F1C975A03}" destId="{E4E71A08-0593-41A4-9E78-CDAB7B69F16C}" srcOrd="3" destOrd="0" presId="urn:microsoft.com/office/officeart/2008/layout/HorizontalMultiLevelHierarchy"/>
    <dgm:cxn modelId="{71BF382A-9E3A-4745-9D3D-854AA71371BB}" type="presParOf" srcId="{E4E71A08-0593-41A4-9E78-CDAB7B69F16C}" destId="{B9B9E694-6AB6-488F-94C4-96E84A5C4B9F}" srcOrd="0" destOrd="0" presId="urn:microsoft.com/office/officeart/2008/layout/HorizontalMultiLevelHierarchy"/>
    <dgm:cxn modelId="{E7852063-4CA9-4D26-B425-8612CB813BDF}" type="presParOf" srcId="{E4E71A08-0593-41A4-9E78-CDAB7B69F16C}" destId="{E69A654D-69DA-4DBE-BC04-DB2994C3C8E1}" srcOrd="1" destOrd="0" presId="urn:microsoft.com/office/officeart/2008/layout/HorizontalMultiLevelHierarchy"/>
    <dgm:cxn modelId="{A74F5A9B-1CE5-4ABA-8641-23240949AC82}" type="presParOf" srcId="{E69A654D-69DA-4DBE-BC04-DB2994C3C8E1}" destId="{514E70A5-432B-4354-84FC-914D7DCB96F6}" srcOrd="0" destOrd="0" presId="urn:microsoft.com/office/officeart/2008/layout/HorizontalMultiLevelHierarchy"/>
    <dgm:cxn modelId="{10D5D476-7F9B-46EB-900B-D75C01B816BE}" type="presParOf" srcId="{514E70A5-432B-4354-84FC-914D7DCB96F6}" destId="{F5645566-0B99-4B2E-8571-BD4F6EFE75D5}" srcOrd="0" destOrd="0" presId="urn:microsoft.com/office/officeart/2008/layout/HorizontalMultiLevelHierarchy"/>
    <dgm:cxn modelId="{CB12D750-39EC-4F6E-ACDB-A54DC954025C}" type="presParOf" srcId="{E69A654D-69DA-4DBE-BC04-DB2994C3C8E1}" destId="{7EDEBA6F-B4FE-433E-8336-3F173995D548}" srcOrd="1" destOrd="0" presId="urn:microsoft.com/office/officeart/2008/layout/HorizontalMultiLevelHierarchy"/>
    <dgm:cxn modelId="{35B56653-5476-4F58-A800-3FF562BA7B6E}" type="presParOf" srcId="{7EDEBA6F-B4FE-433E-8336-3F173995D548}" destId="{33BA3684-7744-49FB-A9D5-5276F0E5A9AA}" srcOrd="0" destOrd="0" presId="urn:microsoft.com/office/officeart/2008/layout/HorizontalMultiLevelHierarchy"/>
    <dgm:cxn modelId="{2CC00E4D-3636-4676-9B3A-94AE4A6BFEC9}" type="presParOf" srcId="{7EDEBA6F-B4FE-433E-8336-3F173995D548}" destId="{3A480906-3B0A-4A32-A123-84578E11A0B2}" srcOrd="1" destOrd="0" presId="urn:microsoft.com/office/officeart/2008/layout/HorizontalMultiLevelHierarchy"/>
    <dgm:cxn modelId="{8D07FD55-AE8B-46EF-942F-FA7D95EDF2E1}" type="presParOf" srcId="{E69A654D-69DA-4DBE-BC04-DB2994C3C8E1}" destId="{0DBBF307-B9CF-4776-AED9-79AC3AF34753}" srcOrd="2" destOrd="0" presId="urn:microsoft.com/office/officeart/2008/layout/HorizontalMultiLevelHierarchy"/>
    <dgm:cxn modelId="{80CD8AA7-C79C-42B1-81EE-18300F3AC028}" type="presParOf" srcId="{0DBBF307-B9CF-4776-AED9-79AC3AF34753}" destId="{33A2CA06-5345-4EE5-9511-EE8339F3FCEE}" srcOrd="0" destOrd="0" presId="urn:microsoft.com/office/officeart/2008/layout/HorizontalMultiLevelHierarchy"/>
    <dgm:cxn modelId="{DECD3727-9DE8-4B09-AF61-298725DF133D}" type="presParOf" srcId="{E69A654D-69DA-4DBE-BC04-DB2994C3C8E1}" destId="{7A65F0EC-ADE0-4D3D-900C-78C8435E621C}" srcOrd="3" destOrd="0" presId="urn:microsoft.com/office/officeart/2008/layout/HorizontalMultiLevelHierarchy"/>
    <dgm:cxn modelId="{EEB51627-DE0B-4D71-A39D-06581C7AFFD4}" type="presParOf" srcId="{7A65F0EC-ADE0-4D3D-900C-78C8435E621C}" destId="{23D3BEF1-2F99-41F4-A062-396F0DE4C05C}" srcOrd="0" destOrd="0" presId="urn:microsoft.com/office/officeart/2008/layout/HorizontalMultiLevelHierarchy"/>
    <dgm:cxn modelId="{85F9F46F-5E32-46E0-8192-52319773CB13}" type="presParOf" srcId="{7A65F0EC-ADE0-4D3D-900C-78C8435E621C}" destId="{DA557F1B-A797-4D7A-9B8C-977586F6B364}" srcOrd="1" destOrd="0" presId="urn:microsoft.com/office/officeart/2008/layout/HorizontalMultiLevelHierarchy"/>
    <dgm:cxn modelId="{EA8C025F-7D0B-4D4E-8767-83589533D302}" type="presParOf" srcId="{E69A654D-69DA-4DBE-BC04-DB2994C3C8E1}" destId="{08C50A47-7642-464A-81DA-6845C9ED6A0B}" srcOrd="4" destOrd="0" presId="urn:microsoft.com/office/officeart/2008/layout/HorizontalMultiLevelHierarchy"/>
    <dgm:cxn modelId="{653FCC6F-C339-4A35-B1B3-739A96DC6692}" type="presParOf" srcId="{08C50A47-7642-464A-81DA-6845C9ED6A0B}" destId="{EA2DF7F6-1782-460B-B7F9-0BC0F5631ED4}" srcOrd="0" destOrd="0" presId="urn:microsoft.com/office/officeart/2008/layout/HorizontalMultiLevelHierarchy"/>
    <dgm:cxn modelId="{9FCD6021-0F1B-43B2-8114-F9F182A50F31}" type="presParOf" srcId="{E69A654D-69DA-4DBE-BC04-DB2994C3C8E1}" destId="{5E65B469-C305-43D1-BEA9-E7B421A338F4}" srcOrd="5" destOrd="0" presId="urn:microsoft.com/office/officeart/2008/layout/HorizontalMultiLevelHierarchy"/>
    <dgm:cxn modelId="{8DE08A35-A80A-486E-BEBF-AC5CFD270092}" type="presParOf" srcId="{5E65B469-C305-43D1-BEA9-E7B421A338F4}" destId="{A70245D2-0E2B-4A4D-8B10-465BBE2C4D6C}" srcOrd="0" destOrd="0" presId="urn:microsoft.com/office/officeart/2008/layout/HorizontalMultiLevelHierarchy"/>
    <dgm:cxn modelId="{F29BA48C-E6A7-4F79-8A97-7FBD6E2268A1}" type="presParOf" srcId="{5E65B469-C305-43D1-BEA9-E7B421A338F4}" destId="{E7C78AAE-B3D4-4DD8-A2A2-2D058F459029}" srcOrd="1" destOrd="0" presId="urn:microsoft.com/office/officeart/2008/layout/HorizontalMultiLevelHierarchy"/>
    <dgm:cxn modelId="{9FF28DCA-2CD8-43B7-8C18-23579CE2D97B}" type="presParOf" srcId="{E69A654D-69DA-4DBE-BC04-DB2994C3C8E1}" destId="{38D90BC6-2AF9-402C-A52B-3BF849E38FE3}" srcOrd="6" destOrd="0" presId="urn:microsoft.com/office/officeart/2008/layout/HorizontalMultiLevelHierarchy"/>
    <dgm:cxn modelId="{C0F6C48B-6C35-4387-9EC3-49FAF5691D8D}" type="presParOf" srcId="{38D90BC6-2AF9-402C-A52B-3BF849E38FE3}" destId="{D4C978AA-0C27-4D3D-9484-23A0121AB729}" srcOrd="0" destOrd="0" presId="urn:microsoft.com/office/officeart/2008/layout/HorizontalMultiLevelHierarchy"/>
    <dgm:cxn modelId="{84924E2B-FA0C-48CA-9602-71B332CC4029}" type="presParOf" srcId="{E69A654D-69DA-4DBE-BC04-DB2994C3C8E1}" destId="{81F80F18-E58D-4CC2-B178-3E99A0A0A804}" srcOrd="7" destOrd="0" presId="urn:microsoft.com/office/officeart/2008/layout/HorizontalMultiLevelHierarchy"/>
    <dgm:cxn modelId="{F2EE5CA0-33F4-47CF-A5DA-CD9B2D089876}" type="presParOf" srcId="{81F80F18-E58D-4CC2-B178-3E99A0A0A804}" destId="{A019FDF1-333A-492B-BA7C-FBE363620DFA}" srcOrd="0" destOrd="0" presId="urn:microsoft.com/office/officeart/2008/layout/HorizontalMultiLevelHierarchy"/>
    <dgm:cxn modelId="{B28143AC-3A3E-42D2-AD9D-110FE2A25812}" type="presParOf" srcId="{81F80F18-E58D-4CC2-B178-3E99A0A0A804}" destId="{CA29DA5C-04E7-4285-9341-517F85B44E4B}" srcOrd="1" destOrd="0" presId="urn:microsoft.com/office/officeart/2008/layout/HorizontalMultiLevelHierarchy"/>
    <dgm:cxn modelId="{BAE321BF-B3A9-4D95-8044-6E8C15052C5B}" type="presParOf" srcId="{E69A654D-69DA-4DBE-BC04-DB2994C3C8E1}" destId="{70DC5533-0ECF-4817-9789-866D546A5F68}" srcOrd="8" destOrd="0" presId="urn:microsoft.com/office/officeart/2008/layout/HorizontalMultiLevelHierarchy"/>
    <dgm:cxn modelId="{1F24B9CD-376C-4F0A-9B9F-9EEBE31EAA88}" type="presParOf" srcId="{70DC5533-0ECF-4817-9789-866D546A5F68}" destId="{EBE1E8DA-1519-468D-A078-11B662362987}" srcOrd="0" destOrd="0" presId="urn:microsoft.com/office/officeart/2008/layout/HorizontalMultiLevelHierarchy"/>
    <dgm:cxn modelId="{385BA8FF-A988-40D4-BD21-BD6A0C3E1604}" type="presParOf" srcId="{E69A654D-69DA-4DBE-BC04-DB2994C3C8E1}" destId="{9FE0163C-422E-44D0-96D3-B830D044EA41}" srcOrd="9" destOrd="0" presId="urn:microsoft.com/office/officeart/2008/layout/HorizontalMultiLevelHierarchy"/>
    <dgm:cxn modelId="{0F334F84-2BCE-493B-A3A9-83D47B11D2C7}" type="presParOf" srcId="{9FE0163C-422E-44D0-96D3-B830D044EA41}" destId="{59CB2B19-9679-4503-9334-8FB8C37F2031}" srcOrd="0" destOrd="0" presId="urn:microsoft.com/office/officeart/2008/layout/HorizontalMultiLevelHierarchy"/>
    <dgm:cxn modelId="{AE075EEA-A630-45BA-BB45-10B5302BA3DF}" type="presParOf" srcId="{9FE0163C-422E-44D0-96D3-B830D044EA41}" destId="{23C8F9D0-3776-420E-B495-C8F1B76D4AAD}" srcOrd="1" destOrd="0" presId="urn:microsoft.com/office/officeart/2008/layout/HorizontalMultiLevelHierarchy"/>
    <dgm:cxn modelId="{D151395F-F553-4C06-8652-5D60B51E4783}" type="presParOf" srcId="{2A8B3CD8-EEFF-44C2-921A-6C8F1C975A03}" destId="{D516E2C7-7688-4488-8C6E-8FD3A15C32A4}" srcOrd="4" destOrd="0" presId="urn:microsoft.com/office/officeart/2008/layout/HorizontalMultiLevelHierarchy"/>
    <dgm:cxn modelId="{CCB7F00A-2556-463A-B3F0-78732D6FBE74}" type="presParOf" srcId="{D516E2C7-7688-4488-8C6E-8FD3A15C32A4}" destId="{D92C2845-9243-4430-AB8D-1896AD838C2A}" srcOrd="0" destOrd="0" presId="urn:microsoft.com/office/officeart/2008/layout/HorizontalMultiLevelHierarchy"/>
    <dgm:cxn modelId="{D3E0E748-2970-462A-ACD0-BF59EBACCA38}" type="presParOf" srcId="{2A8B3CD8-EEFF-44C2-921A-6C8F1C975A03}" destId="{C7CA3887-FA47-484E-A38E-E9CE155C87DF}" srcOrd="5" destOrd="0" presId="urn:microsoft.com/office/officeart/2008/layout/HorizontalMultiLevelHierarchy"/>
    <dgm:cxn modelId="{54252D65-328A-4DDC-829B-8ACD74662D2C}" type="presParOf" srcId="{C7CA3887-FA47-484E-A38E-E9CE155C87DF}" destId="{076284CB-3EB6-4214-85AD-B0BEC1430666}" srcOrd="0" destOrd="0" presId="urn:microsoft.com/office/officeart/2008/layout/HorizontalMultiLevelHierarchy"/>
    <dgm:cxn modelId="{BCB3D85E-7079-4969-B3C1-D441EC7FEA0F}" type="presParOf" srcId="{C7CA3887-FA47-484E-A38E-E9CE155C87DF}" destId="{5BEEEC43-BEBC-49E1-BBF1-A3F876625CC8}" srcOrd="1" destOrd="0" presId="urn:microsoft.com/office/officeart/2008/layout/HorizontalMultiLevelHierarchy"/>
    <dgm:cxn modelId="{E24AF03A-1A2B-4D99-89D1-170FC3731C0B}" type="presParOf" srcId="{FD1B29E5-A95F-4A22-B1D4-32D012F27569}" destId="{C733465B-F66F-4043-BEB9-86915C546E2E}" srcOrd="2" destOrd="0" presId="urn:microsoft.com/office/officeart/2008/layout/HorizontalMultiLevelHierarchy"/>
    <dgm:cxn modelId="{BB30B1B1-B3DA-4F72-85DE-B16365F5CE8E}" type="presParOf" srcId="{C733465B-F66F-4043-BEB9-86915C546E2E}" destId="{3575BF3E-F857-43B4-959E-F0634BD5F7A2}" srcOrd="0" destOrd="0" presId="urn:microsoft.com/office/officeart/2008/layout/HorizontalMultiLevelHierarchy"/>
    <dgm:cxn modelId="{723F4629-A923-4698-9861-F2BE8546EC3A}" type="presParOf" srcId="{FD1B29E5-A95F-4A22-B1D4-32D012F27569}" destId="{71EDB124-2FC1-4323-AAEC-F9CF1374260B}" srcOrd="3" destOrd="0" presId="urn:microsoft.com/office/officeart/2008/layout/HorizontalMultiLevelHierarchy"/>
    <dgm:cxn modelId="{10FB9B2E-D098-481F-812B-5F1E3AD115EC}" type="presParOf" srcId="{71EDB124-2FC1-4323-AAEC-F9CF1374260B}" destId="{F372AFB3-08B1-4E2D-9F83-FD2B3FE19671}" srcOrd="0" destOrd="0" presId="urn:microsoft.com/office/officeart/2008/layout/HorizontalMultiLevelHierarchy"/>
    <dgm:cxn modelId="{8F58A28B-AA91-43C3-9769-4D94477FDCCC}" type="presParOf" srcId="{71EDB124-2FC1-4323-AAEC-F9CF1374260B}" destId="{4E91A8F8-14AF-42E1-838D-0E34951E406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968FF99-9E1B-417B-9622-D88C46211477}" type="doc">
      <dgm:prSet loTypeId="urn:microsoft.com/office/officeart/2008/layout/HorizontalMultiLevelHierarchy" loCatId="hierarchy" qsTypeId="urn:microsoft.com/office/officeart/2005/8/quickstyle/simple3" qsCatId="simple" csTypeId="urn:microsoft.com/office/officeart/2005/8/colors/accent5_2" csCatId="accent5" phldr="1"/>
      <dgm:spPr/>
      <dgm:t>
        <a:bodyPr/>
        <a:lstStyle/>
        <a:p>
          <a:endParaRPr lang="en-IN"/>
        </a:p>
      </dgm:t>
    </dgm:pt>
    <dgm:pt modelId="{D390D02C-AFCD-4680-A66F-6026FF74B349}">
      <dgm:prSet phldrT="[Text]"/>
      <dgm:spPr/>
      <dgm:t>
        <a:bodyPr/>
        <a:lstStyle/>
        <a:p>
          <a:pPr algn="ctr"/>
          <a:r>
            <a:rPr lang="en-IN" dirty="0"/>
            <a:t>Error of Omission</a:t>
          </a:r>
        </a:p>
      </dgm:t>
    </dgm:pt>
    <dgm:pt modelId="{2055290D-24F5-46C4-A814-D56AE11C053D}" type="parTrans" cxnId="{48D281CE-A8FD-4F3C-B059-E60F2D84B4BF}">
      <dgm:prSet/>
      <dgm:spPr/>
      <dgm:t>
        <a:bodyPr/>
        <a:lstStyle/>
        <a:p>
          <a:endParaRPr lang="en-IN"/>
        </a:p>
      </dgm:t>
    </dgm:pt>
    <dgm:pt modelId="{25466F32-F123-45B9-A163-E1F8715377EF}" type="sibTrans" cxnId="{48D281CE-A8FD-4F3C-B059-E60F2D84B4BF}">
      <dgm:prSet/>
      <dgm:spPr/>
      <dgm:t>
        <a:bodyPr/>
        <a:lstStyle/>
        <a:p>
          <a:endParaRPr lang="en-IN"/>
        </a:p>
      </dgm:t>
    </dgm:pt>
    <dgm:pt modelId="{DBA5DFB0-938A-4F52-A4EA-54F65514765D}">
      <dgm:prSet phldrT="[Text]" custT="1"/>
      <dgm:spPr/>
      <dgm:t>
        <a:bodyPr/>
        <a:lstStyle/>
        <a:p>
          <a:r>
            <a:rPr lang="en-IN" sz="4000" dirty="0"/>
            <a:t>Complete Omission</a:t>
          </a:r>
        </a:p>
      </dgm:t>
    </dgm:pt>
    <dgm:pt modelId="{1A36E156-B565-4F47-B506-D1A954BF51CC}" type="parTrans" cxnId="{BE6241C9-2231-4A10-98D4-25762E4A41FE}">
      <dgm:prSet/>
      <dgm:spPr/>
      <dgm:t>
        <a:bodyPr/>
        <a:lstStyle/>
        <a:p>
          <a:endParaRPr lang="en-IN"/>
        </a:p>
      </dgm:t>
    </dgm:pt>
    <dgm:pt modelId="{256930B6-A18B-4056-B271-6D23C6DC26A7}" type="sibTrans" cxnId="{BE6241C9-2231-4A10-98D4-25762E4A41FE}">
      <dgm:prSet/>
      <dgm:spPr/>
      <dgm:t>
        <a:bodyPr/>
        <a:lstStyle/>
        <a:p>
          <a:endParaRPr lang="en-IN"/>
        </a:p>
      </dgm:t>
    </dgm:pt>
    <dgm:pt modelId="{BAEDE570-1B01-4CB0-BBFF-38F938649715}">
      <dgm:prSet phldrT="[Text]" custT="1"/>
      <dgm:spPr/>
      <dgm:t>
        <a:bodyPr/>
        <a:lstStyle/>
        <a:p>
          <a:r>
            <a:rPr lang="en-IN" sz="4000" dirty="0"/>
            <a:t>Partial Omission</a:t>
          </a:r>
        </a:p>
      </dgm:t>
    </dgm:pt>
    <dgm:pt modelId="{AE0AA219-4FFE-436E-9770-07BEF1B1AE55}" type="parTrans" cxnId="{0FF2F737-2D0F-4CD9-9026-F0306AF7626E}">
      <dgm:prSet/>
      <dgm:spPr/>
      <dgm:t>
        <a:bodyPr/>
        <a:lstStyle/>
        <a:p>
          <a:endParaRPr lang="en-IN"/>
        </a:p>
      </dgm:t>
    </dgm:pt>
    <dgm:pt modelId="{3F50B1A3-FCCC-488B-9134-ECB43538A09D}" type="sibTrans" cxnId="{0FF2F737-2D0F-4CD9-9026-F0306AF7626E}">
      <dgm:prSet/>
      <dgm:spPr/>
      <dgm:t>
        <a:bodyPr/>
        <a:lstStyle/>
        <a:p>
          <a:endParaRPr lang="en-IN"/>
        </a:p>
      </dgm:t>
    </dgm:pt>
    <dgm:pt modelId="{E6B10621-4EE7-4D59-A62C-A970061E50E3}">
      <dgm:prSet custT="1"/>
      <dgm:spPr/>
      <dgm:t>
        <a:bodyPr/>
        <a:lstStyle/>
        <a:p>
          <a:r>
            <a:rPr lang="en-IN" sz="2400" dirty="0"/>
            <a:t>The whole transaction has been omitted</a:t>
          </a:r>
        </a:p>
        <a:p>
          <a:r>
            <a:rPr lang="en-IN" sz="2400" dirty="0"/>
            <a:t>Example: Purchased goods from Ram</a:t>
          </a:r>
        </a:p>
      </dgm:t>
    </dgm:pt>
    <dgm:pt modelId="{68DB68BD-0040-4A0E-B99A-F842F4B1DF31}" type="parTrans" cxnId="{66A9C3AF-2FAF-4CFD-983F-0A96BD8282D6}">
      <dgm:prSet/>
      <dgm:spPr/>
      <dgm:t>
        <a:bodyPr/>
        <a:lstStyle/>
        <a:p>
          <a:endParaRPr lang="en-IN"/>
        </a:p>
      </dgm:t>
    </dgm:pt>
    <dgm:pt modelId="{BA072B18-40D6-400F-B359-19B6C577FF6F}" type="sibTrans" cxnId="{66A9C3AF-2FAF-4CFD-983F-0A96BD8282D6}">
      <dgm:prSet/>
      <dgm:spPr/>
      <dgm:t>
        <a:bodyPr/>
        <a:lstStyle/>
        <a:p>
          <a:endParaRPr lang="en-IN"/>
        </a:p>
      </dgm:t>
    </dgm:pt>
    <dgm:pt modelId="{C3F0B4B5-F713-4564-91F9-DE03FBF46234}">
      <dgm:prSet custT="1"/>
      <dgm:spPr/>
      <dgm:t>
        <a:bodyPr/>
        <a:lstStyle/>
        <a:p>
          <a:r>
            <a:rPr lang="en-IN" sz="2400" dirty="0"/>
            <a:t>Part of the transaction has been omitted</a:t>
          </a:r>
        </a:p>
        <a:p>
          <a:r>
            <a:rPr lang="en-IN" sz="2400" dirty="0"/>
            <a:t>Example: Purchased from Ram, entry in Purchase A/c given but Ram’s entry has been omitted</a:t>
          </a:r>
        </a:p>
      </dgm:t>
    </dgm:pt>
    <dgm:pt modelId="{407CD390-04E8-4D6D-B209-749DF98F4BD2}" type="parTrans" cxnId="{B2196B3B-FFD0-4E64-AD75-2C2FFD4F00BC}">
      <dgm:prSet/>
      <dgm:spPr/>
      <dgm:t>
        <a:bodyPr/>
        <a:lstStyle/>
        <a:p>
          <a:endParaRPr lang="en-IN"/>
        </a:p>
      </dgm:t>
    </dgm:pt>
    <dgm:pt modelId="{B2454FA3-B3C6-4372-AFBF-DFE419C9CCF2}" type="sibTrans" cxnId="{B2196B3B-FFD0-4E64-AD75-2C2FFD4F00BC}">
      <dgm:prSet/>
      <dgm:spPr/>
      <dgm:t>
        <a:bodyPr/>
        <a:lstStyle/>
        <a:p>
          <a:endParaRPr lang="en-IN"/>
        </a:p>
      </dgm:t>
    </dgm:pt>
    <dgm:pt modelId="{DE2B40A3-293E-45C0-B2CC-C109D601D615}" type="pres">
      <dgm:prSet presAssocID="{F968FF99-9E1B-417B-9622-D88C46211477}" presName="Name0" presStyleCnt="0">
        <dgm:presLayoutVars>
          <dgm:chPref val="1"/>
          <dgm:dir/>
          <dgm:animOne val="branch"/>
          <dgm:animLvl val="lvl"/>
          <dgm:resizeHandles val="exact"/>
        </dgm:presLayoutVars>
      </dgm:prSet>
      <dgm:spPr/>
    </dgm:pt>
    <dgm:pt modelId="{B95283A2-A737-4985-A658-BB347C3A6921}" type="pres">
      <dgm:prSet presAssocID="{D390D02C-AFCD-4680-A66F-6026FF74B349}" presName="root1" presStyleCnt="0"/>
      <dgm:spPr/>
    </dgm:pt>
    <dgm:pt modelId="{F59CE7ED-562E-4625-90CE-14CA2277BBB3}" type="pres">
      <dgm:prSet presAssocID="{D390D02C-AFCD-4680-A66F-6026FF74B349}" presName="LevelOneTextNode" presStyleLbl="node0" presStyleIdx="0" presStyleCnt="1" custLinFactNeighborX="-3075" custLinFactNeighborY="2921">
        <dgm:presLayoutVars>
          <dgm:chPref val="3"/>
        </dgm:presLayoutVars>
      </dgm:prSet>
      <dgm:spPr/>
    </dgm:pt>
    <dgm:pt modelId="{4ECA7C97-8081-46B7-96C8-62BAA42B1B05}" type="pres">
      <dgm:prSet presAssocID="{D390D02C-AFCD-4680-A66F-6026FF74B349}" presName="level2hierChild" presStyleCnt="0"/>
      <dgm:spPr/>
    </dgm:pt>
    <dgm:pt modelId="{2050B6E9-0FA3-4458-A27B-FC264C20607A}" type="pres">
      <dgm:prSet presAssocID="{1A36E156-B565-4F47-B506-D1A954BF51CC}" presName="conn2-1" presStyleLbl="parChTrans1D2" presStyleIdx="0" presStyleCnt="2"/>
      <dgm:spPr/>
    </dgm:pt>
    <dgm:pt modelId="{83BD10A3-EF5D-42DB-801D-95C8FCDB4D3F}" type="pres">
      <dgm:prSet presAssocID="{1A36E156-B565-4F47-B506-D1A954BF51CC}" presName="connTx" presStyleLbl="parChTrans1D2" presStyleIdx="0" presStyleCnt="2"/>
      <dgm:spPr/>
    </dgm:pt>
    <dgm:pt modelId="{4F103D6C-F528-446E-95FB-034E09DE4780}" type="pres">
      <dgm:prSet presAssocID="{DBA5DFB0-938A-4F52-A4EA-54F65514765D}" presName="root2" presStyleCnt="0"/>
      <dgm:spPr/>
    </dgm:pt>
    <dgm:pt modelId="{6F15E60E-D95D-48E2-BE43-0520EF20A37B}" type="pres">
      <dgm:prSet presAssocID="{DBA5DFB0-938A-4F52-A4EA-54F65514765D}" presName="LevelTwoTextNode" presStyleLbl="node2" presStyleIdx="0" presStyleCnt="2">
        <dgm:presLayoutVars>
          <dgm:chPref val="3"/>
        </dgm:presLayoutVars>
      </dgm:prSet>
      <dgm:spPr/>
    </dgm:pt>
    <dgm:pt modelId="{591EFE14-398C-4B95-963A-CBCC14B58ED7}" type="pres">
      <dgm:prSet presAssocID="{DBA5DFB0-938A-4F52-A4EA-54F65514765D}" presName="level3hierChild" presStyleCnt="0"/>
      <dgm:spPr/>
    </dgm:pt>
    <dgm:pt modelId="{B55F9F10-DB3D-4F96-B451-0BFF7110AD20}" type="pres">
      <dgm:prSet presAssocID="{68DB68BD-0040-4A0E-B99A-F842F4B1DF31}" presName="conn2-1" presStyleLbl="parChTrans1D3" presStyleIdx="0" presStyleCnt="2"/>
      <dgm:spPr/>
    </dgm:pt>
    <dgm:pt modelId="{55CCC3D2-30F1-4127-9F9A-EA7EE57ACFAB}" type="pres">
      <dgm:prSet presAssocID="{68DB68BD-0040-4A0E-B99A-F842F4B1DF31}" presName="connTx" presStyleLbl="parChTrans1D3" presStyleIdx="0" presStyleCnt="2"/>
      <dgm:spPr/>
    </dgm:pt>
    <dgm:pt modelId="{4B6548C7-56C3-4D6A-B29B-700BD34D99E7}" type="pres">
      <dgm:prSet presAssocID="{E6B10621-4EE7-4D59-A62C-A970061E50E3}" presName="root2" presStyleCnt="0"/>
      <dgm:spPr/>
    </dgm:pt>
    <dgm:pt modelId="{5513D3A6-5E1B-4E72-ADF5-30AAD882C91F}" type="pres">
      <dgm:prSet presAssocID="{E6B10621-4EE7-4D59-A62C-A970061E50E3}" presName="LevelTwoTextNode" presStyleLbl="node3" presStyleIdx="0" presStyleCnt="2" custScaleX="168805" custScaleY="111088">
        <dgm:presLayoutVars>
          <dgm:chPref val="3"/>
        </dgm:presLayoutVars>
      </dgm:prSet>
      <dgm:spPr/>
    </dgm:pt>
    <dgm:pt modelId="{48638061-23F1-43F1-8A20-0EE45BC2F798}" type="pres">
      <dgm:prSet presAssocID="{E6B10621-4EE7-4D59-A62C-A970061E50E3}" presName="level3hierChild" presStyleCnt="0"/>
      <dgm:spPr/>
    </dgm:pt>
    <dgm:pt modelId="{C33326AC-C6B8-4A3B-ABB6-D9487406E222}" type="pres">
      <dgm:prSet presAssocID="{AE0AA219-4FFE-436E-9770-07BEF1B1AE55}" presName="conn2-1" presStyleLbl="parChTrans1D2" presStyleIdx="1" presStyleCnt="2"/>
      <dgm:spPr/>
    </dgm:pt>
    <dgm:pt modelId="{7DC15C9F-54B7-4B6D-93C3-BCCF374F0D93}" type="pres">
      <dgm:prSet presAssocID="{AE0AA219-4FFE-436E-9770-07BEF1B1AE55}" presName="connTx" presStyleLbl="parChTrans1D2" presStyleIdx="1" presStyleCnt="2"/>
      <dgm:spPr/>
    </dgm:pt>
    <dgm:pt modelId="{6CBF282B-AFC6-418E-93B8-01BDBD699EDF}" type="pres">
      <dgm:prSet presAssocID="{BAEDE570-1B01-4CB0-BBFF-38F938649715}" presName="root2" presStyleCnt="0"/>
      <dgm:spPr/>
    </dgm:pt>
    <dgm:pt modelId="{1E9588B5-65B3-410E-942D-4B8D3E6D81A9}" type="pres">
      <dgm:prSet presAssocID="{BAEDE570-1B01-4CB0-BBFF-38F938649715}" presName="LevelTwoTextNode" presStyleLbl="node2" presStyleIdx="1" presStyleCnt="2">
        <dgm:presLayoutVars>
          <dgm:chPref val="3"/>
        </dgm:presLayoutVars>
      </dgm:prSet>
      <dgm:spPr/>
    </dgm:pt>
    <dgm:pt modelId="{8AFB935A-AE02-4301-8493-6C7F78389963}" type="pres">
      <dgm:prSet presAssocID="{BAEDE570-1B01-4CB0-BBFF-38F938649715}" presName="level3hierChild" presStyleCnt="0"/>
      <dgm:spPr/>
    </dgm:pt>
    <dgm:pt modelId="{872AECB4-56E2-4D8C-868A-000396C7C056}" type="pres">
      <dgm:prSet presAssocID="{407CD390-04E8-4D6D-B209-749DF98F4BD2}" presName="conn2-1" presStyleLbl="parChTrans1D3" presStyleIdx="1" presStyleCnt="2"/>
      <dgm:spPr/>
    </dgm:pt>
    <dgm:pt modelId="{FB57C907-7262-4352-8284-8DD12B7B4BC4}" type="pres">
      <dgm:prSet presAssocID="{407CD390-04E8-4D6D-B209-749DF98F4BD2}" presName="connTx" presStyleLbl="parChTrans1D3" presStyleIdx="1" presStyleCnt="2"/>
      <dgm:spPr/>
    </dgm:pt>
    <dgm:pt modelId="{FB4776C3-6C77-404D-A0B6-B2F2C20DB183}" type="pres">
      <dgm:prSet presAssocID="{C3F0B4B5-F713-4564-91F9-DE03FBF46234}" presName="root2" presStyleCnt="0"/>
      <dgm:spPr/>
    </dgm:pt>
    <dgm:pt modelId="{317D8230-D50A-4FE2-B68B-8EC920FC5BFC}" type="pres">
      <dgm:prSet presAssocID="{C3F0B4B5-F713-4564-91F9-DE03FBF46234}" presName="LevelTwoTextNode" presStyleLbl="node3" presStyleIdx="1" presStyleCnt="2" custScaleX="168990" custScaleY="134928">
        <dgm:presLayoutVars>
          <dgm:chPref val="3"/>
        </dgm:presLayoutVars>
      </dgm:prSet>
      <dgm:spPr/>
    </dgm:pt>
    <dgm:pt modelId="{9C76CCBE-84AD-47F5-86D3-A8E4F93F24CA}" type="pres">
      <dgm:prSet presAssocID="{C3F0B4B5-F713-4564-91F9-DE03FBF46234}" presName="level3hierChild" presStyleCnt="0"/>
      <dgm:spPr/>
    </dgm:pt>
  </dgm:ptLst>
  <dgm:cxnLst>
    <dgm:cxn modelId="{75B2CB0C-585E-4C7C-A11A-C4E01176F16C}" type="presOf" srcId="{AE0AA219-4FFE-436E-9770-07BEF1B1AE55}" destId="{C33326AC-C6B8-4A3B-ABB6-D9487406E222}" srcOrd="0" destOrd="0" presId="urn:microsoft.com/office/officeart/2008/layout/HorizontalMultiLevelHierarchy"/>
    <dgm:cxn modelId="{16E88132-694D-4B90-8563-170AE1166ACF}" type="presOf" srcId="{1A36E156-B565-4F47-B506-D1A954BF51CC}" destId="{2050B6E9-0FA3-4458-A27B-FC264C20607A}" srcOrd="0" destOrd="0" presId="urn:microsoft.com/office/officeart/2008/layout/HorizontalMultiLevelHierarchy"/>
    <dgm:cxn modelId="{0FF2F737-2D0F-4CD9-9026-F0306AF7626E}" srcId="{D390D02C-AFCD-4680-A66F-6026FF74B349}" destId="{BAEDE570-1B01-4CB0-BBFF-38F938649715}" srcOrd="1" destOrd="0" parTransId="{AE0AA219-4FFE-436E-9770-07BEF1B1AE55}" sibTransId="{3F50B1A3-FCCC-488B-9134-ECB43538A09D}"/>
    <dgm:cxn modelId="{B2196B3B-FFD0-4E64-AD75-2C2FFD4F00BC}" srcId="{BAEDE570-1B01-4CB0-BBFF-38F938649715}" destId="{C3F0B4B5-F713-4564-91F9-DE03FBF46234}" srcOrd="0" destOrd="0" parTransId="{407CD390-04E8-4D6D-B209-749DF98F4BD2}" sibTransId="{B2454FA3-B3C6-4372-AFBF-DFE419C9CCF2}"/>
    <dgm:cxn modelId="{D21CD942-69FD-4E01-8B73-34C796D3A523}" type="presOf" srcId="{F968FF99-9E1B-417B-9622-D88C46211477}" destId="{DE2B40A3-293E-45C0-B2CC-C109D601D615}" srcOrd="0" destOrd="0" presId="urn:microsoft.com/office/officeart/2008/layout/HorizontalMultiLevelHierarchy"/>
    <dgm:cxn modelId="{16788D45-3AE8-4364-91E5-7A5B5E342CBA}" type="presOf" srcId="{C3F0B4B5-F713-4564-91F9-DE03FBF46234}" destId="{317D8230-D50A-4FE2-B68B-8EC920FC5BFC}" srcOrd="0" destOrd="0" presId="urn:microsoft.com/office/officeart/2008/layout/HorizontalMultiLevelHierarchy"/>
    <dgm:cxn modelId="{F8631947-ADDC-406C-A803-13B4A40F5578}" type="presOf" srcId="{DBA5DFB0-938A-4F52-A4EA-54F65514765D}" destId="{6F15E60E-D95D-48E2-BE43-0520EF20A37B}" srcOrd="0" destOrd="0" presId="urn:microsoft.com/office/officeart/2008/layout/HorizontalMultiLevelHierarchy"/>
    <dgm:cxn modelId="{3524866C-A6C0-4807-9957-E2595BC41682}" type="presOf" srcId="{D390D02C-AFCD-4680-A66F-6026FF74B349}" destId="{F59CE7ED-562E-4625-90CE-14CA2277BBB3}" srcOrd="0" destOrd="0" presId="urn:microsoft.com/office/officeart/2008/layout/HorizontalMultiLevelHierarchy"/>
    <dgm:cxn modelId="{BAD20450-8D0E-4E4C-B006-574139B68E72}" type="presOf" srcId="{AE0AA219-4FFE-436E-9770-07BEF1B1AE55}" destId="{7DC15C9F-54B7-4B6D-93C3-BCCF374F0D93}" srcOrd="1" destOrd="0" presId="urn:microsoft.com/office/officeart/2008/layout/HorizontalMultiLevelHierarchy"/>
    <dgm:cxn modelId="{823D3B55-0C4B-4E29-B54D-69CC806CAE5A}" type="presOf" srcId="{407CD390-04E8-4D6D-B209-749DF98F4BD2}" destId="{FB57C907-7262-4352-8284-8DD12B7B4BC4}" srcOrd="1" destOrd="0" presId="urn:microsoft.com/office/officeart/2008/layout/HorizontalMultiLevelHierarchy"/>
    <dgm:cxn modelId="{C6D8E878-6755-4E07-80BD-D34B8F8B29BB}" type="presOf" srcId="{68DB68BD-0040-4A0E-B99A-F842F4B1DF31}" destId="{B55F9F10-DB3D-4F96-B451-0BFF7110AD20}" srcOrd="0" destOrd="0" presId="urn:microsoft.com/office/officeart/2008/layout/HorizontalMultiLevelHierarchy"/>
    <dgm:cxn modelId="{05D3C97D-996A-4582-83F9-0B7DAE42BAD0}" type="presOf" srcId="{E6B10621-4EE7-4D59-A62C-A970061E50E3}" destId="{5513D3A6-5E1B-4E72-ADF5-30AAD882C91F}" srcOrd="0" destOrd="0" presId="urn:microsoft.com/office/officeart/2008/layout/HorizontalMultiLevelHierarchy"/>
    <dgm:cxn modelId="{E189A281-4BD7-4D8E-982E-85DD2D272F5A}" type="presOf" srcId="{68DB68BD-0040-4A0E-B99A-F842F4B1DF31}" destId="{55CCC3D2-30F1-4127-9F9A-EA7EE57ACFAB}" srcOrd="1" destOrd="0" presId="urn:microsoft.com/office/officeart/2008/layout/HorizontalMultiLevelHierarchy"/>
    <dgm:cxn modelId="{E722BA85-A00B-4A12-AC04-D65A0148F6A1}" type="presOf" srcId="{407CD390-04E8-4D6D-B209-749DF98F4BD2}" destId="{872AECB4-56E2-4D8C-868A-000396C7C056}" srcOrd="0" destOrd="0" presId="urn:microsoft.com/office/officeart/2008/layout/HorizontalMultiLevelHierarchy"/>
    <dgm:cxn modelId="{66A9C3AF-2FAF-4CFD-983F-0A96BD8282D6}" srcId="{DBA5DFB0-938A-4F52-A4EA-54F65514765D}" destId="{E6B10621-4EE7-4D59-A62C-A970061E50E3}" srcOrd="0" destOrd="0" parTransId="{68DB68BD-0040-4A0E-B99A-F842F4B1DF31}" sibTransId="{BA072B18-40D6-400F-B359-19B6C577FF6F}"/>
    <dgm:cxn modelId="{BE6241C9-2231-4A10-98D4-25762E4A41FE}" srcId="{D390D02C-AFCD-4680-A66F-6026FF74B349}" destId="{DBA5DFB0-938A-4F52-A4EA-54F65514765D}" srcOrd="0" destOrd="0" parTransId="{1A36E156-B565-4F47-B506-D1A954BF51CC}" sibTransId="{256930B6-A18B-4056-B271-6D23C6DC26A7}"/>
    <dgm:cxn modelId="{48D281CE-A8FD-4F3C-B059-E60F2D84B4BF}" srcId="{F968FF99-9E1B-417B-9622-D88C46211477}" destId="{D390D02C-AFCD-4680-A66F-6026FF74B349}" srcOrd="0" destOrd="0" parTransId="{2055290D-24F5-46C4-A814-D56AE11C053D}" sibTransId="{25466F32-F123-45B9-A163-E1F8715377EF}"/>
    <dgm:cxn modelId="{F226E6E1-4C60-4AFD-B51D-C21077779F19}" type="presOf" srcId="{1A36E156-B565-4F47-B506-D1A954BF51CC}" destId="{83BD10A3-EF5D-42DB-801D-95C8FCDB4D3F}" srcOrd="1" destOrd="0" presId="urn:microsoft.com/office/officeart/2008/layout/HorizontalMultiLevelHierarchy"/>
    <dgm:cxn modelId="{64503BE8-D63A-4D19-9B16-F13A0523FDBC}" type="presOf" srcId="{BAEDE570-1B01-4CB0-BBFF-38F938649715}" destId="{1E9588B5-65B3-410E-942D-4B8D3E6D81A9}" srcOrd="0" destOrd="0" presId="urn:microsoft.com/office/officeart/2008/layout/HorizontalMultiLevelHierarchy"/>
    <dgm:cxn modelId="{99044CBF-D2B1-49E3-8908-653241597FFD}" type="presParOf" srcId="{DE2B40A3-293E-45C0-B2CC-C109D601D615}" destId="{B95283A2-A737-4985-A658-BB347C3A6921}" srcOrd="0" destOrd="0" presId="urn:microsoft.com/office/officeart/2008/layout/HorizontalMultiLevelHierarchy"/>
    <dgm:cxn modelId="{CE691A67-182C-4F2C-8971-50BDB25B6A08}" type="presParOf" srcId="{B95283A2-A737-4985-A658-BB347C3A6921}" destId="{F59CE7ED-562E-4625-90CE-14CA2277BBB3}" srcOrd="0" destOrd="0" presId="urn:microsoft.com/office/officeart/2008/layout/HorizontalMultiLevelHierarchy"/>
    <dgm:cxn modelId="{4D1235F0-5F83-49D7-9E66-F7822FC2B718}" type="presParOf" srcId="{B95283A2-A737-4985-A658-BB347C3A6921}" destId="{4ECA7C97-8081-46B7-96C8-62BAA42B1B05}" srcOrd="1" destOrd="0" presId="urn:microsoft.com/office/officeart/2008/layout/HorizontalMultiLevelHierarchy"/>
    <dgm:cxn modelId="{318C215D-2C79-441B-94DC-F72462BF92AA}" type="presParOf" srcId="{4ECA7C97-8081-46B7-96C8-62BAA42B1B05}" destId="{2050B6E9-0FA3-4458-A27B-FC264C20607A}" srcOrd="0" destOrd="0" presId="urn:microsoft.com/office/officeart/2008/layout/HorizontalMultiLevelHierarchy"/>
    <dgm:cxn modelId="{8C9BA5F2-4610-4E2F-986B-FBE96949190F}" type="presParOf" srcId="{2050B6E9-0FA3-4458-A27B-FC264C20607A}" destId="{83BD10A3-EF5D-42DB-801D-95C8FCDB4D3F}" srcOrd="0" destOrd="0" presId="urn:microsoft.com/office/officeart/2008/layout/HorizontalMultiLevelHierarchy"/>
    <dgm:cxn modelId="{7182226B-C828-4A57-B276-8D071A2B8774}" type="presParOf" srcId="{4ECA7C97-8081-46B7-96C8-62BAA42B1B05}" destId="{4F103D6C-F528-446E-95FB-034E09DE4780}" srcOrd="1" destOrd="0" presId="urn:microsoft.com/office/officeart/2008/layout/HorizontalMultiLevelHierarchy"/>
    <dgm:cxn modelId="{46166004-35A0-47E6-9549-CE5BB353DBC6}" type="presParOf" srcId="{4F103D6C-F528-446E-95FB-034E09DE4780}" destId="{6F15E60E-D95D-48E2-BE43-0520EF20A37B}" srcOrd="0" destOrd="0" presId="urn:microsoft.com/office/officeart/2008/layout/HorizontalMultiLevelHierarchy"/>
    <dgm:cxn modelId="{CBBF0BAC-B9F4-4DA1-A2F9-DD57EEBB286F}" type="presParOf" srcId="{4F103D6C-F528-446E-95FB-034E09DE4780}" destId="{591EFE14-398C-4B95-963A-CBCC14B58ED7}" srcOrd="1" destOrd="0" presId="urn:microsoft.com/office/officeart/2008/layout/HorizontalMultiLevelHierarchy"/>
    <dgm:cxn modelId="{F6068502-4C5B-4116-80C1-57C08B430C86}" type="presParOf" srcId="{591EFE14-398C-4B95-963A-CBCC14B58ED7}" destId="{B55F9F10-DB3D-4F96-B451-0BFF7110AD20}" srcOrd="0" destOrd="0" presId="urn:microsoft.com/office/officeart/2008/layout/HorizontalMultiLevelHierarchy"/>
    <dgm:cxn modelId="{ECF3D4E1-2287-4746-B301-76D2701F546B}" type="presParOf" srcId="{B55F9F10-DB3D-4F96-B451-0BFF7110AD20}" destId="{55CCC3D2-30F1-4127-9F9A-EA7EE57ACFAB}" srcOrd="0" destOrd="0" presId="urn:microsoft.com/office/officeart/2008/layout/HorizontalMultiLevelHierarchy"/>
    <dgm:cxn modelId="{13337E87-7C45-487F-99E1-E5AF7923E1FB}" type="presParOf" srcId="{591EFE14-398C-4B95-963A-CBCC14B58ED7}" destId="{4B6548C7-56C3-4D6A-B29B-700BD34D99E7}" srcOrd="1" destOrd="0" presId="urn:microsoft.com/office/officeart/2008/layout/HorizontalMultiLevelHierarchy"/>
    <dgm:cxn modelId="{1D05E7E0-75D1-46BB-8631-379746214C4C}" type="presParOf" srcId="{4B6548C7-56C3-4D6A-B29B-700BD34D99E7}" destId="{5513D3A6-5E1B-4E72-ADF5-30AAD882C91F}" srcOrd="0" destOrd="0" presId="urn:microsoft.com/office/officeart/2008/layout/HorizontalMultiLevelHierarchy"/>
    <dgm:cxn modelId="{23EA4026-5345-4B09-9437-420CF84AE92E}" type="presParOf" srcId="{4B6548C7-56C3-4D6A-B29B-700BD34D99E7}" destId="{48638061-23F1-43F1-8A20-0EE45BC2F798}" srcOrd="1" destOrd="0" presId="urn:microsoft.com/office/officeart/2008/layout/HorizontalMultiLevelHierarchy"/>
    <dgm:cxn modelId="{F1C5FD5A-15F7-4786-895B-57E889DA9CBA}" type="presParOf" srcId="{4ECA7C97-8081-46B7-96C8-62BAA42B1B05}" destId="{C33326AC-C6B8-4A3B-ABB6-D9487406E222}" srcOrd="2" destOrd="0" presId="urn:microsoft.com/office/officeart/2008/layout/HorizontalMultiLevelHierarchy"/>
    <dgm:cxn modelId="{C4A9E004-9FA6-4905-B1AE-9F75A8E0A811}" type="presParOf" srcId="{C33326AC-C6B8-4A3B-ABB6-D9487406E222}" destId="{7DC15C9F-54B7-4B6D-93C3-BCCF374F0D93}" srcOrd="0" destOrd="0" presId="urn:microsoft.com/office/officeart/2008/layout/HorizontalMultiLevelHierarchy"/>
    <dgm:cxn modelId="{4E7F7D7D-BDE6-4190-83F5-6967A0C09CA9}" type="presParOf" srcId="{4ECA7C97-8081-46B7-96C8-62BAA42B1B05}" destId="{6CBF282B-AFC6-418E-93B8-01BDBD699EDF}" srcOrd="3" destOrd="0" presId="urn:microsoft.com/office/officeart/2008/layout/HorizontalMultiLevelHierarchy"/>
    <dgm:cxn modelId="{87784DC9-640B-4484-AC69-1D2175A3962F}" type="presParOf" srcId="{6CBF282B-AFC6-418E-93B8-01BDBD699EDF}" destId="{1E9588B5-65B3-410E-942D-4B8D3E6D81A9}" srcOrd="0" destOrd="0" presId="urn:microsoft.com/office/officeart/2008/layout/HorizontalMultiLevelHierarchy"/>
    <dgm:cxn modelId="{ADA29A88-9148-495B-8880-2F2C90140591}" type="presParOf" srcId="{6CBF282B-AFC6-418E-93B8-01BDBD699EDF}" destId="{8AFB935A-AE02-4301-8493-6C7F78389963}" srcOrd="1" destOrd="0" presId="urn:microsoft.com/office/officeart/2008/layout/HorizontalMultiLevelHierarchy"/>
    <dgm:cxn modelId="{55932603-A2C4-4C41-AF3E-A5B60A44118C}" type="presParOf" srcId="{8AFB935A-AE02-4301-8493-6C7F78389963}" destId="{872AECB4-56E2-4D8C-868A-000396C7C056}" srcOrd="0" destOrd="0" presId="urn:microsoft.com/office/officeart/2008/layout/HorizontalMultiLevelHierarchy"/>
    <dgm:cxn modelId="{180C2E18-95CF-4481-B215-4D00C480F31F}" type="presParOf" srcId="{872AECB4-56E2-4D8C-868A-000396C7C056}" destId="{FB57C907-7262-4352-8284-8DD12B7B4BC4}" srcOrd="0" destOrd="0" presId="urn:microsoft.com/office/officeart/2008/layout/HorizontalMultiLevelHierarchy"/>
    <dgm:cxn modelId="{A451F51C-6092-4CDA-90F3-D131921B1171}" type="presParOf" srcId="{8AFB935A-AE02-4301-8493-6C7F78389963}" destId="{FB4776C3-6C77-404D-A0B6-B2F2C20DB183}" srcOrd="1" destOrd="0" presId="urn:microsoft.com/office/officeart/2008/layout/HorizontalMultiLevelHierarchy"/>
    <dgm:cxn modelId="{5EE17956-5995-4590-B519-2E4EF170CCA4}" type="presParOf" srcId="{FB4776C3-6C77-404D-A0B6-B2F2C20DB183}" destId="{317D8230-D50A-4FE2-B68B-8EC920FC5BFC}" srcOrd="0" destOrd="0" presId="urn:microsoft.com/office/officeart/2008/layout/HorizontalMultiLevelHierarchy"/>
    <dgm:cxn modelId="{F0F87783-2F49-45F2-A200-2A3589FA2553}" type="presParOf" srcId="{FB4776C3-6C77-404D-A0B6-B2F2C20DB183}" destId="{9C76CCBE-84AD-47F5-86D3-A8E4F93F24C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B8EE0D-4AAB-4371-9625-7582B15CADC1}" type="doc">
      <dgm:prSet loTypeId="urn:microsoft.com/office/officeart/2005/8/layout/hierarchy1" loCatId="hierarchy" qsTypeId="urn:microsoft.com/office/officeart/2005/8/quickstyle/3d2#2" qsCatId="3D" csTypeId="urn:microsoft.com/office/officeart/2005/8/colors/accent6_2" csCatId="accent6" phldr="1"/>
      <dgm:spPr/>
      <dgm:t>
        <a:bodyPr/>
        <a:lstStyle/>
        <a:p>
          <a:endParaRPr lang="en-IN"/>
        </a:p>
      </dgm:t>
    </dgm:pt>
    <dgm:pt modelId="{2D4357A7-4AEC-47DE-8E2A-CCF6A70BC3A4}">
      <dgm:prSet phldrT="[Text]"/>
      <dgm:spPr/>
      <dgm:t>
        <a:bodyPr/>
        <a:lstStyle/>
        <a:p>
          <a:r>
            <a:rPr lang="en-IN" dirty="0"/>
            <a:t>Errors of commission</a:t>
          </a:r>
        </a:p>
      </dgm:t>
    </dgm:pt>
    <dgm:pt modelId="{1DA29574-E269-43C4-8D4D-5675E50667FA}" type="parTrans" cxnId="{1AE3D566-170D-4D2D-A7C1-A6D23E4734CB}">
      <dgm:prSet/>
      <dgm:spPr/>
      <dgm:t>
        <a:bodyPr/>
        <a:lstStyle/>
        <a:p>
          <a:endParaRPr lang="en-IN"/>
        </a:p>
      </dgm:t>
    </dgm:pt>
    <dgm:pt modelId="{1FBD6C94-BDCA-427E-8DEE-0569CBFFE8B7}" type="sibTrans" cxnId="{1AE3D566-170D-4D2D-A7C1-A6D23E4734CB}">
      <dgm:prSet/>
      <dgm:spPr/>
      <dgm:t>
        <a:bodyPr/>
        <a:lstStyle/>
        <a:p>
          <a:endParaRPr lang="en-IN"/>
        </a:p>
      </dgm:t>
    </dgm:pt>
    <dgm:pt modelId="{1746EEC6-013D-4789-AD03-EBD01F701C1C}">
      <dgm:prSet phldrT="[Text]"/>
      <dgm:spPr/>
      <dgm:t>
        <a:bodyPr/>
        <a:lstStyle/>
        <a:p>
          <a:r>
            <a:rPr lang="en-IN" dirty="0"/>
            <a:t>Error regarding the balance of an account </a:t>
          </a:r>
        </a:p>
      </dgm:t>
    </dgm:pt>
    <dgm:pt modelId="{9ECB4567-B7D2-4672-ABF0-7DEF812A787F}" type="parTrans" cxnId="{D7AF92DF-E487-4A8E-9005-3B61E67BBEBF}">
      <dgm:prSet/>
      <dgm:spPr/>
      <dgm:t>
        <a:bodyPr/>
        <a:lstStyle/>
        <a:p>
          <a:endParaRPr lang="en-IN"/>
        </a:p>
      </dgm:t>
    </dgm:pt>
    <dgm:pt modelId="{5B2D1641-C2CF-4E4D-BEE5-005FDD3833E9}" type="sibTrans" cxnId="{D7AF92DF-E487-4A8E-9005-3B61E67BBEBF}">
      <dgm:prSet/>
      <dgm:spPr/>
      <dgm:t>
        <a:bodyPr/>
        <a:lstStyle/>
        <a:p>
          <a:endParaRPr lang="en-IN"/>
        </a:p>
      </dgm:t>
    </dgm:pt>
    <dgm:pt modelId="{78CEDD82-F173-48D6-A17B-4905BBF36224}">
      <dgm:prSet phldrT="[Text]"/>
      <dgm:spPr/>
      <dgm:t>
        <a:bodyPr/>
        <a:lstStyle/>
        <a:p>
          <a:r>
            <a:rPr lang="en-IN" dirty="0"/>
            <a:t>Error of Recording to a wrong Account</a:t>
          </a:r>
        </a:p>
      </dgm:t>
    </dgm:pt>
    <dgm:pt modelId="{EFDFBD90-0F86-4A07-811A-8F27AC9AD765}" type="parTrans" cxnId="{892DC584-45CA-4FA3-9DBC-1FD7F124B482}">
      <dgm:prSet/>
      <dgm:spPr/>
      <dgm:t>
        <a:bodyPr/>
        <a:lstStyle/>
        <a:p>
          <a:endParaRPr lang="en-IN"/>
        </a:p>
      </dgm:t>
    </dgm:pt>
    <dgm:pt modelId="{0A6C86D7-2DFB-4255-8AB5-1C8DE41C127A}" type="sibTrans" cxnId="{892DC584-45CA-4FA3-9DBC-1FD7F124B482}">
      <dgm:prSet/>
      <dgm:spPr/>
      <dgm:t>
        <a:bodyPr/>
        <a:lstStyle/>
        <a:p>
          <a:endParaRPr lang="en-IN"/>
        </a:p>
      </dgm:t>
    </dgm:pt>
    <dgm:pt modelId="{09B92A72-A88A-4230-A12D-735A98FFFACC}">
      <dgm:prSet phldrT="[Text]"/>
      <dgm:spPr/>
      <dgm:t>
        <a:bodyPr/>
        <a:lstStyle/>
        <a:p>
          <a:r>
            <a:rPr lang="en-IN" dirty="0"/>
            <a:t>Entry of Kanu A/c</a:t>
          </a:r>
        </a:p>
        <a:p>
          <a:r>
            <a:rPr lang="en-IN" dirty="0"/>
            <a:t>Wrongly recorded in Manu A/c </a:t>
          </a:r>
        </a:p>
      </dgm:t>
    </dgm:pt>
    <dgm:pt modelId="{DBF11B96-C811-4911-BACF-3DA7A944716D}" type="parTrans" cxnId="{5817C634-3A02-442F-843B-AC482BA26FAC}">
      <dgm:prSet/>
      <dgm:spPr/>
      <dgm:t>
        <a:bodyPr/>
        <a:lstStyle/>
        <a:p>
          <a:endParaRPr lang="en-IN"/>
        </a:p>
      </dgm:t>
    </dgm:pt>
    <dgm:pt modelId="{BFEEC22B-A6A2-4985-9616-A1A9FCC19A17}" type="sibTrans" cxnId="{5817C634-3A02-442F-843B-AC482BA26FAC}">
      <dgm:prSet/>
      <dgm:spPr/>
      <dgm:t>
        <a:bodyPr/>
        <a:lstStyle/>
        <a:p>
          <a:endParaRPr lang="en-IN"/>
        </a:p>
      </dgm:t>
    </dgm:pt>
    <dgm:pt modelId="{FACA958A-7E6A-463F-BCA0-5F71170E1459}">
      <dgm:prSet phldrT="[Text]"/>
      <dgm:spPr/>
      <dgm:t>
        <a:bodyPr/>
        <a:lstStyle/>
        <a:p>
          <a:r>
            <a:rPr lang="en-IN" dirty="0"/>
            <a:t>Error regarding posting</a:t>
          </a:r>
        </a:p>
      </dgm:t>
    </dgm:pt>
    <dgm:pt modelId="{9B1803C7-3667-4277-98F8-B64DA527A5B0}" type="parTrans" cxnId="{EBD7E683-28B7-4862-9F79-27ED305EC900}">
      <dgm:prSet/>
      <dgm:spPr/>
      <dgm:t>
        <a:bodyPr/>
        <a:lstStyle/>
        <a:p>
          <a:endParaRPr lang="en-IN"/>
        </a:p>
      </dgm:t>
    </dgm:pt>
    <dgm:pt modelId="{7847D95F-D1FB-4F2C-9EE1-AD021F91BBA8}" type="sibTrans" cxnId="{EBD7E683-28B7-4862-9F79-27ED305EC900}">
      <dgm:prSet/>
      <dgm:spPr/>
      <dgm:t>
        <a:bodyPr/>
        <a:lstStyle/>
        <a:p>
          <a:endParaRPr lang="en-IN"/>
        </a:p>
      </dgm:t>
    </dgm:pt>
    <dgm:pt modelId="{2C518BCB-84F2-4FDE-887F-1E9FBE2F452C}">
      <dgm:prSet phldrT="[Text]"/>
      <dgm:spPr/>
      <dgm:t>
        <a:bodyPr/>
        <a:lstStyle/>
        <a:p>
          <a:r>
            <a:rPr lang="en-IN" dirty="0"/>
            <a:t>Error in totalling the subsidiary books</a:t>
          </a:r>
        </a:p>
      </dgm:t>
    </dgm:pt>
    <dgm:pt modelId="{0BDCA83F-B615-4C1E-883B-9EA7321FAE1E}" type="parTrans" cxnId="{D2E7C081-E62F-4E51-B406-C6328A2DF9EB}">
      <dgm:prSet/>
      <dgm:spPr/>
      <dgm:t>
        <a:bodyPr/>
        <a:lstStyle/>
        <a:p>
          <a:endParaRPr lang="en-IN"/>
        </a:p>
      </dgm:t>
    </dgm:pt>
    <dgm:pt modelId="{54B7B0B7-5583-4124-8D17-13F214CB82FE}" type="sibTrans" cxnId="{D2E7C081-E62F-4E51-B406-C6328A2DF9EB}">
      <dgm:prSet/>
      <dgm:spPr/>
      <dgm:t>
        <a:bodyPr/>
        <a:lstStyle/>
        <a:p>
          <a:endParaRPr lang="en-IN"/>
        </a:p>
      </dgm:t>
    </dgm:pt>
    <dgm:pt modelId="{C5E6BF3B-EF1C-44E9-B57C-FF78706BAD93}">
      <dgm:prSet/>
      <dgm:spPr/>
      <dgm:t>
        <a:bodyPr/>
        <a:lstStyle/>
        <a:p>
          <a:r>
            <a:rPr lang="en-IN" dirty="0"/>
            <a:t>Error committed at the time of recording in primary books</a:t>
          </a:r>
        </a:p>
      </dgm:t>
    </dgm:pt>
    <dgm:pt modelId="{3E722BA4-C544-48A6-BC40-1DA602A99602}" type="parTrans" cxnId="{941FDB35-DF91-4FEB-A41F-EB3072A2A5D9}">
      <dgm:prSet/>
      <dgm:spPr/>
      <dgm:t>
        <a:bodyPr/>
        <a:lstStyle/>
        <a:p>
          <a:endParaRPr lang="en-IN"/>
        </a:p>
      </dgm:t>
    </dgm:pt>
    <dgm:pt modelId="{BEF6E65B-40E8-4199-8228-92DA18B238A0}" type="sibTrans" cxnId="{941FDB35-DF91-4FEB-A41F-EB3072A2A5D9}">
      <dgm:prSet/>
      <dgm:spPr/>
      <dgm:t>
        <a:bodyPr/>
        <a:lstStyle/>
        <a:p>
          <a:endParaRPr lang="en-IN"/>
        </a:p>
      </dgm:t>
    </dgm:pt>
    <dgm:pt modelId="{97494D87-1051-4368-92A2-6478E8C70839}">
      <dgm:prSet/>
      <dgm:spPr/>
      <dgm:t>
        <a:bodyPr/>
        <a:lstStyle/>
        <a:p>
          <a:r>
            <a:rPr lang="en-IN" dirty="0"/>
            <a:t>While balancing the account</a:t>
          </a:r>
        </a:p>
      </dgm:t>
    </dgm:pt>
    <dgm:pt modelId="{F250BBB0-10AE-47F0-A8F5-6C8AD981D245}" type="parTrans" cxnId="{31804911-8922-4C56-B8A7-254B405F8C54}">
      <dgm:prSet/>
      <dgm:spPr/>
      <dgm:t>
        <a:bodyPr/>
        <a:lstStyle/>
        <a:p>
          <a:endParaRPr lang="en-IN"/>
        </a:p>
      </dgm:t>
    </dgm:pt>
    <dgm:pt modelId="{555C6ED2-3711-4EA5-A5B5-5FA465AAE5A1}" type="sibTrans" cxnId="{31804911-8922-4C56-B8A7-254B405F8C54}">
      <dgm:prSet/>
      <dgm:spPr/>
      <dgm:t>
        <a:bodyPr/>
        <a:lstStyle/>
        <a:p>
          <a:endParaRPr lang="en-IN"/>
        </a:p>
      </dgm:t>
    </dgm:pt>
    <dgm:pt modelId="{726F7551-1447-45D7-A3DC-E4014B989345}">
      <dgm:prSet/>
      <dgm:spPr/>
      <dgm:t>
        <a:bodyPr/>
        <a:lstStyle/>
        <a:p>
          <a:r>
            <a:rPr lang="en-IN" dirty="0"/>
            <a:t>At the time of posting</a:t>
          </a:r>
        </a:p>
      </dgm:t>
    </dgm:pt>
    <dgm:pt modelId="{7BAE34A9-05C8-47F8-B907-F87A27E4711A}" type="parTrans" cxnId="{F319EC45-8F56-473B-AA7D-B8F005D0C171}">
      <dgm:prSet/>
      <dgm:spPr/>
      <dgm:t>
        <a:bodyPr/>
        <a:lstStyle/>
        <a:p>
          <a:endParaRPr lang="en-IN"/>
        </a:p>
      </dgm:t>
    </dgm:pt>
    <dgm:pt modelId="{9273219E-6D28-42EA-9F26-DD409E52A21A}" type="sibTrans" cxnId="{F319EC45-8F56-473B-AA7D-B8F005D0C171}">
      <dgm:prSet/>
      <dgm:spPr/>
      <dgm:t>
        <a:bodyPr/>
        <a:lstStyle/>
        <a:p>
          <a:endParaRPr lang="en-IN"/>
        </a:p>
      </dgm:t>
    </dgm:pt>
    <dgm:pt modelId="{5D0FD755-BB6B-44E4-86F7-E16FF5192ED1}">
      <dgm:prSet/>
      <dgm:spPr/>
      <dgm:t>
        <a:bodyPr/>
        <a:lstStyle/>
        <a:p>
          <a:r>
            <a:rPr lang="en-IN" dirty="0"/>
            <a:t>Primary book like</a:t>
          </a:r>
        </a:p>
        <a:p>
          <a:r>
            <a:rPr lang="en-IN" dirty="0"/>
            <a:t>“ Journal ”</a:t>
          </a:r>
        </a:p>
      </dgm:t>
    </dgm:pt>
    <dgm:pt modelId="{7CCE2043-3ACB-4B21-9C6D-15260B69430E}" type="parTrans" cxnId="{289841BC-69A1-4799-9A59-BFF2FB80019C}">
      <dgm:prSet/>
      <dgm:spPr/>
      <dgm:t>
        <a:bodyPr/>
        <a:lstStyle/>
        <a:p>
          <a:endParaRPr lang="en-IN"/>
        </a:p>
      </dgm:t>
    </dgm:pt>
    <dgm:pt modelId="{D2D72AA3-9206-4409-80D3-951E1CD44FC1}" type="sibTrans" cxnId="{289841BC-69A1-4799-9A59-BFF2FB80019C}">
      <dgm:prSet/>
      <dgm:spPr/>
      <dgm:t>
        <a:bodyPr/>
        <a:lstStyle/>
        <a:p>
          <a:endParaRPr lang="en-IN"/>
        </a:p>
      </dgm:t>
    </dgm:pt>
    <dgm:pt modelId="{CF419829-9B24-40F3-871C-48D3D3E66388}">
      <dgm:prSet/>
      <dgm:spPr/>
      <dgm:t>
        <a:bodyPr/>
        <a:lstStyle/>
        <a:p>
          <a:r>
            <a:rPr lang="en-IN" dirty="0"/>
            <a:t>Mistake in total</a:t>
          </a:r>
        </a:p>
      </dgm:t>
    </dgm:pt>
    <dgm:pt modelId="{7EA718BC-5B4A-4BEC-8D5C-3D274D22829F}" type="parTrans" cxnId="{55D439BA-6FD6-4F41-B1F7-819E415EC5DF}">
      <dgm:prSet/>
      <dgm:spPr/>
      <dgm:t>
        <a:bodyPr/>
        <a:lstStyle/>
        <a:p>
          <a:endParaRPr lang="en-IN"/>
        </a:p>
      </dgm:t>
    </dgm:pt>
    <dgm:pt modelId="{8C204969-C129-4A40-BEF2-B029E063191D}" type="sibTrans" cxnId="{55D439BA-6FD6-4F41-B1F7-819E415EC5DF}">
      <dgm:prSet/>
      <dgm:spPr/>
      <dgm:t>
        <a:bodyPr/>
        <a:lstStyle/>
        <a:p>
          <a:endParaRPr lang="en-IN"/>
        </a:p>
      </dgm:t>
    </dgm:pt>
    <dgm:pt modelId="{4C2588BB-474E-454A-871A-D5EBACB0A27E}" type="pres">
      <dgm:prSet presAssocID="{6FB8EE0D-4AAB-4371-9625-7582B15CADC1}" presName="hierChild1" presStyleCnt="0">
        <dgm:presLayoutVars>
          <dgm:chPref val="1"/>
          <dgm:dir/>
          <dgm:animOne val="branch"/>
          <dgm:animLvl val="lvl"/>
          <dgm:resizeHandles/>
        </dgm:presLayoutVars>
      </dgm:prSet>
      <dgm:spPr/>
    </dgm:pt>
    <dgm:pt modelId="{EC167E51-81C3-4442-B294-D42F5DB97284}" type="pres">
      <dgm:prSet presAssocID="{2D4357A7-4AEC-47DE-8E2A-CCF6A70BC3A4}" presName="hierRoot1" presStyleCnt="0"/>
      <dgm:spPr/>
    </dgm:pt>
    <dgm:pt modelId="{0F9A5D17-0B50-44E5-B835-B1C37BC6B6FF}" type="pres">
      <dgm:prSet presAssocID="{2D4357A7-4AEC-47DE-8E2A-CCF6A70BC3A4}" presName="composite" presStyleCnt="0"/>
      <dgm:spPr/>
    </dgm:pt>
    <dgm:pt modelId="{5E1BC5CE-0A1A-4F3D-AB08-8E23C0124D39}" type="pres">
      <dgm:prSet presAssocID="{2D4357A7-4AEC-47DE-8E2A-CCF6A70BC3A4}" presName="background" presStyleLbl="node0" presStyleIdx="0" presStyleCnt="1"/>
      <dgm:spPr/>
    </dgm:pt>
    <dgm:pt modelId="{708AA12D-E6A8-4ACC-81F8-7E6D733AF7F4}" type="pres">
      <dgm:prSet presAssocID="{2D4357A7-4AEC-47DE-8E2A-CCF6A70BC3A4}" presName="text" presStyleLbl="fgAcc0" presStyleIdx="0" presStyleCnt="1">
        <dgm:presLayoutVars>
          <dgm:chPref val="3"/>
        </dgm:presLayoutVars>
      </dgm:prSet>
      <dgm:spPr/>
    </dgm:pt>
    <dgm:pt modelId="{D6D68A46-1164-45C8-AC19-18B492D4D21D}" type="pres">
      <dgm:prSet presAssocID="{2D4357A7-4AEC-47DE-8E2A-CCF6A70BC3A4}" presName="hierChild2" presStyleCnt="0"/>
      <dgm:spPr/>
    </dgm:pt>
    <dgm:pt modelId="{F3E2A0A6-35FA-4FCD-A654-AD7E39A48188}" type="pres">
      <dgm:prSet presAssocID="{9ECB4567-B7D2-4672-ABF0-7DEF812A787F}" presName="Name10" presStyleLbl="parChTrans1D2" presStyleIdx="0" presStyleCnt="5"/>
      <dgm:spPr/>
    </dgm:pt>
    <dgm:pt modelId="{A7ACF4A9-DBAD-4C76-873A-C71239ACFA08}" type="pres">
      <dgm:prSet presAssocID="{1746EEC6-013D-4789-AD03-EBD01F701C1C}" presName="hierRoot2" presStyleCnt="0"/>
      <dgm:spPr/>
    </dgm:pt>
    <dgm:pt modelId="{EEEA6D38-FB75-46C7-8BBF-E35FBE9C6C73}" type="pres">
      <dgm:prSet presAssocID="{1746EEC6-013D-4789-AD03-EBD01F701C1C}" presName="composite2" presStyleCnt="0"/>
      <dgm:spPr/>
    </dgm:pt>
    <dgm:pt modelId="{DB1793A8-C67C-4021-9F2A-38F69CFB2AC2}" type="pres">
      <dgm:prSet presAssocID="{1746EEC6-013D-4789-AD03-EBD01F701C1C}" presName="background2" presStyleLbl="node2" presStyleIdx="0" presStyleCnt="5"/>
      <dgm:spPr/>
    </dgm:pt>
    <dgm:pt modelId="{D059B67D-FF5F-4DB7-AF0E-89BD909B3572}" type="pres">
      <dgm:prSet presAssocID="{1746EEC6-013D-4789-AD03-EBD01F701C1C}" presName="text2" presStyleLbl="fgAcc2" presStyleIdx="0" presStyleCnt="5">
        <dgm:presLayoutVars>
          <dgm:chPref val="3"/>
        </dgm:presLayoutVars>
      </dgm:prSet>
      <dgm:spPr/>
    </dgm:pt>
    <dgm:pt modelId="{4330BBE0-289E-45BF-A060-4B0E4DA23498}" type="pres">
      <dgm:prSet presAssocID="{1746EEC6-013D-4789-AD03-EBD01F701C1C}" presName="hierChild3" presStyleCnt="0"/>
      <dgm:spPr/>
    </dgm:pt>
    <dgm:pt modelId="{1C3A53F2-2820-4FBD-8A6B-6F41E48E64EF}" type="pres">
      <dgm:prSet presAssocID="{F250BBB0-10AE-47F0-A8F5-6C8AD981D245}" presName="Name17" presStyleLbl="parChTrans1D3" presStyleIdx="0" presStyleCnt="5"/>
      <dgm:spPr/>
    </dgm:pt>
    <dgm:pt modelId="{C5D9CEF8-0CAD-4814-B6E9-3A9DD1DFBEAD}" type="pres">
      <dgm:prSet presAssocID="{97494D87-1051-4368-92A2-6478E8C70839}" presName="hierRoot3" presStyleCnt="0"/>
      <dgm:spPr/>
    </dgm:pt>
    <dgm:pt modelId="{DF33C97B-36A1-4D66-B2B4-3130F958DED1}" type="pres">
      <dgm:prSet presAssocID="{97494D87-1051-4368-92A2-6478E8C70839}" presName="composite3" presStyleCnt="0"/>
      <dgm:spPr/>
    </dgm:pt>
    <dgm:pt modelId="{1E8DA04D-BCC2-4C7B-ABC1-696A50864F43}" type="pres">
      <dgm:prSet presAssocID="{97494D87-1051-4368-92A2-6478E8C70839}" presName="background3" presStyleLbl="node3" presStyleIdx="0" presStyleCnt="5"/>
      <dgm:spPr/>
    </dgm:pt>
    <dgm:pt modelId="{926C3710-983E-4195-A5B8-21B1242775DA}" type="pres">
      <dgm:prSet presAssocID="{97494D87-1051-4368-92A2-6478E8C70839}" presName="text3" presStyleLbl="fgAcc3" presStyleIdx="0" presStyleCnt="5">
        <dgm:presLayoutVars>
          <dgm:chPref val="3"/>
        </dgm:presLayoutVars>
      </dgm:prSet>
      <dgm:spPr/>
    </dgm:pt>
    <dgm:pt modelId="{15CAC578-3FCE-495A-A79D-04E137036B38}" type="pres">
      <dgm:prSet presAssocID="{97494D87-1051-4368-92A2-6478E8C70839}" presName="hierChild4" presStyleCnt="0"/>
      <dgm:spPr/>
    </dgm:pt>
    <dgm:pt modelId="{7F24708E-C6D3-4F13-A659-02CD0BF8F43A}" type="pres">
      <dgm:prSet presAssocID="{EFDFBD90-0F86-4A07-811A-8F27AC9AD765}" presName="Name10" presStyleLbl="parChTrans1D2" presStyleIdx="1" presStyleCnt="5"/>
      <dgm:spPr/>
    </dgm:pt>
    <dgm:pt modelId="{64550BE9-588C-46F0-83F9-FBDBAC817351}" type="pres">
      <dgm:prSet presAssocID="{78CEDD82-F173-48D6-A17B-4905BBF36224}" presName="hierRoot2" presStyleCnt="0"/>
      <dgm:spPr/>
    </dgm:pt>
    <dgm:pt modelId="{24EBA8D4-56B7-4D68-950F-65FDF7CA6FF1}" type="pres">
      <dgm:prSet presAssocID="{78CEDD82-F173-48D6-A17B-4905BBF36224}" presName="composite2" presStyleCnt="0"/>
      <dgm:spPr/>
    </dgm:pt>
    <dgm:pt modelId="{C87DEA84-45F0-44A8-9B8D-A5822D950C09}" type="pres">
      <dgm:prSet presAssocID="{78CEDD82-F173-48D6-A17B-4905BBF36224}" presName="background2" presStyleLbl="node2" presStyleIdx="1" presStyleCnt="5"/>
      <dgm:spPr/>
    </dgm:pt>
    <dgm:pt modelId="{44F76BD7-5A7B-491A-B0DC-DB6203F8857C}" type="pres">
      <dgm:prSet presAssocID="{78CEDD82-F173-48D6-A17B-4905BBF36224}" presName="text2" presStyleLbl="fgAcc2" presStyleIdx="1" presStyleCnt="5">
        <dgm:presLayoutVars>
          <dgm:chPref val="3"/>
        </dgm:presLayoutVars>
      </dgm:prSet>
      <dgm:spPr/>
    </dgm:pt>
    <dgm:pt modelId="{C6DD2A11-D4FA-48AD-A184-6D157607D739}" type="pres">
      <dgm:prSet presAssocID="{78CEDD82-F173-48D6-A17B-4905BBF36224}" presName="hierChild3" presStyleCnt="0"/>
      <dgm:spPr/>
    </dgm:pt>
    <dgm:pt modelId="{EB2BB0C7-35BB-4E74-83E9-8B318C77E3AE}" type="pres">
      <dgm:prSet presAssocID="{DBF11B96-C811-4911-BACF-3DA7A944716D}" presName="Name17" presStyleLbl="parChTrans1D3" presStyleIdx="1" presStyleCnt="5"/>
      <dgm:spPr/>
    </dgm:pt>
    <dgm:pt modelId="{DECE8F02-9347-4D44-A81D-A1D2D8759273}" type="pres">
      <dgm:prSet presAssocID="{09B92A72-A88A-4230-A12D-735A98FFFACC}" presName="hierRoot3" presStyleCnt="0"/>
      <dgm:spPr/>
    </dgm:pt>
    <dgm:pt modelId="{33D2D015-04E9-4FE4-B93A-818E6B7310E8}" type="pres">
      <dgm:prSet presAssocID="{09B92A72-A88A-4230-A12D-735A98FFFACC}" presName="composite3" presStyleCnt="0"/>
      <dgm:spPr/>
    </dgm:pt>
    <dgm:pt modelId="{B0A8C248-6F35-45DB-997D-26C3B95AC5A7}" type="pres">
      <dgm:prSet presAssocID="{09B92A72-A88A-4230-A12D-735A98FFFACC}" presName="background3" presStyleLbl="node3" presStyleIdx="1" presStyleCnt="5"/>
      <dgm:spPr/>
    </dgm:pt>
    <dgm:pt modelId="{9ADDBA92-9745-4B89-9897-09382BEC5019}" type="pres">
      <dgm:prSet presAssocID="{09B92A72-A88A-4230-A12D-735A98FFFACC}" presName="text3" presStyleLbl="fgAcc3" presStyleIdx="1" presStyleCnt="5">
        <dgm:presLayoutVars>
          <dgm:chPref val="3"/>
        </dgm:presLayoutVars>
      </dgm:prSet>
      <dgm:spPr/>
    </dgm:pt>
    <dgm:pt modelId="{B83A9FE0-4E59-4F2F-9E23-E9328ED3B434}" type="pres">
      <dgm:prSet presAssocID="{09B92A72-A88A-4230-A12D-735A98FFFACC}" presName="hierChild4" presStyleCnt="0"/>
      <dgm:spPr/>
    </dgm:pt>
    <dgm:pt modelId="{95EC755F-8D82-4E39-A436-C8DB4A247D8E}" type="pres">
      <dgm:prSet presAssocID="{9B1803C7-3667-4277-98F8-B64DA527A5B0}" presName="Name10" presStyleLbl="parChTrans1D2" presStyleIdx="2" presStyleCnt="5"/>
      <dgm:spPr/>
    </dgm:pt>
    <dgm:pt modelId="{D009AE4F-FD55-4BD5-9B0B-BC8C19B0CE43}" type="pres">
      <dgm:prSet presAssocID="{FACA958A-7E6A-463F-BCA0-5F71170E1459}" presName="hierRoot2" presStyleCnt="0"/>
      <dgm:spPr/>
    </dgm:pt>
    <dgm:pt modelId="{C4BD87C7-AF61-4DC1-AF71-10C1B88E0C1F}" type="pres">
      <dgm:prSet presAssocID="{FACA958A-7E6A-463F-BCA0-5F71170E1459}" presName="composite2" presStyleCnt="0"/>
      <dgm:spPr/>
    </dgm:pt>
    <dgm:pt modelId="{4FA87EBE-65E6-4189-B264-E01F4E2E21C0}" type="pres">
      <dgm:prSet presAssocID="{FACA958A-7E6A-463F-BCA0-5F71170E1459}" presName="background2" presStyleLbl="node2" presStyleIdx="2" presStyleCnt="5"/>
      <dgm:spPr/>
    </dgm:pt>
    <dgm:pt modelId="{DEDDBB3E-F0AF-4FD0-A1B8-29B5FC692DA7}" type="pres">
      <dgm:prSet presAssocID="{FACA958A-7E6A-463F-BCA0-5F71170E1459}" presName="text2" presStyleLbl="fgAcc2" presStyleIdx="2" presStyleCnt="5">
        <dgm:presLayoutVars>
          <dgm:chPref val="3"/>
        </dgm:presLayoutVars>
      </dgm:prSet>
      <dgm:spPr/>
    </dgm:pt>
    <dgm:pt modelId="{39F9828B-7865-40C6-BF6B-96D1C0CEB141}" type="pres">
      <dgm:prSet presAssocID="{FACA958A-7E6A-463F-BCA0-5F71170E1459}" presName="hierChild3" presStyleCnt="0"/>
      <dgm:spPr/>
    </dgm:pt>
    <dgm:pt modelId="{98E1265D-2D53-41E4-ABF5-B962EAE1BB62}" type="pres">
      <dgm:prSet presAssocID="{7BAE34A9-05C8-47F8-B907-F87A27E4711A}" presName="Name17" presStyleLbl="parChTrans1D3" presStyleIdx="2" presStyleCnt="5"/>
      <dgm:spPr/>
    </dgm:pt>
    <dgm:pt modelId="{6291D230-DCFD-4568-B186-D74EA1DFDBCA}" type="pres">
      <dgm:prSet presAssocID="{726F7551-1447-45D7-A3DC-E4014B989345}" presName="hierRoot3" presStyleCnt="0"/>
      <dgm:spPr/>
    </dgm:pt>
    <dgm:pt modelId="{6DF88B53-C294-4274-8B90-DCD78737FD19}" type="pres">
      <dgm:prSet presAssocID="{726F7551-1447-45D7-A3DC-E4014B989345}" presName="composite3" presStyleCnt="0"/>
      <dgm:spPr/>
    </dgm:pt>
    <dgm:pt modelId="{39E7E96D-9391-4CF6-AC82-B36C7ACA60C5}" type="pres">
      <dgm:prSet presAssocID="{726F7551-1447-45D7-A3DC-E4014B989345}" presName="background3" presStyleLbl="node3" presStyleIdx="2" presStyleCnt="5"/>
      <dgm:spPr/>
    </dgm:pt>
    <dgm:pt modelId="{3307634C-FE24-4CBD-9B6C-676BC7B20FD0}" type="pres">
      <dgm:prSet presAssocID="{726F7551-1447-45D7-A3DC-E4014B989345}" presName="text3" presStyleLbl="fgAcc3" presStyleIdx="2" presStyleCnt="5">
        <dgm:presLayoutVars>
          <dgm:chPref val="3"/>
        </dgm:presLayoutVars>
      </dgm:prSet>
      <dgm:spPr/>
    </dgm:pt>
    <dgm:pt modelId="{94DD4CDF-B433-48D1-BE10-74327F1C216F}" type="pres">
      <dgm:prSet presAssocID="{726F7551-1447-45D7-A3DC-E4014B989345}" presName="hierChild4" presStyleCnt="0"/>
      <dgm:spPr/>
    </dgm:pt>
    <dgm:pt modelId="{2AC59CB7-8BC3-4B8C-AA2C-14B49ED4F592}" type="pres">
      <dgm:prSet presAssocID="{3E722BA4-C544-48A6-BC40-1DA602A99602}" presName="Name10" presStyleLbl="parChTrans1D2" presStyleIdx="3" presStyleCnt="5"/>
      <dgm:spPr/>
    </dgm:pt>
    <dgm:pt modelId="{31621128-187C-4786-BC80-63FD31107DF0}" type="pres">
      <dgm:prSet presAssocID="{C5E6BF3B-EF1C-44E9-B57C-FF78706BAD93}" presName="hierRoot2" presStyleCnt="0"/>
      <dgm:spPr/>
    </dgm:pt>
    <dgm:pt modelId="{E4491566-0DC0-4419-9B63-5B7DDF379799}" type="pres">
      <dgm:prSet presAssocID="{C5E6BF3B-EF1C-44E9-B57C-FF78706BAD93}" presName="composite2" presStyleCnt="0"/>
      <dgm:spPr/>
    </dgm:pt>
    <dgm:pt modelId="{5ECC999D-8F43-47D4-A6CC-08D56512495D}" type="pres">
      <dgm:prSet presAssocID="{C5E6BF3B-EF1C-44E9-B57C-FF78706BAD93}" presName="background2" presStyleLbl="node2" presStyleIdx="3" presStyleCnt="5"/>
      <dgm:spPr/>
    </dgm:pt>
    <dgm:pt modelId="{1A05B8B1-EFD7-47A3-9788-A6E6E00A2F75}" type="pres">
      <dgm:prSet presAssocID="{C5E6BF3B-EF1C-44E9-B57C-FF78706BAD93}" presName="text2" presStyleLbl="fgAcc2" presStyleIdx="3" presStyleCnt="5">
        <dgm:presLayoutVars>
          <dgm:chPref val="3"/>
        </dgm:presLayoutVars>
      </dgm:prSet>
      <dgm:spPr/>
    </dgm:pt>
    <dgm:pt modelId="{B3A6AF82-92B8-4755-A4DD-6159BD90ACAA}" type="pres">
      <dgm:prSet presAssocID="{C5E6BF3B-EF1C-44E9-B57C-FF78706BAD93}" presName="hierChild3" presStyleCnt="0"/>
      <dgm:spPr/>
    </dgm:pt>
    <dgm:pt modelId="{C17E6658-135F-4FA8-8C94-CF3C4041414D}" type="pres">
      <dgm:prSet presAssocID="{7CCE2043-3ACB-4B21-9C6D-15260B69430E}" presName="Name17" presStyleLbl="parChTrans1D3" presStyleIdx="3" presStyleCnt="5"/>
      <dgm:spPr/>
    </dgm:pt>
    <dgm:pt modelId="{DA75744C-ADBC-4EAF-9DED-42A090209DFC}" type="pres">
      <dgm:prSet presAssocID="{5D0FD755-BB6B-44E4-86F7-E16FF5192ED1}" presName="hierRoot3" presStyleCnt="0"/>
      <dgm:spPr/>
    </dgm:pt>
    <dgm:pt modelId="{CD40743C-8A07-413E-98AE-A6037A3EFB08}" type="pres">
      <dgm:prSet presAssocID="{5D0FD755-BB6B-44E4-86F7-E16FF5192ED1}" presName="composite3" presStyleCnt="0"/>
      <dgm:spPr/>
    </dgm:pt>
    <dgm:pt modelId="{60174E4D-D8D0-4E55-AE67-1D6971AABF8A}" type="pres">
      <dgm:prSet presAssocID="{5D0FD755-BB6B-44E4-86F7-E16FF5192ED1}" presName="background3" presStyleLbl="node3" presStyleIdx="3" presStyleCnt="5"/>
      <dgm:spPr/>
    </dgm:pt>
    <dgm:pt modelId="{E0339118-23C3-458A-813D-D9F512C41376}" type="pres">
      <dgm:prSet presAssocID="{5D0FD755-BB6B-44E4-86F7-E16FF5192ED1}" presName="text3" presStyleLbl="fgAcc3" presStyleIdx="3" presStyleCnt="5">
        <dgm:presLayoutVars>
          <dgm:chPref val="3"/>
        </dgm:presLayoutVars>
      </dgm:prSet>
      <dgm:spPr/>
    </dgm:pt>
    <dgm:pt modelId="{FA970A8D-F3AF-4411-A617-410CF3F8DF75}" type="pres">
      <dgm:prSet presAssocID="{5D0FD755-BB6B-44E4-86F7-E16FF5192ED1}" presName="hierChild4" presStyleCnt="0"/>
      <dgm:spPr/>
    </dgm:pt>
    <dgm:pt modelId="{5FF8C32A-8486-40E5-9E74-0989B8DB2057}" type="pres">
      <dgm:prSet presAssocID="{0BDCA83F-B615-4C1E-883B-9EA7321FAE1E}" presName="Name10" presStyleLbl="parChTrans1D2" presStyleIdx="4" presStyleCnt="5"/>
      <dgm:spPr/>
    </dgm:pt>
    <dgm:pt modelId="{3CB21415-CCE3-46E7-997F-7B50359AE799}" type="pres">
      <dgm:prSet presAssocID="{2C518BCB-84F2-4FDE-887F-1E9FBE2F452C}" presName="hierRoot2" presStyleCnt="0"/>
      <dgm:spPr/>
    </dgm:pt>
    <dgm:pt modelId="{7185F063-6EE6-4D12-BCAC-A30DD1480E12}" type="pres">
      <dgm:prSet presAssocID="{2C518BCB-84F2-4FDE-887F-1E9FBE2F452C}" presName="composite2" presStyleCnt="0"/>
      <dgm:spPr/>
    </dgm:pt>
    <dgm:pt modelId="{90E8DC9B-CFF4-48B6-BDA0-4AC3CBE97270}" type="pres">
      <dgm:prSet presAssocID="{2C518BCB-84F2-4FDE-887F-1E9FBE2F452C}" presName="background2" presStyleLbl="node2" presStyleIdx="4" presStyleCnt="5"/>
      <dgm:spPr/>
    </dgm:pt>
    <dgm:pt modelId="{138D11D8-CC47-4E00-ACA2-73F25DA14B9A}" type="pres">
      <dgm:prSet presAssocID="{2C518BCB-84F2-4FDE-887F-1E9FBE2F452C}" presName="text2" presStyleLbl="fgAcc2" presStyleIdx="4" presStyleCnt="5">
        <dgm:presLayoutVars>
          <dgm:chPref val="3"/>
        </dgm:presLayoutVars>
      </dgm:prSet>
      <dgm:spPr/>
    </dgm:pt>
    <dgm:pt modelId="{45FDAEA8-839E-4752-912F-87F4A1AC6D6D}" type="pres">
      <dgm:prSet presAssocID="{2C518BCB-84F2-4FDE-887F-1E9FBE2F452C}" presName="hierChild3" presStyleCnt="0"/>
      <dgm:spPr/>
    </dgm:pt>
    <dgm:pt modelId="{0DDD12E5-37B3-4D79-AAB8-CB9DEAF37701}" type="pres">
      <dgm:prSet presAssocID="{7EA718BC-5B4A-4BEC-8D5C-3D274D22829F}" presName="Name17" presStyleLbl="parChTrans1D3" presStyleIdx="4" presStyleCnt="5"/>
      <dgm:spPr/>
    </dgm:pt>
    <dgm:pt modelId="{5B7C7C3C-22EE-48D2-90E7-41FF003B2E5C}" type="pres">
      <dgm:prSet presAssocID="{CF419829-9B24-40F3-871C-48D3D3E66388}" presName="hierRoot3" presStyleCnt="0"/>
      <dgm:spPr/>
    </dgm:pt>
    <dgm:pt modelId="{2AEF0B5F-0D6F-49C0-AA68-826D559B1C43}" type="pres">
      <dgm:prSet presAssocID="{CF419829-9B24-40F3-871C-48D3D3E66388}" presName="composite3" presStyleCnt="0"/>
      <dgm:spPr/>
    </dgm:pt>
    <dgm:pt modelId="{4B74A05D-62C0-4ED5-A57B-7558D6DB1335}" type="pres">
      <dgm:prSet presAssocID="{CF419829-9B24-40F3-871C-48D3D3E66388}" presName="background3" presStyleLbl="node3" presStyleIdx="4" presStyleCnt="5"/>
      <dgm:spPr/>
    </dgm:pt>
    <dgm:pt modelId="{9D15C871-5425-41EC-875D-16FD98575894}" type="pres">
      <dgm:prSet presAssocID="{CF419829-9B24-40F3-871C-48D3D3E66388}" presName="text3" presStyleLbl="fgAcc3" presStyleIdx="4" presStyleCnt="5">
        <dgm:presLayoutVars>
          <dgm:chPref val="3"/>
        </dgm:presLayoutVars>
      </dgm:prSet>
      <dgm:spPr/>
    </dgm:pt>
    <dgm:pt modelId="{0918B625-98D2-4BEB-AD08-829606CC5FBB}" type="pres">
      <dgm:prSet presAssocID="{CF419829-9B24-40F3-871C-48D3D3E66388}" presName="hierChild4" presStyleCnt="0"/>
      <dgm:spPr/>
    </dgm:pt>
  </dgm:ptLst>
  <dgm:cxnLst>
    <dgm:cxn modelId="{F906FB06-DAA3-4FC2-846B-3E0819E3F2A0}" type="presOf" srcId="{78CEDD82-F173-48D6-A17B-4905BBF36224}" destId="{44F76BD7-5A7B-491A-B0DC-DB6203F8857C}" srcOrd="0" destOrd="0" presId="urn:microsoft.com/office/officeart/2005/8/layout/hierarchy1"/>
    <dgm:cxn modelId="{31804911-8922-4C56-B8A7-254B405F8C54}" srcId="{1746EEC6-013D-4789-AD03-EBD01F701C1C}" destId="{97494D87-1051-4368-92A2-6478E8C70839}" srcOrd="0" destOrd="0" parTransId="{F250BBB0-10AE-47F0-A8F5-6C8AD981D245}" sibTransId="{555C6ED2-3711-4EA5-A5B5-5FA465AAE5A1}"/>
    <dgm:cxn modelId="{B0AE061F-1C36-4AAF-9875-6A7C3008AADB}" type="presOf" srcId="{09B92A72-A88A-4230-A12D-735A98FFFACC}" destId="{9ADDBA92-9745-4B89-9897-09382BEC5019}" srcOrd="0" destOrd="0" presId="urn:microsoft.com/office/officeart/2005/8/layout/hierarchy1"/>
    <dgm:cxn modelId="{0BFF192D-4F4F-4CEC-8FC5-B6E49C2690CA}" type="presOf" srcId="{DBF11B96-C811-4911-BACF-3DA7A944716D}" destId="{EB2BB0C7-35BB-4E74-83E9-8B318C77E3AE}" srcOrd="0" destOrd="0" presId="urn:microsoft.com/office/officeart/2005/8/layout/hierarchy1"/>
    <dgm:cxn modelId="{5817C634-3A02-442F-843B-AC482BA26FAC}" srcId="{78CEDD82-F173-48D6-A17B-4905BBF36224}" destId="{09B92A72-A88A-4230-A12D-735A98FFFACC}" srcOrd="0" destOrd="0" parTransId="{DBF11B96-C811-4911-BACF-3DA7A944716D}" sibTransId="{BFEEC22B-A6A2-4985-9616-A1A9FCC19A17}"/>
    <dgm:cxn modelId="{941FDB35-DF91-4FEB-A41F-EB3072A2A5D9}" srcId="{2D4357A7-4AEC-47DE-8E2A-CCF6A70BC3A4}" destId="{C5E6BF3B-EF1C-44E9-B57C-FF78706BAD93}" srcOrd="3" destOrd="0" parTransId="{3E722BA4-C544-48A6-BC40-1DA602A99602}" sibTransId="{BEF6E65B-40E8-4199-8228-92DA18B238A0}"/>
    <dgm:cxn modelId="{E30B133A-E4F4-454D-9F9F-ADA71DA55BA0}" type="presOf" srcId="{726F7551-1447-45D7-A3DC-E4014B989345}" destId="{3307634C-FE24-4CBD-9B6C-676BC7B20FD0}" srcOrd="0" destOrd="0" presId="urn:microsoft.com/office/officeart/2005/8/layout/hierarchy1"/>
    <dgm:cxn modelId="{DC5B355C-6B73-4570-AFFD-579E85EDBD7C}" type="presOf" srcId="{2C518BCB-84F2-4FDE-887F-1E9FBE2F452C}" destId="{138D11D8-CC47-4E00-ACA2-73F25DA14B9A}" srcOrd="0" destOrd="0" presId="urn:microsoft.com/office/officeart/2005/8/layout/hierarchy1"/>
    <dgm:cxn modelId="{F319EC45-8F56-473B-AA7D-B8F005D0C171}" srcId="{FACA958A-7E6A-463F-BCA0-5F71170E1459}" destId="{726F7551-1447-45D7-A3DC-E4014B989345}" srcOrd="0" destOrd="0" parTransId="{7BAE34A9-05C8-47F8-B907-F87A27E4711A}" sibTransId="{9273219E-6D28-42EA-9F26-DD409E52A21A}"/>
    <dgm:cxn modelId="{1AE3D566-170D-4D2D-A7C1-A6D23E4734CB}" srcId="{6FB8EE0D-4AAB-4371-9625-7582B15CADC1}" destId="{2D4357A7-4AEC-47DE-8E2A-CCF6A70BC3A4}" srcOrd="0" destOrd="0" parTransId="{1DA29574-E269-43C4-8D4D-5675E50667FA}" sibTransId="{1FBD6C94-BDCA-427E-8DEE-0569CBFFE8B7}"/>
    <dgm:cxn modelId="{73CB5B70-AE24-4135-A67F-CAD869E59D46}" type="presOf" srcId="{F250BBB0-10AE-47F0-A8F5-6C8AD981D245}" destId="{1C3A53F2-2820-4FBD-8A6B-6F41E48E64EF}" srcOrd="0" destOrd="0" presId="urn:microsoft.com/office/officeart/2005/8/layout/hierarchy1"/>
    <dgm:cxn modelId="{048CDD70-71F4-4CD0-9B8A-B1974174A854}" type="presOf" srcId="{3E722BA4-C544-48A6-BC40-1DA602A99602}" destId="{2AC59CB7-8BC3-4B8C-AA2C-14B49ED4F592}" srcOrd="0" destOrd="0" presId="urn:microsoft.com/office/officeart/2005/8/layout/hierarchy1"/>
    <dgm:cxn modelId="{2E9B0276-9E5D-466F-BF02-70AB771B9B32}" type="presOf" srcId="{7BAE34A9-05C8-47F8-B907-F87A27E4711A}" destId="{98E1265D-2D53-41E4-ABF5-B962EAE1BB62}" srcOrd="0" destOrd="0" presId="urn:microsoft.com/office/officeart/2005/8/layout/hierarchy1"/>
    <dgm:cxn modelId="{D2E7C081-E62F-4E51-B406-C6328A2DF9EB}" srcId="{2D4357A7-4AEC-47DE-8E2A-CCF6A70BC3A4}" destId="{2C518BCB-84F2-4FDE-887F-1E9FBE2F452C}" srcOrd="4" destOrd="0" parTransId="{0BDCA83F-B615-4C1E-883B-9EA7321FAE1E}" sibTransId="{54B7B0B7-5583-4124-8D17-13F214CB82FE}"/>
    <dgm:cxn modelId="{EBD7E683-28B7-4862-9F79-27ED305EC900}" srcId="{2D4357A7-4AEC-47DE-8E2A-CCF6A70BC3A4}" destId="{FACA958A-7E6A-463F-BCA0-5F71170E1459}" srcOrd="2" destOrd="0" parTransId="{9B1803C7-3667-4277-98F8-B64DA527A5B0}" sibTransId="{7847D95F-D1FB-4F2C-9EE1-AD021F91BBA8}"/>
    <dgm:cxn modelId="{892DC584-45CA-4FA3-9DBC-1FD7F124B482}" srcId="{2D4357A7-4AEC-47DE-8E2A-CCF6A70BC3A4}" destId="{78CEDD82-F173-48D6-A17B-4905BBF36224}" srcOrd="1" destOrd="0" parTransId="{EFDFBD90-0F86-4A07-811A-8F27AC9AD765}" sibTransId="{0A6C86D7-2DFB-4255-8AB5-1C8DE41C127A}"/>
    <dgm:cxn modelId="{69C80B93-D965-4B3A-B9F9-CD9915DCC4EE}" type="presOf" srcId="{EFDFBD90-0F86-4A07-811A-8F27AC9AD765}" destId="{7F24708E-C6D3-4F13-A659-02CD0BF8F43A}" srcOrd="0" destOrd="0" presId="urn:microsoft.com/office/officeart/2005/8/layout/hierarchy1"/>
    <dgm:cxn modelId="{809AB094-0718-463C-BF83-14208F0C86A0}" type="presOf" srcId="{9B1803C7-3667-4277-98F8-B64DA527A5B0}" destId="{95EC755F-8D82-4E39-A436-C8DB4A247D8E}" srcOrd="0" destOrd="0" presId="urn:microsoft.com/office/officeart/2005/8/layout/hierarchy1"/>
    <dgm:cxn modelId="{19D64795-F5EA-4FFD-B982-A9FD53D6C7CA}" type="presOf" srcId="{6FB8EE0D-4AAB-4371-9625-7582B15CADC1}" destId="{4C2588BB-474E-454A-871A-D5EBACB0A27E}" srcOrd="0" destOrd="0" presId="urn:microsoft.com/office/officeart/2005/8/layout/hierarchy1"/>
    <dgm:cxn modelId="{0A68A7A1-CA0B-4909-A64B-874FE7C9DC34}" type="presOf" srcId="{7CCE2043-3ACB-4B21-9C6D-15260B69430E}" destId="{C17E6658-135F-4FA8-8C94-CF3C4041414D}" srcOrd="0" destOrd="0" presId="urn:microsoft.com/office/officeart/2005/8/layout/hierarchy1"/>
    <dgm:cxn modelId="{F39CC0AC-748A-4627-A75F-00A26BB732C5}" type="presOf" srcId="{1746EEC6-013D-4789-AD03-EBD01F701C1C}" destId="{D059B67D-FF5F-4DB7-AF0E-89BD909B3572}" srcOrd="0" destOrd="0" presId="urn:microsoft.com/office/officeart/2005/8/layout/hierarchy1"/>
    <dgm:cxn modelId="{4E4FCDB9-DCA0-4B6C-867F-6E69ED6B40A4}" type="presOf" srcId="{FACA958A-7E6A-463F-BCA0-5F71170E1459}" destId="{DEDDBB3E-F0AF-4FD0-A1B8-29B5FC692DA7}" srcOrd="0" destOrd="0" presId="urn:microsoft.com/office/officeart/2005/8/layout/hierarchy1"/>
    <dgm:cxn modelId="{55D439BA-6FD6-4F41-B1F7-819E415EC5DF}" srcId="{2C518BCB-84F2-4FDE-887F-1E9FBE2F452C}" destId="{CF419829-9B24-40F3-871C-48D3D3E66388}" srcOrd="0" destOrd="0" parTransId="{7EA718BC-5B4A-4BEC-8D5C-3D274D22829F}" sibTransId="{8C204969-C129-4A40-BEF2-B029E063191D}"/>
    <dgm:cxn modelId="{289841BC-69A1-4799-9A59-BFF2FB80019C}" srcId="{C5E6BF3B-EF1C-44E9-B57C-FF78706BAD93}" destId="{5D0FD755-BB6B-44E4-86F7-E16FF5192ED1}" srcOrd="0" destOrd="0" parTransId="{7CCE2043-3ACB-4B21-9C6D-15260B69430E}" sibTransId="{D2D72AA3-9206-4409-80D3-951E1CD44FC1}"/>
    <dgm:cxn modelId="{0ADEE5BE-5B87-467A-80A9-09AAC7C4AF6B}" type="presOf" srcId="{0BDCA83F-B615-4C1E-883B-9EA7321FAE1E}" destId="{5FF8C32A-8486-40E5-9E74-0989B8DB2057}" srcOrd="0" destOrd="0" presId="urn:microsoft.com/office/officeart/2005/8/layout/hierarchy1"/>
    <dgm:cxn modelId="{81C930C6-C30F-49E0-8C1A-CC2403214976}" type="presOf" srcId="{9ECB4567-B7D2-4672-ABF0-7DEF812A787F}" destId="{F3E2A0A6-35FA-4FCD-A654-AD7E39A48188}" srcOrd="0" destOrd="0" presId="urn:microsoft.com/office/officeart/2005/8/layout/hierarchy1"/>
    <dgm:cxn modelId="{24EF89CD-2585-40EC-B177-ED7913146DD6}" type="presOf" srcId="{97494D87-1051-4368-92A2-6478E8C70839}" destId="{926C3710-983E-4195-A5B8-21B1242775DA}" srcOrd="0" destOrd="0" presId="urn:microsoft.com/office/officeart/2005/8/layout/hierarchy1"/>
    <dgm:cxn modelId="{650B97D7-0A93-4D07-92BF-FBA38FC9D170}" type="presOf" srcId="{C5E6BF3B-EF1C-44E9-B57C-FF78706BAD93}" destId="{1A05B8B1-EFD7-47A3-9788-A6E6E00A2F75}" srcOrd="0" destOrd="0" presId="urn:microsoft.com/office/officeart/2005/8/layout/hierarchy1"/>
    <dgm:cxn modelId="{FFA42FDA-5369-438E-ADF6-20CB7339F982}" type="presOf" srcId="{2D4357A7-4AEC-47DE-8E2A-CCF6A70BC3A4}" destId="{708AA12D-E6A8-4ACC-81F8-7E6D733AF7F4}" srcOrd="0" destOrd="0" presId="urn:microsoft.com/office/officeart/2005/8/layout/hierarchy1"/>
    <dgm:cxn modelId="{D7AF92DF-E487-4A8E-9005-3B61E67BBEBF}" srcId="{2D4357A7-4AEC-47DE-8E2A-CCF6A70BC3A4}" destId="{1746EEC6-013D-4789-AD03-EBD01F701C1C}" srcOrd="0" destOrd="0" parTransId="{9ECB4567-B7D2-4672-ABF0-7DEF812A787F}" sibTransId="{5B2D1641-C2CF-4E4D-BEE5-005FDD3833E9}"/>
    <dgm:cxn modelId="{83CC2EE3-E466-4A7D-AD1D-34E87E154221}" type="presOf" srcId="{7EA718BC-5B4A-4BEC-8D5C-3D274D22829F}" destId="{0DDD12E5-37B3-4D79-AAB8-CB9DEAF37701}" srcOrd="0" destOrd="0" presId="urn:microsoft.com/office/officeart/2005/8/layout/hierarchy1"/>
    <dgm:cxn modelId="{BEB73DE9-FEA2-4798-9C1C-45C2F908366F}" type="presOf" srcId="{CF419829-9B24-40F3-871C-48D3D3E66388}" destId="{9D15C871-5425-41EC-875D-16FD98575894}" srcOrd="0" destOrd="0" presId="urn:microsoft.com/office/officeart/2005/8/layout/hierarchy1"/>
    <dgm:cxn modelId="{1DC280F3-19B1-4953-B5FF-44958B933367}" type="presOf" srcId="{5D0FD755-BB6B-44E4-86F7-E16FF5192ED1}" destId="{E0339118-23C3-458A-813D-D9F512C41376}" srcOrd="0" destOrd="0" presId="urn:microsoft.com/office/officeart/2005/8/layout/hierarchy1"/>
    <dgm:cxn modelId="{3FF935A5-3113-44C1-B29C-A630EB7B88B5}" type="presParOf" srcId="{4C2588BB-474E-454A-871A-D5EBACB0A27E}" destId="{EC167E51-81C3-4442-B294-D42F5DB97284}" srcOrd="0" destOrd="0" presId="urn:microsoft.com/office/officeart/2005/8/layout/hierarchy1"/>
    <dgm:cxn modelId="{2FDF74EA-5387-4D61-AC63-A36B529E4A21}" type="presParOf" srcId="{EC167E51-81C3-4442-B294-D42F5DB97284}" destId="{0F9A5D17-0B50-44E5-B835-B1C37BC6B6FF}" srcOrd="0" destOrd="0" presId="urn:microsoft.com/office/officeart/2005/8/layout/hierarchy1"/>
    <dgm:cxn modelId="{11AB097D-A5D7-4038-9CA4-22586D246B94}" type="presParOf" srcId="{0F9A5D17-0B50-44E5-B835-B1C37BC6B6FF}" destId="{5E1BC5CE-0A1A-4F3D-AB08-8E23C0124D39}" srcOrd="0" destOrd="0" presId="urn:microsoft.com/office/officeart/2005/8/layout/hierarchy1"/>
    <dgm:cxn modelId="{EF9384D8-82AE-4B5B-87C0-32D8837B2B28}" type="presParOf" srcId="{0F9A5D17-0B50-44E5-B835-B1C37BC6B6FF}" destId="{708AA12D-E6A8-4ACC-81F8-7E6D733AF7F4}" srcOrd="1" destOrd="0" presId="urn:microsoft.com/office/officeart/2005/8/layout/hierarchy1"/>
    <dgm:cxn modelId="{90EC008E-FC01-49C3-88CB-B84D476B0B38}" type="presParOf" srcId="{EC167E51-81C3-4442-B294-D42F5DB97284}" destId="{D6D68A46-1164-45C8-AC19-18B492D4D21D}" srcOrd="1" destOrd="0" presId="urn:microsoft.com/office/officeart/2005/8/layout/hierarchy1"/>
    <dgm:cxn modelId="{96DC0C7B-1E33-4A56-9767-EF3E54E0A08B}" type="presParOf" srcId="{D6D68A46-1164-45C8-AC19-18B492D4D21D}" destId="{F3E2A0A6-35FA-4FCD-A654-AD7E39A48188}" srcOrd="0" destOrd="0" presId="urn:microsoft.com/office/officeart/2005/8/layout/hierarchy1"/>
    <dgm:cxn modelId="{424F1745-1BC1-4B36-922B-17F68B24693E}" type="presParOf" srcId="{D6D68A46-1164-45C8-AC19-18B492D4D21D}" destId="{A7ACF4A9-DBAD-4C76-873A-C71239ACFA08}" srcOrd="1" destOrd="0" presId="urn:microsoft.com/office/officeart/2005/8/layout/hierarchy1"/>
    <dgm:cxn modelId="{21DD4791-59BC-4CE7-A382-A538FB5DA80D}" type="presParOf" srcId="{A7ACF4A9-DBAD-4C76-873A-C71239ACFA08}" destId="{EEEA6D38-FB75-46C7-8BBF-E35FBE9C6C73}" srcOrd="0" destOrd="0" presId="urn:microsoft.com/office/officeart/2005/8/layout/hierarchy1"/>
    <dgm:cxn modelId="{11A42927-A1FC-4A0E-B57A-9E4CB05ABEE4}" type="presParOf" srcId="{EEEA6D38-FB75-46C7-8BBF-E35FBE9C6C73}" destId="{DB1793A8-C67C-4021-9F2A-38F69CFB2AC2}" srcOrd="0" destOrd="0" presId="urn:microsoft.com/office/officeart/2005/8/layout/hierarchy1"/>
    <dgm:cxn modelId="{6881FB0A-457B-4B79-8893-FB0D23A6044C}" type="presParOf" srcId="{EEEA6D38-FB75-46C7-8BBF-E35FBE9C6C73}" destId="{D059B67D-FF5F-4DB7-AF0E-89BD909B3572}" srcOrd="1" destOrd="0" presId="urn:microsoft.com/office/officeart/2005/8/layout/hierarchy1"/>
    <dgm:cxn modelId="{6BDEC838-B76F-4A95-87B8-9582B2B519E5}" type="presParOf" srcId="{A7ACF4A9-DBAD-4C76-873A-C71239ACFA08}" destId="{4330BBE0-289E-45BF-A060-4B0E4DA23498}" srcOrd="1" destOrd="0" presId="urn:microsoft.com/office/officeart/2005/8/layout/hierarchy1"/>
    <dgm:cxn modelId="{AC2F5B3F-3CEB-4504-BFB1-2E0F8CAA1502}" type="presParOf" srcId="{4330BBE0-289E-45BF-A060-4B0E4DA23498}" destId="{1C3A53F2-2820-4FBD-8A6B-6F41E48E64EF}" srcOrd="0" destOrd="0" presId="urn:microsoft.com/office/officeart/2005/8/layout/hierarchy1"/>
    <dgm:cxn modelId="{9FB8E063-3E47-440D-96B0-C276DCFEC98D}" type="presParOf" srcId="{4330BBE0-289E-45BF-A060-4B0E4DA23498}" destId="{C5D9CEF8-0CAD-4814-B6E9-3A9DD1DFBEAD}" srcOrd="1" destOrd="0" presId="urn:microsoft.com/office/officeart/2005/8/layout/hierarchy1"/>
    <dgm:cxn modelId="{8116AE9D-9A69-41FF-BE0D-4CDB27343E2C}" type="presParOf" srcId="{C5D9CEF8-0CAD-4814-B6E9-3A9DD1DFBEAD}" destId="{DF33C97B-36A1-4D66-B2B4-3130F958DED1}" srcOrd="0" destOrd="0" presId="urn:microsoft.com/office/officeart/2005/8/layout/hierarchy1"/>
    <dgm:cxn modelId="{E75E801D-D96A-4FC7-B290-4C768DCB7D2E}" type="presParOf" srcId="{DF33C97B-36A1-4D66-B2B4-3130F958DED1}" destId="{1E8DA04D-BCC2-4C7B-ABC1-696A50864F43}" srcOrd="0" destOrd="0" presId="urn:microsoft.com/office/officeart/2005/8/layout/hierarchy1"/>
    <dgm:cxn modelId="{E5F6944E-A624-493E-B6C1-F6F7CDA74CAD}" type="presParOf" srcId="{DF33C97B-36A1-4D66-B2B4-3130F958DED1}" destId="{926C3710-983E-4195-A5B8-21B1242775DA}" srcOrd="1" destOrd="0" presId="urn:microsoft.com/office/officeart/2005/8/layout/hierarchy1"/>
    <dgm:cxn modelId="{A0D82AE9-8AF0-48E4-B568-A1340C4F9324}" type="presParOf" srcId="{C5D9CEF8-0CAD-4814-B6E9-3A9DD1DFBEAD}" destId="{15CAC578-3FCE-495A-A79D-04E137036B38}" srcOrd="1" destOrd="0" presId="urn:microsoft.com/office/officeart/2005/8/layout/hierarchy1"/>
    <dgm:cxn modelId="{07096DEE-26D2-4DC4-9F7B-815AA3C4B41B}" type="presParOf" srcId="{D6D68A46-1164-45C8-AC19-18B492D4D21D}" destId="{7F24708E-C6D3-4F13-A659-02CD0BF8F43A}" srcOrd="2" destOrd="0" presId="urn:microsoft.com/office/officeart/2005/8/layout/hierarchy1"/>
    <dgm:cxn modelId="{F5AA6B6C-9240-4A64-8DD2-4A07B2C4F72C}" type="presParOf" srcId="{D6D68A46-1164-45C8-AC19-18B492D4D21D}" destId="{64550BE9-588C-46F0-83F9-FBDBAC817351}" srcOrd="3" destOrd="0" presId="urn:microsoft.com/office/officeart/2005/8/layout/hierarchy1"/>
    <dgm:cxn modelId="{06812FE3-F64B-4D1F-BAE8-293024AF49B1}" type="presParOf" srcId="{64550BE9-588C-46F0-83F9-FBDBAC817351}" destId="{24EBA8D4-56B7-4D68-950F-65FDF7CA6FF1}" srcOrd="0" destOrd="0" presId="urn:microsoft.com/office/officeart/2005/8/layout/hierarchy1"/>
    <dgm:cxn modelId="{58AEDB40-35C7-476F-8CCB-97B4906416D2}" type="presParOf" srcId="{24EBA8D4-56B7-4D68-950F-65FDF7CA6FF1}" destId="{C87DEA84-45F0-44A8-9B8D-A5822D950C09}" srcOrd="0" destOrd="0" presId="urn:microsoft.com/office/officeart/2005/8/layout/hierarchy1"/>
    <dgm:cxn modelId="{397E1AC9-C074-4C35-81F4-B535B9490DF3}" type="presParOf" srcId="{24EBA8D4-56B7-4D68-950F-65FDF7CA6FF1}" destId="{44F76BD7-5A7B-491A-B0DC-DB6203F8857C}" srcOrd="1" destOrd="0" presId="urn:microsoft.com/office/officeart/2005/8/layout/hierarchy1"/>
    <dgm:cxn modelId="{B82554B6-EA65-487B-9373-0FB8250B0218}" type="presParOf" srcId="{64550BE9-588C-46F0-83F9-FBDBAC817351}" destId="{C6DD2A11-D4FA-48AD-A184-6D157607D739}" srcOrd="1" destOrd="0" presId="urn:microsoft.com/office/officeart/2005/8/layout/hierarchy1"/>
    <dgm:cxn modelId="{56D046D1-EB5A-4350-8DE3-2D322EB9847A}" type="presParOf" srcId="{C6DD2A11-D4FA-48AD-A184-6D157607D739}" destId="{EB2BB0C7-35BB-4E74-83E9-8B318C77E3AE}" srcOrd="0" destOrd="0" presId="urn:microsoft.com/office/officeart/2005/8/layout/hierarchy1"/>
    <dgm:cxn modelId="{1FEBE01D-D234-47B4-8AC5-435EAD9DF93C}" type="presParOf" srcId="{C6DD2A11-D4FA-48AD-A184-6D157607D739}" destId="{DECE8F02-9347-4D44-A81D-A1D2D8759273}" srcOrd="1" destOrd="0" presId="urn:microsoft.com/office/officeart/2005/8/layout/hierarchy1"/>
    <dgm:cxn modelId="{9B208F5D-8159-4DFE-B0AA-F8E96D6DC220}" type="presParOf" srcId="{DECE8F02-9347-4D44-A81D-A1D2D8759273}" destId="{33D2D015-04E9-4FE4-B93A-818E6B7310E8}" srcOrd="0" destOrd="0" presId="urn:microsoft.com/office/officeart/2005/8/layout/hierarchy1"/>
    <dgm:cxn modelId="{3E227A90-6A27-4EF7-A613-F15F5D1075A3}" type="presParOf" srcId="{33D2D015-04E9-4FE4-B93A-818E6B7310E8}" destId="{B0A8C248-6F35-45DB-997D-26C3B95AC5A7}" srcOrd="0" destOrd="0" presId="urn:microsoft.com/office/officeart/2005/8/layout/hierarchy1"/>
    <dgm:cxn modelId="{0AB177EF-9F55-4999-A021-CADF304DD1A7}" type="presParOf" srcId="{33D2D015-04E9-4FE4-B93A-818E6B7310E8}" destId="{9ADDBA92-9745-4B89-9897-09382BEC5019}" srcOrd="1" destOrd="0" presId="urn:microsoft.com/office/officeart/2005/8/layout/hierarchy1"/>
    <dgm:cxn modelId="{996C42DD-139F-41C6-B389-05373DD5BE35}" type="presParOf" srcId="{DECE8F02-9347-4D44-A81D-A1D2D8759273}" destId="{B83A9FE0-4E59-4F2F-9E23-E9328ED3B434}" srcOrd="1" destOrd="0" presId="urn:microsoft.com/office/officeart/2005/8/layout/hierarchy1"/>
    <dgm:cxn modelId="{81463855-1AE2-49CD-B363-EE73D79CD21F}" type="presParOf" srcId="{D6D68A46-1164-45C8-AC19-18B492D4D21D}" destId="{95EC755F-8D82-4E39-A436-C8DB4A247D8E}" srcOrd="4" destOrd="0" presId="urn:microsoft.com/office/officeart/2005/8/layout/hierarchy1"/>
    <dgm:cxn modelId="{1E74BBAC-F88B-4581-8823-E67D401924A1}" type="presParOf" srcId="{D6D68A46-1164-45C8-AC19-18B492D4D21D}" destId="{D009AE4F-FD55-4BD5-9B0B-BC8C19B0CE43}" srcOrd="5" destOrd="0" presId="urn:microsoft.com/office/officeart/2005/8/layout/hierarchy1"/>
    <dgm:cxn modelId="{D135A8E9-D9AA-45AA-946E-46AFC713BB09}" type="presParOf" srcId="{D009AE4F-FD55-4BD5-9B0B-BC8C19B0CE43}" destId="{C4BD87C7-AF61-4DC1-AF71-10C1B88E0C1F}" srcOrd="0" destOrd="0" presId="urn:microsoft.com/office/officeart/2005/8/layout/hierarchy1"/>
    <dgm:cxn modelId="{5453E32A-F10B-43F8-89F7-BACF22B2C0FD}" type="presParOf" srcId="{C4BD87C7-AF61-4DC1-AF71-10C1B88E0C1F}" destId="{4FA87EBE-65E6-4189-B264-E01F4E2E21C0}" srcOrd="0" destOrd="0" presId="urn:microsoft.com/office/officeart/2005/8/layout/hierarchy1"/>
    <dgm:cxn modelId="{CC6E87CB-DC20-4F20-8BB8-686B4EF70E97}" type="presParOf" srcId="{C4BD87C7-AF61-4DC1-AF71-10C1B88E0C1F}" destId="{DEDDBB3E-F0AF-4FD0-A1B8-29B5FC692DA7}" srcOrd="1" destOrd="0" presId="urn:microsoft.com/office/officeart/2005/8/layout/hierarchy1"/>
    <dgm:cxn modelId="{7B963DEE-237B-4FE6-BEC0-6174C3A33502}" type="presParOf" srcId="{D009AE4F-FD55-4BD5-9B0B-BC8C19B0CE43}" destId="{39F9828B-7865-40C6-BF6B-96D1C0CEB141}" srcOrd="1" destOrd="0" presId="urn:microsoft.com/office/officeart/2005/8/layout/hierarchy1"/>
    <dgm:cxn modelId="{9B5872A7-F9BD-4024-8A83-7F69C272716B}" type="presParOf" srcId="{39F9828B-7865-40C6-BF6B-96D1C0CEB141}" destId="{98E1265D-2D53-41E4-ABF5-B962EAE1BB62}" srcOrd="0" destOrd="0" presId="urn:microsoft.com/office/officeart/2005/8/layout/hierarchy1"/>
    <dgm:cxn modelId="{CCA5A7F9-FF29-4BB3-AB9F-6CAA6DB5512A}" type="presParOf" srcId="{39F9828B-7865-40C6-BF6B-96D1C0CEB141}" destId="{6291D230-DCFD-4568-B186-D74EA1DFDBCA}" srcOrd="1" destOrd="0" presId="urn:microsoft.com/office/officeart/2005/8/layout/hierarchy1"/>
    <dgm:cxn modelId="{EC17689E-14D9-43FE-A2E6-90FEE157C2A7}" type="presParOf" srcId="{6291D230-DCFD-4568-B186-D74EA1DFDBCA}" destId="{6DF88B53-C294-4274-8B90-DCD78737FD19}" srcOrd="0" destOrd="0" presId="urn:microsoft.com/office/officeart/2005/8/layout/hierarchy1"/>
    <dgm:cxn modelId="{BED2BFC7-5128-4453-8964-A35297936CC6}" type="presParOf" srcId="{6DF88B53-C294-4274-8B90-DCD78737FD19}" destId="{39E7E96D-9391-4CF6-AC82-B36C7ACA60C5}" srcOrd="0" destOrd="0" presId="urn:microsoft.com/office/officeart/2005/8/layout/hierarchy1"/>
    <dgm:cxn modelId="{E57FA9B4-C4FB-4CE5-8B12-CA618D83444E}" type="presParOf" srcId="{6DF88B53-C294-4274-8B90-DCD78737FD19}" destId="{3307634C-FE24-4CBD-9B6C-676BC7B20FD0}" srcOrd="1" destOrd="0" presId="urn:microsoft.com/office/officeart/2005/8/layout/hierarchy1"/>
    <dgm:cxn modelId="{E3A1D2AC-7659-4A29-9C2C-9DED1459BA26}" type="presParOf" srcId="{6291D230-DCFD-4568-B186-D74EA1DFDBCA}" destId="{94DD4CDF-B433-48D1-BE10-74327F1C216F}" srcOrd="1" destOrd="0" presId="urn:microsoft.com/office/officeart/2005/8/layout/hierarchy1"/>
    <dgm:cxn modelId="{51CF3B30-EFE4-412C-8D7C-619CD2FF1B69}" type="presParOf" srcId="{D6D68A46-1164-45C8-AC19-18B492D4D21D}" destId="{2AC59CB7-8BC3-4B8C-AA2C-14B49ED4F592}" srcOrd="6" destOrd="0" presId="urn:microsoft.com/office/officeart/2005/8/layout/hierarchy1"/>
    <dgm:cxn modelId="{86AE65B1-9968-4133-B83A-68D0E5B04ED9}" type="presParOf" srcId="{D6D68A46-1164-45C8-AC19-18B492D4D21D}" destId="{31621128-187C-4786-BC80-63FD31107DF0}" srcOrd="7" destOrd="0" presId="urn:microsoft.com/office/officeart/2005/8/layout/hierarchy1"/>
    <dgm:cxn modelId="{ACFA8380-7F99-495E-9E60-EA49C2332435}" type="presParOf" srcId="{31621128-187C-4786-BC80-63FD31107DF0}" destId="{E4491566-0DC0-4419-9B63-5B7DDF379799}" srcOrd="0" destOrd="0" presId="urn:microsoft.com/office/officeart/2005/8/layout/hierarchy1"/>
    <dgm:cxn modelId="{86EB10D6-B410-4408-9A3F-0D442A5A5D82}" type="presParOf" srcId="{E4491566-0DC0-4419-9B63-5B7DDF379799}" destId="{5ECC999D-8F43-47D4-A6CC-08D56512495D}" srcOrd="0" destOrd="0" presId="urn:microsoft.com/office/officeart/2005/8/layout/hierarchy1"/>
    <dgm:cxn modelId="{5B0C6434-3601-4DD5-AD09-23213240BBC1}" type="presParOf" srcId="{E4491566-0DC0-4419-9B63-5B7DDF379799}" destId="{1A05B8B1-EFD7-47A3-9788-A6E6E00A2F75}" srcOrd="1" destOrd="0" presId="urn:microsoft.com/office/officeart/2005/8/layout/hierarchy1"/>
    <dgm:cxn modelId="{D7CD4EBD-294A-4128-9996-8B69EE2F25FF}" type="presParOf" srcId="{31621128-187C-4786-BC80-63FD31107DF0}" destId="{B3A6AF82-92B8-4755-A4DD-6159BD90ACAA}" srcOrd="1" destOrd="0" presId="urn:microsoft.com/office/officeart/2005/8/layout/hierarchy1"/>
    <dgm:cxn modelId="{F0A76D89-9A11-4637-A13B-9B9055DADEFE}" type="presParOf" srcId="{B3A6AF82-92B8-4755-A4DD-6159BD90ACAA}" destId="{C17E6658-135F-4FA8-8C94-CF3C4041414D}" srcOrd="0" destOrd="0" presId="urn:microsoft.com/office/officeart/2005/8/layout/hierarchy1"/>
    <dgm:cxn modelId="{D72BC786-38C9-4616-A34A-F6265DFD17B6}" type="presParOf" srcId="{B3A6AF82-92B8-4755-A4DD-6159BD90ACAA}" destId="{DA75744C-ADBC-4EAF-9DED-42A090209DFC}" srcOrd="1" destOrd="0" presId="urn:microsoft.com/office/officeart/2005/8/layout/hierarchy1"/>
    <dgm:cxn modelId="{94393AF4-F427-440B-B52E-4015B58253F6}" type="presParOf" srcId="{DA75744C-ADBC-4EAF-9DED-42A090209DFC}" destId="{CD40743C-8A07-413E-98AE-A6037A3EFB08}" srcOrd="0" destOrd="0" presId="urn:microsoft.com/office/officeart/2005/8/layout/hierarchy1"/>
    <dgm:cxn modelId="{B4DE241A-C4DF-4C0C-93AD-A6120EDFE550}" type="presParOf" srcId="{CD40743C-8A07-413E-98AE-A6037A3EFB08}" destId="{60174E4D-D8D0-4E55-AE67-1D6971AABF8A}" srcOrd="0" destOrd="0" presId="urn:microsoft.com/office/officeart/2005/8/layout/hierarchy1"/>
    <dgm:cxn modelId="{E758EB25-BBD7-4A3F-98D4-312AFBCC09BC}" type="presParOf" srcId="{CD40743C-8A07-413E-98AE-A6037A3EFB08}" destId="{E0339118-23C3-458A-813D-D9F512C41376}" srcOrd="1" destOrd="0" presId="urn:microsoft.com/office/officeart/2005/8/layout/hierarchy1"/>
    <dgm:cxn modelId="{B04F7ACC-7ED2-4BF2-92CF-2A9964138B46}" type="presParOf" srcId="{DA75744C-ADBC-4EAF-9DED-42A090209DFC}" destId="{FA970A8D-F3AF-4411-A617-410CF3F8DF75}" srcOrd="1" destOrd="0" presId="urn:microsoft.com/office/officeart/2005/8/layout/hierarchy1"/>
    <dgm:cxn modelId="{4550A04D-9434-4684-AAA4-03DD2D7E7101}" type="presParOf" srcId="{D6D68A46-1164-45C8-AC19-18B492D4D21D}" destId="{5FF8C32A-8486-40E5-9E74-0989B8DB2057}" srcOrd="8" destOrd="0" presId="urn:microsoft.com/office/officeart/2005/8/layout/hierarchy1"/>
    <dgm:cxn modelId="{5A2AADBF-2787-45FD-8C4A-D22CFFEA3043}" type="presParOf" srcId="{D6D68A46-1164-45C8-AC19-18B492D4D21D}" destId="{3CB21415-CCE3-46E7-997F-7B50359AE799}" srcOrd="9" destOrd="0" presId="urn:microsoft.com/office/officeart/2005/8/layout/hierarchy1"/>
    <dgm:cxn modelId="{5E71B8EA-3453-4839-8FF3-544F150AA059}" type="presParOf" srcId="{3CB21415-CCE3-46E7-997F-7B50359AE799}" destId="{7185F063-6EE6-4D12-BCAC-A30DD1480E12}" srcOrd="0" destOrd="0" presId="urn:microsoft.com/office/officeart/2005/8/layout/hierarchy1"/>
    <dgm:cxn modelId="{7E2F43C6-194B-4157-8B36-26AEBABE8725}" type="presParOf" srcId="{7185F063-6EE6-4D12-BCAC-A30DD1480E12}" destId="{90E8DC9B-CFF4-48B6-BDA0-4AC3CBE97270}" srcOrd="0" destOrd="0" presId="urn:microsoft.com/office/officeart/2005/8/layout/hierarchy1"/>
    <dgm:cxn modelId="{96F8BA03-B52E-4889-BD21-9C61B9636B0C}" type="presParOf" srcId="{7185F063-6EE6-4D12-BCAC-A30DD1480E12}" destId="{138D11D8-CC47-4E00-ACA2-73F25DA14B9A}" srcOrd="1" destOrd="0" presId="urn:microsoft.com/office/officeart/2005/8/layout/hierarchy1"/>
    <dgm:cxn modelId="{4A2B90E2-FF17-4927-91F2-84A254D855BB}" type="presParOf" srcId="{3CB21415-CCE3-46E7-997F-7B50359AE799}" destId="{45FDAEA8-839E-4752-912F-87F4A1AC6D6D}" srcOrd="1" destOrd="0" presId="urn:microsoft.com/office/officeart/2005/8/layout/hierarchy1"/>
    <dgm:cxn modelId="{CF51E4C9-5CAC-4CEE-9F91-858F6D11C21C}" type="presParOf" srcId="{45FDAEA8-839E-4752-912F-87F4A1AC6D6D}" destId="{0DDD12E5-37B3-4D79-AAB8-CB9DEAF37701}" srcOrd="0" destOrd="0" presId="urn:microsoft.com/office/officeart/2005/8/layout/hierarchy1"/>
    <dgm:cxn modelId="{0F79EC0C-1618-4AF5-A5A8-F654552482AA}" type="presParOf" srcId="{45FDAEA8-839E-4752-912F-87F4A1AC6D6D}" destId="{5B7C7C3C-22EE-48D2-90E7-41FF003B2E5C}" srcOrd="1" destOrd="0" presId="urn:microsoft.com/office/officeart/2005/8/layout/hierarchy1"/>
    <dgm:cxn modelId="{D94EC674-C84F-4D1D-A6B3-4A9B0FF59ACC}" type="presParOf" srcId="{5B7C7C3C-22EE-48D2-90E7-41FF003B2E5C}" destId="{2AEF0B5F-0D6F-49C0-AA68-826D559B1C43}" srcOrd="0" destOrd="0" presId="urn:microsoft.com/office/officeart/2005/8/layout/hierarchy1"/>
    <dgm:cxn modelId="{42197C18-1FE4-4DE3-ABDD-15015974948E}" type="presParOf" srcId="{2AEF0B5F-0D6F-49C0-AA68-826D559B1C43}" destId="{4B74A05D-62C0-4ED5-A57B-7558D6DB1335}" srcOrd="0" destOrd="0" presId="urn:microsoft.com/office/officeart/2005/8/layout/hierarchy1"/>
    <dgm:cxn modelId="{2751DBBB-2778-4CBB-8D3D-2269E0D8D95B}" type="presParOf" srcId="{2AEF0B5F-0D6F-49C0-AA68-826D559B1C43}" destId="{9D15C871-5425-41EC-875D-16FD98575894}" srcOrd="1" destOrd="0" presId="urn:microsoft.com/office/officeart/2005/8/layout/hierarchy1"/>
    <dgm:cxn modelId="{7AD17D37-2874-48EE-A419-DEA80688CEF7}" type="presParOf" srcId="{5B7C7C3C-22EE-48D2-90E7-41FF003B2E5C}" destId="{0918B625-98D2-4BEB-AD08-829606CC5FB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567601-E93A-4971-8438-51DABC6C13F5}" type="doc">
      <dgm:prSet loTypeId="urn:microsoft.com/office/officeart/2005/8/layout/hierarchy2" loCatId="hierarchy" qsTypeId="urn:microsoft.com/office/officeart/2005/8/quickstyle/3d1" qsCatId="3D" csTypeId="urn:microsoft.com/office/officeart/2005/8/colors/accent6_2" csCatId="accent6" phldr="1"/>
      <dgm:spPr/>
      <dgm:t>
        <a:bodyPr/>
        <a:lstStyle/>
        <a:p>
          <a:endParaRPr lang="en-IN"/>
        </a:p>
      </dgm:t>
    </dgm:pt>
    <dgm:pt modelId="{49C2E5C9-8B48-49E5-BA2F-533B0D92BF86}">
      <dgm:prSet phldrT="[Text]" custT="1"/>
      <dgm:spPr/>
      <dgm:t>
        <a:bodyPr/>
        <a:lstStyle/>
        <a:p>
          <a:r>
            <a:rPr lang="en-IN" sz="2800" dirty="0"/>
            <a:t>Compensating Errors</a:t>
          </a:r>
          <a:r>
            <a:rPr lang="en-IN" sz="2200" dirty="0"/>
            <a:t> </a:t>
          </a:r>
        </a:p>
      </dgm:t>
    </dgm:pt>
    <dgm:pt modelId="{1F157B4A-B264-4AE5-90F2-9515CFADBC08}" type="parTrans" cxnId="{1DE5C86E-8D85-4F1D-8ACC-5ED7F56ECB1B}">
      <dgm:prSet/>
      <dgm:spPr/>
      <dgm:t>
        <a:bodyPr/>
        <a:lstStyle/>
        <a:p>
          <a:endParaRPr lang="en-IN"/>
        </a:p>
      </dgm:t>
    </dgm:pt>
    <dgm:pt modelId="{7A41DADD-B6C4-4D53-BAE2-97A9334F12D2}" type="sibTrans" cxnId="{1DE5C86E-8D85-4F1D-8ACC-5ED7F56ECB1B}">
      <dgm:prSet/>
      <dgm:spPr/>
      <dgm:t>
        <a:bodyPr/>
        <a:lstStyle/>
        <a:p>
          <a:endParaRPr lang="en-IN"/>
        </a:p>
      </dgm:t>
    </dgm:pt>
    <dgm:pt modelId="{E0FE81B4-234D-4A7E-85FA-C7DC7C3D9192}">
      <dgm:prSet phldrT="[Text]" custT="1"/>
      <dgm:spPr/>
      <dgm:t>
        <a:bodyPr/>
        <a:lstStyle/>
        <a:p>
          <a:r>
            <a:rPr lang="en-IN" sz="2400" dirty="0"/>
            <a:t>One error nullified (Set off) by other error</a:t>
          </a:r>
        </a:p>
      </dgm:t>
    </dgm:pt>
    <dgm:pt modelId="{4DF88BCB-AEB9-49B1-96AD-E89EA2354D7C}" type="parTrans" cxnId="{C6B965A6-494B-4D2F-96D5-B15E1B503E63}">
      <dgm:prSet/>
      <dgm:spPr/>
      <dgm:t>
        <a:bodyPr/>
        <a:lstStyle/>
        <a:p>
          <a:endParaRPr lang="en-IN"/>
        </a:p>
      </dgm:t>
    </dgm:pt>
    <dgm:pt modelId="{9A6941B1-B1D7-4CF8-AF5B-440D66779B90}" type="sibTrans" cxnId="{C6B965A6-494B-4D2F-96D5-B15E1B503E63}">
      <dgm:prSet/>
      <dgm:spPr/>
      <dgm:t>
        <a:bodyPr/>
        <a:lstStyle/>
        <a:p>
          <a:endParaRPr lang="en-IN"/>
        </a:p>
      </dgm:t>
    </dgm:pt>
    <dgm:pt modelId="{47CFE1C3-E215-4E57-8828-679113076927}">
      <dgm:prSet phldrT="[Text]"/>
      <dgm:spPr/>
      <dgm:t>
        <a:bodyPr/>
        <a:lstStyle/>
        <a:p>
          <a:r>
            <a:rPr lang="en-IN" dirty="0"/>
            <a:t>Actual required</a:t>
          </a:r>
        </a:p>
        <a:p>
          <a:r>
            <a:rPr lang="en-IN" dirty="0"/>
            <a:t>Shyam A/C Debit was 500</a:t>
          </a:r>
        </a:p>
        <a:p>
          <a:r>
            <a:rPr lang="en-IN" dirty="0"/>
            <a:t>Ram A/C Credit was 500</a:t>
          </a:r>
        </a:p>
      </dgm:t>
    </dgm:pt>
    <dgm:pt modelId="{4BA37975-1293-4F89-A10D-B8E3FD5B5E43}" type="parTrans" cxnId="{360DDAC1-983E-47FC-A6E2-ADC8D7E1C158}">
      <dgm:prSet/>
      <dgm:spPr/>
      <dgm:t>
        <a:bodyPr/>
        <a:lstStyle/>
        <a:p>
          <a:endParaRPr lang="en-IN"/>
        </a:p>
      </dgm:t>
    </dgm:pt>
    <dgm:pt modelId="{824E1834-47DC-466B-AE5A-5AA58F5FAF50}" type="sibTrans" cxnId="{360DDAC1-983E-47FC-A6E2-ADC8D7E1C158}">
      <dgm:prSet/>
      <dgm:spPr/>
      <dgm:t>
        <a:bodyPr/>
        <a:lstStyle/>
        <a:p>
          <a:endParaRPr lang="en-IN"/>
        </a:p>
      </dgm:t>
    </dgm:pt>
    <dgm:pt modelId="{30F9F045-014D-43A0-AF15-BFB1FA58B333}">
      <dgm:prSet phldrT="[Text]"/>
      <dgm:spPr/>
      <dgm:t>
        <a:bodyPr/>
        <a:lstStyle/>
        <a:p>
          <a:r>
            <a:rPr lang="en-IN" dirty="0"/>
            <a:t>Entered as</a:t>
          </a:r>
        </a:p>
        <a:p>
          <a:r>
            <a:rPr lang="en-IN" dirty="0"/>
            <a:t>Shyam A/C </a:t>
          </a:r>
          <a:r>
            <a:rPr lang="en-IN" dirty="0" err="1"/>
            <a:t>Dr.</a:t>
          </a:r>
          <a:r>
            <a:rPr lang="en-IN" dirty="0"/>
            <a:t>   5,000</a:t>
          </a:r>
        </a:p>
        <a:p>
          <a:r>
            <a:rPr lang="en-IN" dirty="0"/>
            <a:t>To Ram A/C     5,000</a:t>
          </a:r>
        </a:p>
      </dgm:t>
    </dgm:pt>
    <dgm:pt modelId="{FE1C2CDE-44C5-4E05-8443-BB2164495C3D}" type="parTrans" cxnId="{51957521-B162-4F6A-94E2-A9700222BFD4}">
      <dgm:prSet/>
      <dgm:spPr/>
      <dgm:t>
        <a:bodyPr/>
        <a:lstStyle/>
        <a:p>
          <a:endParaRPr lang="en-IN"/>
        </a:p>
      </dgm:t>
    </dgm:pt>
    <dgm:pt modelId="{65B9A3CC-46B1-4B21-B027-F3C47BD56A73}" type="sibTrans" cxnId="{51957521-B162-4F6A-94E2-A9700222BFD4}">
      <dgm:prSet/>
      <dgm:spPr/>
      <dgm:t>
        <a:bodyPr/>
        <a:lstStyle/>
        <a:p>
          <a:endParaRPr lang="en-IN"/>
        </a:p>
      </dgm:t>
    </dgm:pt>
    <dgm:pt modelId="{406A33CE-A9A8-4B4C-8046-EA0795AC0BBD}" type="pres">
      <dgm:prSet presAssocID="{1D567601-E93A-4971-8438-51DABC6C13F5}" presName="diagram" presStyleCnt="0">
        <dgm:presLayoutVars>
          <dgm:chPref val="1"/>
          <dgm:dir/>
          <dgm:animOne val="branch"/>
          <dgm:animLvl val="lvl"/>
          <dgm:resizeHandles val="exact"/>
        </dgm:presLayoutVars>
      </dgm:prSet>
      <dgm:spPr/>
    </dgm:pt>
    <dgm:pt modelId="{1AB59DDA-19F4-4192-A1B0-937C16300280}" type="pres">
      <dgm:prSet presAssocID="{49C2E5C9-8B48-49E5-BA2F-533B0D92BF86}" presName="root1" presStyleCnt="0"/>
      <dgm:spPr/>
    </dgm:pt>
    <dgm:pt modelId="{B41C04A8-A1DB-46B4-9716-B3D0D0E0CCFA}" type="pres">
      <dgm:prSet presAssocID="{49C2E5C9-8B48-49E5-BA2F-533B0D92BF86}" presName="LevelOneTextNode" presStyleLbl="node0" presStyleIdx="0" presStyleCnt="1" custScaleX="116109" custScaleY="111952">
        <dgm:presLayoutVars>
          <dgm:chPref val="3"/>
        </dgm:presLayoutVars>
      </dgm:prSet>
      <dgm:spPr/>
    </dgm:pt>
    <dgm:pt modelId="{E95AE667-5EB2-4CB1-8D1D-1C1A9FFF4129}" type="pres">
      <dgm:prSet presAssocID="{49C2E5C9-8B48-49E5-BA2F-533B0D92BF86}" presName="level2hierChild" presStyleCnt="0"/>
      <dgm:spPr/>
    </dgm:pt>
    <dgm:pt modelId="{0A51A074-A305-46E5-B92E-035A5379C4AB}" type="pres">
      <dgm:prSet presAssocID="{4DF88BCB-AEB9-49B1-96AD-E89EA2354D7C}" presName="conn2-1" presStyleLbl="parChTrans1D2" presStyleIdx="0" presStyleCnt="1"/>
      <dgm:spPr/>
    </dgm:pt>
    <dgm:pt modelId="{F7D8FDAC-E0AF-46BE-89A1-2EEB7F4F7BAD}" type="pres">
      <dgm:prSet presAssocID="{4DF88BCB-AEB9-49B1-96AD-E89EA2354D7C}" presName="connTx" presStyleLbl="parChTrans1D2" presStyleIdx="0" presStyleCnt="1"/>
      <dgm:spPr/>
    </dgm:pt>
    <dgm:pt modelId="{13C2A436-F745-4458-A353-9C893FFC3D2D}" type="pres">
      <dgm:prSet presAssocID="{E0FE81B4-234D-4A7E-85FA-C7DC7C3D9192}" presName="root2" presStyleCnt="0"/>
      <dgm:spPr/>
    </dgm:pt>
    <dgm:pt modelId="{0068D82C-0B6F-4E02-9067-AB3D02E1B237}" type="pres">
      <dgm:prSet presAssocID="{E0FE81B4-234D-4A7E-85FA-C7DC7C3D9192}" presName="LevelTwoTextNode" presStyleLbl="node2" presStyleIdx="0" presStyleCnt="1" custScaleX="132838" custScaleY="124509">
        <dgm:presLayoutVars>
          <dgm:chPref val="3"/>
        </dgm:presLayoutVars>
      </dgm:prSet>
      <dgm:spPr/>
    </dgm:pt>
    <dgm:pt modelId="{4A52EB0B-4A24-42F4-84AB-85B66F38F180}" type="pres">
      <dgm:prSet presAssocID="{E0FE81B4-234D-4A7E-85FA-C7DC7C3D9192}" presName="level3hierChild" presStyleCnt="0"/>
      <dgm:spPr/>
    </dgm:pt>
    <dgm:pt modelId="{4137B95F-1478-4985-B21E-0A54F6C3244F}" type="pres">
      <dgm:prSet presAssocID="{4BA37975-1293-4F89-A10D-B8E3FD5B5E43}" presName="conn2-1" presStyleLbl="parChTrans1D3" presStyleIdx="0" presStyleCnt="2"/>
      <dgm:spPr/>
    </dgm:pt>
    <dgm:pt modelId="{55836FAA-C368-4145-9785-3FCFE8798708}" type="pres">
      <dgm:prSet presAssocID="{4BA37975-1293-4F89-A10D-B8E3FD5B5E43}" presName="connTx" presStyleLbl="parChTrans1D3" presStyleIdx="0" presStyleCnt="2"/>
      <dgm:spPr/>
    </dgm:pt>
    <dgm:pt modelId="{3DF93E65-8D01-406A-B1C8-260F02DFD85A}" type="pres">
      <dgm:prSet presAssocID="{47CFE1C3-E215-4E57-8828-679113076927}" presName="root2" presStyleCnt="0"/>
      <dgm:spPr/>
    </dgm:pt>
    <dgm:pt modelId="{19C671C9-DA62-4FD7-A678-A1325BCB0C04}" type="pres">
      <dgm:prSet presAssocID="{47CFE1C3-E215-4E57-8828-679113076927}" presName="LevelTwoTextNode" presStyleLbl="node3" presStyleIdx="0" presStyleCnt="2">
        <dgm:presLayoutVars>
          <dgm:chPref val="3"/>
        </dgm:presLayoutVars>
      </dgm:prSet>
      <dgm:spPr/>
    </dgm:pt>
    <dgm:pt modelId="{05D1973C-9281-43B2-8791-D1DF4F3D06ED}" type="pres">
      <dgm:prSet presAssocID="{47CFE1C3-E215-4E57-8828-679113076927}" presName="level3hierChild" presStyleCnt="0"/>
      <dgm:spPr/>
    </dgm:pt>
    <dgm:pt modelId="{26260399-E94A-42E5-B065-17C935498430}" type="pres">
      <dgm:prSet presAssocID="{FE1C2CDE-44C5-4E05-8443-BB2164495C3D}" presName="conn2-1" presStyleLbl="parChTrans1D3" presStyleIdx="1" presStyleCnt="2"/>
      <dgm:spPr/>
    </dgm:pt>
    <dgm:pt modelId="{DF1617BA-BC47-4F5B-AA19-11EE936B6D42}" type="pres">
      <dgm:prSet presAssocID="{FE1C2CDE-44C5-4E05-8443-BB2164495C3D}" presName="connTx" presStyleLbl="parChTrans1D3" presStyleIdx="1" presStyleCnt="2"/>
      <dgm:spPr/>
    </dgm:pt>
    <dgm:pt modelId="{0F61F2CB-996E-4BDF-961A-03952C34B52E}" type="pres">
      <dgm:prSet presAssocID="{30F9F045-014D-43A0-AF15-BFB1FA58B333}" presName="root2" presStyleCnt="0"/>
      <dgm:spPr/>
    </dgm:pt>
    <dgm:pt modelId="{7105A8EA-E0FB-4780-AE46-03A8CEAB1510}" type="pres">
      <dgm:prSet presAssocID="{30F9F045-014D-43A0-AF15-BFB1FA58B333}" presName="LevelTwoTextNode" presStyleLbl="node3" presStyleIdx="1" presStyleCnt="2">
        <dgm:presLayoutVars>
          <dgm:chPref val="3"/>
        </dgm:presLayoutVars>
      </dgm:prSet>
      <dgm:spPr/>
    </dgm:pt>
    <dgm:pt modelId="{182AB25C-775E-42D7-A69B-DAB6EC50E1EA}" type="pres">
      <dgm:prSet presAssocID="{30F9F045-014D-43A0-AF15-BFB1FA58B333}" presName="level3hierChild" presStyleCnt="0"/>
      <dgm:spPr/>
    </dgm:pt>
  </dgm:ptLst>
  <dgm:cxnLst>
    <dgm:cxn modelId="{D2232D07-CAA2-4802-BCC7-EFF76F81F1A6}" type="presOf" srcId="{FE1C2CDE-44C5-4E05-8443-BB2164495C3D}" destId="{DF1617BA-BC47-4F5B-AA19-11EE936B6D42}" srcOrd="1" destOrd="0" presId="urn:microsoft.com/office/officeart/2005/8/layout/hierarchy2"/>
    <dgm:cxn modelId="{4FBBA70B-6ADD-4F76-82B6-4E940ED3AC16}" type="presOf" srcId="{1D567601-E93A-4971-8438-51DABC6C13F5}" destId="{406A33CE-A9A8-4B4C-8046-EA0795AC0BBD}" srcOrd="0" destOrd="0" presId="urn:microsoft.com/office/officeart/2005/8/layout/hierarchy2"/>
    <dgm:cxn modelId="{51957521-B162-4F6A-94E2-A9700222BFD4}" srcId="{E0FE81B4-234D-4A7E-85FA-C7DC7C3D9192}" destId="{30F9F045-014D-43A0-AF15-BFB1FA58B333}" srcOrd="1" destOrd="0" parTransId="{FE1C2CDE-44C5-4E05-8443-BB2164495C3D}" sibTransId="{65B9A3CC-46B1-4B21-B027-F3C47BD56A73}"/>
    <dgm:cxn modelId="{2FEBC62B-5A50-46A8-BD30-33F9FDEF892A}" type="presOf" srcId="{47CFE1C3-E215-4E57-8828-679113076927}" destId="{19C671C9-DA62-4FD7-A678-A1325BCB0C04}" srcOrd="0" destOrd="0" presId="urn:microsoft.com/office/officeart/2005/8/layout/hierarchy2"/>
    <dgm:cxn modelId="{1DE5C86E-8D85-4F1D-8ACC-5ED7F56ECB1B}" srcId="{1D567601-E93A-4971-8438-51DABC6C13F5}" destId="{49C2E5C9-8B48-49E5-BA2F-533B0D92BF86}" srcOrd="0" destOrd="0" parTransId="{1F157B4A-B264-4AE5-90F2-9515CFADBC08}" sibTransId="{7A41DADD-B6C4-4D53-BAE2-97A9334F12D2}"/>
    <dgm:cxn modelId="{240B5A71-143E-41E9-9414-6FC6943AFCBA}" type="presOf" srcId="{4DF88BCB-AEB9-49B1-96AD-E89EA2354D7C}" destId="{0A51A074-A305-46E5-B92E-035A5379C4AB}" srcOrd="0" destOrd="0" presId="urn:microsoft.com/office/officeart/2005/8/layout/hierarchy2"/>
    <dgm:cxn modelId="{36320C53-BA7A-4B27-8133-9E3C590A0125}" type="presOf" srcId="{E0FE81B4-234D-4A7E-85FA-C7DC7C3D9192}" destId="{0068D82C-0B6F-4E02-9067-AB3D02E1B237}" srcOrd="0" destOrd="0" presId="urn:microsoft.com/office/officeart/2005/8/layout/hierarchy2"/>
    <dgm:cxn modelId="{A6354D78-5DF3-4FBD-863C-B7C732F3BBAE}" type="presOf" srcId="{4DF88BCB-AEB9-49B1-96AD-E89EA2354D7C}" destId="{F7D8FDAC-E0AF-46BE-89A1-2EEB7F4F7BAD}" srcOrd="1" destOrd="0" presId="urn:microsoft.com/office/officeart/2005/8/layout/hierarchy2"/>
    <dgm:cxn modelId="{168CD585-1291-492A-9DF0-0414A76D4F7E}" type="presOf" srcId="{4BA37975-1293-4F89-A10D-B8E3FD5B5E43}" destId="{4137B95F-1478-4985-B21E-0A54F6C3244F}" srcOrd="0" destOrd="0" presId="urn:microsoft.com/office/officeart/2005/8/layout/hierarchy2"/>
    <dgm:cxn modelId="{C6B965A6-494B-4D2F-96D5-B15E1B503E63}" srcId="{49C2E5C9-8B48-49E5-BA2F-533B0D92BF86}" destId="{E0FE81B4-234D-4A7E-85FA-C7DC7C3D9192}" srcOrd="0" destOrd="0" parTransId="{4DF88BCB-AEB9-49B1-96AD-E89EA2354D7C}" sibTransId="{9A6941B1-B1D7-4CF8-AF5B-440D66779B90}"/>
    <dgm:cxn modelId="{B3C2F8B8-1872-4F5F-BFDB-0BD02442696D}" type="presOf" srcId="{FE1C2CDE-44C5-4E05-8443-BB2164495C3D}" destId="{26260399-E94A-42E5-B065-17C935498430}" srcOrd="0" destOrd="0" presId="urn:microsoft.com/office/officeart/2005/8/layout/hierarchy2"/>
    <dgm:cxn modelId="{360DDAC1-983E-47FC-A6E2-ADC8D7E1C158}" srcId="{E0FE81B4-234D-4A7E-85FA-C7DC7C3D9192}" destId="{47CFE1C3-E215-4E57-8828-679113076927}" srcOrd="0" destOrd="0" parTransId="{4BA37975-1293-4F89-A10D-B8E3FD5B5E43}" sibTransId="{824E1834-47DC-466B-AE5A-5AA58F5FAF50}"/>
    <dgm:cxn modelId="{F6D739C4-59CB-4907-BAD4-6A99B2AF4455}" type="presOf" srcId="{4BA37975-1293-4F89-A10D-B8E3FD5B5E43}" destId="{55836FAA-C368-4145-9785-3FCFE8798708}" srcOrd="1" destOrd="0" presId="urn:microsoft.com/office/officeart/2005/8/layout/hierarchy2"/>
    <dgm:cxn modelId="{4B307FED-559D-4BF3-979E-B2E0DD205378}" type="presOf" srcId="{49C2E5C9-8B48-49E5-BA2F-533B0D92BF86}" destId="{B41C04A8-A1DB-46B4-9716-B3D0D0E0CCFA}" srcOrd="0" destOrd="0" presId="urn:microsoft.com/office/officeart/2005/8/layout/hierarchy2"/>
    <dgm:cxn modelId="{0B9C8CFA-313D-4514-B842-036346505352}" type="presOf" srcId="{30F9F045-014D-43A0-AF15-BFB1FA58B333}" destId="{7105A8EA-E0FB-4780-AE46-03A8CEAB1510}" srcOrd="0" destOrd="0" presId="urn:microsoft.com/office/officeart/2005/8/layout/hierarchy2"/>
    <dgm:cxn modelId="{AC06681E-8F9D-4D29-A055-EE34712129F2}" type="presParOf" srcId="{406A33CE-A9A8-4B4C-8046-EA0795AC0BBD}" destId="{1AB59DDA-19F4-4192-A1B0-937C16300280}" srcOrd="0" destOrd="0" presId="urn:microsoft.com/office/officeart/2005/8/layout/hierarchy2"/>
    <dgm:cxn modelId="{85C6F122-07C9-4C2C-8880-F8E715F92234}" type="presParOf" srcId="{1AB59DDA-19F4-4192-A1B0-937C16300280}" destId="{B41C04A8-A1DB-46B4-9716-B3D0D0E0CCFA}" srcOrd="0" destOrd="0" presId="urn:microsoft.com/office/officeart/2005/8/layout/hierarchy2"/>
    <dgm:cxn modelId="{EAF2B4B2-4E4B-4DC8-BFA7-AA83558F8CBB}" type="presParOf" srcId="{1AB59DDA-19F4-4192-A1B0-937C16300280}" destId="{E95AE667-5EB2-4CB1-8D1D-1C1A9FFF4129}" srcOrd="1" destOrd="0" presId="urn:microsoft.com/office/officeart/2005/8/layout/hierarchy2"/>
    <dgm:cxn modelId="{A77FC931-1DD1-4FAE-810E-ACEB3ECE38E6}" type="presParOf" srcId="{E95AE667-5EB2-4CB1-8D1D-1C1A9FFF4129}" destId="{0A51A074-A305-46E5-B92E-035A5379C4AB}" srcOrd="0" destOrd="0" presId="urn:microsoft.com/office/officeart/2005/8/layout/hierarchy2"/>
    <dgm:cxn modelId="{21F0195E-1314-484D-9175-F8B31BCC64FE}" type="presParOf" srcId="{0A51A074-A305-46E5-B92E-035A5379C4AB}" destId="{F7D8FDAC-E0AF-46BE-89A1-2EEB7F4F7BAD}" srcOrd="0" destOrd="0" presId="urn:microsoft.com/office/officeart/2005/8/layout/hierarchy2"/>
    <dgm:cxn modelId="{E25F2A82-0CA6-4926-925C-FB1679FBF2B4}" type="presParOf" srcId="{E95AE667-5EB2-4CB1-8D1D-1C1A9FFF4129}" destId="{13C2A436-F745-4458-A353-9C893FFC3D2D}" srcOrd="1" destOrd="0" presId="urn:microsoft.com/office/officeart/2005/8/layout/hierarchy2"/>
    <dgm:cxn modelId="{17306352-EC45-4145-A8F9-D4F1F530E23D}" type="presParOf" srcId="{13C2A436-F745-4458-A353-9C893FFC3D2D}" destId="{0068D82C-0B6F-4E02-9067-AB3D02E1B237}" srcOrd="0" destOrd="0" presId="urn:microsoft.com/office/officeart/2005/8/layout/hierarchy2"/>
    <dgm:cxn modelId="{B5BB27AB-4C09-4224-99CF-1430CD3B5A5E}" type="presParOf" srcId="{13C2A436-F745-4458-A353-9C893FFC3D2D}" destId="{4A52EB0B-4A24-42F4-84AB-85B66F38F180}" srcOrd="1" destOrd="0" presId="urn:microsoft.com/office/officeart/2005/8/layout/hierarchy2"/>
    <dgm:cxn modelId="{431EC923-FC63-4482-B32C-601655D3B123}" type="presParOf" srcId="{4A52EB0B-4A24-42F4-84AB-85B66F38F180}" destId="{4137B95F-1478-4985-B21E-0A54F6C3244F}" srcOrd="0" destOrd="0" presId="urn:microsoft.com/office/officeart/2005/8/layout/hierarchy2"/>
    <dgm:cxn modelId="{ABC147CC-2EFB-45D4-B391-EDCE51F616A9}" type="presParOf" srcId="{4137B95F-1478-4985-B21E-0A54F6C3244F}" destId="{55836FAA-C368-4145-9785-3FCFE8798708}" srcOrd="0" destOrd="0" presId="urn:microsoft.com/office/officeart/2005/8/layout/hierarchy2"/>
    <dgm:cxn modelId="{FE101256-19CF-4534-8B8A-7D50A0534C65}" type="presParOf" srcId="{4A52EB0B-4A24-42F4-84AB-85B66F38F180}" destId="{3DF93E65-8D01-406A-B1C8-260F02DFD85A}" srcOrd="1" destOrd="0" presId="urn:microsoft.com/office/officeart/2005/8/layout/hierarchy2"/>
    <dgm:cxn modelId="{704D2FC5-ABC8-496C-AAAE-2DD2394CBF86}" type="presParOf" srcId="{3DF93E65-8D01-406A-B1C8-260F02DFD85A}" destId="{19C671C9-DA62-4FD7-A678-A1325BCB0C04}" srcOrd="0" destOrd="0" presId="urn:microsoft.com/office/officeart/2005/8/layout/hierarchy2"/>
    <dgm:cxn modelId="{23D9717A-A35A-4409-8E72-50BEDFC56BED}" type="presParOf" srcId="{3DF93E65-8D01-406A-B1C8-260F02DFD85A}" destId="{05D1973C-9281-43B2-8791-D1DF4F3D06ED}" srcOrd="1" destOrd="0" presId="urn:microsoft.com/office/officeart/2005/8/layout/hierarchy2"/>
    <dgm:cxn modelId="{BD0F7E61-7DF4-4CE6-85AF-E303A42E85B8}" type="presParOf" srcId="{4A52EB0B-4A24-42F4-84AB-85B66F38F180}" destId="{26260399-E94A-42E5-B065-17C935498430}" srcOrd="2" destOrd="0" presId="urn:microsoft.com/office/officeart/2005/8/layout/hierarchy2"/>
    <dgm:cxn modelId="{9570DFCA-6176-403E-A1E4-CF3D20FF43EB}" type="presParOf" srcId="{26260399-E94A-42E5-B065-17C935498430}" destId="{DF1617BA-BC47-4F5B-AA19-11EE936B6D42}" srcOrd="0" destOrd="0" presId="urn:microsoft.com/office/officeart/2005/8/layout/hierarchy2"/>
    <dgm:cxn modelId="{254F0C3F-688D-4177-876B-5EE7F5EB4C31}" type="presParOf" srcId="{4A52EB0B-4A24-42F4-84AB-85B66F38F180}" destId="{0F61F2CB-996E-4BDF-961A-03952C34B52E}" srcOrd="3" destOrd="0" presId="urn:microsoft.com/office/officeart/2005/8/layout/hierarchy2"/>
    <dgm:cxn modelId="{CB286DD8-49D6-4830-B5CB-763C44C5B642}" type="presParOf" srcId="{0F61F2CB-996E-4BDF-961A-03952C34B52E}" destId="{7105A8EA-E0FB-4780-AE46-03A8CEAB1510}" srcOrd="0" destOrd="0" presId="urn:microsoft.com/office/officeart/2005/8/layout/hierarchy2"/>
    <dgm:cxn modelId="{52CAA5AC-819D-421A-AF6C-DB50AC8DCE0B}" type="presParOf" srcId="{0F61F2CB-996E-4BDF-961A-03952C34B52E}" destId="{182AB25C-775E-42D7-A69B-DAB6EC50E1E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9479BA-56BF-4218-ACB6-65594DE3838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52A8B225-FBAA-4ECE-BB1F-2C7B17AB0EF0}">
      <dgm:prSet phldrT="[Text]"/>
      <dgm:spPr/>
      <dgm:t>
        <a:bodyPr/>
        <a:lstStyle/>
        <a:p>
          <a:r>
            <a:rPr lang="en-US" dirty="0">
              <a:solidFill>
                <a:schemeClr val="tx1"/>
              </a:solidFill>
            </a:rPr>
            <a:t>FIRST IN – FIRST OUT</a:t>
          </a:r>
          <a:endParaRPr lang="en-IN" dirty="0">
            <a:solidFill>
              <a:schemeClr val="tx1"/>
            </a:solidFill>
          </a:endParaRPr>
        </a:p>
      </dgm:t>
    </dgm:pt>
    <dgm:pt modelId="{E3B2D069-A29B-4A77-8502-8D86733E180A}" type="parTrans" cxnId="{56ECDABE-93A2-4552-8A13-2D40B1E7CF60}">
      <dgm:prSet/>
      <dgm:spPr/>
      <dgm:t>
        <a:bodyPr/>
        <a:lstStyle/>
        <a:p>
          <a:endParaRPr lang="en-IN"/>
        </a:p>
      </dgm:t>
    </dgm:pt>
    <dgm:pt modelId="{28EBF782-83BF-464C-BCC4-C5C7235E0925}" type="sibTrans" cxnId="{56ECDABE-93A2-4552-8A13-2D40B1E7CF60}">
      <dgm:prSet/>
      <dgm:spPr/>
      <dgm:t>
        <a:bodyPr/>
        <a:lstStyle/>
        <a:p>
          <a:endParaRPr lang="en-IN"/>
        </a:p>
      </dgm:t>
    </dgm:pt>
    <dgm:pt modelId="{EE52633E-6F57-4582-9D07-73F46442AC3D}">
      <dgm:prSet phldrT="[Text]"/>
      <dgm:spPr/>
      <dgm:t>
        <a:bodyPr/>
        <a:lstStyle/>
        <a:p>
          <a:r>
            <a:rPr lang="en-US" dirty="0">
              <a:solidFill>
                <a:schemeClr val="tx1"/>
              </a:solidFill>
            </a:rPr>
            <a:t>LAST IN – FIRST OUT</a:t>
          </a:r>
          <a:endParaRPr lang="en-IN" dirty="0">
            <a:solidFill>
              <a:schemeClr val="tx1"/>
            </a:solidFill>
          </a:endParaRPr>
        </a:p>
      </dgm:t>
    </dgm:pt>
    <dgm:pt modelId="{9F4610B6-8AA4-4C1A-9960-EAC37420D6DD}" type="parTrans" cxnId="{245113BC-B17C-4877-8B37-68ADD144C676}">
      <dgm:prSet/>
      <dgm:spPr/>
      <dgm:t>
        <a:bodyPr/>
        <a:lstStyle/>
        <a:p>
          <a:endParaRPr lang="en-IN"/>
        </a:p>
      </dgm:t>
    </dgm:pt>
    <dgm:pt modelId="{EED26917-D12F-4D79-B42C-6507EE72BE9D}" type="sibTrans" cxnId="{245113BC-B17C-4877-8B37-68ADD144C676}">
      <dgm:prSet/>
      <dgm:spPr/>
      <dgm:t>
        <a:bodyPr/>
        <a:lstStyle/>
        <a:p>
          <a:endParaRPr lang="en-IN"/>
        </a:p>
      </dgm:t>
    </dgm:pt>
    <dgm:pt modelId="{9227A6C8-688F-4595-A950-43D0FF7D7578}">
      <dgm:prSet phldrT="[Text]"/>
      <dgm:spPr/>
      <dgm:t>
        <a:bodyPr/>
        <a:lstStyle/>
        <a:p>
          <a:r>
            <a:rPr lang="en-US" dirty="0">
              <a:solidFill>
                <a:schemeClr val="tx1"/>
              </a:solidFill>
            </a:rPr>
            <a:t>WEIGHTED AVERAGE METHOD</a:t>
          </a:r>
          <a:endParaRPr lang="en-IN" dirty="0">
            <a:solidFill>
              <a:schemeClr val="tx1"/>
            </a:solidFill>
          </a:endParaRPr>
        </a:p>
      </dgm:t>
    </dgm:pt>
    <dgm:pt modelId="{9F23F558-66B7-407A-87CE-F5E6CCB8D5B2}" type="parTrans" cxnId="{309E529E-AD69-4E2B-81E0-A98E240FB5BD}">
      <dgm:prSet/>
      <dgm:spPr/>
      <dgm:t>
        <a:bodyPr/>
        <a:lstStyle/>
        <a:p>
          <a:endParaRPr lang="en-IN"/>
        </a:p>
      </dgm:t>
    </dgm:pt>
    <dgm:pt modelId="{66FD5694-F82A-4FD8-8B7E-448EADA1AD77}" type="sibTrans" cxnId="{309E529E-AD69-4E2B-81E0-A98E240FB5BD}">
      <dgm:prSet/>
      <dgm:spPr/>
      <dgm:t>
        <a:bodyPr/>
        <a:lstStyle/>
        <a:p>
          <a:endParaRPr lang="en-IN"/>
        </a:p>
      </dgm:t>
    </dgm:pt>
    <dgm:pt modelId="{A8E6BA42-2679-415B-8058-6FFD274EBE0F}" type="pres">
      <dgm:prSet presAssocID="{B69479BA-56BF-4218-ACB6-65594DE3838D}" presName="diagram" presStyleCnt="0">
        <dgm:presLayoutVars>
          <dgm:dir/>
          <dgm:resizeHandles val="exact"/>
        </dgm:presLayoutVars>
      </dgm:prSet>
      <dgm:spPr/>
    </dgm:pt>
    <dgm:pt modelId="{BEB3DCD1-74FC-4354-BA24-D888CB164A97}" type="pres">
      <dgm:prSet presAssocID="{52A8B225-FBAA-4ECE-BB1F-2C7B17AB0EF0}" presName="node" presStyleLbl="node1" presStyleIdx="0" presStyleCnt="3">
        <dgm:presLayoutVars>
          <dgm:bulletEnabled val="1"/>
        </dgm:presLayoutVars>
      </dgm:prSet>
      <dgm:spPr/>
    </dgm:pt>
    <dgm:pt modelId="{BA139840-CA27-4305-844D-3F8BD2DB60EC}" type="pres">
      <dgm:prSet presAssocID="{28EBF782-83BF-464C-BCC4-C5C7235E0925}" presName="sibTrans" presStyleCnt="0"/>
      <dgm:spPr/>
    </dgm:pt>
    <dgm:pt modelId="{0900330E-2627-4F4A-BF7D-26BFBE403718}" type="pres">
      <dgm:prSet presAssocID="{EE52633E-6F57-4582-9D07-73F46442AC3D}" presName="node" presStyleLbl="node1" presStyleIdx="1" presStyleCnt="3">
        <dgm:presLayoutVars>
          <dgm:bulletEnabled val="1"/>
        </dgm:presLayoutVars>
      </dgm:prSet>
      <dgm:spPr/>
    </dgm:pt>
    <dgm:pt modelId="{411EFA37-96C5-4DC2-A21F-5745C0012757}" type="pres">
      <dgm:prSet presAssocID="{EED26917-D12F-4D79-B42C-6507EE72BE9D}" presName="sibTrans" presStyleCnt="0"/>
      <dgm:spPr/>
    </dgm:pt>
    <dgm:pt modelId="{0D19C330-22EB-4C31-A4AE-B094A11BE076}" type="pres">
      <dgm:prSet presAssocID="{9227A6C8-688F-4595-A950-43D0FF7D7578}" presName="node" presStyleLbl="node1" presStyleIdx="2" presStyleCnt="3">
        <dgm:presLayoutVars>
          <dgm:bulletEnabled val="1"/>
        </dgm:presLayoutVars>
      </dgm:prSet>
      <dgm:spPr/>
    </dgm:pt>
  </dgm:ptLst>
  <dgm:cxnLst>
    <dgm:cxn modelId="{2BB4E259-414F-4B21-8E01-E68FF08B503F}" type="presOf" srcId="{9227A6C8-688F-4595-A950-43D0FF7D7578}" destId="{0D19C330-22EB-4C31-A4AE-B094A11BE076}" srcOrd="0" destOrd="0" presId="urn:microsoft.com/office/officeart/2005/8/layout/default"/>
    <dgm:cxn modelId="{AE96CD8E-05B1-4DB2-B15C-36848F89EF75}" type="presOf" srcId="{52A8B225-FBAA-4ECE-BB1F-2C7B17AB0EF0}" destId="{BEB3DCD1-74FC-4354-BA24-D888CB164A97}" srcOrd="0" destOrd="0" presId="urn:microsoft.com/office/officeart/2005/8/layout/default"/>
    <dgm:cxn modelId="{076D8C9D-2265-44AD-A476-D5A6A5BFAF76}" type="presOf" srcId="{B69479BA-56BF-4218-ACB6-65594DE3838D}" destId="{A8E6BA42-2679-415B-8058-6FFD274EBE0F}" srcOrd="0" destOrd="0" presId="urn:microsoft.com/office/officeart/2005/8/layout/default"/>
    <dgm:cxn modelId="{309E529E-AD69-4E2B-81E0-A98E240FB5BD}" srcId="{B69479BA-56BF-4218-ACB6-65594DE3838D}" destId="{9227A6C8-688F-4595-A950-43D0FF7D7578}" srcOrd="2" destOrd="0" parTransId="{9F23F558-66B7-407A-87CE-F5E6CCB8D5B2}" sibTransId="{66FD5694-F82A-4FD8-8B7E-448EADA1AD77}"/>
    <dgm:cxn modelId="{245113BC-B17C-4877-8B37-68ADD144C676}" srcId="{B69479BA-56BF-4218-ACB6-65594DE3838D}" destId="{EE52633E-6F57-4582-9D07-73F46442AC3D}" srcOrd="1" destOrd="0" parTransId="{9F4610B6-8AA4-4C1A-9960-EAC37420D6DD}" sibTransId="{EED26917-D12F-4D79-B42C-6507EE72BE9D}"/>
    <dgm:cxn modelId="{56ECDABE-93A2-4552-8A13-2D40B1E7CF60}" srcId="{B69479BA-56BF-4218-ACB6-65594DE3838D}" destId="{52A8B225-FBAA-4ECE-BB1F-2C7B17AB0EF0}" srcOrd="0" destOrd="0" parTransId="{E3B2D069-A29B-4A77-8502-8D86733E180A}" sibTransId="{28EBF782-83BF-464C-BCC4-C5C7235E0925}"/>
    <dgm:cxn modelId="{2931E2BF-FC20-4AD7-BBF8-4BE3437A07B8}" type="presOf" srcId="{EE52633E-6F57-4582-9D07-73F46442AC3D}" destId="{0900330E-2627-4F4A-BF7D-26BFBE403718}" srcOrd="0" destOrd="0" presId="urn:microsoft.com/office/officeart/2005/8/layout/default"/>
    <dgm:cxn modelId="{054FA6FA-5CDA-451A-8409-D745F122CEF8}" type="presParOf" srcId="{A8E6BA42-2679-415B-8058-6FFD274EBE0F}" destId="{BEB3DCD1-74FC-4354-BA24-D888CB164A97}" srcOrd="0" destOrd="0" presId="urn:microsoft.com/office/officeart/2005/8/layout/default"/>
    <dgm:cxn modelId="{F23E1585-66E4-4734-A2C2-91CA69658DE6}" type="presParOf" srcId="{A8E6BA42-2679-415B-8058-6FFD274EBE0F}" destId="{BA139840-CA27-4305-844D-3F8BD2DB60EC}" srcOrd="1" destOrd="0" presId="urn:microsoft.com/office/officeart/2005/8/layout/default"/>
    <dgm:cxn modelId="{F7DF9C6C-F55D-473C-AE1D-57EEB3501B37}" type="presParOf" srcId="{A8E6BA42-2679-415B-8058-6FFD274EBE0F}" destId="{0900330E-2627-4F4A-BF7D-26BFBE403718}" srcOrd="2" destOrd="0" presId="urn:microsoft.com/office/officeart/2005/8/layout/default"/>
    <dgm:cxn modelId="{9F3122E2-BC2E-4C1B-B10A-B56329D14779}" type="presParOf" srcId="{A8E6BA42-2679-415B-8058-6FFD274EBE0F}" destId="{411EFA37-96C5-4DC2-A21F-5745C0012757}" srcOrd="3" destOrd="0" presId="urn:microsoft.com/office/officeart/2005/8/layout/default"/>
    <dgm:cxn modelId="{D1C1DBBB-787C-4D4D-A76B-5E6AE9470996}" type="presParOf" srcId="{A8E6BA42-2679-415B-8058-6FFD274EBE0F}" destId="{0D19C330-22EB-4C31-A4AE-B094A11BE076}"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3465B-F66F-4043-BEB9-86915C546E2E}">
      <dsp:nvSpPr>
        <dsp:cNvPr id="0" name=""/>
        <dsp:cNvSpPr/>
      </dsp:nvSpPr>
      <dsp:spPr>
        <a:xfrm>
          <a:off x="765912" y="2920243"/>
          <a:ext cx="1381315" cy="464466"/>
        </a:xfrm>
        <a:custGeom>
          <a:avLst/>
          <a:gdLst/>
          <a:ahLst/>
          <a:cxnLst/>
          <a:rect l="0" t="0" r="0" b="0"/>
          <a:pathLst>
            <a:path>
              <a:moveTo>
                <a:pt x="0" y="0"/>
              </a:moveTo>
              <a:lnTo>
                <a:pt x="690657" y="0"/>
              </a:lnTo>
              <a:lnTo>
                <a:pt x="690657" y="464466"/>
              </a:lnTo>
              <a:lnTo>
                <a:pt x="1381315" y="464466"/>
              </a:lnTo>
            </a:path>
          </a:pathLst>
        </a:custGeom>
        <a:noFill/>
        <a:ln w="12700" cap="flat" cmpd="sng" algn="ctr">
          <a:solidFill>
            <a:schemeClr val="accent5">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20137" y="3116044"/>
        <a:ext cx="72865" cy="72865"/>
      </dsp:txXfrm>
    </dsp:sp>
    <dsp:sp modelId="{D516E2C7-7688-4488-8C6E-8FD3A15C32A4}">
      <dsp:nvSpPr>
        <dsp:cNvPr id="0" name=""/>
        <dsp:cNvSpPr/>
      </dsp:nvSpPr>
      <dsp:spPr>
        <a:xfrm>
          <a:off x="4284536" y="2565397"/>
          <a:ext cx="726876" cy="1872902"/>
        </a:xfrm>
        <a:custGeom>
          <a:avLst/>
          <a:gdLst/>
          <a:ahLst/>
          <a:cxnLst/>
          <a:rect l="0" t="0" r="0" b="0"/>
          <a:pathLst>
            <a:path>
              <a:moveTo>
                <a:pt x="0" y="0"/>
              </a:moveTo>
              <a:lnTo>
                <a:pt x="363438" y="0"/>
              </a:lnTo>
              <a:lnTo>
                <a:pt x="363438" y="1872902"/>
              </a:lnTo>
              <a:lnTo>
                <a:pt x="726876" y="1872902"/>
              </a:lnTo>
            </a:path>
          </a:pathLst>
        </a:custGeom>
        <a:noFill/>
        <a:ln w="12700" cap="flat" cmpd="sng" algn="ctr">
          <a:solidFill>
            <a:schemeClr val="accent5">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597749" y="3451623"/>
        <a:ext cx="100450" cy="100450"/>
      </dsp:txXfrm>
    </dsp:sp>
    <dsp:sp modelId="{70DC5533-0ECF-4817-9789-866D546A5F68}">
      <dsp:nvSpPr>
        <dsp:cNvPr id="0" name=""/>
        <dsp:cNvSpPr/>
      </dsp:nvSpPr>
      <dsp:spPr>
        <a:xfrm>
          <a:off x="7166651" y="3616943"/>
          <a:ext cx="431047" cy="1642712"/>
        </a:xfrm>
        <a:custGeom>
          <a:avLst/>
          <a:gdLst/>
          <a:ahLst/>
          <a:cxnLst/>
          <a:rect l="0" t="0" r="0" b="0"/>
          <a:pathLst>
            <a:path>
              <a:moveTo>
                <a:pt x="0" y="0"/>
              </a:moveTo>
              <a:lnTo>
                <a:pt x="215523" y="0"/>
              </a:lnTo>
              <a:lnTo>
                <a:pt x="215523" y="1642712"/>
              </a:lnTo>
              <a:lnTo>
                <a:pt x="431047" y="1642712"/>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7339717" y="4395842"/>
        <a:ext cx="84916" cy="84916"/>
      </dsp:txXfrm>
    </dsp:sp>
    <dsp:sp modelId="{38D90BC6-2AF9-402C-A52B-3BF849E38FE3}">
      <dsp:nvSpPr>
        <dsp:cNvPr id="0" name=""/>
        <dsp:cNvSpPr/>
      </dsp:nvSpPr>
      <dsp:spPr>
        <a:xfrm>
          <a:off x="7166651" y="3616943"/>
          <a:ext cx="431047" cy="821356"/>
        </a:xfrm>
        <a:custGeom>
          <a:avLst/>
          <a:gdLst/>
          <a:ahLst/>
          <a:cxnLst/>
          <a:rect l="0" t="0" r="0" b="0"/>
          <a:pathLst>
            <a:path>
              <a:moveTo>
                <a:pt x="0" y="0"/>
              </a:moveTo>
              <a:lnTo>
                <a:pt x="215523" y="0"/>
              </a:lnTo>
              <a:lnTo>
                <a:pt x="215523" y="821356"/>
              </a:lnTo>
              <a:lnTo>
                <a:pt x="431047" y="821356"/>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358985" y="4004432"/>
        <a:ext cx="46379" cy="46379"/>
      </dsp:txXfrm>
    </dsp:sp>
    <dsp:sp modelId="{08C50A47-7642-464A-81DA-6845C9ED6A0B}">
      <dsp:nvSpPr>
        <dsp:cNvPr id="0" name=""/>
        <dsp:cNvSpPr/>
      </dsp:nvSpPr>
      <dsp:spPr>
        <a:xfrm>
          <a:off x="7166651" y="3571223"/>
          <a:ext cx="431047" cy="91440"/>
        </a:xfrm>
        <a:custGeom>
          <a:avLst/>
          <a:gdLst/>
          <a:ahLst/>
          <a:cxnLst/>
          <a:rect l="0" t="0" r="0" b="0"/>
          <a:pathLst>
            <a:path>
              <a:moveTo>
                <a:pt x="0" y="45720"/>
              </a:moveTo>
              <a:lnTo>
                <a:pt x="431047" y="45720"/>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371399" y="3606167"/>
        <a:ext cx="21552" cy="21552"/>
      </dsp:txXfrm>
    </dsp:sp>
    <dsp:sp modelId="{0DBBF307-B9CF-4776-AED9-79AC3AF34753}">
      <dsp:nvSpPr>
        <dsp:cNvPr id="0" name=""/>
        <dsp:cNvSpPr/>
      </dsp:nvSpPr>
      <dsp:spPr>
        <a:xfrm>
          <a:off x="7166651" y="2787275"/>
          <a:ext cx="455983" cy="829668"/>
        </a:xfrm>
        <a:custGeom>
          <a:avLst/>
          <a:gdLst/>
          <a:ahLst/>
          <a:cxnLst/>
          <a:rect l="0" t="0" r="0" b="0"/>
          <a:pathLst>
            <a:path>
              <a:moveTo>
                <a:pt x="0" y="829668"/>
              </a:moveTo>
              <a:lnTo>
                <a:pt x="227991" y="829668"/>
              </a:lnTo>
              <a:lnTo>
                <a:pt x="227991" y="0"/>
              </a:lnTo>
              <a:lnTo>
                <a:pt x="455983" y="0"/>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370975" y="3178441"/>
        <a:ext cx="47335" cy="47335"/>
      </dsp:txXfrm>
    </dsp:sp>
    <dsp:sp modelId="{514E70A5-432B-4354-84FC-914D7DCB96F6}">
      <dsp:nvSpPr>
        <dsp:cNvPr id="0" name=""/>
        <dsp:cNvSpPr/>
      </dsp:nvSpPr>
      <dsp:spPr>
        <a:xfrm>
          <a:off x="7166651" y="1974231"/>
          <a:ext cx="431047" cy="1642712"/>
        </a:xfrm>
        <a:custGeom>
          <a:avLst/>
          <a:gdLst/>
          <a:ahLst/>
          <a:cxnLst/>
          <a:rect l="0" t="0" r="0" b="0"/>
          <a:pathLst>
            <a:path>
              <a:moveTo>
                <a:pt x="0" y="1642712"/>
              </a:moveTo>
              <a:lnTo>
                <a:pt x="215523" y="1642712"/>
              </a:lnTo>
              <a:lnTo>
                <a:pt x="215523" y="0"/>
              </a:lnTo>
              <a:lnTo>
                <a:pt x="431047" y="0"/>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7339717" y="2753129"/>
        <a:ext cx="84916" cy="84916"/>
      </dsp:txXfrm>
    </dsp:sp>
    <dsp:sp modelId="{FC89CE27-2D5E-4A88-9ADB-097E4CA63F6E}">
      <dsp:nvSpPr>
        <dsp:cNvPr id="0" name=""/>
        <dsp:cNvSpPr/>
      </dsp:nvSpPr>
      <dsp:spPr>
        <a:xfrm>
          <a:off x="4284536" y="2565397"/>
          <a:ext cx="726876" cy="1051546"/>
        </a:xfrm>
        <a:custGeom>
          <a:avLst/>
          <a:gdLst/>
          <a:ahLst/>
          <a:cxnLst/>
          <a:rect l="0" t="0" r="0" b="0"/>
          <a:pathLst>
            <a:path>
              <a:moveTo>
                <a:pt x="0" y="0"/>
              </a:moveTo>
              <a:lnTo>
                <a:pt x="363438" y="0"/>
              </a:lnTo>
              <a:lnTo>
                <a:pt x="363438" y="1051546"/>
              </a:lnTo>
              <a:lnTo>
                <a:pt x="726876" y="1051546"/>
              </a:lnTo>
            </a:path>
          </a:pathLst>
        </a:custGeom>
        <a:noFill/>
        <a:ln w="12700" cap="flat" cmpd="sng" algn="ctr">
          <a:solidFill>
            <a:schemeClr val="accent5">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616016" y="3059212"/>
        <a:ext cx="63915" cy="63915"/>
      </dsp:txXfrm>
    </dsp:sp>
    <dsp:sp modelId="{5F8B1833-FC24-40E6-B1D0-8AC807D6E023}">
      <dsp:nvSpPr>
        <dsp:cNvPr id="0" name=""/>
        <dsp:cNvSpPr/>
      </dsp:nvSpPr>
      <dsp:spPr>
        <a:xfrm>
          <a:off x="7166651" y="742196"/>
          <a:ext cx="431047" cy="410678"/>
        </a:xfrm>
        <a:custGeom>
          <a:avLst/>
          <a:gdLst/>
          <a:ahLst/>
          <a:cxnLst/>
          <a:rect l="0" t="0" r="0" b="0"/>
          <a:pathLst>
            <a:path>
              <a:moveTo>
                <a:pt x="0" y="0"/>
              </a:moveTo>
              <a:lnTo>
                <a:pt x="215523" y="0"/>
              </a:lnTo>
              <a:lnTo>
                <a:pt x="215523" y="410678"/>
              </a:lnTo>
              <a:lnTo>
                <a:pt x="431047" y="410678"/>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367291" y="932651"/>
        <a:ext cx="29768" cy="29768"/>
      </dsp:txXfrm>
    </dsp:sp>
    <dsp:sp modelId="{C2464395-DD1C-4B98-96EE-5A2AC2ADDA87}">
      <dsp:nvSpPr>
        <dsp:cNvPr id="0" name=""/>
        <dsp:cNvSpPr/>
      </dsp:nvSpPr>
      <dsp:spPr>
        <a:xfrm>
          <a:off x="7166651" y="331518"/>
          <a:ext cx="431047" cy="410678"/>
        </a:xfrm>
        <a:custGeom>
          <a:avLst/>
          <a:gdLst/>
          <a:ahLst/>
          <a:cxnLst/>
          <a:rect l="0" t="0" r="0" b="0"/>
          <a:pathLst>
            <a:path>
              <a:moveTo>
                <a:pt x="0" y="410678"/>
              </a:moveTo>
              <a:lnTo>
                <a:pt x="215523" y="410678"/>
              </a:lnTo>
              <a:lnTo>
                <a:pt x="215523" y="0"/>
              </a:lnTo>
              <a:lnTo>
                <a:pt x="431047" y="0"/>
              </a:lnTo>
            </a:path>
          </a:pathLst>
        </a:custGeom>
        <a:noFill/>
        <a:ln w="12700" cap="flat" cmpd="sng" algn="ctr">
          <a:solidFill>
            <a:schemeClr val="accent5">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367291" y="521973"/>
        <a:ext cx="29768" cy="29768"/>
      </dsp:txXfrm>
    </dsp:sp>
    <dsp:sp modelId="{5BCCF538-1141-4E38-8A32-3EC5281AD9F0}">
      <dsp:nvSpPr>
        <dsp:cNvPr id="0" name=""/>
        <dsp:cNvSpPr/>
      </dsp:nvSpPr>
      <dsp:spPr>
        <a:xfrm>
          <a:off x="4284536" y="742196"/>
          <a:ext cx="726876" cy="1823201"/>
        </a:xfrm>
        <a:custGeom>
          <a:avLst/>
          <a:gdLst/>
          <a:ahLst/>
          <a:cxnLst/>
          <a:rect l="0" t="0" r="0" b="0"/>
          <a:pathLst>
            <a:path>
              <a:moveTo>
                <a:pt x="0" y="1823201"/>
              </a:moveTo>
              <a:lnTo>
                <a:pt x="363438" y="1823201"/>
              </a:lnTo>
              <a:lnTo>
                <a:pt x="363438" y="0"/>
              </a:lnTo>
              <a:lnTo>
                <a:pt x="726876" y="0"/>
              </a:lnTo>
            </a:path>
          </a:pathLst>
        </a:custGeom>
        <a:noFill/>
        <a:ln w="12700" cap="flat" cmpd="sng" algn="ctr">
          <a:solidFill>
            <a:schemeClr val="accent5">
              <a:tint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598905" y="1604727"/>
        <a:ext cx="98137" cy="98137"/>
      </dsp:txXfrm>
    </dsp:sp>
    <dsp:sp modelId="{0909EBBA-DB98-4511-BA36-076D5B81FB71}">
      <dsp:nvSpPr>
        <dsp:cNvPr id="0" name=""/>
        <dsp:cNvSpPr/>
      </dsp:nvSpPr>
      <dsp:spPr>
        <a:xfrm>
          <a:off x="765912" y="2565397"/>
          <a:ext cx="1363384" cy="354846"/>
        </a:xfrm>
        <a:custGeom>
          <a:avLst/>
          <a:gdLst/>
          <a:ahLst/>
          <a:cxnLst/>
          <a:rect l="0" t="0" r="0" b="0"/>
          <a:pathLst>
            <a:path>
              <a:moveTo>
                <a:pt x="0" y="354846"/>
              </a:moveTo>
              <a:lnTo>
                <a:pt x="681692" y="354846"/>
              </a:lnTo>
              <a:lnTo>
                <a:pt x="681692" y="0"/>
              </a:lnTo>
              <a:lnTo>
                <a:pt x="1363384" y="0"/>
              </a:lnTo>
            </a:path>
          </a:pathLst>
        </a:custGeom>
        <a:noFill/>
        <a:ln w="12700" cap="flat" cmpd="sng" algn="ctr">
          <a:solidFill>
            <a:schemeClr val="accent5">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12384" y="2707600"/>
        <a:ext cx="70440" cy="70440"/>
      </dsp:txXfrm>
    </dsp:sp>
    <dsp:sp modelId="{64B8D800-F16E-4F16-A47B-AEAD99A05250}">
      <dsp:nvSpPr>
        <dsp:cNvPr id="0" name=""/>
        <dsp:cNvSpPr/>
      </dsp:nvSpPr>
      <dsp:spPr>
        <a:xfrm rot="16200000">
          <a:off x="-1324655" y="2558846"/>
          <a:ext cx="3458342" cy="722793"/>
        </a:xfrm>
        <a:prstGeom prst="rect">
          <a:avLst/>
        </a:prstGeom>
        <a:gradFill rotWithShape="0">
          <a:gsLst>
            <a:gs pos="0">
              <a:schemeClr val="accent5">
                <a:shade val="80000"/>
                <a:hueOff val="0"/>
                <a:satOff val="0"/>
                <a:lumOff val="0"/>
                <a:alphaOff val="0"/>
                <a:lumMod val="110000"/>
                <a:satMod val="105000"/>
                <a:tint val="67000"/>
              </a:schemeClr>
            </a:gs>
            <a:gs pos="50000">
              <a:schemeClr val="accent5">
                <a:shade val="80000"/>
                <a:hueOff val="0"/>
                <a:satOff val="0"/>
                <a:lumOff val="0"/>
                <a:alphaOff val="0"/>
                <a:lumMod val="105000"/>
                <a:satMod val="103000"/>
                <a:tint val="73000"/>
              </a:schemeClr>
            </a:gs>
            <a:gs pos="100000">
              <a:schemeClr val="accent5">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IN" sz="4700" kern="1200" dirty="0"/>
            <a:t>Errors</a:t>
          </a:r>
        </a:p>
      </dsp:txBody>
      <dsp:txXfrm>
        <a:off x="-1324655" y="2558846"/>
        <a:ext cx="3458342" cy="722793"/>
      </dsp:txXfrm>
    </dsp:sp>
    <dsp:sp modelId="{9D817970-2301-42B6-93ED-69082E1B9CDA}">
      <dsp:nvSpPr>
        <dsp:cNvPr id="0" name=""/>
        <dsp:cNvSpPr/>
      </dsp:nvSpPr>
      <dsp:spPr>
        <a:xfrm>
          <a:off x="2129297" y="2236854"/>
          <a:ext cx="2155239" cy="657085"/>
        </a:xfrm>
        <a:prstGeom prst="rect">
          <a:avLst/>
        </a:prstGeom>
        <a:gradFill rotWithShape="0">
          <a:gsLst>
            <a:gs pos="0">
              <a:schemeClr val="accent5">
                <a:tint val="99000"/>
                <a:hueOff val="0"/>
                <a:satOff val="0"/>
                <a:lumOff val="0"/>
                <a:alphaOff val="0"/>
                <a:lumMod val="110000"/>
                <a:satMod val="105000"/>
                <a:tint val="67000"/>
              </a:schemeClr>
            </a:gs>
            <a:gs pos="50000">
              <a:schemeClr val="accent5">
                <a:tint val="99000"/>
                <a:hueOff val="0"/>
                <a:satOff val="0"/>
                <a:lumOff val="0"/>
                <a:alphaOff val="0"/>
                <a:lumMod val="105000"/>
                <a:satMod val="103000"/>
                <a:tint val="73000"/>
              </a:schemeClr>
            </a:gs>
            <a:gs pos="100000">
              <a:schemeClr val="accent5">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Clerical Error</a:t>
          </a:r>
        </a:p>
      </dsp:txBody>
      <dsp:txXfrm>
        <a:off x="2129297" y="2236854"/>
        <a:ext cx="2155239" cy="657085"/>
      </dsp:txXfrm>
    </dsp:sp>
    <dsp:sp modelId="{F000FF1C-DA05-4F99-A273-4B30BC2DB688}">
      <dsp:nvSpPr>
        <dsp:cNvPr id="0" name=""/>
        <dsp:cNvSpPr/>
      </dsp:nvSpPr>
      <dsp:spPr>
        <a:xfrm>
          <a:off x="5011412" y="413653"/>
          <a:ext cx="2155239" cy="657085"/>
        </a:xfrm>
        <a:prstGeom prst="rect">
          <a:avLst/>
        </a:prstGeom>
        <a:gradFill rotWithShape="0">
          <a:gsLst>
            <a:gs pos="0">
              <a:schemeClr val="accent5">
                <a:tint val="80000"/>
                <a:hueOff val="0"/>
                <a:satOff val="0"/>
                <a:lumOff val="0"/>
                <a:alphaOff val="0"/>
                <a:lumMod val="110000"/>
                <a:satMod val="105000"/>
                <a:tint val="67000"/>
              </a:schemeClr>
            </a:gs>
            <a:gs pos="50000">
              <a:schemeClr val="accent5">
                <a:tint val="80000"/>
                <a:hueOff val="0"/>
                <a:satOff val="0"/>
                <a:lumOff val="0"/>
                <a:alphaOff val="0"/>
                <a:lumMod val="105000"/>
                <a:satMod val="103000"/>
                <a:tint val="73000"/>
              </a:schemeClr>
            </a:gs>
            <a:gs pos="100000">
              <a:schemeClr val="accent5">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 of omission</a:t>
          </a:r>
        </a:p>
      </dsp:txBody>
      <dsp:txXfrm>
        <a:off x="5011412" y="413653"/>
        <a:ext cx="2155239" cy="657085"/>
      </dsp:txXfrm>
    </dsp:sp>
    <dsp:sp modelId="{7B58E5DD-FA10-418C-A928-20BD781BC187}">
      <dsp:nvSpPr>
        <dsp:cNvPr id="0" name=""/>
        <dsp:cNvSpPr/>
      </dsp:nvSpPr>
      <dsp:spPr>
        <a:xfrm>
          <a:off x="7597699" y="2975"/>
          <a:ext cx="3059491"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Complete omission</a:t>
          </a:r>
        </a:p>
      </dsp:txBody>
      <dsp:txXfrm>
        <a:off x="7597699" y="2975"/>
        <a:ext cx="3059491" cy="657085"/>
      </dsp:txXfrm>
    </dsp:sp>
    <dsp:sp modelId="{C41E9EB4-D25B-481C-9ABE-83D6DD6D1375}">
      <dsp:nvSpPr>
        <dsp:cNvPr id="0" name=""/>
        <dsp:cNvSpPr/>
      </dsp:nvSpPr>
      <dsp:spPr>
        <a:xfrm>
          <a:off x="7597699" y="824331"/>
          <a:ext cx="3017917"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Partial Omission</a:t>
          </a:r>
        </a:p>
      </dsp:txBody>
      <dsp:txXfrm>
        <a:off x="7597699" y="824331"/>
        <a:ext cx="3017917" cy="657085"/>
      </dsp:txXfrm>
    </dsp:sp>
    <dsp:sp modelId="{B9B9E694-6AB6-488F-94C4-96E84A5C4B9F}">
      <dsp:nvSpPr>
        <dsp:cNvPr id="0" name=""/>
        <dsp:cNvSpPr/>
      </dsp:nvSpPr>
      <dsp:spPr>
        <a:xfrm>
          <a:off x="5011412" y="3288401"/>
          <a:ext cx="2155239" cy="657085"/>
        </a:xfrm>
        <a:prstGeom prst="rect">
          <a:avLst/>
        </a:prstGeom>
        <a:gradFill rotWithShape="0">
          <a:gsLst>
            <a:gs pos="0">
              <a:schemeClr val="accent5">
                <a:tint val="80000"/>
                <a:hueOff val="0"/>
                <a:satOff val="0"/>
                <a:lumOff val="0"/>
                <a:alphaOff val="0"/>
                <a:lumMod val="110000"/>
                <a:satMod val="105000"/>
                <a:tint val="67000"/>
              </a:schemeClr>
            </a:gs>
            <a:gs pos="50000">
              <a:schemeClr val="accent5">
                <a:tint val="80000"/>
                <a:hueOff val="0"/>
                <a:satOff val="0"/>
                <a:lumOff val="0"/>
                <a:alphaOff val="0"/>
                <a:lumMod val="105000"/>
                <a:satMod val="103000"/>
                <a:tint val="73000"/>
              </a:schemeClr>
            </a:gs>
            <a:gs pos="100000">
              <a:schemeClr val="accent5">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Errors of Commission</a:t>
          </a:r>
        </a:p>
      </dsp:txBody>
      <dsp:txXfrm>
        <a:off x="5011412" y="3288401"/>
        <a:ext cx="2155239" cy="657085"/>
      </dsp:txXfrm>
    </dsp:sp>
    <dsp:sp modelId="{33BA3684-7744-49FB-A9D5-5276F0E5A9AA}">
      <dsp:nvSpPr>
        <dsp:cNvPr id="0" name=""/>
        <dsp:cNvSpPr/>
      </dsp:nvSpPr>
      <dsp:spPr>
        <a:xfrm>
          <a:off x="7597699" y="1645688"/>
          <a:ext cx="3016192"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 of recording to a wrong Account</a:t>
          </a:r>
        </a:p>
      </dsp:txBody>
      <dsp:txXfrm>
        <a:off x="7597699" y="1645688"/>
        <a:ext cx="3016192" cy="657085"/>
      </dsp:txXfrm>
    </dsp:sp>
    <dsp:sp modelId="{23D3BEF1-2F99-41F4-A062-396F0DE4C05C}">
      <dsp:nvSpPr>
        <dsp:cNvPr id="0" name=""/>
        <dsp:cNvSpPr/>
      </dsp:nvSpPr>
      <dsp:spPr>
        <a:xfrm>
          <a:off x="7622635" y="2458732"/>
          <a:ext cx="3001300"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 committed at the time of recording in primary books</a:t>
          </a:r>
        </a:p>
      </dsp:txBody>
      <dsp:txXfrm>
        <a:off x="7622635" y="2458732"/>
        <a:ext cx="3001300" cy="657085"/>
      </dsp:txXfrm>
    </dsp:sp>
    <dsp:sp modelId="{A70245D2-0E2B-4A4D-8B10-465BBE2C4D6C}">
      <dsp:nvSpPr>
        <dsp:cNvPr id="0" name=""/>
        <dsp:cNvSpPr/>
      </dsp:nvSpPr>
      <dsp:spPr>
        <a:xfrm>
          <a:off x="7597699" y="3288401"/>
          <a:ext cx="3017938"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 regarding posting</a:t>
          </a:r>
        </a:p>
      </dsp:txBody>
      <dsp:txXfrm>
        <a:off x="7597699" y="3288401"/>
        <a:ext cx="3017938" cy="657085"/>
      </dsp:txXfrm>
    </dsp:sp>
    <dsp:sp modelId="{A019FDF1-333A-492B-BA7C-FBE363620DFA}">
      <dsp:nvSpPr>
        <dsp:cNvPr id="0" name=""/>
        <dsp:cNvSpPr/>
      </dsp:nvSpPr>
      <dsp:spPr>
        <a:xfrm>
          <a:off x="7597699" y="4109757"/>
          <a:ext cx="3034555"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 regarding the balance of an account </a:t>
          </a:r>
        </a:p>
      </dsp:txBody>
      <dsp:txXfrm>
        <a:off x="7597699" y="4109757"/>
        <a:ext cx="3034555" cy="657085"/>
      </dsp:txXfrm>
    </dsp:sp>
    <dsp:sp modelId="{59CB2B19-9679-4503-9334-8FB8C37F2031}">
      <dsp:nvSpPr>
        <dsp:cNvPr id="0" name=""/>
        <dsp:cNvSpPr/>
      </dsp:nvSpPr>
      <dsp:spPr>
        <a:xfrm>
          <a:off x="7597699" y="4931114"/>
          <a:ext cx="3051172" cy="657085"/>
        </a:xfrm>
        <a:prstGeom prst="rect">
          <a:avLst/>
        </a:prstGeom>
        <a:gradFill rotWithShape="0">
          <a:gsLst>
            <a:gs pos="0">
              <a:schemeClr val="accent5">
                <a:tint val="70000"/>
                <a:hueOff val="0"/>
                <a:satOff val="0"/>
                <a:lumOff val="0"/>
                <a:alphaOff val="0"/>
                <a:lumMod val="110000"/>
                <a:satMod val="105000"/>
                <a:tint val="67000"/>
              </a:schemeClr>
            </a:gs>
            <a:gs pos="50000">
              <a:schemeClr val="accent5">
                <a:tint val="70000"/>
                <a:hueOff val="0"/>
                <a:satOff val="0"/>
                <a:lumOff val="0"/>
                <a:alphaOff val="0"/>
                <a:lumMod val="105000"/>
                <a:satMod val="103000"/>
                <a:tint val="73000"/>
              </a:schemeClr>
            </a:gs>
            <a:gs pos="100000">
              <a:schemeClr val="accent5">
                <a:tint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Errors in totalling the subsidiary books</a:t>
          </a:r>
        </a:p>
      </dsp:txBody>
      <dsp:txXfrm>
        <a:off x="7597699" y="4931114"/>
        <a:ext cx="3051172" cy="657085"/>
      </dsp:txXfrm>
    </dsp:sp>
    <dsp:sp modelId="{076284CB-3EB6-4214-85AD-B0BEC1430666}">
      <dsp:nvSpPr>
        <dsp:cNvPr id="0" name=""/>
        <dsp:cNvSpPr/>
      </dsp:nvSpPr>
      <dsp:spPr>
        <a:xfrm>
          <a:off x="5011412" y="4109757"/>
          <a:ext cx="2155239" cy="657085"/>
        </a:xfrm>
        <a:prstGeom prst="rect">
          <a:avLst/>
        </a:prstGeom>
        <a:gradFill rotWithShape="0">
          <a:gsLst>
            <a:gs pos="0">
              <a:schemeClr val="accent5">
                <a:tint val="80000"/>
                <a:hueOff val="0"/>
                <a:satOff val="0"/>
                <a:lumOff val="0"/>
                <a:alphaOff val="0"/>
                <a:lumMod val="110000"/>
                <a:satMod val="105000"/>
                <a:tint val="67000"/>
              </a:schemeClr>
            </a:gs>
            <a:gs pos="50000">
              <a:schemeClr val="accent5">
                <a:tint val="80000"/>
                <a:hueOff val="0"/>
                <a:satOff val="0"/>
                <a:lumOff val="0"/>
                <a:alphaOff val="0"/>
                <a:lumMod val="105000"/>
                <a:satMod val="103000"/>
                <a:tint val="73000"/>
              </a:schemeClr>
            </a:gs>
            <a:gs pos="100000">
              <a:schemeClr val="accent5">
                <a:tint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Compensating Errors</a:t>
          </a:r>
        </a:p>
      </dsp:txBody>
      <dsp:txXfrm>
        <a:off x="5011412" y="4109757"/>
        <a:ext cx="2155239" cy="657085"/>
      </dsp:txXfrm>
    </dsp:sp>
    <dsp:sp modelId="{F372AFB3-08B1-4E2D-9F83-FD2B3FE19671}">
      <dsp:nvSpPr>
        <dsp:cNvPr id="0" name=""/>
        <dsp:cNvSpPr/>
      </dsp:nvSpPr>
      <dsp:spPr>
        <a:xfrm>
          <a:off x="2147228" y="3056167"/>
          <a:ext cx="2155239" cy="657085"/>
        </a:xfrm>
        <a:prstGeom prst="rect">
          <a:avLst/>
        </a:prstGeom>
        <a:gradFill rotWithShape="0">
          <a:gsLst>
            <a:gs pos="0">
              <a:schemeClr val="accent5">
                <a:tint val="99000"/>
                <a:hueOff val="0"/>
                <a:satOff val="0"/>
                <a:lumOff val="0"/>
                <a:alphaOff val="0"/>
                <a:lumMod val="110000"/>
                <a:satMod val="105000"/>
                <a:tint val="67000"/>
              </a:schemeClr>
            </a:gs>
            <a:gs pos="50000">
              <a:schemeClr val="accent5">
                <a:tint val="99000"/>
                <a:hueOff val="0"/>
                <a:satOff val="0"/>
                <a:lumOff val="0"/>
                <a:alphaOff val="0"/>
                <a:lumMod val="105000"/>
                <a:satMod val="103000"/>
                <a:tint val="73000"/>
              </a:schemeClr>
            </a:gs>
            <a:gs pos="100000">
              <a:schemeClr val="accent5">
                <a:tint val="99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Error of Principle</a:t>
          </a:r>
        </a:p>
      </dsp:txBody>
      <dsp:txXfrm>
        <a:off x="2147228" y="3056167"/>
        <a:ext cx="2155239" cy="6570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AECB4-56E2-4D8C-868A-000396C7C056}">
      <dsp:nvSpPr>
        <dsp:cNvPr id="0" name=""/>
        <dsp:cNvSpPr/>
      </dsp:nvSpPr>
      <dsp:spPr>
        <a:xfrm>
          <a:off x="5349344" y="4050681"/>
          <a:ext cx="709424" cy="91440"/>
        </a:xfrm>
        <a:custGeom>
          <a:avLst/>
          <a:gdLst/>
          <a:ahLst/>
          <a:cxnLst/>
          <a:rect l="0" t="0" r="0" b="0"/>
          <a:pathLst>
            <a:path>
              <a:moveTo>
                <a:pt x="0" y="45720"/>
              </a:moveTo>
              <a:lnTo>
                <a:pt x="709424" y="4572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686321" y="4078665"/>
        <a:ext cx="35471" cy="35471"/>
      </dsp:txXfrm>
    </dsp:sp>
    <dsp:sp modelId="{C33326AC-C6B8-4A3B-ABB6-D9487406E222}">
      <dsp:nvSpPr>
        <dsp:cNvPr id="0" name=""/>
        <dsp:cNvSpPr/>
      </dsp:nvSpPr>
      <dsp:spPr>
        <a:xfrm>
          <a:off x="1081439" y="3462350"/>
          <a:ext cx="720785" cy="634051"/>
        </a:xfrm>
        <a:custGeom>
          <a:avLst/>
          <a:gdLst/>
          <a:ahLst/>
          <a:cxnLst/>
          <a:rect l="0" t="0" r="0" b="0"/>
          <a:pathLst>
            <a:path>
              <a:moveTo>
                <a:pt x="0" y="0"/>
              </a:moveTo>
              <a:lnTo>
                <a:pt x="360392" y="0"/>
              </a:lnTo>
              <a:lnTo>
                <a:pt x="360392" y="634051"/>
              </a:lnTo>
              <a:lnTo>
                <a:pt x="720785" y="634051"/>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17832" y="3755376"/>
        <a:ext cx="47998" cy="47998"/>
      </dsp:txXfrm>
    </dsp:sp>
    <dsp:sp modelId="{B55F9F10-DB3D-4F96-B451-0BFF7110AD20}">
      <dsp:nvSpPr>
        <dsp:cNvPr id="0" name=""/>
        <dsp:cNvSpPr/>
      </dsp:nvSpPr>
      <dsp:spPr>
        <a:xfrm>
          <a:off x="5349344" y="2450064"/>
          <a:ext cx="709424" cy="91440"/>
        </a:xfrm>
        <a:custGeom>
          <a:avLst/>
          <a:gdLst/>
          <a:ahLst/>
          <a:cxnLst/>
          <a:rect l="0" t="0" r="0" b="0"/>
          <a:pathLst>
            <a:path>
              <a:moveTo>
                <a:pt x="0" y="45720"/>
              </a:moveTo>
              <a:lnTo>
                <a:pt x="709424" y="45720"/>
              </a:lnTo>
            </a:path>
          </a:pathLst>
        </a:custGeom>
        <a:no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686321" y="2478049"/>
        <a:ext cx="35471" cy="35471"/>
      </dsp:txXfrm>
    </dsp:sp>
    <dsp:sp modelId="{2050B6E9-0FA3-4458-A27B-FC264C20607A}">
      <dsp:nvSpPr>
        <dsp:cNvPr id="0" name=""/>
        <dsp:cNvSpPr/>
      </dsp:nvSpPr>
      <dsp:spPr>
        <a:xfrm>
          <a:off x="1081439" y="2495784"/>
          <a:ext cx="720785" cy="966565"/>
        </a:xfrm>
        <a:custGeom>
          <a:avLst/>
          <a:gdLst/>
          <a:ahLst/>
          <a:cxnLst/>
          <a:rect l="0" t="0" r="0" b="0"/>
          <a:pathLst>
            <a:path>
              <a:moveTo>
                <a:pt x="0" y="966565"/>
              </a:moveTo>
              <a:lnTo>
                <a:pt x="360392" y="966565"/>
              </a:lnTo>
              <a:lnTo>
                <a:pt x="360392" y="0"/>
              </a:lnTo>
              <a:lnTo>
                <a:pt x="720785" y="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11688" y="2948924"/>
        <a:ext cx="60286" cy="60286"/>
      </dsp:txXfrm>
    </dsp:sp>
    <dsp:sp modelId="{F59CE7ED-562E-4625-90CE-14CA2277BBB3}">
      <dsp:nvSpPr>
        <dsp:cNvPr id="0" name=""/>
        <dsp:cNvSpPr/>
      </dsp:nvSpPr>
      <dsp:spPr>
        <a:xfrm rot="16200000">
          <a:off x="-2305172" y="2921630"/>
          <a:ext cx="5691784" cy="108143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40640" rIns="40640" bIns="40640" numCol="1" spcCol="1270" anchor="ctr" anchorCtr="0">
          <a:noAutofit/>
        </a:bodyPr>
        <a:lstStyle/>
        <a:p>
          <a:pPr marL="0" lvl="0" indent="0" algn="ctr" defTabSz="2844800">
            <a:lnSpc>
              <a:spcPct val="90000"/>
            </a:lnSpc>
            <a:spcBef>
              <a:spcPct val="0"/>
            </a:spcBef>
            <a:spcAft>
              <a:spcPct val="35000"/>
            </a:spcAft>
            <a:buNone/>
          </a:pPr>
          <a:r>
            <a:rPr lang="en-IN" sz="6400" kern="1200" dirty="0"/>
            <a:t>Error of Omission</a:t>
          </a:r>
        </a:p>
      </dsp:txBody>
      <dsp:txXfrm>
        <a:off x="-2305172" y="2921630"/>
        <a:ext cx="5691784" cy="1081439"/>
      </dsp:txXfrm>
    </dsp:sp>
    <dsp:sp modelId="{6F15E60E-D95D-48E2-BE43-0520EF20A37B}">
      <dsp:nvSpPr>
        <dsp:cNvPr id="0" name=""/>
        <dsp:cNvSpPr/>
      </dsp:nvSpPr>
      <dsp:spPr>
        <a:xfrm>
          <a:off x="1802224" y="1955065"/>
          <a:ext cx="3547120" cy="108143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IN" sz="4000" kern="1200" dirty="0"/>
            <a:t>Complete Omission</a:t>
          </a:r>
        </a:p>
      </dsp:txBody>
      <dsp:txXfrm>
        <a:off x="1802224" y="1955065"/>
        <a:ext cx="3547120" cy="1081439"/>
      </dsp:txXfrm>
    </dsp:sp>
    <dsp:sp modelId="{5513D3A6-5E1B-4E72-ADF5-30AAD882C91F}">
      <dsp:nvSpPr>
        <dsp:cNvPr id="0" name=""/>
        <dsp:cNvSpPr/>
      </dsp:nvSpPr>
      <dsp:spPr>
        <a:xfrm>
          <a:off x="6058768" y="1895110"/>
          <a:ext cx="5987716" cy="120134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The whole transaction has been omitted</a:t>
          </a:r>
        </a:p>
        <a:p>
          <a:pPr marL="0" lvl="0" indent="0" algn="ctr" defTabSz="1066800">
            <a:lnSpc>
              <a:spcPct val="90000"/>
            </a:lnSpc>
            <a:spcBef>
              <a:spcPct val="0"/>
            </a:spcBef>
            <a:spcAft>
              <a:spcPct val="35000"/>
            </a:spcAft>
            <a:buNone/>
          </a:pPr>
          <a:r>
            <a:rPr lang="en-IN" sz="2400" kern="1200" dirty="0"/>
            <a:t>Example: Purchased goods from Ram</a:t>
          </a:r>
        </a:p>
      </dsp:txBody>
      <dsp:txXfrm>
        <a:off x="6058768" y="1895110"/>
        <a:ext cx="5987716" cy="1201349"/>
      </dsp:txXfrm>
    </dsp:sp>
    <dsp:sp modelId="{1E9588B5-65B3-410E-942D-4B8D3E6D81A9}">
      <dsp:nvSpPr>
        <dsp:cNvPr id="0" name=""/>
        <dsp:cNvSpPr/>
      </dsp:nvSpPr>
      <dsp:spPr>
        <a:xfrm>
          <a:off x="1802224" y="3555681"/>
          <a:ext cx="3547120" cy="108143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IN" sz="4000" kern="1200" dirty="0"/>
            <a:t>Partial Omission</a:t>
          </a:r>
        </a:p>
      </dsp:txBody>
      <dsp:txXfrm>
        <a:off x="1802224" y="3555681"/>
        <a:ext cx="3547120" cy="1081439"/>
      </dsp:txXfrm>
    </dsp:sp>
    <dsp:sp modelId="{317D8230-D50A-4FE2-B68B-8EC920FC5BFC}">
      <dsp:nvSpPr>
        <dsp:cNvPr id="0" name=""/>
        <dsp:cNvSpPr/>
      </dsp:nvSpPr>
      <dsp:spPr>
        <a:xfrm>
          <a:off x="6058768" y="3366819"/>
          <a:ext cx="5994278" cy="1459164"/>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Part of the transaction has been omitted</a:t>
          </a:r>
        </a:p>
        <a:p>
          <a:pPr marL="0" lvl="0" indent="0" algn="ctr" defTabSz="1066800">
            <a:lnSpc>
              <a:spcPct val="90000"/>
            </a:lnSpc>
            <a:spcBef>
              <a:spcPct val="0"/>
            </a:spcBef>
            <a:spcAft>
              <a:spcPct val="35000"/>
            </a:spcAft>
            <a:buNone/>
          </a:pPr>
          <a:r>
            <a:rPr lang="en-IN" sz="2400" kern="1200" dirty="0"/>
            <a:t>Example: Purchased from Ram, entry in Purchase A/c given but Ram’s entry has been omitted</a:t>
          </a:r>
        </a:p>
      </dsp:txBody>
      <dsp:txXfrm>
        <a:off x="6058768" y="3366819"/>
        <a:ext cx="5994278" cy="14591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D12E5-37B3-4D79-AAB8-CB9DEAF37701}">
      <dsp:nvSpPr>
        <dsp:cNvPr id="0" name=""/>
        <dsp:cNvSpPr/>
      </dsp:nvSpPr>
      <dsp:spPr>
        <a:xfrm>
          <a:off x="10768948" y="3695210"/>
          <a:ext cx="91440" cy="583435"/>
        </a:xfrm>
        <a:custGeom>
          <a:avLst/>
          <a:gdLst/>
          <a:ahLst/>
          <a:cxnLst/>
          <a:rect l="0" t="0" r="0" b="0"/>
          <a:pathLst>
            <a:path>
              <a:moveTo>
                <a:pt x="45720" y="0"/>
              </a:moveTo>
              <a:lnTo>
                <a:pt x="45720" y="583435"/>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FF8C32A-8486-40E5-9E74-0989B8DB2057}">
      <dsp:nvSpPr>
        <dsp:cNvPr id="0" name=""/>
        <dsp:cNvSpPr/>
      </dsp:nvSpPr>
      <dsp:spPr>
        <a:xfrm>
          <a:off x="5910913" y="1837913"/>
          <a:ext cx="4903755" cy="583435"/>
        </a:xfrm>
        <a:custGeom>
          <a:avLst/>
          <a:gdLst/>
          <a:ahLst/>
          <a:cxnLst/>
          <a:rect l="0" t="0" r="0" b="0"/>
          <a:pathLst>
            <a:path>
              <a:moveTo>
                <a:pt x="0" y="0"/>
              </a:moveTo>
              <a:lnTo>
                <a:pt x="0" y="397594"/>
              </a:lnTo>
              <a:lnTo>
                <a:pt x="4903755" y="397594"/>
              </a:lnTo>
              <a:lnTo>
                <a:pt x="4903755" y="583435"/>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17E6658-135F-4FA8-8C94-CF3C4041414D}">
      <dsp:nvSpPr>
        <dsp:cNvPr id="0" name=""/>
        <dsp:cNvSpPr/>
      </dsp:nvSpPr>
      <dsp:spPr>
        <a:xfrm>
          <a:off x="8317070" y="3695210"/>
          <a:ext cx="91440" cy="583435"/>
        </a:xfrm>
        <a:custGeom>
          <a:avLst/>
          <a:gdLst/>
          <a:ahLst/>
          <a:cxnLst/>
          <a:rect l="0" t="0" r="0" b="0"/>
          <a:pathLst>
            <a:path>
              <a:moveTo>
                <a:pt x="45720" y="0"/>
              </a:moveTo>
              <a:lnTo>
                <a:pt x="45720" y="583435"/>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AC59CB7-8BC3-4B8C-AA2C-14B49ED4F592}">
      <dsp:nvSpPr>
        <dsp:cNvPr id="0" name=""/>
        <dsp:cNvSpPr/>
      </dsp:nvSpPr>
      <dsp:spPr>
        <a:xfrm>
          <a:off x="5910913" y="1837913"/>
          <a:ext cx="2451877" cy="583435"/>
        </a:xfrm>
        <a:custGeom>
          <a:avLst/>
          <a:gdLst/>
          <a:ahLst/>
          <a:cxnLst/>
          <a:rect l="0" t="0" r="0" b="0"/>
          <a:pathLst>
            <a:path>
              <a:moveTo>
                <a:pt x="0" y="0"/>
              </a:moveTo>
              <a:lnTo>
                <a:pt x="0" y="397594"/>
              </a:lnTo>
              <a:lnTo>
                <a:pt x="2451877" y="397594"/>
              </a:lnTo>
              <a:lnTo>
                <a:pt x="2451877" y="583435"/>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8E1265D-2D53-41E4-ABF5-B962EAE1BB62}">
      <dsp:nvSpPr>
        <dsp:cNvPr id="0" name=""/>
        <dsp:cNvSpPr/>
      </dsp:nvSpPr>
      <dsp:spPr>
        <a:xfrm>
          <a:off x="5865193" y="3695210"/>
          <a:ext cx="91440" cy="583435"/>
        </a:xfrm>
        <a:custGeom>
          <a:avLst/>
          <a:gdLst/>
          <a:ahLst/>
          <a:cxnLst/>
          <a:rect l="0" t="0" r="0" b="0"/>
          <a:pathLst>
            <a:path>
              <a:moveTo>
                <a:pt x="45720" y="0"/>
              </a:moveTo>
              <a:lnTo>
                <a:pt x="45720" y="583435"/>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5EC755F-8D82-4E39-A436-C8DB4A247D8E}">
      <dsp:nvSpPr>
        <dsp:cNvPr id="0" name=""/>
        <dsp:cNvSpPr/>
      </dsp:nvSpPr>
      <dsp:spPr>
        <a:xfrm>
          <a:off x="5865193" y="1837913"/>
          <a:ext cx="91440" cy="583435"/>
        </a:xfrm>
        <a:custGeom>
          <a:avLst/>
          <a:gdLst/>
          <a:ahLst/>
          <a:cxnLst/>
          <a:rect l="0" t="0" r="0" b="0"/>
          <a:pathLst>
            <a:path>
              <a:moveTo>
                <a:pt x="45720" y="0"/>
              </a:moveTo>
              <a:lnTo>
                <a:pt x="45720" y="583435"/>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B2BB0C7-35BB-4E74-83E9-8B318C77E3AE}">
      <dsp:nvSpPr>
        <dsp:cNvPr id="0" name=""/>
        <dsp:cNvSpPr/>
      </dsp:nvSpPr>
      <dsp:spPr>
        <a:xfrm>
          <a:off x="3413315" y="3695210"/>
          <a:ext cx="91440" cy="583435"/>
        </a:xfrm>
        <a:custGeom>
          <a:avLst/>
          <a:gdLst/>
          <a:ahLst/>
          <a:cxnLst/>
          <a:rect l="0" t="0" r="0" b="0"/>
          <a:pathLst>
            <a:path>
              <a:moveTo>
                <a:pt x="45720" y="0"/>
              </a:moveTo>
              <a:lnTo>
                <a:pt x="45720" y="583435"/>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F24708E-C6D3-4F13-A659-02CD0BF8F43A}">
      <dsp:nvSpPr>
        <dsp:cNvPr id="0" name=""/>
        <dsp:cNvSpPr/>
      </dsp:nvSpPr>
      <dsp:spPr>
        <a:xfrm>
          <a:off x="3459035" y="1837913"/>
          <a:ext cx="2451877" cy="583435"/>
        </a:xfrm>
        <a:custGeom>
          <a:avLst/>
          <a:gdLst/>
          <a:ahLst/>
          <a:cxnLst/>
          <a:rect l="0" t="0" r="0" b="0"/>
          <a:pathLst>
            <a:path>
              <a:moveTo>
                <a:pt x="2451877" y="0"/>
              </a:moveTo>
              <a:lnTo>
                <a:pt x="2451877" y="397594"/>
              </a:lnTo>
              <a:lnTo>
                <a:pt x="0" y="397594"/>
              </a:lnTo>
              <a:lnTo>
                <a:pt x="0" y="583435"/>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C3A53F2-2820-4FBD-8A6B-6F41E48E64EF}">
      <dsp:nvSpPr>
        <dsp:cNvPr id="0" name=""/>
        <dsp:cNvSpPr/>
      </dsp:nvSpPr>
      <dsp:spPr>
        <a:xfrm>
          <a:off x="961437" y="3695210"/>
          <a:ext cx="91440" cy="583435"/>
        </a:xfrm>
        <a:custGeom>
          <a:avLst/>
          <a:gdLst/>
          <a:ahLst/>
          <a:cxnLst/>
          <a:rect l="0" t="0" r="0" b="0"/>
          <a:pathLst>
            <a:path>
              <a:moveTo>
                <a:pt x="45720" y="0"/>
              </a:moveTo>
              <a:lnTo>
                <a:pt x="45720" y="583435"/>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3E2A0A6-35FA-4FCD-A654-AD7E39A48188}">
      <dsp:nvSpPr>
        <dsp:cNvPr id="0" name=""/>
        <dsp:cNvSpPr/>
      </dsp:nvSpPr>
      <dsp:spPr>
        <a:xfrm>
          <a:off x="1007157" y="1837913"/>
          <a:ext cx="4903755" cy="583435"/>
        </a:xfrm>
        <a:custGeom>
          <a:avLst/>
          <a:gdLst/>
          <a:ahLst/>
          <a:cxnLst/>
          <a:rect l="0" t="0" r="0" b="0"/>
          <a:pathLst>
            <a:path>
              <a:moveTo>
                <a:pt x="4903755" y="0"/>
              </a:moveTo>
              <a:lnTo>
                <a:pt x="4903755" y="397594"/>
              </a:lnTo>
              <a:lnTo>
                <a:pt x="0" y="397594"/>
              </a:lnTo>
              <a:lnTo>
                <a:pt x="0" y="583435"/>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E1BC5CE-0A1A-4F3D-AB08-8E23C0124D39}">
      <dsp:nvSpPr>
        <dsp:cNvPr id="0" name=""/>
        <dsp:cNvSpPr/>
      </dsp:nvSpPr>
      <dsp:spPr>
        <a:xfrm>
          <a:off x="4907872" y="564051"/>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08AA12D-E6A8-4ACC-81F8-7E6D733AF7F4}">
      <dsp:nvSpPr>
        <dsp:cNvPr id="0" name=""/>
        <dsp:cNvSpPr/>
      </dsp:nvSpPr>
      <dsp:spPr>
        <a:xfrm>
          <a:off x="5130770" y="775804"/>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Errors of commission</a:t>
          </a:r>
        </a:p>
      </dsp:txBody>
      <dsp:txXfrm>
        <a:off x="5168080" y="813114"/>
        <a:ext cx="1931461" cy="1199241"/>
      </dsp:txXfrm>
    </dsp:sp>
    <dsp:sp modelId="{DB1793A8-C67C-4021-9F2A-38F69CFB2AC2}">
      <dsp:nvSpPr>
        <dsp:cNvPr id="0" name=""/>
        <dsp:cNvSpPr/>
      </dsp:nvSpPr>
      <dsp:spPr>
        <a:xfrm>
          <a:off x="4116" y="2421349"/>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059B67D-FF5F-4DB7-AF0E-89BD909B3572}">
      <dsp:nvSpPr>
        <dsp:cNvPr id="0" name=""/>
        <dsp:cNvSpPr/>
      </dsp:nvSpPr>
      <dsp:spPr>
        <a:xfrm>
          <a:off x="227014" y="2633102"/>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Error regarding the balance of an account </a:t>
          </a:r>
        </a:p>
      </dsp:txBody>
      <dsp:txXfrm>
        <a:off x="264324" y="2670412"/>
        <a:ext cx="1931461" cy="1199241"/>
      </dsp:txXfrm>
    </dsp:sp>
    <dsp:sp modelId="{1E8DA04D-BCC2-4C7B-ABC1-696A50864F43}">
      <dsp:nvSpPr>
        <dsp:cNvPr id="0" name=""/>
        <dsp:cNvSpPr/>
      </dsp:nvSpPr>
      <dsp:spPr>
        <a:xfrm>
          <a:off x="4116" y="4278646"/>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26C3710-983E-4195-A5B8-21B1242775DA}">
      <dsp:nvSpPr>
        <dsp:cNvPr id="0" name=""/>
        <dsp:cNvSpPr/>
      </dsp:nvSpPr>
      <dsp:spPr>
        <a:xfrm>
          <a:off x="227014" y="4490399"/>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While balancing the account</a:t>
          </a:r>
        </a:p>
      </dsp:txBody>
      <dsp:txXfrm>
        <a:off x="264324" y="4527709"/>
        <a:ext cx="1931461" cy="1199241"/>
      </dsp:txXfrm>
    </dsp:sp>
    <dsp:sp modelId="{C87DEA84-45F0-44A8-9B8D-A5822D950C09}">
      <dsp:nvSpPr>
        <dsp:cNvPr id="0" name=""/>
        <dsp:cNvSpPr/>
      </dsp:nvSpPr>
      <dsp:spPr>
        <a:xfrm>
          <a:off x="2455994" y="2421349"/>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4F76BD7-5A7B-491A-B0DC-DB6203F8857C}">
      <dsp:nvSpPr>
        <dsp:cNvPr id="0" name=""/>
        <dsp:cNvSpPr/>
      </dsp:nvSpPr>
      <dsp:spPr>
        <a:xfrm>
          <a:off x="2678892" y="2633102"/>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Error of Recording to a wrong Account</a:t>
          </a:r>
        </a:p>
      </dsp:txBody>
      <dsp:txXfrm>
        <a:off x="2716202" y="2670412"/>
        <a:ext cx="1931461" cy="1199241"/>
      </dsp:txXfrm>
    </dsp:sp>
    <dsp:sp modelId="{B0A8C248-6F35-45DB-997D-26C3B95AC5A7}">
      <dsp:nvSpPr>
        <dsp:cNvPr id="0" name=""/>
        <dsp:cNvSpPr/>
      </dsp:nvSpPr>
      <dsp:spPr>
        <a:xfrm>
          <a:off x="2455994" y="4278646"/>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ADDBA92-9745-4B89-9897-09382BEC5019}">
      <dsp:nvSpPr>
        <dsp:cNvPr id="0" name=""/>
        <dsp:cNvSpPr/>
      </dsp:nvSpPr>
      <dsp:spPr>
        <a:xfrm>
          <a:off x="2678892" y="4490399"/>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Entry of Kanu A/c</a:t>
          </a:r>
        </a:p>
        <a:p>
          <a:pPr marL="0" lvl="0" indent="0" algn="ctr" defTabSz="844550">
            <a:lnSpc>
              <a:spcPct val="90000"/>
            </a:lnSpc>
            <a:spcBef>
              <a:spcPct val="0"/>
            </a:spcBef>
            <a:spcAft>
              <a:spcPct val="35000"/>
            </a:spcAft>
            <a:buNone/>
          </a:pPr>
          <a:r>
            <a:rPr lang="en-IN" sz="1900" kern="1200" dirty="0"/>
            <a:t>Wrongly recorded in Manu A/c </a:t>
          </a:r>
        </a:p>
      </dsp:txBody>
      <dsp:txXfrm>
        <a:off x="2716202" y="4527709"/>
        <a:ext cx="1931461" cy="1199241"/>
      </dsp:txXfrm>
    </dsp:sp>
    <dsp:sp modelId="{4FA87EBE-65E6-4189-B264-E01F4E2E21C0}">
      <dsp:nvSpPr>
        <dsp:cNvPr id="0" name=""/>
        <dsp:cNvSpPr/>
      </dsp:nvSpPr>
      <dsp:spPr>
        <a:xfrm>
          <a:off x="4907872" y="2421349"/>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EDDBB3E-F0AF-4FD0-A1B8-29B5FC692DA7}">
      <dsp:nvSpPr>
        <dsp:cNvPr id="0" name=""/>
        <dsp:cNvSpPr/>
      </dsp:nvSpPr>
      <dsp:spPr>
        <a:xfrm>
          <a:off x="5130770" y="2633102"/>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Error regarding posting</a:t>
          </a:r>
        </a:p>
      </dsp:txBody>
      <dsp:txXfrm>
        <a:off x="5168080" y="2670412"/>
        <a:ext cx="1931461" cy="1199241"/>
      </dsp:txXfrm>
    </dsp:sp>
    <dsp:sp modelId="{39E7E96D-9391-4CF6-AC82-B36C7ACA60C5}">
      <dsp:nvSpPr>
        <dsp:cNvPr id="0" name=""/>
        <dsp:cNvSpPr/>
      </dsp:nvSpPr>
      <dsp:spPr>
        <a:xfrm>
          <a:off x="4907872" y="4278646"/>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307634C-FE24-4CBD-9B6C-676BC7B20FD0}">
      <dsp:nvSpPr>
        <dsp:cNvPr id="0" name=""/>
        <dsp:cNvSpPr/>
      </dsp:nvSpPr>
      <dsp:spPr>
        <a:xfrm>
          <a:off x="5130770" y="4490399"/>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At the time of posting</a:t>
          </a:r>
        </a:p>
      </dsp:txBody>
      <dsp:txXfrm>
        <a:off x="5168080" y="4527709"/>
        <a:ext cx="1931461" cy="1199241"/>
      </dsp:txXfrm>
    </dsp:sp>
    <dsp:sp modelId="{5ECC999D-8F43-47D4-A6CC-08D56512495D}">
      <dsp:nvSpPr>
        <dsp:cNvPr id="0" name=""/>
        <dsp:cNvSpPr/>
      </dsp:nvSpPr>
      <dsp:spPr>
        <a:xfrm>
          <a:off x="7359749" y="2421349"/>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A05B8B1-EFD7-47A3-9788-A6E6E00A2F75}">
      <dsp:nvSpPr>
        <dsp:cNvPr id="0" name=""/>
        <dsp:cNvSpPr/>
      </dsp:nvSpPr>
      <dsp:spPr>
        <a:xfrm>
          <a:off x="7582647" y="2633102"/>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Error committed at the time of recording in primary books</a:t>
          </a:r>
        </a:p>
      </dsp:txBody>
      <dsp:txXfrm>
        <a:off x="7619957" y="2670412"/>
        <a:ext cx="1931461" cy="1199241"/>
      </dsp:txXfrm>
    </dsp:sp>
    <dsp:sp modelId="{60174E4D-D8D0-4E55-AE67-1D6971AABF8A}">
      <dsp:nvSpPr>
        <dsp:cNvPr id="0" name=""/>
        <dsp:cNvSpPr/>
      </dsp:nvSpPr>
      <dsp:spPr>
        <a:xfrm>
          <a:off x="7359749" y="4278646"/>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0339118-23C3-458A-813D-D9F512C41376}">
      <dsp:nvSpPr>
        <dsp:cNvPr id="0" name=""/>
        <dsp:cNvSpPr/>
      </dsp:nvSpPr>
      <dsp:spPr>
        <a:xfrm>
          <a:off x="7582647" y="4490399"/>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Primary book like</a:t>
          </a:r>
        </a:p>
        <a:p>
          <a:pPr marL="0" lvl="0" indent="0" algn="ctr" defTabSz="844550">
            <a:lnSpc>
              <a:spcPct val="90000"/>
            </a:lnSpc>
            <a:spcBef>
              <a:spcPct val="0"/>
            </a:spcBef>
            <a:spcAft>
              <a:spcPct val="35000"/>
            </a:spcAft>
            <a:buNone/>
          </a:pPr>
          <a:r>
            <a:rPr lang="en-IN" sz="1900" kern="1200" dirty="0"/>
            <a:t>“ Journal ”</a:t>
          </a:r>
        </a:p>
      </dsp:txBody>
      <dsp:txXfrm>
        <a:off x="7619957" y="4527709"/>
        <a:ext cx="1931461" cy="1199241"/>
      </dsp:txXfrm>
    </dsp:sp>
    <dsp:sp modelId="{90E8DC9B-CFF4-48B6-BDA0-4AC3CBE97270}">
      <dsp:nvSpPr>
        <dsp:cNvPr id="0" name=""/>
        <dsp:cNvSpPr/>
      </dsp:nvSpPr>
      <dsp:spPr>
        <a:xfrm>
          <a:off x="9811627" y="2421349"/>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38D11D8-CC47-4E00-ACA2-73F25DA14B9A}">
      <dsp:nvSpPr>
        <dsp:cNvPr id="0" name=""/>
        <dsp:cNvSpPr/>
      </dsp:nvSpPr>
      <dsp:spPr>
        <a:xfrm>
          <a:off x="10034525" y="2633102"/>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Error in totalling the subsidiary books</a:t>
          </a:r>
        </a:p>
      </dsp:txBody>
      <dsp:txXfrm>
        <a:off x="10071835" y="2670412"/>
        <a:ext cx="1931461" cy="1199241"/>
      </dsp:txXfrm>
    </dsp:sp>
    <dsp:sp modelId="{4B74A05D-62C0-4ED5-A57B-7558D6DB1335}">
      <dsp:nvSpPr>
        <dsp:cNvPr id="0" name=""/>
        <dsp:cNvSpPr/>
      </dsp:nvSpPr>
      <dsp:spPr>
        <a:xfrm>
          <a:off x="9811627" y="4278646"/>
          <a:ext cx="2006081" cy="1273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D15C871-5425-41EC-875D-16FD98575894}">
      <dsp:nvSpPr>
        <dsp:cNvPr id="0" name=""/>
        <dsp:cNvSpPr/>
      </dsp:nvSpPr>
      <dsp:spPr>
        <a:xfrm>
          <a:off x="10034525" y="4490399"/>
          <a:ext cx="2006081" cy="1273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Mistake in total</a:t>
          </a:r>
        </a:p>
      </dsp:txBody>
      <dsp:txXfrm>
        <a:off x="10071835" y="4527709"/>
        <a:ext cx="1931461" cy="1199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C04A8-A1DB-46B4-9716-B3D0D0E0CCFA}">
      <dsp:nvSpPr>
        <dsp:cNvPr id="0" name=""/>
        <dsp:cNvSpPr/>
      </dsp:nvSpPr>
      <dsp:spPr>
        <a:xfrm>
          <a:off x="3574" y="2017743"/>
          <a:ext cx="3226909" cy="1555688"/>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Compensating Errors</a:t>
          </a:r>
          <a:r>
            <a:rPr lang="en-IN" sz="2200" kern="1200" dirty="0"/>
            <a:t> </a:t>
          </a:r>
        </a:p>
      </dsp:txBody>
      <dsp:txXfrm>
        <a:off x="49139" y="2063308"/>
        <a:ext cx="3135779" cy="1464558"/>
      </dsp:txXfrm>
    </dsp:sp>
    <dsp:sp modelId="{0A51A074-A305-46E5-B92E-035A5379C4AB}">
      <dsp:nvSpPr>
        <dsp:cNvPr id="0" name=""/>
        <dsp:cNvSpPr/>
      </dsp:nvSpPr>
      <dsp:spPr>
        <a:xfrm>
          <a:off x="3230484" y="2773219"/>
          <a:ext cx="1111682" cy="44736"/>
        </a:xfrm>
        <a:custGeom>
          <a:avLst/>
          <a:gdLst/>
          <a:ahLst/>
          <a:cxnLst/>
          <a:rect l="0" t="0" r="0" b="0"/>
          <a:pathLst>
            <a:path>
              <a:moveTo>
                <a:pt x="0" y="22368"/>
              </a:moveTo>
              <a:lnTo>
                <a:pt x="1111682" y="22368"/>
              </a:lnTo>
            </a:path>
          </a:pathLst>
        </a:custGeom>
        <a:noFill/>
        <a:ln w="12700" cap="flat" cmpd="sng" algn="ctr">
          <a:solidFill>
            <a:schemeClr val="accent6">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758533" y="2767795"/>
        <a:ext cx="55584" cy="55584"/>
      </dsp:txXfrm>
    </dsp:sp>
    <dsp:sp modelId="{0068D82C-0B6F-4E02-9067-AB3D02E1B237}">
      <dsp:nvSpPr>
        <dsp:cNvPr id="0" name=""/>
        <dsp:cNvSpPr/>
      </dsp:nvSpPr>
      <dsp:spPr>
        <a:xfrm>
          <a:off x="4342167" y="1930496"/>
          <a:ext cx="3691843" cy="173018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One error nullified (Set off) by other error</a:t>
          </a:r>
        </a:p>
      </dsp:txBody>
      <dsp:txXfrm>
        <a:off x="4392842" y="1981171"/>
        <a:ext cx="3590493" cy="1628831"/>
      </dsp:txXfrm>
    </dsp:sp>
    <dsp:sp modelId="{4137B95F-1478-4985-B21E-0A54F6C3244F}">
      <dsp:nvSpPr>
        <dsp:cNvPr id="0" name=""/>
        <dsp:cNvSpPr/>
      </dsp:nvSpPr>
      <dsp:spPr>
        <a:xfrm rot="19457599">
          <a:off x="7905330" y="2373708"/>
          <a:ext cx="1369041" cy="44736"/>
        </a:xfrm>
        <a:custGeom>
          <a:avLst/>
          <a:gdLst/>
          <a:ahLst/>
          <a:cxnLst/>
          <a:rect l="0" t="0" r="0" b="0"/>
          <a:pathLst>
            <a:path>
              <a:moveTo>
                <a:pt x="0" y="22368"/>
              </a:moveTo>
              <a:lnTo>
                <a:pt x="1369041" y="22368"/>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555625" y="2361850"/>
        <a:ext cx="68452" cy="68452"/>
      </dsp:txXfrm>
    </dsp:sp>
    <dsp:sp modelId="{19C671C9-DA62-4FD7-A678-A1325BCB0C04}">
      <dsp:nvSpPr>
        <dsp:cNvPr id="0" name=""/>
        <dsp:cNvSpPr/>
      </dsp:nvSpPr>
      <dsp:spPr>
        <a:xfrm>
          <a:off x="9145693" y="1301763"/>
          <a:ext cx="2779207" cy="1389603"/>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Actual required</a:t>
          </a:r>
        </a:p>
        <a:p>
          <a:pPr marL="0" lvl="0" indent="0" algn="ctr" defTabSz="889000">
            <a:lnSpc>
              <a:spcPct val="90000"/>
            </a:lnSpc>
            <a:spcBef>
              <a:spcPct val="0"/>
            </a:spcBef>
            <a:spcAft>
              <a:spcPct val="35000"/>
            </a:spcAft>
            <a:buNone/>
          </a:pPr>
          <a:r>
            <a:rPr lang="en-IN" sz="2000" kern="1200" dirty="0"/>
            <a:t>Shyam A/C Debit was 500</a:t>
          </a:r>
        </a:p>
        <a:p>
          <a:pPr marL="0" lvl="0" indent="0" algn="ctr" defTabSz="889000">
            <a:lnSpc>
              <a:spcPct val="90000"/>
            </a:lnSpc>
            <a:spcBef>
              <a:spcPct val="0"/>
            </a:spcBef>
            <a:spcAft>
              <a:spcPct val="35000"/>
            </a:spcAft>
            <a:buNone/>
          </a:pPr>
          <a:r>
            <a:rPr lang="en-IN" sz="2000" kern="1200" dirty="0"/>
            <a:t>Ram A/C Credit was 500</a:t>
          </a:r>
        </a:p>
      </dsp:txBody>
      <dsp:txXfrm>
        <a:off x="9186393" y="1342463"/>
        <a:ext cx="2697807" cy="1308203"/>
      </dsp:txXfrm>
    </dsp:sp>
    <dsp:sp modelId="{26260399-E94A-42E5-B065-17C935498430}">
      <dsp:nvSpPr>
        <dsp:cNvPr id="0" name=""/>
        <dsp:cNvSpPr/>
      </dsp:nvSpPr>
      <dsp:spPr>
        <a:xfrm rot="2142401">
          <a:off x="7905330" y="3172730"/>
          <a:ext cx="1369041" cy="44736"/>
        </a:xfrm>
        <a:custGeom>
          <a:avLst/>
          <a:gdLst/>
          <a:ahLst/>
          <a:cxnLst/>
          <a:rect l="0" t="0" r="0" b="0"/>
          <a:pathLst>
            <a:path>
              <a:moveTo>
                <a:pt x="0" y="22368"/>
              </a:moveTo>
              <a:lnTo>
                <a:pt x="1369041" y="22368"/>
              </a:lnTo>
            </a:path>
          </a:pathLst>
        </a:custGeom>
        <a:noFill/>
        <a:ln w="12700" cap="flat" cmpd="sng" algn="ctr">
          <a:solidFill>
            <a:schemeClr val="accent6">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555625" y="3160872"/>
        <a:ext cx="68452" cy="68452"/>
      </dsp:txXfrm>
    </dsp:sp>
    <dsp:sp modelId="{7105A8EA-E0FB-4780-AE46-03A8CEAB1510}">
      <dsp:nvSpPr>
        <dsp:cNvPr id="0" name=""/>
        <dsp:cNvSpPr/>
      </dsp:nvSpPr>
      <dsp:spPr>
        <a:xfrm>
          <a:off x="9145693" y="2899807"/>
          <a:ext cx="2779207" cy="1389603"/>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Entered as</a:t>
          </a:r>
        </a:p>
        <a:p>
          <a:pPr marL="0" lvl="0" indent="0" algn="ctr" defTabSz="889000">
            <a:lnSpc>
              <a:spcPct val="90000"/>
            </a:lnSpc>
            <a:spcBef>
              <a:spcPct val="0"/>
            </a:spcBef>
            <a:spcAft>
              <a:spcPct val="35000"/>
            </a:spcAft>
            <a:buNone/>
          </a:pPr>
          <a:r>
            <a:rPr lang="en-IN" sz="2000" kern="1200" dirty="0"/>
            <a:t>Shyam A/C </a:t>
          </a:r>
          <a:r>
            <a:rPr lang="en-IN" sz="2000" kern="1200" dirty="0" err="1"/>
            <a:t>Dr.</a:t>
          </a:r>
          <a:r>
            <a:rPr lang="en-IN" sz="2000" kern="1200" dirty="0"/>
            <a:t>   5,000</a:t>
          </a:r>
        </a:p>
        <a:p>
          <a:pPr marL="0" lvl="0" indent="0" algn="ctr" defTabSz="889000">
            <a:lnSpc>
              <a:spcPct val="90000"/>
            </a:lnSpc>
            <a:spcBef>
              <a:spcPct val="0"/>
            </a:spcBef>
            <a:spcAft>
              <a:spcPct val="35000"/>
            </a:spcAft>
            <a:buNone/>
          </a:pPr>
          <a:r>
            <a:rPr lang="en-IN" sz="2000" kern="1200" dirty="0"/>
            <a:t>To Ram A/C     5,000</a:t>
          </a:r>
        </a:p>
      </dsp:txBody>
      <dsp:txXfrm>
        <a:off x="9186393" y="2940507"/>
        <a:ext cx="2697807" cy="13082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3DCD1-74FC-4354-BA24-D888CB164A97}">
      <dsp:nvSpPr>
        <dsp:cNvPr id="0" name=""/>
        <dsp:cNvSpPr/>
      </dsp:nvSpPr>
      <dsp:spPr>
        <a:xfrm>
          <a:off x="779" y="896186"/>
          <a:ext cx="3039384" cy="1823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tx1"/>
              </a:solidFill>
            </a:rPr>
            <a:t>FIRST IN – FIRST OUT</a:t>
          </a:r>
          <a:endParaRPr lang="en-IN" sz="3700" kern="1200" dirty="0">
            <a:solidFill>
              <a:schemeClr val="tx1"/>
            </a:solidFill>
          </a:endParaRPr>
        </a:p>
      </dsp:txBody>
      <dsp:txXfrm>
        <a:off x="779" y="896186"/>
        <a:ext cx="3039384" cy="1823630"/>
      </dsp:txXfrm>
    </dsp:sp>
    <dsp:sp modelId="{0900330E-2627-4F4A-BF7D-26BFBE403718}">
      <dsp:nvSpPr>
        <dsp:cNvPr id="0" name=""/>
        <dsp:cNvSpPr/>
      </dsp:nvSpPr>
      <dsp:spPr>
        <a:xfrm>
          <a:off x="3344102" y="896186"/>
          <a:ext cx="3039384" cy="1823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tx1"/>
              </a:solidFill>
            </a:rPr>
            <a:t>LAST IN – FIRST OUT</a:t>
          </a:r>
          <a:endParaRPr lang="en-IN" sz="3700" kern="1200" dirty="0">
            <a:solidFill>
              <a:schemeClr val="tx1"/>
            </a:solidFill>
          </a:endParaRPr>
        </a:p>
      </dsp:txBody>
      <dsp:txXfrm>
        <a:off x="3344102" y="896186"/>
        <a:ext cx="3039384" cy="1823630"/>
      </dsp:txXfrm>
    </dsp:sp>
    <dsp:sp modelId="{0D19C330-22EB-4C31-A4AE-B094A11BE076}">
      <dsp:nvSpPr>
        <dsp:cNvPr id="0" name=""/>
        <dsp:cNvSpPr/>
      </dsp:nvSpPr>
      <dsp:spPr>
        <a:xfrm>
          <a:off x="1672441" y="3023756"/>
          <a:ext cx="3039384" cy="182363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tx1"/>
              </a:solidFill>
            </a:rPr>
            <a:t>WEIGHTED AVERAGE METHOD</a:t>
          </a:r>
          <a:endParaRPr lang="en-IN" sz="3700" kern="1200" dirty="0">
            <a:solidFill>
              <a:schemeClr val="tx1"/>
            </a:solidFill>
          </a:endParaRPr>
        </a:p>
      </dsp:txBody>
      <dsp:txXfrm>
        <a:off x="1672441" y="3023756"/>
        <a:ext cx="3039384" cy="182363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18-Oct-24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kishan.jani@darshan.ac.in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85110 29905</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Prof. Kishan Jani</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4" name="Picture 33">
            <a:extLst>
              <a:ext uri="{FF2B5EF4-FFF2-40B4-BE49-F238E27FC236}">
                <a16:creationId xmlns:a16="http://schemas.microsoft.com/office/drawing/2014/main" id="{356D7B7B-531F-408A-988D-AF8B227BBAEF}"/>
              </a:ext>
            </a:extLst>
          </p:cNvPr>
          <p:cNvPicPr>
            <a:picLocks noChangeAspect="1"/>
          </p:cNvPicPr>
          <p:nvPr userDrawn="1"/>
        </p:nvPicPr>
        <p:blipFill rotWithShape="1">
          <a:blip r:embed="rId10"/>
          <a:srcRect l="48200" t="56813" r="42065" b="21843"/>
          <a:stretch/>
        </p:blipFill>
        <p:spPr>
          <a:xfrm>
            <a:off x="12261755" y="20384"/>
            <a:ext cx="1485900" cy="1832587"/>
          </a:xfrm>
          <a:prstGeom prst="rect">
            <a:avLst/>
          </a:prstGeom>
        </p:spPr>
      </p:pic>
      <p:pic>
        <p:nvPicPr>
          <p:cNvPr id="35" name="Picture 2" descr="Best Courses after BBA: What to Do After BBA? [2021] - Leverage Edu">
            <a:extLst>
              <a:ext uri="{FF2B5EF4-FFF2-40B4-BE49-F238E27FC236}">
                <a16:creationId xmlns:a16="http://schemas.microsoft.com/office/drawing/2014/main" id="{C84296FC-27D3-4D0C-8F2A-19BD3B9C2C0A}"/>
              </a:ext>
            </a:extLst>
          </p:cNvPr>
          <p:cNvPicPr>
            <a:picLocks noChangeAspect="1" noChangeArrowheads="1"/>
          </p:cNvPicPr>
          <p:nvPr userDrawn="1"/>
        </p:nvPicPr>
        <p:blipFill>
          <a:blip r:embed="rId11"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29201" y="2183713"/>
            <a:ext cx="2741932" cy="17909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352327-8573-44E4-BC8A-4B66E1AC2BFC}"/>
              </a:ext>
            </a:extLst>
          </p:cNvPr>
          <p:cNvSpPr txBox="1"/>
          <p:nvPr userDrawn="1"/>
        </p:nvSpPr>
        <p:spPr>
          <a:xfrm>
            <a:off x="1837677" y="5513531"/>
            <a:ext cx="2932213" cy="338554"/>
          </a:xfrm>
          <a:prstGeom prst="rect">
            <a:avLst/>
          </a:prstGeom>
          <a:noFill/>
        </p:spPr>
        <p:txBody>
          <a:bodyPr wrap="none" rtlCol="0">
            <a:spAutoFit/>
          </a:bodyPr>
          <a:lstStyle/>
          <a:p>
            <a:r>
              <a:rPr lang="en-US" sz="1600" kern="1200" dirty="0">
                <a:solidFill>
                  <a:schemeClr val="tx1"/>
                </a:solidFill>
                <a:latin typeface="+mn-lt"/>
                <a:ea typeface="+mn-ea"/>
                <a:cs typeface="+mn-cs"/>
              </a:rPr>
              <a:t>Darshan Institute of Management</a:t>
            </a:r>
          </a:p>
        </p:txBody>
      </p:sp>
    </p:spTree>
    <p:extLst>
      <p:ext uri="{BB962C8B-B14F-4D97-AF65-F5344CB8AC3E}">
        <p14:creationId xmlns:p14="http://schemas.microsoft.com/office/powerpoint/2010/main" val="2731625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20944A5-8A5C-4E4A-B8EF-52E45D382D17}"/>
              </a:ext>
            </a:extLst>
          </p:cNvPr>
          <p:cNvPicPr>
            <a:picLocks noChangeAspect="1"/>
          </p:cNvPicPr>
          <p:nvPr userDrawn="1"/>
        </p:nvPicPr>
        <p:blipFill>
          <a:blip r:embed="rId2"/>
          <a:stretch>
            <a:fillRect/>
          </a:stretch>
        </p:blipFill>
        <p:spPr>
          <a:xfrm>
            <a:off x="0" y="0"/>
            <a:ext cx="12192000" cy="6836401"/>
          </a:xfrm>
          <a:prstGeom prst="rect">
            <a:avLst/>
          </a:prstGeom>
        </p:spPr>
      </p:pic>
      <p:sp>
        <p:nvSpPr>
          <p:cNvPr id="10" name="Rectangle 9">
            <a:extLst>
              <a:ext uri="{FF2B5EF4-FFF2-40B4-BE49-F238E27FC236}">
                <a16:creationId xmlns:a16="http://schemas.microsoft.com/office/drawing/2014/main" id="{6AB14EB5-0C00-4B23-9657-6A7891E39B9E}"/>
              </a:ext>
            </a:extLst>
          </p:cNvPr>
          <p:cNvSpPr/>
          <p:nvPr userDrawn="1"/>
        </p:nvSpPr>
        <p:spPr>
          <a:xfrm>
            <a:off x="508203" y="312624"/>
            <a:ext cx="4211279" cy="923330"/>
          </a:xfrm>
          <a:prstGeom prst="rect">
            <a:avLst/>
          </a:prstGeom>
          <a:noFill/>
        </p:spPr>
        <p:txBody>
          <a:bodyPr wrap="square" lIns="91440" tIns="45720" rIns="91440" bIns="45720">
            <a:spAutoFit/>
          </a:bodyPr>
          <a:lstStyle/>
          <a:p>
            <a:pPr algn="ctr"/>
            <a:r>
              <a:rPr lang="en-US" sz="5400" b="1" cap="none" spc="0" dirty="0">
                <a:ln w="22225">
                  <a:solidFill>
                    <a:schemeClr val="tx1"/>
                  </a:solidFill>
                  <a:prstDash val="solid"/>
                </a:ln>
                <a:solidFill>
                  <a:schemeClr val="accent6">
                    <a:lumMod val="50000"/>
                  </a:schemeClr>
                </a:solidFill>
                <a:effectLst/>
              </a:rPr>
              <a:t>THANK YOU</a:t>
            </a:r>
          </a:p>
        </p:txBody>
      </p:sp>
      <p:sp>
        <p:nvSpPr>
          <p:cNvPr id="5" name="TextBox 4">
            <a:extLst>
              <a:ext uri="{FF2B5EF4-FFF2-40B4-BE49-F238E27FC236}">
                <a16:creationId xmlns:a16="http://schemas.microsoft.com/office/drawing/2014/main" id="{74B083DC-F5A7-4EBF-9147-E9831D9E7357}"/>
              </a:ext>
            </a:extLst>
          </p:cNvPr>
          <p:cNvSpPr txBox="1"/>
          <p:nvPr userDrawn="1"/>
        </p:nvSpPr>
        <p:spPr>
          <a:xfrm>
            <a:off x="0" y="1548578"/>
            <a:ext cx="6185262" cy="1938992"/>
          </a:xfrm>
          <a:prstGeom prst="rect">
            <a:avLst/>
          </a:prstGeom>
          <a:noFill/>
        </p:spPr>
        <p:txBody>
          <a:bodyPr wrap="square">
            <a:spAutoFit/>
          </a:bodyPr>
          <a:lstStyle/>
          <a:p>
            <a:pPr algn="ctr"/>
            <a:r>
              <a:rPr lang="en-IN" sz="2400" dirty="0"/>
              <a:t>Prof. Kishan Jani</a:t>
            </a:r>
          </a:p>
          <a:p>
            <a:pPr algn="ctr"/>
            <a:r>
              <a:rPr lang="en-IN" sz="2400" dirty="0"/>
              <a:t>Assistant Professor</a:t>
            </a:r>
          </a:p>
          <a:p>
            <a:pPr algn="ctr"/>
            <a:r>
              <a:rPr lang="en-IN" sz="2400" dirty="0"/>
              <a:t>Darshan Institute of Management</a:t>
            </a:r>
          </a:p>
          <a:p>
            <a:pPr algn="ctr"/>
            <a:r>
              <a:rPr lang="en-IN" sz="2400" dirty="0"/>
              <a:t>Darshan University, Rajkot</a:t>
            </a:r>
          </a:p>
          <a:p>
            <a:pPr algn="ctr"/>
            <a:r>
              <a:rPr lang="en-IN" sz="2400" dirty="0"/>
              <a:t>kishan.jani@darshan.ac.in</a:t>
            </a:r>
          </a:p>
        </p:txBody>
      </p:sp>
    </p:spTree>
    <p:extLst>
      <p:ext uri="{BB962C8B-B14F-4D97-AF65-F5344CB8AC3E}">
        <p14:creationId xmlns:p14="http://schemas.microsoft.com/office/powerpoint/2010/main" val="8520607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088783-A6E8-4593-A261-AA2E5B8C0B3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1">
            <a:extLst>
              <a:ext uri="{FF2B5EF4-FFF2-40B4-BE49-F238E27FC236}">
                <a16:creationId xmlns:a16="http://schemas.microsoft.com/office/drawing/2014/main" id="{8BE27DED-9DB1-499A-8FB8-BD4EB698EF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4" name="Slide Number Placeholder 3">
            <a:extLst>
              <a:ext uri="{FF2B5EF4-FFF2-40B4-BE49-F238E27FC236}">
                <a16:creationId xmlns:a16="http://schemas.microsoft.com/office/drawing/2014/main" id="{4C8C068D-898F-420B-A00C-9EB35BDEEADE}"/>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5" name="Footer Placeholder 2">
            <a:extLst>
              <a:ext uri="{FF2B5EF4-FFF2-40B4-BE49-F238E27FC236}">
                <a16:creationId xmlns:a16="http://schemas.microsoft.com/office/drawing/2014/main" id="{A09B7B66-B0B9-F9A7-C781-278CACC3730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31231161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AE04132C-088A-4457-A3C3-1DC6427585FC}"/>
              </a:ext>
            </a:extLst>
          </p:cNvPr>
          <p:cNvGrpSpPr/>
          <p:nvPr userDrawn="1"/>
        </p:nvGrpSpPr>
        <p:grpSpPr>
          <a:xfrm>
            <a:off x="10721797" y="861192"/>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6E046AB1-8016-64CE-F55D-D50A2B74B23B}"/>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99021167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8356C418-17D6-4697-8856-5F7FEACD43D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AE6D66E0-0F47-4A48-9FD6-38904600BD9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557C209F-51D2-432F-ABB1-45AF75BBDE5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EAB4CBB3-4495-459D-A96F-3E249E168E1A}"/>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41642CE3-C964-BBA5-A42F-05D1A093BC2E}"/>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24AA0ECB-765E-1B8D-360F-066F5CD6CB7C}"/>
              </a:ext>
            </a:extLst>
          </p:cNvPr>
          <p:cNvSpPr txBox="1">
            <a:spLocks/>
          </p:cNvSpPr>
          <p:nvPr userDrawn="1"/>
        </p:nvSpPr>
        <p:spPr>
          <a:xfrm>
            <a:off x="3702549" y="6602873"/>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95003836-B33D-4368-BE33-F8FF71642E6F}"/>
              </a:ext>
            </a:extLst>
          </p:cNvPr>
          <p:cNvCxnSpPr/>
          <p:nvPr userDrawn="1"/>
        </p:nvCxnSpPr>
        <p:spPr>
          <a:xfrm>
            <a:off x="152400" y="8636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69B789B-CBCE-4E41-A735-7A8BF804D7ED}"/>
              </a:ext>
            </a:extLst>
          </p:cNvPr>
          <p:cNvSpPr txBox="1">
            <a:spLocks/>
          </p:cNvSpPr>
          <p:nvPr userDrawn="1"/>
        </p:nvSpPr>
        <p:spPr>
          <a:xfrm>
            <a:off x="-2" y="10637"/>
            <a:ext cx="12192000" cy="711200"/>
          </a:xfrm>
          <a:prstGeom prst="rect">
            <a:avLst/>
          </a:prstGeom>
          <a:solidFill>
            <a:srgbClr val="C0C0C0">
              <a:alpha val="50000"/>
            </a:srgbClr>
          </a:solidFill>
          <a:ln>
            <a:noFill/>
          </a:ln>
        </p:spPr>
        <p:txBody>
          <a:bodyPr vert="horz" lIns="216000" tIns="108000" rIns="216000" bIns="108000" rtlCol="0" anchor="ctr">
            <a:normAutofit/>
          </a:bodyPr>
          <a:lstStyle>
            <a:lvl1pPr algn="l" defTabSz="914400" rtl="0" eaLnBrk="1" latinLnBrk="0" hangingPunct="1">
              <a:lnSpc>
                <a:spcPct val="90000"/>
              </a:lnSpc>
              <a:spcBef>
                <a:spcPct val="0"/>
              </a:spcBef>
              <a:buNone/>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2" name="Date Placeholder 1">
            <a:extLst>
              <a:ext uri="{FF2B5EF4-FFF2-40B4-BE49-F238E27FC236}">
                <a16:creationId xmlns:a16="http://schemas.microsoft.com/office/drawing/2014/main" id="{B33B79A2-1B89-4FBF-8285-D6405C41CF7A}"/>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66333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Freeform 17">
            <a:extLst>
              <a:ext uri="{FF2B5EF4-FFF2-40B4-BE49-F238E27FC236}">
                <a16:creationId xmlns:a16="http://schemas.microsoft.com/office/drawing/2014/main" id="{3027D2AD-0E13-43EE-BAA8-1606FF4E22D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9000">
                      <a:schemeClr val="accent6">
                        <a:lumMod val="50000"/>
                      </a:schemeClr>
                    </a:gs>
                    <a:gs pos="100000">
                      <a:schemeClr val="accent6"/>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10" name="Group 9">
            <a:extLst>
              <a:ext uri="{FF2B5EF4-FFF2-40B4-BE49-F238E27FC236}">
                <a16:creationId xmlns:a16="http://schemas.microsoft.com/office/drawing/2014/main" id="{0172331D-9941-4AAA-9E63-80BDD4CEBDAB}"/>
              </a:ext>
            </a:extLst>
          </p:cNvPr>
          <p:cNvGrpSpPr/>
          <p:nvPr userDrawn="1"/>
        </p:nvGrpSpPr>
        <p:grpSpPr>
          <a:xfrm>
            <a:off x="9874840" y="6078930"/>
            <a:ext cx="2078404" cy="631807"/>
            <a:chOff x="10721798" y="852808"/>
            <a:chExt cx="1339023" cy="407045"/>
          </a:xfrm>
        </p:grpSpPr>
        <p:pic>
          <p:nvPicPr>
            <p:cNvPr id="15" name="Picture 14">
              <a:extLst>
                <a:ext uri="{FF2B5EF4-FFF2-40B4-BE49-F238E27FC236}">
                  <a16:creationId xmlns:a16="http://schemas.microsoft.com/office/drawing/2014/main" id="{9B62E625-0FE4-4129-B936-172760D4BFC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E733AEFD-AF8F-46BF-9E8E-F6573B757CF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804B5488-1666-4520-90AD-9D0E646A24E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D780C998-2479-430C-B058-56389ADE0B1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AE0B46A7-30F5-4D0F-B607-55FF3B8933C7}"/>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E3C4FBC9-8939-4B0B-B352-29C8568B9FFD}"/>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6B248AD3-FD53-4BD3-A782-DC76BCADDE5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828C120E-804D-4567-8208-8C8A8B294EE8}"/>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Footer Placeholder 2">
            <a:extLst>
              <a:ext uri="{FF2B5EF4-FFF2-40B4-BE49-F238E27FC236}">
                <a16:creationId xmlns:a16="http://schemas.microsoft.com/office/drawing/2014/main" id="{3E9D032A-CE57-EF2C-C239-2AC906DD3B8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0624780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770560A-7C36-4269-A8F2-0431E180EAD2}"/>
              </a:ext>
            </a:extLst>
          </p:cNvPr>
          <p:cNvGrpSpPr/>
          <p:nvPr userDrawn="1"/>
        </p:nvGrpSpPr>
        <p:grpSpPr>
          <a:xfrm>
            <a:off x="165802" y="5976558"/>
            <a:ext cx="1649043" cy="501287"/>
            <a:chOff x="10721798" y="852808"/>
            <a:chExt cx="1339023" cy="407045"/>
          </a:xfrm>
        </p:grpSpPr>
        <p:pic>
          <p:nvPicPr>
            <p:cNvPr id="15" name="Picture 14">
              <a:extLst>
                <a:ext uri="{FF2B5EF4-FFF2-40B4-BE49-F238E27FC236}">
                  <a16:creationId xmlns:a16="http://schemas.microsoft.com/office/drawing/2014/main" id="{BC0FB63F-CA11-4FFF-AE2F-90A20EC24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37E217C-09B9-4F19-8BB8-BB4441141B5F}"/>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6184A09B-FDE8-4BC0-99BC-3C97377CC849}"/>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5648AF71-341E-4107-A255-6A3161802DB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56385AC2-274F-4362-B392-C85ED885195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9" r:id="rId1"/>
    <p:sldLayoutId id="2147483693" r:id="rId2"/>
    <p:sldLayoutId id="2147483687" r:id="rId3"/>
    <p:sldLayoutId id="2147483688" r:id="rId4"/>
    <p:sldLayoutId id="2147483670" r:id="rId5"/>
    <p:sldLayoutId id="2147483671" r:id="rId6"/>
    <p:sldLayoutId id="2147483672" r:id="rId7"/>
    <p:sldLayoutId id="2147483689" r:id="rId8"/>
    <p:sldLayoutId id="2147483690" r:id="rId9"/>
    <p:sldLayoutId id="2147483691" r:id="rId10"/>
    <p:sldLayoutId id="2147483673" r:id="rId11"/>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6.jpe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D41C-B392-4AC7-9865-77D8C3539487}"/>
              </a:ext>
            </a:extLst>
          </p:cNvPr>
          <p:cNvSpPr>
            <a:spLocks noGrp="1"/>
          </p:cNvSpPr>
          <p:nvPr>
            <p:ph type="ctrTitle"/>
          </p:nvPr>
        </p:nvSpPr>
        <p:spPr>
          <a:xfrm>
            <a:off x="642804" y="1619385"/>
            <a:ext cx="7035300" cy="2248861"/>
          </a:xfrm>
        </p:spPr>
        <p:txBody>
          <a:bodyPr/>
          <a:lstStyle/>
          <a:p>
            <a:pPr>
              <a:lnSpc>
                <a:spcPct val="100000"/>
              </a:lnSpc>
            </a:pPr>
            <a:r>
              <a:rPr kumimoji="0" lang="en-US" sz="4800" b="0"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Light" panose="02000000000000000000" pitchFamily="2" charset="0"/>
                <a:ea typeface="Roboto Condensed Light" panose="02000000000000000000" pitchFamily="2" charset="0"/>
                <a:cs typeface="+mn-cs"/>
              </a:rPr>
              <a:t>Unit-3</a:t>
            </a:r>
            <a:br>
              <a:rPr kumimoji="0" lang="en-US" sz="72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br>
            <a:r>
              <a:rPr kumimoji="0" lang="en-US" sz="60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t>Trial Balance &amp; Valuation of Inventory</a:t>
            </a:r>
            <a:endParaRPr lang="en-IN" sz="6000" dirty="0"/>
          </a:p>
        </p:txBody>
      </p:sp>
      <p:sp>
        <p:nvSpPr>
          <p:cNvPr id="3" name="Text Placeholder 2">
            <a:extLst>
              <a:ext uri="{FF2B5EF4-FFF2-40B4-BE49-F238E27FC236}">
                <a16:creationId xmlns:a16="http://schemas.microsoft.com/office/drawing/2014/main" id="{D31D5A6E-3A52-4735-80F8-F5EB3910AC72}"/>
              </a:ext>
            </a:extLst>
          </p:cNvPr>
          <p:cNvSpPr>
            <a:spLocks noGrp="1"/>
          </p:cNvSpPr>
          <p:nvPr>
            <p:ph type="body" sz="quarter" idx="11"/>
          </p:nvPr>
        </p:nvSpPr>
        <p:spPr/>
        <p:txBody>
          <a:bodyPr/>
          <a:lstStyle/>
          <a:p>
            <a:r>
              <a:rPr lang="en-IN" dirty="0"/>
              <a:t>kishan.jani@darshan.ac.in</a:t>
            </a:r>
          </a:p>
        </p:txBody>
      </p:sp>
      <p:sp>
        <p:nvSpPr>
          <p:cNvPr id="4" name="Text Placeholder 3">
            <a:extLst>
              <a:ext uri="{FF2B5EF4-FFF2-40B4-BE49-F238E27FC236}">
                <a16:creationId xmlns:a16="http://schemas.microsoft.com/office/drawing/2014/main" id="{11D3ED79-BB2A-436C-BB8C-E275C4F33F5E}"/>
              </a:ext>
            </a:extLst>
          </p:cNvPr>
          <p:cNvSpPr>
            <a:spLocks noGrp="1"/>
          </p:cNvSpPr>
          <p:nvPr>
            <p:ph type="body" sz="quarter" idx="12"/>
          </p:nvPr>
        </p:nvSpPr>
        <p:spPr/>
        <p:txBody>
          <a:bodyPr/>
          <a:lstStyle/>
          <a:p>
            <a:r>
              <a:rPr lang="en-IN" dirty="0"/>
              <a:t>85110 29905</a:t>
            </a:r>
          </a:p>
        </p:txBody>
      </p:sp>
      <p:sp>
        <p:nvSpPr>
          <p:cNvPr id="5" name="Text Placeholder 4">
            <a:extLst>
              <a:ext uri="{FF2B5EF4-FFF2-40B4-BE49-F238E27FC236}">
                <a16:creationId xmlns:a16="http://schemas.microsoft.com/office/drawing/2014/main" id="{E9841181-E5E1-4AF7-92E2-83B02E96507F}"/>
              </a:ext>
            </a:extLst>
          </p:cNvPr>
          <p:cNvSpPr>
            <a:spLocks noGrp="1"/>
          </p:cNvSpPr>
          <p:nvPr>
            <p:ph type="body" sz="quarter" idx="14"/>
          </p:nvPr>
        </p:nvSpPr>
        <p:spPr/>
        <p:txBody>
          <a:bodyPr/>
          <a:lstStyle/>
          <a:p>
            <a:r>
              <a:rPr lang="en-IN" dirty="0"/>
              <a:t>Prof. Kishan Jani</a:t>
            </a:r>
          </a:p>
        </p:txBody>
      </p:sp>
      <p:sp>
        <p:nvSpPr>
          <p:cNvPr id="6" name="Text Placeholder 5">
            <a:extLst>
              <a:ext uri="{FF2B5EF4-FFF2-40B4-BE49-F238E27FC236}">
                <a16:creationId xmlns:a16="http://schemas.microsoft.com/office/drawing/2014/main" id="{989F4CFA-9ADD-465E-8D4C-03D5D17104A3}"/>
              </a:ext>
            </a:extLst>
          </p:cNvPr>
          <p:cNvSpPr>
            <a:spLocks noGrp="1"/>
          </p:cNvSpPr>
          <p:nvPr>
            <p:ph type="body" sz="quarter" idx="16"/>
          </p:nvPr>
        </p:nvSpPr>
        <p:spPr>
          <a:xfrm>
            <a:off x="2581756" y="-26269"/>
            <a:ext cx="4646358" cy="825281"/>
          </a:xfrm>
        </p:spPr>
        <p:txBody>
          <a:bodyPr/>
          <a:lstStyle/>
          <a:p>
            <a:r>
              <a:rPr lang="fr-FR" b="1" dirty="0">
                <a:ea typeface="Roboto Condensed" panose="02000000000000000000" pitchFamily="2" charset="0"/>
                <a:cs typeface="Roboto Condensed" panose="02000000000000000000" pitchFamily="2" charset="0"/>
              </a:rPr>
              <a:t>Fundamentals of Accounting (FOA)</a:t>
            </a:r>
          </a:p>
          <a:p>
            <a:r>
              <a:rPr lang="fr-FR" b="1" dirty="0">
                <a:ea typeface="Roboto Condensed" panose="02000000000000000000" pitchFamily="2" charset="0"/>
                <a:cs typeface="Roboto Condensed" panose="02000000000000000000" pitchFamily="2" charset="0"/>
              </a:rPr>
              <a:t>DU #2305MN101</a:t>
            </a:r>
          </a:p>
        </p:txBody>
      </p:sp>
      <p:pic>
        <p:nvPicPr>
          <p:cNvPr id="7" name="Picture 6">
            <a:extLst>
              <a:ext uri="{FF2B5EF4-FFF2-40B4-BE49-F238E27FC236}">
                <a16:creationId xmlns:a16="http://schemas.microsoft.com/office/drawing/2014/main" id="{6464A1CD-7CD4-4E2D-8AB7-CB760003D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55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9470FA0-3E61-992D-7D2F-BB1F45E15D4F}"/>
              </a:ext>
            </a:extLst>
          </p:cNvPr>
          <p:cNvGraphicFramePr>
            <a:graphicFrameLocks noGrp="1"/>
          </p:cNvGraphicFramePr>
          <p:nvPr>
            <p:ph idx="1"/>
            <p:extLst>
              <p:ext uri="{D42A27DB-BD31-4B8C-83A1-F6EECF244321}">
                <p14:modId xmlns:p14="http://schemas.microsoft.com/office/powerpoint/2010/main" val="2185037145"/>
              </p:ext>
            </p:extLst>
          </p:nvPr>
        </p:nvGraphicFramePr>
        <p:xfrm>
          <a:off x="1416204" y="893539"/>
          <a:ext cx="9144001" cy="5554096"/>
        </p:xfrm>
        <a:graphic>
          <a:graphicData uri="http://schemas.openxmlformats.org/drawingml/2006/table">
            <a:tbl>
              <a:tblPr firstRow="1" bandRow="1">
                <a:tableStyleId>{ED083AE6-46FA-4A59-8FB0-9F97EB10719F}</a:tableStyleId>
              </a:tblPr>
              <a:tblGrid>
                <a:gridCol w="6191734">
                  <a:extLst>
                    <a:ext uri="{9D8B030D-6E8A-4147-A177-3AD203B41FA5}">
                      <a16:colId xmlns:a16="http://schemas.microsoft.com/office/drawing/2014/main" val="2288976010"/>
                    </a:ext>
                  </a:extLst>
                </a:gridCol>
                <a:gridCol w="627434">
                  <a:extLst>
                    <a:ext uri="{9D8B030D-6E8A-4147-A177-3AD203B41FA5}">
                      <a16:colId xmlns:a16="http://schemas.microsoft.com/office/drawing/2014/main" val="2145531826"/>
                    </a:ext>
                  </a:extLst>
                </a:gridCol>
                <a:gridCol w="1085786">
                  <a:extLst>
                    <a:ext uri="{9D8B030D-6E8A-4147-A177-3AD203B41FA5}">
                      <a16:colId xmlns:a16="http://schemas.microsoft.com/office/drawing/2014/main" val="1668015994"/>
                    </a:ext>
                  </a:extLst>
                </a:gridCol>
                <a:gridCol w="1239047">
                  <a:extLst>
                    <a:ext uri="{9D8B030D-6E8A-4147-A177-3AD203B41FA5}">
                      <a16:colId xmlns:a16="http://schemas.microsoft.com/office/drawing/2014/main" val="1170988801"/>
                    </a:ext>
                  </a:extLst>
                </a:gridCol>
              </a:tblGrid>
              <a:tr h="433456">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3214620417"/>
                  </a:ext>
                </a:extLst>
              </a:tr>
              <a:tr h="328126">
                <a:tc>
                  <a:txBody>
                    <a:bodyPr/>
                    <a:lstStyle/>
                    <a:p>
                      <a:pPr algn="l"/>
                      <a:r>
                        <a:rPr lang="en-IN" sz="1800" dirty="0"/>
                        <a:t>Capital</a:t>
                      </a:r>
                    </a:p>
                  </a:txBody>
                  <a:tcPr/>
                </a:tc>
                <a:tc>
                  <a:txBody>
                    <a:bodyPr/>
                    <a:lstStyle/>
                    <a:p>
                      <a:endParaRPr lang="en-IN" sz="1800"/>
                    </a:p>
                  </a:txBody>
                  <a:tcPr/>
                </a:tc>
                <a:tc>
                  <a:txBody>
                    <a:bodyPr/>
                    <a:lstStyle/>
                    <a:p>
                      <a:pPr algn="ctr"/>
                      <a:endParaRPr lang="en-IN" sz="1800" dirty="0"/>
                    </a:p>
                  </a:txBody>
                  <a:tcPr/>
                </a:tc>
                <a:tc>
                  <a:txBody>
                    <a:bodyPr/>
                    <a:lstStyle/>
                    <a:p>
                      <a:pPr algn="ctr"/>
                      <a:r>
                        <a:rPr lang="en-IN" sz="1800" dirty="0"/>
                        <a:t>√√√</a:t>
                      </a:r>
                    </a:p>
                  </a:txBody>
                  <a:tcPr/>
                </a:tc>
                <a:extLst>
                  <a:ext uri="{0D108BD9-81ED-4DB2-BD59-A6C34878D82A}">
                    <a16:rowId xmlns:a16="http://schemas.microsoft.com/office/drawing/2014/main" val="668462562"/>
                  </a:ext>
                </a:extLst>
              </a:tr>
              <a:tr h="328126">
                <a:tc>
                  <a:txBody>
                    <a:bodyPr/>
                    <a:lstStyle/>
                    <a:p>
                      <a:pPr algn="l"/>
                      <a:r>
                        <a:rPr lang="en-IN" sz="1800" dirty="0"/>
                        <a:t>Land and Building </a:t>
                      </a:r>
                    </a:p>
                  </a:txBody>
                  <a:tcPr/>
                </a:tc>
                <a:tc>
                  <a:txBody>
                    <a:bodyPr/>
                    <a:lstStyle/>
                    <a:p>
                      <a:endParaRPr lang="en-IN" sz="1800" dirty="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1257101763"/>
                  </a:ext>
                </a:extLst>
              </a:tr>
              <a:tr h="328126">
                <a:tc>
                  <a:txBody>
                    <a:bodyPr/>
                    <a:lstStyle/>
                    <a:p>
                      <a:pPr algn="l"/>
                      <a:r>
                        <a:rPr lang="en-IN" sz="1800" dirty="0"/>
                        <a:t>Plant and Machinery</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a:p>
                  </a:txBody>
                  <a:tcPr/>
                </a:tc>
                <a:extLst>
                  <a:ext uri="{0D108BD9-81ED-4DB2-BD59-A6C34878D82A}">
                    <a16:rowId xmlns:a16="http://schemas.microsoft.com/office/drawing/2014/main" val="1302240799"/>
                  </a:ext>
                </a:extLst>
              </a:tr>
              <a:tr h="328126">
                <a:tc>
                  <a:txBody>
                    <a:bodyPr/>
                    <a:lstStyle/>
                    <a:p>
                      <a:pPr algn="l"/>
                      <a:r>
                        <a:rPr lang="en-IN" sz="1800" dirty="0"/>
                        <a:t>Equipment</a:t>
                      </a:r>
                    </a:p>
                  </a:txBody>
                  <a:tcPr/>
                </a:tc>
                <a:tc>
                  <a:txBody>
                    <a:bodyPr/>
                    <a:lstStyle/>
                    <a:p>
                      <a:endParaRPr lang="en-IN" sz="1800" dirty="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250314663"/>
                  </a:ext>
                </a:extLst>
              </a:tr>
              <a:tr h="328126">
                <a:tc>
                  <a:txBody>
                    <a:bodyPr/>
                    <a:lstStyle/>
                    <a:p>
                      <a:pPr algn="l"/>
                      <a:r>
                        <a:rPr lang="en-IN" sz="1800" dirty="0"/>
                        <a:t>Furniture and Fixtures</a:t>
                      </a:r>
                    </a:p>
                  </a:txBody>
                  <a:tcPr/>
                </a:tc>
                <a:tc>
                  <a:txBody>
                    <a:bodyPr/>
                    <a:lstStyle/>
                    <a:p>
                      <a:endParaRPr lang="en-IN" sz="1800" dirty="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1731071693"/>
                  </a:ext>
                </a:extLst>
              </a:tr>
              <a:tr h="328126">
                <a:tc>
                  <a:txBody>
                    <a:bodyPr/>
                    <a:lstStyle/>
                    <a:p>
                      <a:pPr algn="l"/>
                      <a:r>
                        <a:rPr lang="en-IN" sz="1800" dirty="0"/>
                        <a:t>Cash in Hand</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3274713514"/>
                  </a:ext>
                </a:extLst>
              </a:tr>
              <a:tr h="328126">
                <a:tc>
                  <a:txBody>
                    <a:bodyPr/>
                    <a:lstStyle/>
                    <a:p>
                      <a:pPr algn="l"/>
                      <a:r>
                        <a:rPr lang="en-IN" sz="1800" dirty="0"/>
                        <a:t>Bank Balance</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2108709250"/>
                  </a:ext>
                </a:extLst>
              </a:tr>
              <a:tr h="328126">
                <a:tc>
                  <a:txBody>
                    <a:bodyPr/>
                    <a:lstStyle/>
                    <a:p>
                      <a:pPr algn="l"/>
                      <a:r>
                        <a:rPr lang="en-IN" sz="1800" dirty="0"/>
                        <a:t>Bank Overdraft</a:t>
                      </a:r>
                    </a:p>
                  </a:txBody>
                  <a:tcPr/>
                </a:tc>
                <a:tc>
                  <a:txBody>
                    <a:bodyPr/>
                    <a:lstStyle/>
                    <a:p>
                      <a:endParaRPr lang="en-IN" sz="1800"/>
                    </a:p>
                  </a:txBody>
                  <a:tcPr/>
                </a:tc>
                <a:tc>
                  <a:txBody>
                    <a:bodyPr/>
                    <a:lstStyle/>
                    <a:p>
                      <a:pPr algn="ctr"/>
                      <a:endParaRPr lang="en-IN" sz="1800" dirty="0"/>
                    </a:p>
                  </a:txBody>
                  <a:tcPr/>
                </a:tc>
                <a:tc>
                  <a:txBody>
                    <a:bodyPr/>
                    <a:lstStyle/>
                    <a:p>
                      <a:pPr algn="ctr"/>
                      <a:r>
                        <a:rPr lang="en-IN" sz="1800" dirty="0"/>
                        <a:t>√√√</a:t>
                      </a:r>
                    </a:p>
                  </a:txBody>
                  <a:tcPr/>
                </a:tc>
                <a:extLst>
                  <a:ext uri="{0D108BD9-81ED-4DB2-BD59-A6C34878D82A}">
                    <a16:rowId xmlns:a16="http://schemas.microsoft.com/office/drawing/2014/main" val="2063698468"/>
                  </a:ext>
                </a:extLst>
              </a:tr>
              <a:tr h="328126">
                <a:tc>
                  <a:txBody>
                    <a:bodyPr/>
                    <a:lstStyle/>
                    <a:p>
                      <a:pPr algn="l"/>
                      <a:r>
                        <a:rPr lang="en-IN" sz="1800" dirty="0"/>
                        <a:t>Debtors</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1087422421"/>
                  </a:ext>
                </a:extLst>
              </a:tr>
              <a:tr h="328126">
                <a:tc>
                  <a:txBody>
                    <a:bodyPr/>
                    <a:lstStyle/>
                    <a:p>
                      <a:pPr algn="l"/>
                      <a:r>
                        <a:rPr lang="en-IN" sz="1800" dirty="0"/>
                        <a:t>Bills Receivable</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1726261110"/>
                  </a:ext>
                </a:extLst>
              </a:tr>
              <a:tr h="328126">
                <a:tc>
                  <a:txBody>
                    <a:bodyPr/>
                    <a:lstStyle/>
                    <a:p>
                      <a:pPr algn="l"/>
                      <a:r>
                        <a:rPr lang="en-IN" sz="1800" dirty="0"/>
                        <a:t>Stock of Raw Material</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3684854881"/>
                  </a:ext>
                </a:extLst>
              </a:tr>
              <a:tr h="328126">
                <a:tc>
                  <a:txBody>
                    <a:bodyPr/>
                    <a:lstStyle/>
                    <a:p>
                      <a:pPr algn="l"/>
                      <a:r>
                        <a:rPr lang="en-IN" sz="1800" dirty="0"/>
                        <a:t>Stock of Finished Goods</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3528557101"/>
                  </a:ext>
                </a:extLst>
              </a:tr>
              <a:tr h="328126">
                <a:tc>
                  <a:txBody>
                    <a:bodyPr/>
                    <a:lstStyle/>
                    <a:p>
                      <a:pPr algn="l"/>
                      <a:r>
                        <a:rPr lang="en-IN" sz="1800" dirty="0"/>
                        <a:t>Purchases</a:t>
                      </a:r>
                    </a:p>
                  </a:txBody>
                  <a:tcPr/>
                </a:tc>
                <a:tc>
                  <a:txBody>
                    <a:bodyPr/>
                    <a:lstStyle/>
                    <a:p>
                      <a:endParaRPr lang="en-IN" sz="1800"/>
                    </a:p>
                  </a:txBody>
                  <a:tcPr/>
                </a:tc>
                <a:tc>
                  <a:txBody>
                    <a:bodyPr/>
                    <a:lstStyle/>
                    <a:p>
                      <a:pPr algn="ctr"/>
                      <a:r>
                        <a:rPr lang="en-IN" sz="1800" dirty="0"/>
                        <a:t>√√√</a:t>
                      </a:r>
                    </a:p>
                  </a:txBody>
                  <a:tcPr/>
                </a:tc>
                <a:tc>
                  <a:txBody>
                    <a:bodyPr/>
                    <a:lstStyle/>
                    <a:p>
                      <a:pPr algn="ctr"/>
                      <a:endParaRPr lang="en-IN" sz="1800" dirty="0"/>
                    </a:p>
                  </a:txBody>
                  <a:tcPr/>
                </a:tc>
                <a:extLst>
                  <a:ext uri="{0D108BD9-81ED-4DB2-BD59-A6C34878D82A}">
                    <a16:rowId xmlns:a16="http://schemas.microsoft.com/office/drawing/2014/main" val="3348831995"/>
                  </a:ext>
                </a:extLst>
              </a:tr>
              <a:tr h="328126">
                <a:tc>
                  <a:txBody>
                    <a:bodyPr/>
                    <a:lstStyle/>
                    <a:p>
                      <a:pPr algn="l"/>
                      <a:r>
                        <a:rPr lang="en-IN" sz="1800" dirty="0"/>
                        <a:t>Purchase Return </a:t>
                      </a:r>
                    </a:p>
                  </a:txBody>
                  <a:tcPr/>
                </a:tc>
                <a:tc>
                  <a:txBody>
                    <a:bodyPr/>
                    <a:lstStyle/>
                    <a:p>
                      <a:endParaRPr lang="en-IN" sz="1800"/>
                    </a:p>
                  </a:txBody>
                  <a:tcPr/>
                </a:tc>
                <a:tc>
                  <a:txBody>
                    <a:bodyPr/>
                    <a:lstStyle/>
                    <a:p>
                      <a:pPr algn="ctr"/>
                      <a:endParaRPr lang="en-IN" sz="1800" dirty="0"/>
                    </a:p>
                  </a:txBody>
                  <a:tcPr/>
                </a:tc>
                <a:tc>
                  <a:txBody>
                    <a:bodyPr/>
                    <a:lstStyle/>
                    <a:p>
                      <a:pPr algn="ctr"/>
                      <a:r>
                        <a:rPr lang="en-IN" sz="1800" dirty="0"/>
                        <a:t>√√√</a:t>
                      </a:r>
                    </a:p>
                  </a:txBody>
                  <a:tcPr/>
                </a:tc>
                <a:extLst>
                  <a:ext uri="{0D108BD9-81ED-4DB2-BD59-A6C34878D82A}">
                    <a16:rowId xmlns:a16="http://schemas.microsoft.com/office/drawing/2014/main" val="2394414133"/>
                  </a:ext>
                </a:extLst>
              </a:tr>
            </a:tbl>
          </a:graphicData>
        </a:graphic>
      </p:graphicFrame>
      <p:sp>
        <p:nvSpPr>
          <p:cNvPr id="3" name="Title 2">
            <a:extLst>
              <a:ext uri="{FF2B5EF4-FFF2-40B4-BE49-F238E27FC236}">
                <a16:creationId xmlns:a16="http://schemas.microsoft.com/office/drawing/2014/main" id="{3F474DB8-4590-8530-5D7F-58E00301BA92}"/>
              </a:ext>
            </a:extLst>
          </p:cNvPr>
          <p:cNvSpPr>
            <a:spLocks noGrp="1"/>
          </p:cNvSpPr>
          <p:nvPr>
            <p:ph type="title"/>
          </p:nvPr>
        </p:nvSpPr>
        <p:spPr>
          <a:xfrm>
            <a:off x="13855" y="1"/>
            <a:ext cx="12192000" cy="753034"/>
          </a:xfrm>
        </p:spPr>
        <p:txBody>
          <a:bodyPr>
            <a:normAutofit/>
          </a:bodyPr>
          <a:lstStyle/>
          <a:p>
            <a:pPr algn="ctr"/>
            <a:r>
              <a:rPr lang="en-IN" dirty="0"/>
              <a:t>Trial </a:t>
            </a:r>
            <a:r>
              <a:rPr lang="en-IN"/>
              <a:t>Balance of………as </a:t>
            </a:r>
            <a:r>
              <a:rPr lang="en-IN" dirty="0"/>
              <a:t>on March 31</a:t>
            </a:r>
            <a:r>
              <a:rPr lang="en-IN"/>
              <a:t>, ……</a:t>
            </a:r>
            <a:endParaRPr lang="en-IN" dirty="0"/>
          </a:p>
        </p:txBody>
      </p:sp>
    </p:spTree>
    <p:extLst>
      <p:ext uri="{BB962C8B-B14F-4D97-AF65-F5344CB8AC3E}">
        <p14:creationId xmlns:p14="http://schemas.microsoft.com/office/powerpoint/2010/main" val="2283151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CB15F6D6-4202-92AF-9935-AECA8849773C}"/>
              </a:ext>
            </a:extLst>
          </p:cNvPr>
          <p:cNvGraphicFramePr>
            <a:graphicFrameLocks noGrp="1"/>
          </p:cNvGraphicFramePr>
          <p:nvPr>
            <p:ph idx="4294967295"/>
            <p:extLst>
              <p:ext uri="{D42A27DB-BD31-4B8C-83A1-F6EECF244321}">
                <p14:modId xmlns:p14="http://schemas.microsoft.com/office/powerpoint/2010/main" val="885413933"/>
              </p:ext>
            </p:extLst>
          </p:nvPr>
        </p:nvGraphicFramePr>
        <p:xfrm>
          <a:off x="1483111" y="245326"/>
          <a:ext cx="8675649" cy="6122017"/>
        </p:xfrm>
        <a:graphic>
          <a:graphicData uri="http://schemas.openxmlformats.org/drawingml/2006/table">
            <a:tbl>
              <a:tblPr firstRow="1" bandRow="1">
                <a:tableStyleId>{ED083AE6-46FA-4A59-8FB0-9F97EB10719F}</a:tableStyleId>
              </a:tblPr>
              <a:tblGrid>
                <a:gridCol w="5874596">
                  <a:extLst>
                    <a:ext uri="{9D8B030D-6E8A-4147-A177-3AD203B41FA5}">
                      <a16:colId xmlns:a16="http://schemas.microsoft.com/office/drawing/2014/main" val="2288976010"/>
                    </a:ext>
                  </a:extLst>
                </a:gridCol>
                <a:gridCol w="595297">
                  <a:extLst>
                    <a:ext uri="{9D8B030D-6E8A-4147-A177-3AD203B41FA5}">
                      <a16:colId xmlns:a16="http://schemas.microsoft.com/office/drawing/2014/main" val="2145531826"/>
                    </a:ext>
                  </a:extLst>
                </a:gridCol>
                <a:gridCol w="1030173">
                  <a:extLst>
                    <a:ext uri="{9D8B030D-6E8A-4147-A177-3AD203B41FA5}">
                      <a16:colId xmlns:a16="http://schemas.microsoft.com/office/drawing/2014/main" val="1668015994"/>
                    </a:ext>
                  </a:extLst>
                </a:gridCol>
                <a:gridCol w="1175583">
                  <a:extLst>
                    <a:ext uri="{9D8B030D-6E8A-4147-A177-3AD203B41FA5}">
                      <a16:colId xmlns:a16="http://schemas.microsoft.com/office/drawing/2014/main" val="1170988801"/>
                    </a:ext>
                  </a:extLst>
                </a:gridCol>
              </a:tblGrid>
              <a:tr h="726341">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3214620417"/>
                  </a:ext>
                </a:extLst>
              </a:tr>
              <a:tr h="415052">
                <a:tc>
                  <a:txBody>
                    <a:bodyPr/>
                    <a:lstStyle/>
                    <a:p>
                      <a:r>
                        <a:rPr lang="en-IN" dirty="0"/>
                        <a:t>Sales</a:t>
                      </a:r>
                    </a:p>
                  </a:txBody>
                  <a:tcPr/>
                </a:tc>
                <a:tc>
                  <a:txBody>
                    <a:bodyPr/>
                    <a:lstStyle/>
                    <a:p>
                      <a:endParaRPr lang="en-IN"/>
                    </a:p>
                  </a:txBody>
                  <a:tcPr/>
                </a:tc>
                <a:tc>
                  <a:txBody>
                    <a:bodyPr/>
                    <a:lstStyle/>
                    <a:p>
                      <a:pPr algn="ctr"/>
                      <a:endParaRPr lang="en-IN" dirty="0"/>
                    </a:p>
                  </a:txBody>
                  <a:tcPr/>
                </a:tc>
                <a:tc>
                  <a:txBody>
                    <a:bodyPr/>
                    <a:lstStyle/>
                    <a:p>
                      <a:pPr algn="ctr"/>
                      <a:r>
                        <a:rPr lang="en-IN" dirty="0"/>
                        <a:t>√√√</a:t>
                      </a:r>
                    </a:p>
                  </a:txBody>
                  <a:tcPr/>
                </a:tc>
                <a:extLst>
                  <a:ext uri="{0D108BD9-81ED-4DB2-BD59-A6C34878D82A}">
                    <a16:rowId xmlns:a16="http://schemas.microsoft.com/office/drawing/2014/main" val="668462562"/>
                  </a:ext>
                </a:extLst>
              </a:tr>
              <a:tr h="415052">
                <a:tc>
                  <a:txBody>
                    <a:bodyPr/>
                    <a:lstStyle/>
                    <a:p>
                      <a:r>
                        <a:rPr lang="en-IN" dirty="0"/>
                        <a:t>Sales Return</a:t>
                      </a:r>
                    </a:p>
                  </a:txBody>
                  <a:tcPr/>
                </a:tc>
                <a:tc>
                  <a:txBody>
                    <a:bodyPr/>
                    <a:lstStyle/>
                    <a:p>
                      <a:endParaRPr lang="en-IN"/>
                    </a:p>
                  </a:txBody>
                  <a:tcPr/>
                </a:tc>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257101763"/>
                  </a:ext>
                </a:extLst>
              </a:tr>
              <a:tr h="415052">
                <a:tc>
                  <a:txBody>
                    <a:bodyPr/>
                    <a:lstStyle/>
                    <a:p>
                      <a:r>
                        <a:rPr lang="en-IN" dirty="0"/>
                        <a:t>Carriage Inwards</a:t>
                      </a:r>
                    </a:p>
                  </a:txBody>
                  <a:tcPr/>
                </a:tc>
                <a:tc>
                  <a:txBody>
                    <a:bodyPr/>
                    <a:lstStyle/>
                    <a:p>
                      <a:endParaRPr lang="en-IN"/>
                    </a:p>
                  </a:txBody>
                  <a:tcPr/>
                </a:tc>
                <a:tc>
                  <a:txBody>
                    <a:bodyPr/>
                    <a:lstStyle/>
                    <a:p>
                      <a:pPr algn="ctr"/>
                      <a:r>
                        <a:rPr lang="en-IN" dirty="0"/>
                        <a:t>√√√</a:t>
                      </a:r>
                    </a:p>
                  </a:txBody>
                  <a:tcPr/>
                </a:tc>
                <a:tc>
                  <a:txBody>
                    <a:bodyPr/>
                    <a:lstStyle/>
                    <a:p>
                      <a:pPr algn="ctr"/>
                      <a:endParaRPr lang="en-IN"/>
                    </a:p>
                  </a:txBody>
                  <a:tcPr/>
                </a:tc>
                <a:extLst>
                  <a:ext uri="{0D108BD9-81ED-4DB2-BD59-A6C34878D82A}">
                    <a16:rowId xmlns:a16="http://schemas.microsoft.com/office/drawing/2014/main" val="1302240799"/>
                  </a:ext>
                </a:extLst>
              </a:tr>
              <a:tr h="415052">
                <a:tc>
                  <a:txBody>
                    <a:bodyPr/>
                    <a:lstStyle/>
                    <a:p>
                      <a:r>
                        <a:rPr lang="en-IN" dirty="0"/>
                        <a:t>Carriage Outwards</a:t>
                      </a:r>
                    </a:p>
                  </a:txBody>
                  <a:tcPr/>
                </a:tc>
                <a:tc>
                  <a:txBody>
                    <a:bodyPr/>
                    <a:lstStyle/>
                    <a:p>
                      <a:endParaRPr lang="en-IN"/>
                    </a:p>
                  </a:txBody>
                  <a:tcPr/>
                </a:tc>
                <a:tc>
                  <a:txBody>
                    <a:bodyPr/>
                    <a:lstStyle/>
                    <a:p>
                      <a:pPr algn="ctr"/>
                      <a:r>
                        <a:rPr lang="en-IN" dirty="0"/>
                        <a:t>√√√</a:t>
                      </a:r>
                    </a:p>
                  </a:txBody>
                  <a:tcPr/>
                </a:tc>
                <a:tc>
                  <a:txBody>
                    <a:bodyPr/>
                    <a:lstStyle/>
                    <a:p>
                      <a:pPr algn="ctr"/>
                      <a:endParaRPr lang="en-IN"/>
                    </a:p>
                  </a:txBody>
                  <a:tcPr/>
                </a:tc>
                <a:extLst>
                  <a:ext uri="{0D108BD9-81ED-4DB2-BD59-A6C34878D82A}">
                    <a16:rowId xmlns:a16="http://schemas.microsoft.com/office/drawing/2014/main" val="250314663"/>
                  </a:ext>
                </a:extLst>
              </a:tr>
              <a:tr h="415052">
                <a:tc>
                  <a:txBody>
                    <a:bodyPr/>
                    <a:lstStyle/>
                    <a:p>
                      <a:r>
                        <a:rPr lang="en-IN" dirty="0"/>
                        <a:t>Interest Paid </a:t>
                      </a:r>
                    </a:p>
                  </a:txBody>
                  <a:tcPr/>
                </a:tc>
                <a:tc>
                  <a:txBody>
                    <a:bodyPr/>
                    <a:lstStyle/>
                    <a:p>
                      <a:endParaRPr lang="en-IN" dirty="0"/>
                    </a:p>
                  </a:txBody>
                  <a:tcPr/>
                </a:tc>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1731071693"/>
                  </a:ext>
                </a:extLst>
              </a:tr>
              <a:tr h="415052">
                <a:tc>
                  <a:txBody>
                    <a:bodyPr/>
                    <a:lstStyle/>
                    <a:p>
                      <a:r>
                        <a:rPr lang="en-IN" dirty="0"/>
                        <a:t>Interest/Commission/Discount Received</a:t>
                      </a:r>
                    </a:p>
                  </a:txBody>
                  <a:tcPr/>
                </a:tc>
                <a:tc>
                  <a:txBody>
                    <a:bodyPr/>
                    <a:lstStyle/>
                    <a:p>
                      <a:endParaRPr lang="en-IN"/>
                    </a:p>
                  </a:txBody>
                  <a:tcPr/>
                </a:tc>
                <a:tc>
                  <a:txBody>
                    <a:bodyPr/>
                    <a:lstStyle/>
                    <a:p>
                      <a:pPr algn="ctr"/>
                      <a:endParaRPr lang="en-IN" dirty="0"/>
                    </a:p>
                  </a:txBody>
                  <a:tcPr/>
                </a:tc>
                <a:tc>
                  <a:txBody>
                    <a:bodyPr/>
                    <a:lstStyle/>
                    <a:p>
                      <a:pPr algn="ctr"/>
                      <a:r>
                        <a:rPr lang="en-IN" dirty="0"/>
                        <a:t>√√√</a:t>
                      </a:r>
                    </a:p>
                  </a:txBody>
                  <a:tcPr/>
                </a:tc>
                <a:extLst>
                  <a:ext uri="{0D108BD9-81ED-4DB2-BD59-A6C34878D82A}">
                    <a16:rowId xmlns:a16="http://schemas.microsoft.com/office/drawing/2014/main" val="3274713514"/>
                  </a:ext>
                </a:extLst>
              </a:tr>
              <a:tr h="415052">
                <a:tc>
                  <a:txBody>
                    <a:bodyPr/>
                    <a:lstStyle/>
                    <a:p>
                      <a:r>
                        <a:rPr lang="en-IN" dirty="0"/>
                        <a:t>Salaries</a:t>
                      </a:r>
                    </a:p>
                  </a:txBody>
                  <a:tcPr/>
                </a:tc>
                <a:tc>
                  <a:txBody>
                    <a:bodyPr/>
                    <a:lstStyle/>
                    <a:p>
                      <a:endParaRPr lang="en-IN"/>
                    </a:p>
                  </a:txBody>
                  <a:tcPr/>
                </a:tc>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2108709250"/>
                  </a:ext>
                </a:extLst>
              </a:tr>
              <a:tr h="415052">
                <a:tc>
                  <a:txBody>
                    <a:bodyPr/>
                    <a:lstStyle/>
                    <a:p>
                      <a:r>
                        <a:rPr lang="en-IN" dirty="0"/>
                        <a:t>Long-term Loan</a:t>
                      </a:r>
                    </a:p>
                  </a:txBody>
                  <a:tcPr/>
                </a:tc>
                <a:tc>
                  <a:txBody>
                    <a:bodyPr/>
                    <a:lstStyle/>
                    <a:p>
                      <a:endParaRPr lang="en-IN"/>
                    </a:p>
                  </a:txBody>
                  <a:tcPr/>
                </a:tc>
                <a:tc>
                  <a:txBody>
                    <a:bodyPr/>
                    <a:lstStyle/>
                    <a:p>
                      <a:pPr algn="ctr"/>
                      <a:endParaRPr lang="en-IN" dirty="0"/>
                    </a:p>
                  </a:txBody>
                  <a:tcPr/>
                </a:tc>
                <a:tc>
                  <a:txBody>
                    <a:bodyPr/>
                    <a:lstStyle/>
                    <a:p>
                      <a:pPr algn="ctr"/>
                      <a:r>
                        <a:rPr lang="en-IN" dirty="0"/>
                        <a:t>√√√</a:t>
                      </a:r>
                    </a:p>
                  </a:txBody>
                  <a:tcPr/>
                </a:tc>
                <a:extLst>
                  <a:ext uri="{0D108BD9-81ED-4DB2-BD59-A6C34878D82A}">
                    <a16:rowId xmlns:a16="http://schemas.microsoft.com/office/drawing/2014/main" val="1087422421"/>
                  </a:ext>
                </a:extLst>
              </a:tr>
              <a:tr h="415052">
                <a:tc>
                  <a:txBody>
                    <a:bodyPr/>
                    <a:lstStyle/>
                    <a:p>
                      <a:r>
                        <a:rPr lang="en-IN" dirty="0"/>
                        <a:t>Creditors</a:t>
                      </a:r>
                    </a:p>
                  </a:txBody>
                  <a:tcPr/>
                </a:tc>
                <a:tc>
                  <a:txBody>
                    <a:bodyPr/>
                    <a:lstStyle/>
                    <a:p>
                      <a:endParaRPr lang="en-IN"/>
                    </a:p>
                  </a:txBody>
                  <a:tcPr/>
                </a:tc>
                <a:tc>
                  <a:txBody>
                    <a:bodyPr/>
                    <a:lstStyle/>
                    <a:p>
                      <a:pPr algn="ctr"/>
                      <a:endParaRPr lang="en-IN"/>
                    </a:p>
                  </a:txBody>
                  <a:tcPr/>
                </a:tc>
                <a:tc>
                  <a:txBody>
                    <a:bodyPr/>
                    <a:lstStyle/>
                    <a:p>
                      <a:pPr algn="ctr"/>
                      <a:r>
                        <a:rPr lang="en-IN" dirty="0"/>
                        <a:t>√√√</a:t>
                      </a:r>
                    </a:p>
                  </a:txBody>
                  <a:tcPr/>
                </a:tc>
                <a:extLst>
                  <a:ext uri="{0D108BD9-81ED-4DB2-BD59-A6C34878D82A}">
                    <a16:rowId xmlns:a16="http://schemas.microsoft.com/office/drawing/2014/main" val="1726261110"/>
                  </a:ext>
                </a:extLst>
              </a:tr>
              <a:tr h="415052">
                <a:tc>
                  <a:txBody>
                    <a:bodyPr/>
                    <a:lstStyle/>
                    <a:p>
                      <a:r>
                        <a:rPr lang="en-IN" dirty="0"/>
                        <a:t>Bills Payable</a:t>
                      </a:r>
                    </a:p>
                  </a:txBody>
                  <a:tcPr/>
                </a:tc>
                <a:tc>
                  <a:txBody>
                    <a:bodyPr/>
                    <a:lstStyle/>
                    <a:p>
                      <a:endParaRPr lang="en-IN"/>
                    </a:p>
                  </a:txBody>
                  <a:tcPr/>
                </a:tc>
                <a:tc>
                  <a:txBody>
                    <a:bodyPr/>
                    <a:lstStyle/>
                    <a:p>
                      <a:pPr algn="ctr"/>
                      <a:endParaRPr lang="en-IN"/>
                    </a:p>
                  </a:txBody>
                  <a:tcPr/>
                </a:tc>
                <a:tc>
                  <a:txBody>
                    <a:bodyPr/>
                    <a:lstStyle/>
                    <a:p>
                      <a:pPr algn="ctr"/>
                      <a:r>
                        <a:rPr lang="en-IN" dirty="0"/>
                        <a:t>√√√</a:t>
                      </a:r>
                    </a:p>
                  </a:txBody>
                  <a:tcPr/>
                </a:tc>
                <a:extLst>
                  <a:ext uri="{0D108BD9-81ED-4DB2-BD59-A6C34878D82A}">
                    <a16:rowId xmlns:a16="http://schemas.microsoft.com/office/drawing/2014/main" val="3684854881"/>
                  </a:ext>
                </a:extLst>
              </a:tr>
              <a:tr h="415052">
                <a:tc>
                  <a:txBody>
                    <a:bodyPr/>
                    <a:lstStyle/>
                    <a:p>
                      <a:r>
                        <a:rPr lang="en-IN" dirty="0"/>
                        <a:t>Advances from Customers</a:t>
                      </a:r>
                    </a:p>
                  </a:txBody>
                  <a:tcPr/>
                </a:tc>
                <a:tc>
                  <a:txBody>
                    <a:bodyPr/>
                    <a:lstStyle/>
                    <a:p>
                      <a:endParaRPr lang="en-IN"/>
                    </a:p>
                  </a:txBody>
                  <a:tcPr/>
                </a:tc>
                <a:tc>
                  <a:txBody>
                    <a:bodyPr/>
                    <a:lstStyle/>
                    <a:p>
                      <a:pPr algn="ctr"/>
                      <a:endParaRPr lang="en-IN"/>
                    </a:p>
                  </a:txBody>
                  <a:tcPr/>
                </a:tc>
                <a:tc>
                  <a:txBody>
                    <a:bodyPr/>
                    <a:lstStyle/>
                    <a:p>
                      <a:pPr algn="ctr"/>
                      <a:r>
                        <a:rPr lang="en-IN" dirty="0"/>
                        <a:t>√√√</a:t>
                      </a:r>
                    </a:p>
                  </a:txBody>
                  <a:tcPr/>
                </a:tc>
                <a:extLst>
                  <a:ext uri="{0D108BD9-81ED-4DB2-BD59-A6C34878D82A}">
                    <a16:rowId xmlns:a16="http://schemas.microsoft.com/office/drawing/2014/main" val="3528557101"/>
                  </a:ext>
                </a:extLst>
              </a:tr>
              <a:tr h="415052">
                <a:tc>
                  <a:txBody>
                    <a:bodyPr/>
                    <a:lstStyle/>
                    <a:p>
                      <a:r>
                        <a:rPr lang="en-IN" dirty="0"/>
                        <a:t>Drawings</a:t>
                      </a:r>
                    </a:p>
                  </a:txBody>
                  <a:tcPr/>
                </a:tc>
                <a:tc>
                  <a:txBody>
                    <a:bodyPr/>
                    <a:lstStyle/>
                    <a:p>
                      <a:endParaRPr lang="en-IN"/>
                    </a:p>
                  </a:txBody>
                  <a:tcPr/>
                </a:tc>
                <a:tc>
                  <a:txBody>
                    <a:bodyPr/>
                    <a:lstStyle/>
                    <a:p>
                      <a:pPr algn="ctr"/>
                      <a:r>
                        <a:rPr lang="en-IN" dirty="0"/>
                        <a:t>√√√</a:t>
                      </a:r>
                    </a:p>
                  </a:txBody>
                  <a:tcPr/>
                </a:tc>
                <a:tc>
                  <a:txBody>
                    <a:bodyPr/>
                    <a:lstStyle/>
                    <a:p>
                      <a:pPr algn="ctr"/>
                      <a:endParaRPr lang="en-IN" dirty="0"/>
                    </a:p>
                  </a:txBody>
                  <a:tcPr/>
                </a:tc>
                <a:extLst>
                  <a:ext uri="{0D108BD9-81ED-4DB2-BD59-A6C34878D82A}">
                    <a16:rowId xmlns:a16="http://schemas.microsoft.com/office/drawing/2014/main" val="3348831995"/>
                  </a:ext>
                </a:extLst>
              </a:tr>
              <a:tr h="415052">
                <a:tc>
                  <a:txBody>
                    <a:bodyPr/>
                    <a:lstStyle/>
                    <a:p>
                      <a:pPr algn="ctr"/>
                      <a:r>
                        <a:rPr lang="en-IN" sz="2000" b="1" dirty="0"/>
                        <a:t>Total (Debit = Credit)</a:t>
                      </a:r>
                    </a:p>
                  </a:txBody>
                  <a:tcPr/>
                </a:tc>
                <a:tc>
                  <a:txBody>
                    <a:bodyPr/>
                    <a:lstStyle/>
                    <a:p>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2394414133"/>
                  </a:ext>
                </a:extLst>
              </a:tr>
            </a:tbl>
          </a:graphicData>
        </a:graphic>
      </p:graphicFrame>
    </p:spTree>
    <p:extLst>
      <p:ext uri="{BB962C8B-B14F-4D97-AF65-F5344CB8AC3E}">
        <p14:creationId xmlns:p14="http://schemas.microsoft.com/office/powerpoint/2010/main" val="123037637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65B08390-2AFD-24B1-86E8-A725E616EF34}"/>
              </a:ext>
            </a:extLst>
          </p:cNvPr>
          <p:cNvGraphicFramePr>
            <a:graphicFrameLocks noGrp="1"/>
          </p:cNvGraphicFramePr>
          <p:nvPr/>
        </p:nvGraphicFramePr>
        <p:xfrm>
          <a:off x="1658471" y="1138772"/>
          <a:ext cx="8142941" cy="5359135"/>
        </p:xfrm>
        <a:graphic>
          <a:graphicData uri="http://schemas.openxmlformats.org/drawingml/2006/table">
            <a:tbl>
              <a:tblPr firstRow="1" bandRow="1">
                <a:tableStyleId>{5940675A-B579-460E-94D1-54222C63F5DA}</a:tableStyleId>
              </a:tblPr>
              <a:tblGrid>
                <a:gridCol w="2841048">
                  <a:extLst>
                    <a:ext uri="{9D8B030D-6E8A-4147-A177-3AD203B41FA5}">
                      <a16:colId xmlns:a16="http://schemas.microsoft.com/office/drawing/2014/main" val="981615551"/>
                    </a:ext>
                  </a:extLst>
                </a:gridCol>
                <a:gridCol w="1230422">
                  <a:extLst>
                    <a:ext uri="{9D8B030D-6E8A-4147-A177-3AD203B41FA5}">
                      <a16:colId xmlns:a16="http://schemas.microsoft.com/office/drawing/2014/main" val="1800456075"/>
                    </a:ext>
                  </a:extLst>
                </a:gridCol>
                <a:gridCol w="2649450">
                  <a:extLst>
                    <a:ext uri="{9D8B030D-6E8A-4147-A177-3AD203B41FA5}">
                      <a16:colId xmlns:a16="http://schemas.microsoft.com/office/drawing/2014/main" val="2033140771"/>
                    </a:ext>
                  </a:extLst>
                </a:gridCol>
                <a:gridCol w="1422021">
                  <a:extLst>
                    <a:ext uri="{9D8B030D-6E8A-4147-A177-3AD203B41FA5}">
                      <a16:colId xmlns:a16="http://schemas.microsoft.com/office/drawing/2014/main" val="2866500735"/>
                    </a:ext>
                  </a:extLst>
                </a:gridCol>
              </a:tblGrid>
              <a:tr h="604255">
                <a:tc>
                  <a:txBody>
                    <a:bodyPr/>
                    <a:lstStyle/>
                    <a:p>
                      <a:pPr algn="ctr"/>
                      <a:r>
                        <a:rPr lang="en-IN" dirty="0"/>
                        <a:t>Particulars</a:t>
                      </a:r>
                    </a:p>
                  </a:txBody>
                  <a:tcPr/>
                </a:tc>
                <a:tc>
                  <a:txBody>
                    <a:bodyPr/>
                    <a:lstStyle/>
                    <a:p>
                      <a:pPr algn="ctr"/>
                      <a:r>
                        <a:rPr lang="en-IN" dirty="0"/>
                        <a:t>Amount ₹</a:t>
                      </a:r>
                    </a:p>
                  </a:txBody>
                  <a:tcPr/>
                </a:tc>
                <a:tc>
                  <a:txBody>
                    <a:bodyPr/>
                    <a:lstStyle/>
                    <a:p>
                      <a:pPr algn="ctr"/>
                      <a:r>
                        <a:rPr lang="en-IN" dirty="0"/>
                        <a:t>Particulars</a:t>
                      </a:r>
                    </a:p>
                  </a:txBody>
                  <a:tcPr/>
                </a:tc>
                <a:tc>
                  <a:txBody>
                    <a:bodyPr/>
                    <a:lstStyle/>
                    <a:p>
                      <a:pPr algn="ctr"/>
                      <a:r>
                        <a:rPr lang="en-IN" dirty="0"/>
                        <a:t>Amount ₹</a:t>
                      </a:r>
                    </a:p>
                  </a:txBody>
                  <a:tcPr/>
                </a:tc>
                <a:extLst>
                  <a:ext uri="{0D108BD9-81ED-4DB2-BD59-A6C34878D82A}">
                    <a16:rowId xmlns:a16="http://schemas.microsoft.com/office/drawing/2014/main" val="1765745663"/>
                  </a:ext>
                </a:extLst>
              </a:tr>
              <a:tr h="350085">
                <a:tc>
                  <a:txBody>
                    <a:bodyPr/>
                    <a:lstStyle/>
                    <a:p>
                      <a:r>
                        <a:rPr lang="en-IN" dirty="0"/>
                        <a:t>Wages and salaries</a:t>
                      </a:r>
                    </a:p>
                  </a:txBody>
                  <a:tcPr/>
                </a:tc>
                <a:tc>
                  <a:txBody>
                    <a:bodyPr/>
                    <a:lstStyle/>
                    <a:p>
                      <a:pPr algn="r"/>
                      <a:r>
                        <a:rPr lang="en-IN" dirty="0"/>
                        <a:t>16,000</a:t>
                      </a:r>
                    </a:p>
                  </a:txBody>
                  <a:tcPr/>
                </a:tc>
                <a:tc>
                  <a:txBody>
                    <a:bodyPr/>
                    <a:lstStyle/>
                    <a:p>
                      <a:r>
                        <a:rPr lang="en-IN" dirty="0"/>
                        <a:t>BOD</a:t>
                      </a:r>
                    </a:p>
                  </a:txBody>
                  <a:tcPr/>
                </a:tc>
                <a:tc>
                  <a:txBody>
                    <a:bodyPr/>
                    <a:lstStyle/>
                    <a:p>
                      <a:pPr algn="r"/>
                      <a:r>
                        <a:rPr lang="en-IN" dirty="0"/>
                        <a:t>3,000</a:t>
                      </a:r>
                    </a:p>
                  </a:txBody>
                  <a:tcPr/>
                </a:tc>
                <a:extLst>
                  <a:ext uri="{0D108BD9-81ED-4DB2-BD59-A6C34878D82A}">
                    <a16:rowId xmlns:a16="http://schemas.microsoft.com/office/drawing/2014/main" val="1308110888"/>
                  </a:ext>
                </a:extLst>
              </a:tr>
              <a:tr h="350085">
                <a:tc>
                  <a:txBody>
                    <a:bodyPr/>
                    <a:lstStyle/>
                    <a:p>
                      <a:r>
                        <a:rPr lang="en-IN" dirty="0"/>
                        <a:t>Debtors </a:t>
                      </a:r>
                    </a:p>
                  </a:txBody>
                  <a:tcPr/>
                </a:tc>
                <a:tc>
                  <a:txBody>
                    <a:bodyPr/>
                    <a:lstStyle/>
                    <a:p>
                      <a:pPr algn="r"/>
                      <a:r>
                        <a:rPr lang="en-IN" dirty="0"/>
                        <a:t>25,400</a:t>
                      </a:r>
                    </a:p>
                  </a:txBody>
                  <a:tcPr/>
                </a:tc>
                <a:tc>
                  <a:txBody>
                    <a:bodyPr/>
                    <a:lstStyle/>
                    <a:p>
                      <a:r>
                        <a:rPr lang="en-IN" dirty="0"/>
                        <a:t>Sales</a:t>
                      </a:r>
                    </a:p>
                  </a:txBody>
                  <a:tcPr/>
                </a:tc>
                <a:tc>
                  <a:txBody>
                    <a:bodyPr/>
                    <a:lstStyle/>
                    <a:p>
                      <a:pPr algn="r"/>
                      <a:r>
                        <a:rPr lang="en-IN" dirty="0"/>
                        <a:t>119,000</a:t>
                      </a:r>
                    </a:p>
                  </a:txBody>
                  <a:tcPr/>
                </a:tc>
                <a:extLst>
                  <a:ext uri="{0D108BD9-81ED-4DB2-BD59-A6C34878D82A}">
                    <a16:rowId xmlns:a16="http://schemas.microsoft.com/office/drawing/2014/main" val="2650740737"/>
                  </a:ext>
                </a:extLst>
              </a:tr>
              <a:tr h="350085">
                <a:tc>
                  <a:txBody>
                    <a:bodyPr/>
                    <a:lstStyle/>
                    <a:p>
                      <a:r>
                        <a:rPr lang="en-IN" dirty="0"/>
                        <a:t>Stock (As on 01-04-2021)</a:t>
                      </a:r>
                    </a:p>
                  </a:txBody>
                  <a:tcPr/>
                </a:tc>
                <a:tc>
                  <a:txBody>
                    <a:bodyPr/>
                    <a:lstStyle/>
                    <a:p>
                      <a:pPr algn="r"/>
                      <a:r>
                        <a:rPr lang="en-IN" dirty="0"/>
                        <a:t>9,000</a:t>
                      </a:r>
                    </a:p>
                  </a:txBody>
                  <a:tcPr/>
                </a:tc>
                <a:tc>
                  <a:txBody>
                    <a:bodyPr/>
                    <a:lstStyle/>
                    <a:p>
                      <a:r>
                        <a:rPr lang="en-IN" dirty="0"/>
                        <a:t>Insurance Premium </a:t>
                      </a:r>
                    </a:p>
                  </a:txBody>
                  <a:tcPr/>
                </a:tc>
                <a:tc>
                  <a:txBody>
                    <a:bodyPr/>
                    <a:lstStyle/>
                    <a:p>
                      <a:pPr algn="r"/>
                      <a:r>
                        <a:rPr lang="en-IN" dirty="0"/>
                        <a:t>1,500</a:t>
                      </a:r>
                    </a:p>
                  </a:txBody>
                  <a:tcPr/>
                </a:tc>
                <a:extLst>
                  <a:ext uri="{0D108BD9-81ED-4DB2-BD59-A6C34878D82A}">
                    <a16:rowId xmlns:a16="http://schemas.microsoft.com/office/drawing/2014/main" val="2433253470"/>
                  </a:ext>
                </a:extLst>
              </a:tr>
              <a:tr h="350085">
                <a:tc>
                  <a:txBody>
                    <a:bodyPr/>
                    <a:lstStyle/>
                    <a:p>
                      <a:r>
                        <a:rPr lang="en-IN" dirty="0"/>
                        <a:t>Telephone Bills</a:t>
                      </a:r>
                    </a:p>
                  </a:txBody>
                  <a:tcPr/>
                </a:tc>
                <a:tc>
                  <a:txBody>
                    <a:bodyPr/>
                    <a:lstStyle/>
                    <a:p>
                      <a:pPr algn="r"/>
                      <a:r>
                        <a:rPr lang="en-IN" dirty="0"/>
                        <a:t>100</a:t>
                      </a:r>
                    </a:p>
                  </a:txBody>
                  <a:tcPr/>
                </a:tc>
                <a:tc>
                  <a:txBody>
                    <a:bodyPr/>
                    <a:lstStyle/>
                    <a:p>
                      <a:r>
                        <a:rPr lang="en-IN" dirty="0"/>
                        <a:t>Carriage Inwards</a:t>
                      </a:r>
                    </a:p>
                  </a:txBody>
                  <a:tcPr/>
                </a:tc>
                <a:tc>
                  <a:txBody>
                    <a:bodyPr/>
                    <a:lstStyle/>
                    <a:p>
                      <a:pPr algn="r"/>
                      <a:r>
                        <a:rPr lang="en-IN" dirty="0"/>
                        <a:t>2,000</a:t>
                      </a:r>
                    </a:p>
                  </a:txBody>
                  <a:tcPr/>
                </a:tc>
                <a:extLst>
                  <a:ext uri="{0D108BD9-81ED-4DB2-BD59-A6C34878D82A}">
                    <a16:rowId xmlns:a16="http://schemas.microsoft.com/office/drawing/2014/main" val="4034378873"/>
                  </a:ext>
                </a:extLst>
              </a:tr>
              <a:tr h="350085">
                <a:tc>
                  <a:txBody>
                    <a:bodyPr/>
                    <a:lstStyle/>
                    <a:p>
                      <a:r>
                        <a:rPr lang="en-IN" dirty="0"/>
                        <a:t>Duty paid on Purchase</a:t>
                      </a:r>
                    </a:p>
                  </a:txBody>
                  <a:tcPr/>
                </a:tc>
                <a:tc>
                  <a:txBody>
                    <a:bodyPr/>
                    <a:lstStyle/>
                    <a:p>
                      <a:pPr algn="r"/>
                      <a:r>
                        <a:rPr lang="en-IN" dirty="0"/>
                        <a:t>10,000</a:t>
                      </a:r>
                    </a:p>
                  </a:txBody>
                  <a:tcPr/>
                </a:tc>
                <a:tc>
                  <a:txBody>
                    <a:bodyPr/>
                    <a:lstStyle/>
                    <a:p>
                      <a:r>
                        <a:rPr lang="en-IN" dirty="0"/>
                        <a:t>Sales Returns</a:t>
                      </a:r>
                    </a:p>
                  </a:txBody>
                  <a:tcPr/>
                </a:tc>
                <a:tc>
                  <a:txBody>
                    <a:bodyPr/>
                    <a:lstStyle/>
                    <a:p>
                      <a:pPr algn="r"/>
                      <a:r>
                        <a:rPr lang="en-IN" dirty="0"/>
                        <a:t>2,000</a:t>
                      </a:r>
                    </a:p>
                  </a:txBody>
                  <a:tcPr/>
                </a:tc>
                <a:extLst>
                  <a:ext uri="{0D108BD9-81ED-4DB2-BD59-A6C34878D82A}">
                    <a16:rowId xmlns:a16="http://schemas.microsoft.com/office/drawing/2014/main" val="4181326486"/>
                  </a:ext>
                </a:extLst>
              </a:tr>
              <a:tr h="350085">
                <a:tc>
                  <a:txBody>
                    <a:bodyPr/>
                    <a:lstStyle/>
                    <a:p>
                      <a:r>
                        <a:rPr lang="en-IN" dirty="0"/>
                        <a:t>Sales Promotion Exp.</a:t>
                      </a:r>
                    </a:p>
                  </a:txBody>
                  <a:tcPr/>
                </a:tc>
                <a:tc>
                  <a:txBody>
                    <a:bodyPr/>
                    <a:lstStyle/>
                    <a:p>
                      <a:pPr algn="r"/>
                      <a:r>
                        <a:rPr lang="en-IN" dirty="0"/>
                        <a:t>1,000</a:t>
                      </a:r>
                    </a:p>
                  </a:txBody>
                  <a:tcPr/>
                </a:tc>
                <a:tc>
                  <a:txBody>
                    <a:bodyPr/>
                    <a:lstStyle/>
                    <a:p>
                      <a:r>
                        <a:rPr lang="en-IN" dirty="0"/>
                        <a:t>Building </a:t>
                      </a:r>
                    </a:p>
                  </a:txBody>
                  <a:tcPr/>
                </a:tc>
                <a:tc>
                  <a:txBody>
                    <a:bodyPr/>
                    <a:lstStyle/>
                    <a:p>
                      <a:pPr algn="r"/>
                      <a:r>
                        <a:rPr lang="en-IN" dirty="0"/>
                        <a:t>90,000</a:t>
                      </a:r>
                    </a:p>
                  </a:txBody>
                  <a:tcPr/>
                </a:tc>
                <a:extLst>
                  <a:ext uri="{0D108BD9-81ED-4DB2-BD59-A6C34878D82A}">
                    <a16:rowId xmlns:a16="http://schemas.microsoft.com/office/drawing/2014/main" val="2926824821"/>
                  </a:ext>
                </a:extLst>
              </a:tr>
              <a:tr h="350085">
                <a:tc>
                  <a:txBody>
                    <a:bodyPr/>
                    <a:lstStyle/>
                    <a:p>
                      <a:r>
                        <a:rPr lang="en-IN" dirty="0"/>
                        <a:t>Drawings</a:t>
                      </a:r>
                    </a:p>
                  </a:txBody>
                  <a:tcPr/>
                </a:tc>
                <a:tc>
                  <a:txBody>
                    <a:bodyPr/>
                    <a:lstStyle/>
                    <a:p>
                      <a:pPr algn="r"/>
                      <a:r>
                        <a:rPr lang="en-IN" dirty="0"/>
                        <a:t>3,200</a:t>
                      </a:r>
                    </a:p>
                  </a:txBody>
                  <a:tcPr/>
                </a:tc>
                <a:tc>
                  <a:txBody>
                    <a:bodyPr/>
                    <a:lstStyle/>
                    <a:p>
                      <a:r>
                        <a:rPr lang="en-IN" dirty="0"/>
                        <a:t>Machinery</a:t>
                      </a:r>
                    </a:p>
                  </a:txBody>
                  <a:tcPr/>
                </a:tc>
                <a:tc>
                  <a:txBody>
                    <a:bodyPr/>
                    <a:lstStyle/>
                    <a:p>
                      <a:pPr algn="r"/>
                      <a:r>
                        <a:rPr lang="en-IN" dirty="0"/>
                        <a:t>70,000</a:t>
                      </a:r>
                    </a:p>
                  </a:txBody>
                  <a:tcPr/>
                </a:tc>
                <a:extLst>
                  <a:ext uri="{0D108BD9-81ED-4DB2-BD59-A6C34878D82A}">
                    <a16:rowId xmlns:a16="http://schemas.microsoft.com/office/drawing/2014/main" val="2256507741"/>
                  </a:ext>
                </a:extLst>
              </a:tr>
              <a:tr h="350085">
                <a:tc>
                  <a:txBody>
                    <a:bodyPr/>
                    <a:lstStyle/>
                    <a:p>
                      <a:r>
                        <a:rPr lang="en-IN" dirty="0"/>
                        <a:t>Bad Debts</a:t>
                      </a:r>
                    </a:p>
                  </a:txBody>
                  <a:tcPr/>
                </a:tc>
                <a:tc>
                  <a:txBody>
                    <a:bodyPr/>
                    <a:lstStyle/>
                    <a:p>
                      <a:pPr algn="r"/>
                      <a:r>
                        <a:rPr lang="en-IN" dirty="0"/>
                        <a:t>300</a:t>
                      </a:r>
                    </a:p>
                  </a:txBody>
                  <a:tcPr/>
                </a:tc>
                <a:tc>
                  <a:txBody>
                    <a:bodyPr/>
                    <a:lstStyle/>
                    <a:p>
                      <a:r>
                        <a:rPr lang="en-IN" dirty="0"/>
                        <a:t>Cash in hand</a:t>
                      </a:r>
                    </a:p>
                  </a:txBody>
                  <a:tcPr/>
                </a:tc>
                <a:tc>
                  <a:txBody>
                    <a:bodyPr/>
                    <a:lstStyle/>
                    <a:p>
                      <a:pPr algn="r"/>
                      <a:r>
                        <a:rPr lang="en-IN" dirty="0"/>
                        <a:t>1,000</a:t>
                      </a:r>
                    </a:p>
                  </a:txBody>
                  <a:tcPr/>
                </a:tc>
                <a:extLst>
                  <a:ext uri="{0D108BD9-81ED-4DB2-BD59-A6C34878D82A}">
                    <a16:rowId xmlns:a16="http://schemas.microsoft.com/office/drawing/2014/main" val="3011905661"/>
                  </a:ext>
                </a:extLst>
              </a:tr>
              <a:tr h="350085">
                <a:tc>
                  <a:txBody>
                    <a:bodyPr/>
                    <a:lstStyle/>
                    <a:p>
                      <a:r>
                        <a:rPr lang="en-IN" dirty="0"/>
                        <a:t>Discount Received</a:t>
                      </a:r>
                    </a:p>
                  </a:txBody>
                  <a:tcPr/>
                </a:tc>
                <a:tc>
                  <a:txBody>
                    <a:bodyPr/>
                    <a:lstStyle/>
                    <a:p>
                      <a:pPr algn="r"/>
                      <a:r>
                        <a:rPr lang="en-IN" dirty="0"/>
                        <a:t>500</a:t>
                      </a:r>
                    </a:p>
                  </a:txBody>
                  <a:tcPr/>
                </a:tc>
                <a:tc>
                  <a:txBody>
                    <a:bodyPr/>
                    <a:lstStyle/>
                    <a:p>
                      <a:r>
                        <a:rPr lang="en-IN" dirty="0"/>
                        <a:t>Bank Balance</a:t>
                      </a:r>
                    </a:p>
                  </a:txBody>
                  <a:tcPr/>
                </a:tc>
                <a:tc>
                  <a:txBody>
                    <a:bodyPr/>
                    <a:lstStyle/>
                    <a:p>
                      <a:pPr algn="r"/>
                      <a:r>
                        <a:rPr lang="en-IN" dirty="0"/>
                        <a:t>39,500</a:t>
                      </a:r>
                    </a:p>
                  </a:txBody>
                  <a:tcPr/>
                </a:tc>
                <a:extLst>
                  <a:ext uri="{0D108BD9-81ED-4DB2-BD59-A6C34878D82A}">
                    <a16:rowId xmlns:a16="http://schemas.microsoft.com/office/drawing/2014/main" val="2360450185"/>
                  </a:ext>
                </a:extLst>
              </a:tr>
              <a:tr h="350085">
                <a:tc>
                  <a:txBody>
                    <a:bodyPr/>
                    <a:lstStyle/>
                    <a:p>
                      <a:r>
                        <a:rPr lang="en-IN" dirty="0"/>
                        <a:t>Bills Payable</a:t>
                      </a:r>
                    </a:p>
                  </a:txBody>
                  <a:tcPr/>
                </a:tc>
                <a:tc>
                  <a:txBody>
                    <a:bodyPr/>
                    <a:lstStyle/>
                    <a:p>
                      <a:pPr algn="r"/>
                      <a:r>
                        <a:rPr lang="en-IN" dirty="0"/>
                        <a:t>9,000</a:t>
                      </a:r>
                    </a:p>
                  </a:txBody>
                  <a:tcPr/>
                </a:tc>
                <a:tc>
                  <a:txBody>
                    <a:bodyPr/>
                    <a:lstStyle/>
                    <a:p>
                      <a:r>
                        <a:rPr lang="en-IN" dirty="0"/>
                        <a:t>Furniture</a:t>
                      </a:r>
                    </a:p>
                  </a:txBody>
                  <a:tcPr/>
                </a:tc>
                <a:tc>
                  <a:txBody>
                    <a:bodyPr/>
                    <a:lstStyle/>
                    <a:p>
                      <a:pPr algn="r"/>
                      <a:r>
                        <a:rPr lang="en-IN" dirty="0"/>
                        <a:t>1,000</a:t>
                      </a:r>
                    </a:p>
                  </a:txBody>
                  <a:tcPr/>
                </a:tc>
                <a:extLst>
                  <a:ext uri="{0D108BD9-81ED-4DB2-BD59-A6C34878D82A}">
                    <a16:rowId xmlns:a16="http://schemas.microsoft.com/office/drawing/2014/main" val="2067843277"/>
                  </a:ext>
                </a:extLst>
              </a:tr>
              <a:tr h="350085">
                <a:tc>
                  <a:txBody>
                    <a:bodyPr/>
                    <a:lstStyle/>
                    <a:p>
                      <a:r>
                        <a:rPr lang="en-IN" dirty="0"/>
                        <a:t>Purchase</a:t>
                      </a:r>
                    </a:p>
                  </a:txBody>
                  <a:tcPr/>
                </a:tc>
                <a:tc>
                  <a:txBody>
                    <a:bodyPr/>
                    <a:lstStyle/>
                    <a:p>
                      <a:pPr algn="r"/>
                      <a:r>
                        <a:rPr lang="en-IN" dirty="0"/>
                        <a:t>64,500</a:t>
                      </a:r>
                    </a:p>
                  </a:txBody>
                  <a:tcPr/>
                </a:tc>
                <a:tc>
                  <a:txBody>
                    <a:bodyPr/>
                    <a:lstStyle/>
                    <a:p>
                      <a:r>
                        <a:rPr lang="en-IN" dirty="0"/>
                        <a:t>Goodwill</a:t>
                      </a:r>
                    </a:p>
                  </a:txBody>
                  <a:tcPr/>
                </a:tc>
                <a:tc>
                  <a:txBody>
                    <a:bodyPr/>
                    <a:lstStyle/>
                    <a:p>
                      <a:pPr algn="r"/>
                      <a:r>
                        <a:rPr lang="en-IN" dirty="0"/>
                        <a:t>9,000</a:t>
                      </a:r>
                    </a:p>
                  </a:txBody>
                  <a:tcPr/>
                </a:tc>
                <a:extLst>
                  <a:ext uri="{0D108BD9-81ED-4DB2-BD59-A6C34878D82A}">
                    <a16:rowId xmlns:a16="http://schemas.microsoft.com/office/drawing/2014/main" val="3790679766"/>
                  </a:ext>
                </a:extLst>
              </a:tr>
              <a:tr h="350085">
                <a:tc>
                  <a:txBody>
                    <a:bodyPr/>
                    <a:lstStyle/>
                    <a:p>
                      <a:r>
                        <a:rPr lang="en-IN" dirty="0"/>
                        <a:t>Creditors</a:t>
                      </a:r>
                    </a:p>
                  </a:txBody>
                  <a:tcPr/>
                </a:tc>
                <a:tc>
                  <a:txBody>
                    <a:bodyPr/>
                    <a:lstStyle/>
                    <a:p>
                      <a:pPr algn="r"/>
                      <a:r>
                        <a:rPr lang="en-IN" dirty="0"/>
                        <a:t>42,000</a:t>
                      </a:r>
                    </a:p>
                  </a:txBody>
                  <a:tcPr/>
                </a:tc>
                <a:tc>
                  <a:txBody>
                    <a:bodyPr/>
                    <a:lstStyle/>
                    <a:p>
                      <a:r>
                        <a:rPr lang="en-IN" dirty="0"/>
                        <a:t>Carriage Outwards</a:t>
                      </a:r>
                    </a:p>
                  </a:txBody>
                  <a:tcPr/>
                </a:tc>
                <a:tc>
                  <a:txBody>
                    <a:bodyPr/>
                    <a:lstStyle/>
                    <a:p>
                      <a:pPr algn="r"/>
                      <a:r>
                        <a:rPr lang="en-IN" dirty="0"/>
                        <a:t>8,000</a:t>
                      </a:r>
                    </a:p>
                  </a:txBody>
                  <a:tcPr/>
                </a:tc>
                <a:extLst>
                  <a:ext uri="{0D108BD9-81ED-4DB2-BD59-A6C34878D82A}">
                    <a16:rowId xmlns:a16="http://schemas.microsoft.com/office/drawing/2014/main" val="281458765"/>
                  </a:ext>
                </a:extLst>
              </a:tr>
              <a:tr h="350085">
                <a:tc>
                  <a:txBody>
                    <a:bodyPr/>
                    <a:lstStyle/>
                    <a:p>
                      <a:r>
                        <a:rPr lang="en-IN" dirty="0"/>
                        <a:t>Capital</a:t>
                      </a:r>
                    </a:p>
                  </a:txBody>
                  <a:tcPr/>
                </a:tc>
                <a:tc>
                  <a:txBody>
                    <a:bodyPr/>
                    <a:lstStyle/>
                    <a:p>
                      <a:pPr algn="r"/>
                      <a:r>
                        <a:rPr lang="en-IN" dirty="0"/>
                        <a:t>180,000</a:t>
                      </a:r>
                    </a:p>
                  </a:txBody>
                  <a:tcPr/>
                </a:tc>
                <a:tc>
                  <a:txBody>
                    <a:bodyPr/>
                    <a:lstStyle/>
                    <a:p>
                      <a:endParaRPr lang="en-IN" dirty="0"/>
                    </a:p>
                  </a:txBody>
                  <a:tcPr/>
                </a:tc>
                <a:tc>
                  <a:txBody>
                    <a:bodyPr/>
                    <a:lstStyle/>
                    <a:p>
                      <a:pPr algn="r"/>
                      <a:endParaRPr lang="en-IN" dirty="0"/>
                    </a:p>
                  </a:txBody>
                  <a:tcPr/>
                </a:tc>
                <a:extLst>
                  <a:ext uri="{0D108BD9-81ED-4DB2-BD59-A6C34878D82A}">
                    <a16:rowId xmlns:a16="http://schemas.microsoft.com/office/drawing/2014/main" val="199548654"/>
                  </a:ext>
                </a:extLst>
              </a:tr>
            </a:tbl>
          </a:graphicData>
        </a:graphic>
      </p:graphicFrame>
      <p:sp>
        <p:nvSpPr>
          <p:cNvPr id="2" name="Title 1">
            <a:extLst>
              <a:ext uri="{FF2B5EF4-FFF2-40B4-BE49-F238E27FC236}">
                <a16:creationId xmlns:a16="http://schemas.microsoft.com/office/drawing/2014/main" id="{BBCC2BF3-BE34-D0CE-7DD0-601B3B8B32A8}"/>
              </a:ext>
            </a:extLst>
          </p:cNvPr>
          <p:cNvSpPr>
            <a:spLocks noGrp="1"/>
          </p:cNvSpPr>
          <p:nvPr>
            <p:ph type="title"/>
          </p:nvPr>
        </p:nvSpPr>
        <p:spPr>
          <a:xfrm>
            <a:off x="0" y="1"/>
            <a:ext cx="12192000" cy="791736"/>
          </a:xfrm>
        </p:spPr>
        <p:txBody>
          <a:bodyPr>
            <a:noAutofit/>
          </a:bodyPr>
          <a:lstStyle/>
          <a:p>
            <a:r>
              <a:rPr lang="en-IN" sz="2600" b="1" dirty="0">
                <a:latin typeface="+mj-lt"/>
              </a:rPr>
              <a:t>CW 1 – Prepare trial balance of M/s Gopal Traders for the year ending on 31-03-2022 from the following balances.</a:t>
            </a:r>
            <a:endParaRPr lang="en-IN" sz="2600" dirty="0"/>
          </a:p>
        </p:txBody>
      </p:sp>
    </p:spTree>
    <p:extLst>
      <p:ext uri="{BB962C8B-B14F-4D97-AF65-F5344CB8AC3E}">
        <p14:creationId xmlns:p14="http://schemas.microsoft.com/office/powerpoint/2010/main" val="2153800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3E4513-88B0-A632-3160-BBE9A1C76400}"/>
              </a:ext>
            </a:extLst>
          </p:cNvPr>
          <p:cNvGraphicFramePr>
            <a:graphicFrameLocks noGrp="1"/>
          </p:cNvGraphicFramePr>
          <p:nvPr>
            <p:ph idx="1"/>
          </p:nvPr>
        </p:nvGraphicFramePr>
        <p:xfrm>
          <a:off x="824756" y="863600"/>
          <a:ext cx="9986680" cy="370840"/>
        </p:xfrm>
        <a:graphic>
          <a:graphicData uri="http://schemas.openxmlformats.org/drawingml/2006/table">
            <a:tbl>
              <a:tblPr firstRow="1" bandRow="1">
                <a:tableStyleId>{5940675A-B579-460E-94D1-54222C63F5DA}</a:tableStyleId>
              </a:tblPr>
              <a:tblGrid>
                <a:gridCol w="3747448">
                  <a:extLst>
                    <a:ext uri="{9D8B030D-6E8A-4147-A177-3AD203B41FA5}">
                      <a16:colId xmlns:a16="http://schemas.microsoft.com/office/drawing/2014/main" val="1471304175"/>
                    </a:ext>
                  </a:extLst>
                </a:gridCol>
                <a:gridCol w="1245892">
                  <a:extLst>
                    <a:ext uri="{9D8B030D-6E8A-4147-A177-3AD203B41FA5}">
                      <a16:colId xmlns:a16="http://schemas.microsoft.com/office/drawing/2014/main" val="1634839831"/>
                    </a:ext>
                  </a:extLst>
                </a:gridCol>
                <a:gridCol w="3505011">
                  <a:extLst>
                    <a:ext uri="{9D8B030D-6E8A-4147-A177-3AD203B41FA5}">
                      <a16:colId xmlns:a16="http://schemas.microsoft.com/office/drawing/2014/main" val="3678406621"/>
                    </a:ext>
                  </a:extLst>
                </a:gridCol>
                <a:gridCol w="1488329">
                  <a:extLst>
                    <a:ext uri="{9D8B030D-6E8A-4147-A177-3AD203B41FA5}">
                      <a16:colId xmlns:a16="http://schemas.microsoft.com/office/drawing/2014/main" val="1209328189"/>
                    </a:ext>
                  </a:extLst>
                </a:gridCol>
              </a:tblGrid>
              <a:tr h="370840">
                <a:tc>
                  <a:txBody>
                    <a:bodyPr/>
                    <a:lstStyle/>
                    <a:p>
                      <a:pPr algn="ctr"/>
                      <a:r>
                        <a:rPr lang="en-IN" b="1" dirty="0"/>
                        <a:t>Particulars</a:t>
                      </a:r>
                    </a:p>
                  </a:txBody>
                  <a:tcPr/>
                </a:tc>
                <a:tc>
                  <a:txBody>
                    <a:bodyPr/>
                    <a:lstStyle/>
                    <a:p>
                      <a:pPr algn="ctr"/>
                      <a:r>
                        <a:rPr lang="en-IN" b="1" dirty="0"/>
                        <a:t>Amt. ₹</a:t>
                      </a:r>
                    </a:p>
                  </a:txBody>
                  <a:tcPr/>
                </a:tc>
                <a:tc>
                  <a:txBody>
                    <a:bodyPr/>
                    <a:lstStyle/>
                    <a:p>
                      <a:pPr algn="ctr"/>
                      <a:r>
                        <a:rPr lang="en-IN" b="1" dirty="0"/>
                        <a:t>Particulars</a:t>
                      </a:r>
                    </a:p>
                  </a:txBody>
                  <a:tcPr/>
                </a:tc>
                <a:tc>
                  <a:txBody>
                    <a:bodyPr/>
                    <a:lstStyle/>
                    <a:p>
                      <a:pPr algn="ctr"/>
                      <a:r>
                        <a:rPr lang="en-IN" b="1" dirty="0"/>
                        <a:t>Amt. ₹</a:t>
                      </a:r>
                    </a:p>
                  </a:txBody>
                  <a:tcPr/>
                </a:tc>
                <a:extLst>
                  <a:ext uri="{0D108BD9-81ED-4DB2-BD59-A6C34878D82A}">
                    <a16:rowId xmlns:a16="http://schemas.microsoft.com/office/drawing/2014/main" val="1490414367"/>
                  </a:ext>
                </a:extLst>
              </a:tr>
            </a:tbl>
          </a:graphicData>
        </a:graphic>
      </p:graphicFrame>
      <p:sp>
        <p:nvSpPr>
          <p:cNvPr id="3" name="Title 2">
            <a:extLst>
              <a:ext uri="{FF2B5EF4-FFF2-40B4-BE49-F238E27FC236}">
                <a16:creationId xmlns:a16="http://schemas.microsoft.com/office/drawing/2014/main" id="{FC79BDB9-EC4E-8C99-BFF3-C0DA3D7F9F87}"/>
              </a:ext>
            </a:extLst>
          </p:cNvPr>
          <p:cNvSpPr>
            <a:spLocks noGrp="1"/>
          </p:cNvSpPr>
          <p:nvPr>
            <p:ph type="title"/>
          </p:nvPr>
        </p:nvSpPr>
        <p:spPr>
          <a:xfrm>
            <a:off x="0" y="1"/>
            <a:ext cx="12192000" cy="711200"/>
          </a:xfrm>
        </p:spPr>
        <p:txBody>
          <a:bodyPr>
            <a:normAutofit fontScale="90000"/>
          </a:bodyPr>
          <a:lstStyle/>
          <a:p>
            <a:pPr algn="ctr"/>
            <a:r>
              <a:rPr lang="en-US" sz="2800" dirty="0"/>
              <a:t>Trial Balance of M/s Gopal trading</a:t>
            </a:r>
            <a:br>
              <a:rPr lang="en-US" sz="2800" dirty="0"/>
            </a:br>
            <a:r>
              <a:rPr lang="en-US" sz="2800" dirty="0"/>
              <a:t>Dr.                                 as on 31</a:t>
            </a:r>
            <a:r>
              <a:rPr lang="en-US" sz="2800" baseline="30000" dirty="0"/>
              <a:t>st</a:t>
            </a:r>
            <a:r>
              <a:rPr lang="en-US" sz="2800" dirty="0"/>
              <a:t> March, 2022                                                Cr.                               </a:t>
            </a:r>
            <a:endParaRPr lang="en-IN" sz="2800" dirty="0"/>
          </a:p>
        </p:txBody>
      </p:sp>
      <p:graphicFrame>
        <p:nvGraphicFramePr>
          <p:cNvPr id="5" name="Table 5">
            <a:extLst>
              <a:ext uri="{FF2B5EF4-FFF2-40B4-BE49-F238E27FC236}">
                <a16:creationId xmlns:a16="http://schemas.microsoft.com/office/drawing/2014/main" id="{E4856EC6-F70D-EBFC-6376-ACC9AAF58118}"/>
              </a:ext>
            </a:extLst>
          </p:cNvPr>
          <p:cNvGraphicFramePr>
            <a:graphicFrameLocks noGrp="1"/>
          </p:cNvGraphicFramePr>
          <p:nvPr/>
        </p:nvGraphicFramePr>
        <p:xfrm>
          <a:off x="824756" y="12344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Wages and Salaries</a:t>
                      </a:r>
                    </a:p>
                  </a:txBody>
                  <a:tcPr/>
                </a:tc>
                <a:tc>
                  <a:txBody>
                    <a:bodyPr/>
                    <a:lstStyle/>
                    <a:p>
                      <a:pPr algn="ctr"/>
                      <a:r>
                        <a:rPr lang="en-IN" dirty="0"/>
                        <a:t>16,000</a:t>
                      </a:r>
                    </a:p>
                  </a:txBody>
                  <a:tcPr/>
                </a:tc>
                <a:extLst>
                  <a:ext uri="{0D108BD9-81ED-4DB2-BD59-A6C34878D82A}">
                    <a16:rowId xmlns:a16="http://schemas.microsoft.com/office/drawing/2014/main" val="2111620595"/>
                  </a:ext>
                </a:extLst>
              </a:tr>
            </a:tbl>
          </a:graphicData>
        </a:graphic>
      </p:graphicFrame>
      <p:graphicFrame>
        <p:nvGraphicFramePr>
          <p:cNvPr id="6" name="Table 5">
            <a:extLst>
              <a:ext uri="{FF2B5EF4-FFF2-40B4-BE49-F238E27FC236}">
                <a16:creationId xmlns:a16="http://schemas.microsoft.com/office/drawing/2014/main" id="{315B61B2-79E0-2D03-6C8C-3B9827BF8B21}"/>
              </a:ext>
            </a:extLst>
          </p:cNvPr>
          <p:cNvGraphicFramePr>
            <a:graphicFrameLocks noGrp="1"/>
          </p:cNvGraphicFramePr>
          <p:nvPr/>
        </p:nvGraphicFramePr>
        <p:xfrm>
          <a:off x="824756" y="160528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Debtors</a:t>
                      </a:r>
                    </a:p>
                  </a:txBody>
                  <a:tcPr/>
                </a:tc>
                <a:tc>
                  <a:txBody>
                    <a:bodyPr/>
                    <a:lstStyle/>
                    <a:p>
                      <a:pPr algn="ctr"/>
                      <a:r>
                        <a:rPr lang="en-IN" dirty="0"/>
                        <a:t>25,400</a:t>
                      </a:r>
                    </a:p>
                  </a:txBody>
                  <a:tcPr/>
                </a:tc>
                <a:extLst>
                  <a:ext uri="{0D108BD9-81ED-4DB2-BD59-A6C34878D82A}">
                    <a16:rowId xmlns:a16="http://schemas.microsoft.com/office/drawing/2014/main" val="2111620595"/>
                  </a:ext>
                </a:extLst>
              </a:tr>
            </a:tbl>
          </a:graphicData>
        </a:graphic>
      </p:graphicFrame>
      <p:graphicFrame>
        <p:nvGraphicFramePr>
          <p:cNvPr id="7" name="Table 5">
            <a:extLst>
              <a:ext uri="{FF2B5EF4-FFF2-40B4-BE49-F238E27FC236}">
                <a16:creationId xmlns:a16="http://schemas.microsoft.com/office/drawing/2014/main" id="{610C8AAC-B6E3-25B8-0FBF-4BB7F54570EC}"/>
              </a:ext>
            </a:extLst>
          </p:cNvPr>
          <p:cNvGraphicFramePr>
            <a:graphicFrameLocks noGrp="1"/>
          </p:cNvGraphicFramePr>
          <p:nvPr/>
        </p:nvGraphicFramePr>
        <p:xfrm>
          <a:off x="824756" y="197612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rgbClr val="000000"/>
                          </a:solidFill>
                          <a:effectLst/>
                          <a:latin typeface="+mn-lt"/>
                          <a:ea typeface="+mn-ea"/>
                          <a:cs typeface="+mn-cs"/>
                        </a:rPr>
                        <a:t>Stock (As </a:t>
                      </a:r>
                      <a:r>
                        <a:rPr lang="en-IN" sz="1800" b="0" i="0" u="none" strike="noStrike" kern="1200">
                          <a:solidFill>
                            <a:srgbClr val="000000"/>
                          </a:solidFill>
                          <a:effectLst/>
                          <a:latin typeface="+mn-lt"/>
                          <a:ea typeface="+mn-ea"/>
                          <a:cs typeface="+mn-cs"/>
                        </a:rPr>
                        <a:t>on 01-04-2021)</a:t>
                      </a:r>
                      <a:endParaRPr lang="en-IN" sz="1800" b="0" i="0" u="none" strike="noStrike" kern="1200" dirty="0">
                        <a:solidFill>
                          <a:srgbClr val="000000"/>
                        </a:solidFill>
                        <a:effectLst/>
                        <a:latin typeface="+mn-lt"/>
                        <a:ea typeface="+mn-ea"/>
                        <a:cs typeface="+mn-cs"/>
                      </a:endParaRPr>
                    </a:p>
                  </a:txBody>
                  <a:tcPr/>
                </a:tc>
                <a:tc>
                  <a:txBody>
                    <a:bodyPr/>
                    <a:lstStyle/>
                    <a:p>
                      <a:pPr algn="ctr"/>
                      <a:r>
                        <a:rPr lang="en-IN" dirty="0"/>
                        <a:t>9,000</a:t>
                      </a:r>
                    </a:p>
                  </a:txBody>
                  <a:tcPr/>
                </a:tc>
                <a:extLst>
                  <a:ext uri="{0D108BD9-81ED-4DB2-BD59-A6C34878D82A}">
                    <a16:rowId xmlns:a16="http://schemas.microsoft.com/office/drawing/2014/main" val="2111620595"/>
                  </a:ext>
                </a:extLst>
              </a:tr>
            </a:tbl>
          </a:graphicData>
        </a:graphic>
      </p:graphicFrame>
      <p:graphicFrame>
        <p:nvGraphicFramePr>
          <p:cNvPr id="8" name="Table 5">
            <a:extLst>
              <a:ext uri="{FF2B5EF4-FFF2-40B4-BE49-F238E27FC236}">
                <a16:creationId xmlns:a16="http://schemas.microsoft.com/office/drawing/2014/main" id="{808FF8C4-2D7A-6AA4-E429-C6FDA1C7239A}"/>
              </a:ext>
            </a:extLst>
          </p:cNvPr>
          <p:cNvGraphicFramePr>
            <a:graphicFrameLocks noGrp="1"/>
          </p:cNvGraphicFramePr>
          <p:nvPr/>
        </p:nvGraphicFramePr>
        <p:xfrm>
          <a:off x="824756" y="234696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Telephone Bills</a:t>
                      </a:r>
                    </a:p>
                  </a:txBody>
                  <a:tcPr/>
                </a:tc>
                <a:tc>
                  <a:txBody>
                    <a:bodyPr/>
                    <a:lstStyle/>
                    <a:p>
                      <a:pPr algn="ctr"/>
                      <a:r>
                        <a:rPr lang="en-IN" dirty="0"/>
                        <a:t>100</a:t>
                      </a:r>
                    </a:p>
                  </a:txBody>
                  <a:tcPr/>
                </a:tc>
                <a:extLst>
                  <a:ext uri="{0D108BD9-81ED-4DB2-BD59-A6C34878D82A}">
                    <a16:rowId xmlns:a16="http://schemas.microsoft.com/office/drawing/2014/main" val="2111620595"/>
                  </a:ext>
                </a:extLst>
              </a:tr>
            </a:tbl>
          </a:graphicData>
        </a:graphic>
      </p:graphicFrame>
      <p:graphicFrame>
        <p:nvGraphicFramePr>
          <p:cNvPr id="9" name="Table 5">
            <a:extLst>
              <a:ext uri="{FF2B5EF4-FFF2-40B4-BE49-F238E27FC236}">
                <a16:creationId xmlns:a16="http://schemas.microsoft.com/office/drawing/2014/main" id="{C1AA81B9-6DEF-6681-A8D0-747DC567F359}"/>
              </a:ext>
            </a:extLst>
          </p:cNvPr>
          <p:cNvGraphicFramePr>
            <a:graphicFrameLocks noGrp="1"/>
          </p:cNvGraphicFramePr>
          <p:nvPr/>
        </p:nvGraphicFramePr>
        <p:xfrm>
          <a:off x="824756" y="30886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Sales Promotion Exp.</a:t>
                      </a:r>
                    </a:p>
                  </a:txBody>
                  <a:tcPr/>
                </a:tc>
                <a:tc>
                  <a:txBody>
                    <a:bodyPr/>
                    <a:lstStyle/>
                    <a:p>
                      <a:pPr algn="ctr"/>
                      <a:r>
                        <a:rPr lang="en-IN" dirty="0"/>
                        <a:t>1,000</a:t>
                      </a:r>
                    </a:p>
                  </a:txBody>
                  <a:tcPr/>
                </a:tc>
                <a:extLst>
                  <a:ext uri="{0D108BD9-81ED-4DB2-BD59-A6C34878D82A}">
                    <a16:rowId xmlns:a16="http://schemas.microsoft.com/office/drawing/2014/main" val="2111620595"/>
                  </a:ext>
                </a:extLst>
              </a:tr>
            </a:tbl>
          </a:graphicData>
        </a:graphic>
      </p:graphicFrame>
      <p:graphicFrame>
        <p:nvGraphicFramePr>
          <p:cNvPr id="10" name="Table 5">
            <a:extLst>
              <a:ext uri="{FF2B5EF4-FFF2-40B4-BE49-F238E27FC236}">
                <a16:creationId xmlns:a16="http://schemas.microsoft.com/office/drawing/2014/main" id="{59C08018-E97E-6EC5-55AA-00D692220ABC}"/>
              </a:ext>
            </a:extLst>
          </p:cNvPr>
          <p:cNvGraphicFramePr>
            <a:graphicFrameLocks noGrp="1"/>
          </p:cNvGraphicFramePr>
          <p:nvPr/>
        </p:nvGraphicFramePr>
        <p:xfrm>
          <a:off x="824756" y="271780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Duty paid on Purchase</a:t>
                      </a:r>
                    </a:p>
                  </a:txBody>
                  <a:tcPr/>
                </a:tc>
                <a:tc>
                  <a:txBody>
                    <a:bodyPr/>
                    <a:lstStyle/>
                    <a:p>
                      <a:pPr algn="ctr"/>
                      <a:r>
                        <a:rPr lang="en-IN" dirty="0"/>
                        <a:t>10,000</a:t>
                      </a:r>
                    </a:p>
                  </a:txBody>
                  <a:tcPr/>
                </a:tc>
                <a:extLst>
                  <a:ext uri="{0D108BD9-81ED-4DB2-BD59-A6C34878D82A}">
                    <a16:rowId xmlns:a16="http://schemas.microsoft.com/office/drawing/2014/main" val="2111620595"/>
                  </a:ext>
                </a:extLst>
              </a:tr>
            </a:tbl>
          </a:graphicData>
        </a:graphic>
      </p:graphicFrame>
      <p:graphicFrame>
        <p:nvGraphicFramePr>
          <p:cNvPr id="11" name="Table 5">
            <a:extLst>
              <a:ext uri="{FF2B5EF4-FFF2-40B4-BE49-F238E27FC236}">
                <a16:creationId xmlns:a16="http://schemas.microsoft.com/office/drawing/2014/main" id="{981477C4-7DDB-272B-A610-74DC5258BE6B}"/>
              </a:ext>
            </a:extLst>
          </p:cNvPr>
          <p:cNvGraphicFramePr>
            <a:graphicFrameLocks noGrp="1"/>
          </p:cNvGraphicFramePr>
          <p:nvPr/>
        </p:nvGraphicFramePr>
        <p:xfrm>
          <a:off x="824756" y="38252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Bad Debts</a:t>
                      </a:r>
                    </a:p>
                  </a:txBody>
                  <a:tcPr/>
                </a:tc>
                <a:tc>
                  <a:txBody>
                    <a:bodyPr/>
                    <a:lstStyle/>
                    <a:p>
                      <a:pPr algn="ctr"/>
                      <a:r>
                        <a:rPr lang="en-IN" dirty="0"/>
                        <a:t>300</a:t>
                      </a:r>
                    </a:p>
                  </a:txBody>
                  <a:tcPr/>
                </a:tc>
                <a:extLst>
                  <a:ext uri="{0D108BD9-81ED-4DB2-BD59-A6C34878D82A}">
                    <a16:rowId xmlns:a16="http://schemas.microsoft.com/office/drawing/2014/main" val="2111620595"/>
                  </a:ext>
                </a:extLst>
              </a:tr>
            </a:tbl>
          </a:graphicData>
        </a:graphic>
      </p:graphicFrame>
      <p:graphicFrame>
        <p:nvGraphicFramePr>
          <p:cNvPr id="12" name="Table 5">
            <a:extLst>
              <a:ext uri="{FF2B5EF4-FFF2-40B4-BE49-F238E27FC236}">
                <a16:creationId xmlns:a16="http://schemas.microsoft.com/office/drawing/2014/main" id="{C0718AFD-4C62-5A4F-535B-760A16A8F75B}"/>
              </a:ext>
            </a:extLst>
          </p:cNvPr>
          <p:cNvGraphicFramePr>
            <a:graphicFrameLocks noGrp="1"/>
          </p:cNvGraphicFramePr>
          <p:nvPr/>
        </p:nvGraphicFramePr>
        <p:xfrm>
          <a:off x="824756" y="3459480"/>
          <a:ext cx="4993338" cy="36576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0">
                <a:tc>
                  <a:txBody>
                    <a:bodyPr/>
                    <a:lstStyle/>
                    <a:p>
                      <a:r>
                        <a:rPr lang="en-IN" dirty="0"/>
                        <a:t>Drawings</a:t>
                      </a:r>
                    </a:p>
                  </a:txBody>
                  <a:tcPr/>
                </a:tc>
                <a:tc>
                  <a:txBody>
                    <a:bodyPr/>
                    <a:lstStyle/>
                    <a:p>
                      <a:pPr algn="ctr"/>
                      <a:r>
                        <a:rPr lang="en-IN" dirty="0"/>
                        <a:t>3,200</a:t>
                      </a:r>
                    </a:p>
                  </a:txBody>
                  <a:tcPr/>
                </a:tc>
                <a:extLst>
                  <a:ext uri="{0D108BD9-81ED-4DB2-BD59-A6C34878D82A}">
                    <a16:rowId xmlns:a16="http://schemas.microsoft.com/office/drawing/2014/main" val="2111620595"/>
                  </a:ext>
                </a:extLst>
              </a:tr>
            </a:tbl>
          </a:graphicData>
        </a:graphic>
      </p:graphicFrame>
      <p:graphicFrame>
        <p:nvGraphicFramePr>
          <p:cNvPr id="13" name="Table 5">
            <a:extLst>
              <a:ext uri="{FF2B5EF4-FFF2-40B4-BE49-F238E27FC236}">
                <a16:creationId xmlns:a16="http://schemas.microsoft.com/office/drawing/2014/main" id="{4F31A5E3-A65D-7E8D-2FE4-0BECA73E4A13}"/>
              </a:ext>
            </a:extLst>
          </p:cNvPr>
          <p:cNvGraphicFramePr>
            <a:graphicFrameLocks noGrp="1"/>
          </p:cNvGraphicFramePr>
          <p:nvPr/>
        </p:nvGraphicFramePr>
        <p:xfrm>
          <a:off x="5818094" y="1237875"/>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Discount Received</a:t>
                      </a:r>
                    </a:p>
                  </a:txBody>
                  <a:tcPr/>
                </a:tc>
                <a:tc>
                  <a:txBody>
                    <a:bodyPr/>
                    <a:lstStyle/>
                    <a:p>
                      <a:pPr algn="ctr"/>
                      <a:r>
                        <a:rPr lang="en-IN" dirty="0"/>
                        <a:t>500</a:t>
                      </a:r>
                    </a:p>
                  </a:txBody>
                  <a:tcPr/>
                </a:tc>
                <a:extLst>
                  <a:ext uri="{0D108BD9-81ED-4DB2-BD59-A6C34878D82A}">
                    <a16:rowId xmlns:a16="http://schemas.microsoft.com/office/drawing/2014/main" val="2111620595"/>
                  </a:ext>
                </a:extLst>
              </a:tr>
            </a:tbl>
          </a:graphicData>
        </a:graphic>
      </p:graphicFrame>
      <p:graphicFrame>
        <p:nvGraphicFramePr>
          <p:cNvPr id="14" name="Table 5">
            <a:extLst>
              <a:ext uri="{FF2B5EF4-FFF2-40B4-BE49-F238E27FC236}">
                <a16:creationId xmlns:a16="http://schemas.microsoft.com/office/drawing/2014/main" id="{E0B6080C-BA61-8C38-E02C-2532EAB9789D}"/>
              </a:ext>
            </a:extLst>
          </p:cNvPr>
          <p:cNvGraphicFramePr>
            <a:graphicFrameLocks noGrp="1"/>
          </p:cNvGraphicFramePr>
          <p:nvPr/>
        </p:nvGraphicFramePr>
        <p:xfrm>
          <a:off x="824756" y="45618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Insurance Premium </a:t>
                      </a:r>
                    </a:p>
                  </a:txBody>
                  <a:tcPr/>
                </a:tc>
                <a:tc>
                  <a:txBody>
                    <a:bodyPr/>
                    <a:lstStyle/>
                    <a:p>
                      <a:pPr algn="ctr"/>
                      <a:r>
                        <a:rPr lang="en-IN" dirty="0"/>
                        <a:t>1,500</a:t>
                      </a:r>
                    </a:p>
                  </a:txBody>
                  <a:tcPr/>
                </a:tc>
                <a:extLst>
                  <a:ext uri="{0D108BD9-81ED-4DB2-BD59-A6C34878D82A}">
                    <a16:rowId xmlns:a16="http://schemas.microsoft.com/office/drawing/2014/main" val="2111620595"/>
                  </a:ext>
                </a:extLst>
              </a:tr>
            </a:tbl>
          </a:graphicData>
        </a:graphic>
      </p:graphicFrame>
      <p:graphicFrame>
        <p:nvGraphicFramePr>
          <p:cNvPr id="15" name="Table 5">
            <a:extLst>
              <a:ext uri="{FF2B5EF4-FFF2-40B4-BE49-F238E27FC236}">
                <a16:creationId xmlns:a16="http://schemas.microsoft.com/office/drawing/2014/main" id="{3DDE86B9-E3F2-4E15-E13D-776271FB3A80}"/>
              </a:ext>
            </a:extLst>
          </p:cNvPr>
          <p:cNvGraphicFramePr>
            <a:graphicFrameLocks noGrp="1"/>
          </p:cNvGraphicFramePr>
          <p:nvPr/>
        </p:nvGraphicFramePr>
        <p:xfrm>
          <a:off x="5818094" y="161036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Bills Payable</a:t>
                      </a:r>
                    </a:p>
                  </a:txBody>
                  <a:tcPr/>
                </a:tc>
                <a:tc>
                  <a:txBody>
                    <a:bodyPr/>
                    <a:lstStyle/>
                    <a:p>
                      <a:pPr algn="ctr"/>
                      <a:r>
                        <a:rPr lang="en-IN" dirty="0"/>
                        <a:t>9,000</a:t>
                      </a:r>
                    </a:p>
                  </a:txBody>
                  <a:tcPr/>
                </a:tc>
                <a:extLst>
                  <a:ext uri="{0D108BD9-81ED-4DB2-BD59-A6C34878D82A}">
                    <a16:rowId xmlns:a16="http://schemas.microsoft.com/office/drawing/2014/main" val="2111620595"/>
                  </a:ext>
                </a:extLst>
              </a:tr>
            </a:tbl>
          </a:graphicData>
        </a:graphic>
      </p:graphicFrame>
      <p:graphicFrame>
        <p:nvGraphicFramePr>
          <p:cNvPr id="17" name="Table 5">
            <a:extLst>
              <a:ext uri="{FF2B5EF4-FFF2-40B4-BE49-F238E27FC236}">
                <a16:creationId xmlns:a16="http://schemas.microsoft.com/office/drawing/2014/main" id="{C20C9739-044C-9893-3E3E-24A7454AFBBA}"/>
              </a:ext>
            </a:extLst>
          </p:cNvPr>
          <p:cNvGraphicFramePr>
            <a:graphicFrameLocks noGrp="1"/>
          </p:cNvGraphicFramePr>
          <p:nvPr/>
        </p:nvGraphicFramePr>
        <p:xfrm>
          <a:off x="824756" y="4196080"/>
          <a:ext cx="4993338" cy="36576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0">
                <a:tc>
                  <a:txBody>
                    <a:bodyPr/>
                    <a:lstStyle/>
                    <a:p>
                      <a:r>
                        <a:rPr lang="en-IN" dirty="0"/>
                        <a:t>Purchase</a:t>
                      </a:r>
                    </a:p>
                  </a:txBody>
                  <a:tcPr/>
                </a:tc>
                <a:tc>
                  <a:txBody>
                    <a:bodyPr/>
                    <a:lstStyle/>
                    <a:p>
                      <a:pPr algn="ctr"/>
                      <a:r>
                        <a:rPr lang="en-IN" dirty="0"/>
                        <a:t>64,500</a:t>
                      </a:r>
                    </a:p>
                  </a:txBody>
                  <a:tcPr/>
                </a:tc>
                <a:extLst>
                  <a:ext uri="{0D108BD9-81ED-4DB2-BD59-A6C34878D82A}">
                    <a16:rowId xmlns:a16="http://schemas.microsoft.com/office/drawing/2014/main" val="2111620595"/>
                  </a:ext>
                </a:extLst>
              </a:tr>
            </a:tbl>
          </a:graphicData>
        </a:graphic>
      </p:graphicFrame>
      <p:graphicFrame>
        <p:nvGraphicFramePr>
          <p:cNvPr id="18" name="Table 5">
            <a:extLst>
              <a:ext uri="{FF2B5EF4-FFF2-40B4-BE49-F238E27FC236}">
                <a16:creationId xmlns:a16="http://schemas.microsoft.com/office/drawing/2014/main" id="{88A5594F-6C69-64A6-B0F8-08CFCFFA10C8}"/>
              </a:ext>
            </a:extLst>
          </p:cNvPr>
          <p:cNvGraphicFramePr>
            <a:graphicFrameLocks noGrp="1"/>
          </p:cNvGraphicFramePr>
          <p:nvPr/>
        </p:nvGraphicFramePr>
        <p:xfrm>
          <a:off x="5818094" y="198374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Creditors</a:t>
                      </a:r>
                    </a:p>
                  </a:txBody>
                  <a:tcPr/>
                </a:tc>
                <a:tc>
                  <a:txBody>
                    <a:bodyPr/>
                    <a:lstStyle/>
                    <a:p>
                      <a:pPr algn="ctr"/>
                      <a:r>
                        <a:rPr lang="en-IN" dirty="0"/>
                        <a:t>42,000</a:t>
                      </a:r>
                    </a:p>
                  </a:txBody>
                  <a:tcPr/>
                </a:tc>
                <a:extLst>
                  <a:ext uri="{0D108BD9-81ED-4DB2-BD59-A6C34878D82A}">
                    <a16:rowId xmlns:a16="http://schemas.microsoft.com/office/drawing/2014/main" val="2111620595"/>
                  </a:ext>
                </a:extLst>
              </a:tr>
            </a:tbl>
          </a:graphicData>
        </a:graphic>
      </p:graphicFrame>
      <p:graphicFrame>
        <p:nvGraphicFramePr>
          <p:cNvPr id="19" name="Table 5">
            <a:extLst>
              <a:ext uri="{FF2B5EF4-FFF2-40B4-BE49-F238E27FC236}">
                <a16:creationId xmlns:a16="http://schemas.microsoft.com/office/drawing/2014/main" id="{7E74DA20-F514-3DCC-0025-1E103C6D3135}"/>
              </a:ext>
            </a:extLst>
          </p:cNvPr>
          <p:cNvGraphicFramePr>
            <a:graphicFrameLocks noGrp="1"/>
          </p:cNvGraphicFramePr>
          <p:nvPr/>
        </p:nvGraphicFramePr>
        <p:xfrm>
          <a:off x="5818094" y="235712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Capital</a:t>
                      </a:r>
                    </a:p>
                  </a:txBody>
                  <a:tcPr/>
                </a:tc>
                <a:tc>
                  <a:txBody>
                    <a:bodyPr/>
                    <a:lstStyle/>
                    <a:p>
                      <a:pPr algn="ctr"/>
                      <a:r>
                        <a:rPr lang="en-IN" dirty="0"/>
                        <a:t>180,000</a:t>
                      </a:r>
                    </a:p>
                  </a:txBody>
                  <a:tcPr/>
                </a:tc>
                <a:extLst>
                  <a:ext uri="{0D108BD9-81ED-4DB2-BD59-A6C34878D82A}">
                    <a16:rowId xmlns:a16="http://schemas.microsoft.com/office/drawing/2014/main" val="2111620595"/>
                  </a:ext>
                </a:extLst>
              </a:tr>
            </a:tbl>
          </a:graphicData>
        </a:graphic>
      </p:graphicFrame>
      <p:graphicFrame>
        <p:nvGraphicFramePr>
          <p:cNvPr id="20" name="Table 5">
            <a:extLst>
              <a:ext uri="{FF2B5EF4-FFF2-40B4-BE49-F238E27FC236}">
                <a16:creationId xmlns:a16="http://schemas.microsoft.com/office/drawing/2014/main" id="{A8540D8C-1E38-ED48-0EC2-1F037476DF19}"/>
              </a:ext>
            </a:extLst>
          </p:cNvPr>
          <p:cNvGraphicFramePr>
            <a:graphicFrameLocks noGrp="1"/>
          </p:cNvGraphicFramePr>
          <p:nvPr/>
        </p:nvGraphicFramePr>
        <p:xfrm>
          <a:off x="5818094" y="273050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BOD</a:t>
                      </a:r>
                    </a:p>
                  </a:txBody>
                  <a:tcPr/>
                </a:tc>
                <a:tc>
                  <a:txBody>
                    <a:bodyPr/>
                    <a:lstStyle/>
                    <a:p>
                      <a:pPr algn="ctr"/>
                      <a:r>
                        <a:rPr lang="en-IN" dirty="0"/>
                        <a:t>3,000</a:t>
                      </a:r>
                    </a:p>
                  </a:txBody>
                  <a:tcPr/>
                </a:tc>
                <a:extLst>
                  <a:ext uri="{0D108BD9-81ED-4DB2-BD59-A6C34878D82A}">
                    <a16:rowId xmlns:a16="http://schemas.microsoft.com/office/drawing/2014/main" val="2111620595"/>
                  </a:ext>
                </a:extLst>
              </a:tr>
            </a:tbl>
          </a:graphicData>
        </a:graphic>
      </p:graphicFrame>
      <p:graphicFrame>
        <p:nvGraphicFramePr>
          <p:cNvPr id="21" name="Table 5">
            <a:extLst>
              <a:ext uri="{FF2B5EF4-FFF2-40B4-BE49-F238E27FC236}">
                <a16:creationId xmlns:a16="http://schemas.microsoft.com/office/drawing/2014/main" id="{F3771944-922E-7332-F13B-A7FA3671AF5A}"/>
              </a:ext>
            </a:extLst>
          </p:cNvPr>
          <p:cNvGraphicFramePr>
            <a:graphicFrameLocks noGrp="1"/>
          </p:cNvGraphicFramePr>
          <p:nvPr/>
        </p:nvGraphicFramePr>
        <p:xfrm>
          <a:off x="5818094" y="308991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Sales</a:t>
                      </a:r>
                    </a:p>
                  </a:txBody>
                  <a:tcPr/>
                </a:tc>
                <a:tc>
                  <a:txBody>
                    <a:bodyPr/>
                    <a:lstStyle/>
                    <a:p>
                      <a:pPr algn="ctr"/>
                      <a:r>
                        <a:rPr lang="en-IN" dirty="0"/>
                        <a:t>119,000</a:t>
                      </a:r>
                    </a:p>
                  </a:txBody>
                  <a:tcPr/>
                </a:tc>
                <a:extLst>
                  <a:ext uri="{0D108BD9-81ED-4DB2-BD59-A6C34878D82A}">
                    <a16:rowId xmlns:a16="http://schemas.microsoft.com/office/drawing/2014/main" val="2111620595"/>
                  </a:ext>
                </a:extLst>
              </a:tr>
            </a:tbl>
          </a:graphicData>
        </a:graphic>
      </p:graphicFrame>
      <p:graphicFrame>
        <p:nvGraphicFramePr>
          <p:cNvPr id="22" name="Table 5">
            <a:extLst>
              <a:ext uri="{FF2B5EF4-FFF2-40B4-BE49-F238E27FC236}">
                <a16:creationId xmlns:a16="http://schemas.microsoft.com/office/drawing/2014/main" id="{591702EF-6E17-AC22-2C8C-404F66D8AED1}"/>
              </a:ext>
            </a:extLst>
          </p:cNvPr>
          <p:cNvGraphicFramePr>
            <a:graphicFrameLocks noGrp="1"/>
          </p:cNvGraphicFramePr>
          <p:nvPr/>
        </p:nvGraphicFramePr>
        <p:xfrm>
          <a:off x="824756" y="493536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Carriage Inwards</a:t>
                      </a:r>
                    </a:p>
                  </a:txBody>
                  <a:tcPr/>
                </a:tc>
                <a:tc>
                  <a:txBody>
                    <a:bodyPr/>
                    <a:lstStyle/>
                    <a:p>
                      <a:pPr algn="ctr"/>
                      <a:r>
                        <a:rPr lang="en-IN" dirty="0"/>
                        <a:t>2,000</a:t>
                      </a:r>
                    </a:p>
                  </a:txBody>
                  <a:tcPr/>
                </a:tc>
                <a:extLst>
                  <a:ext uri="{0D108BD9-81ED-4DB2-BD59-A6C34878D82A}">
                    <a16:rowId xmlns:a16="http://schemas.microsoft.com/office/drawing/2014/main" val="2111620595"/>
                  </a:ext>
                </a:extLst>
              </a:tr>
            </a:tbl>
          </a:graphicData>
        </a:graphic>
      </p:graphicFrame>
      <p:graphicFrame>
        <p:nvGraphicFramePr>
          <p:cNvPr id="30" name="Table 5">
            <a:extLst>
              <a:ext uri="{FF2B5EF4-FFF2-40B4-BE49-F238E27FC236}">
                <a16:creationId xmlns:a16="http://schemas.microsoft.com/office/drawing/2014/main" id="{0930A3CA-9134-D0A7-8651-5AD6FEA4D6BE}"/>
              </a:ext>
            </a:extLst>
          </p:cNvPr>
          <p:cNvGraphicFramePr>
            <a:graphicFrameLocks noGrp="1"/>
          </p:cNvGraphicFramePr>
          <p:nvPr/>
        </p:nvGraphicFramePr>
        <p:xfrm>
          <a:off x="824756" y="530620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Sales Returns</a:t>
                      </a:r>
                    </a:p>
                  </a:txBody>
                  <a:tcPr/>
                </a:tc>
                <a:tc>
                  <a:txBody>
                    <a:bodyPr/>
                    <a:lstStyle/>
                    <a:p>
                      <a:pPr algn="ctr"/>
                      <a:r>
                        <a:rPr lang="en-IN" dirty="0"/>
                        <a:t>2,000</a:t>
                      </a:r>
                    </a:p>
                  </a:txBody>
                  <a:tcPr/>
                </a:tc>
                <a:extLst>
                  <a:ext uri="{0D108BD9-81ED-4DB2-BD59-A6C34878D82A}">
                    <a16:rowId xmlns:a16="http://schemas.microsoft.com/office/drawing/2014/main" val="2111620595"/>
                  </a:ext>
                </a:extLst>
              </a:tr>
            </a:tbl>
          </a:graphicData>
        </a:graphic>
      </p:graphicFrame>
      <p:graphicFrame>
        <p:nvGraphicFramePr>
          <p:cNvPr id="31" name="Table 5">
            <a:extLst>
              <a:ext uri="{FF2B5EF4-FFF2-40B4-BE49-F238E27FC236}">
                <a16:creationId xmlns:a16="http://schemas.microsoft.com/office/drawing/2014/main" id="{447F9248-4D5C-0613-63D2-3B2FF75F5C17}"/>
              </a:ext>
            </a:extLst>
          </p:cNvPr>
          <p:cNvGraphicFramePr>
            <a:graphicFrameLocks noGrp="1"/>
          </p:cNvGraphicFramePr>
          <p:nvPr/>
        </p:nvGraphicFramePr>
        <p:xfrm>
          <a:off x="824756" y="567704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Building </a:t>
                      </a:r>
                    </a:p>
                  </a:txBody>
                  <a:tcPr/>
                </a:tc>
                <a:tc>
                  <a:txBody>
                    <a:bodyPr/>
                    <a:lstStyle/>
                    <a:p>
                      <a:pPr algn="ctr"/>
                      <a:r>
                        <a:rPr lang="en-IN" dirty="0"/>
                        <a:t>90,000</a:t>
                      </a:r>
                    </a:p>
                  </a:txBody>
                  <a:tcPr/>
                </a:tc>
                <a:extLst>
                  <a:ext uri="{0D108BD9-81ED-4DB2-BD59-A6C34878D82A}">
                    <a16:rowId xmlns:a16="http://schemas.microsoft.com/office/drawing/2014/main" val="2111620595"/>
                  </a:ext>
                </a:extLst>
              </a:tr>
            </a:tbl>
          </a:graphicData>
        </a:graphic>
      </p:graphicFrame>
      <p:graphicFrame>
        <p:nvGraphicFramePr>
          <p:cNvPr id="32" name="Table 5">
            <a:extLst>
              <a:ext uri="{FF2B5EF4-FFF2-40B4-BE49-F238E27FC236}">
                <a16:creationId xmlns:a16="http://schemas.microsoft.com/office/drawing/2014/main" id="{7099706C-F7EC-EEF1-75AF-EF112D21498B}"/>
              </a:ext>
            </a:extLst>
          </p:cNvPr>
          <p:cNvGraphicFramePr>
            <a:graphicFrameLocks noGrp="1"/>
          </p:cNvGraphicFramePr>
          <p:nvPr/>
        </p:nvGraphicFramePr>
        <p:xfrm>
          <a:off x="824756" y="604788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Machinery</a:t>
                      </a:r>
                    </a:p>
                  </a:txBody>
                  <a:tcPr/>
                </a:tc>
                <a:tc>
                  <a:txBody>
                    <a:bodyPr/>
                    <a:lstStyle/>
                    <a:p>
                      <a:pPr algn="ctr"/>
                      <a:r>
                        <a:rPr lang="en-IN" dirty="0"/>
                        <a:t>70,000</a:t>
                      </a:r>
                    </a:p>
                  </a:txBody>
                  <a:tcPr/>
                </a:tc>
                <a:extLst>
                  <a:ext uri="{0D108BD9-81ED-4DB2-BD59-A6C34878D82A}">
                    <a16:rowId xmlns:a16="http://schemas.microsoft.com/office/drawing/2014/main" val="2111620595"/>
                  </a:ext>
                </a:extLst>
              </a:tr>
            </a:tbl>
          </a:graphicData>
        </a:graphic>
      </p:graphicFrame>
      <p:graphicFrame>
        <p:nvGraphicFramePr>
          <p:cNvPr id="33" name="Table 5">
            <a:extLst>
              <a:ext uri="{FF2B5EF4-FFF2-40B4-BE49-F238E27FC236}">
                <a16:creationId xmlns:a16="http://schemas.microsoft.com/office/drawing/2014/main" id="{DC253F25-5048-2A68-AC54-9E631AE35A87}"/>
              </a:ext>
            </a:extLst>
          </p:cNvPr>
          <p:cNvGraphicFramePr>
            <a:graphicFrameLocks noGrp="1"/>
          </p:cNvGraphicFramePr>
          <p:nvPr/>
        </p:nvGraphicFramePr>
        <p:xfrm>
          <a:off x="5818094" y="3458136"/>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4" name="Table 5">
            <a:extLst>
              <a:ext uri="{FF2B5EF4-FFF2-40B4-BE49-F238E27FC236}">
                <a16:creationId xmlns:a16="http://schemas.microsoft.com/office/drawing/2014/main" id="{5024C0E2-DF43-880E-48FF-7ED0C973A2CE}"/>
              </a:ext>
            </a:extLst>
          </p:cNvPr>
          <p:cNvGraphicFramePr>
            <a:graphicFrameLocks noGrp="1"/>
          </p:cNvGraphicFramePr>
          <p:nvPr/>
        </p:nvGraphicFramePr>
        <p:xfrm>
          <a:off x="5818094" y="3834876"/>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5" name="Table 5">
            <a:extLst>
              <a:ext uri="{FF2B5EF4-FFF2-40B4-BE49-F238E27FC236}">
                <a16:creationId xmlns:a16="http://schemas.microsoft.com/office/drawing/2014/main" id="{5288203B-8CD6-4A94-D8E8-73C9E9E1ECC4}"/>
              </a:ext>
            </a:extLst>
          </p:cNvPr>
          <p:cNvGraphicFramePr>
            <a:graphicFrameLocks noGrp="1"/>
          </p:cNvGraphicFramePr>
          <p:nvPr/>
        </p:nvGraphicFramePr>
        <p:xfrm>
          <a:off x="5818094" y="4202242"/>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6" name="Table 5">
            <a:extLst>
              <a:ext uri="{FF2B5EF4-FFF2-40B4-BE49-F238E27FC236}">
                <a16:creationId xmlns:a16="http://schemas.microsoft.com/office/drawing/2014/main" id="{B5DF6D08-D741-241F-3F99-C4F94A6C9942}"/>
              </a:ext>
            </a:extLst>
          </p:cNvPr>
          <p:cNvGraphicFramePr>
            <a:graphicFrameLocks noGrp="1"/>
          </p:cNvGraphicFramePr>
          <p:nvPr/>
        </p:nvGraphicFramePr>
        <p:xfrm>
          <a:off x="5818094" y="456326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7" name="Table 5">
            <a:extLst>
              <a:ext uri="{FF2B5EF4-FFF2-40B4-BE49-F238E27FC236}">
                <a16:creationId xmlns:a16="http://schemas.microsoft.com/office/drawing/2014/main" id="{1217A9BA-2543-1D29-C67F-CD46D7241077}"/>
              </a:ext>
            </a:extLst>
          </p:cNvPr>
          <p:cNvGraphicFramePr>
            <a:graphicFrameLocks noGrp="1"/>
          </p:cNvGraphicFramePr>
          <p:nvPr/>
        </p:nvGraphicFramePr>
        <p:xfrm>
          <a:off x="5818094" y="4937274"/>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8" name="Table 5">
            <a:extLst>
              <a:ext uri="{FF2B5EF4-FFF2-40B4-BE49-F238E27FC236}">
                <a16:creationId xmlns:a16="http://schemas.microsoft.com/office/drawing/2014/main" id="{C4E36AA6-914A-903A-FDF7-0883515C5F71}"/>
              </a:ext>
            </a:extLst>
          </p:cNvPr>
          <p:cNvGraphicFramePr>
            <a:graphicFrameLocks noGrp="1"/>
          </p:cNvGraphicFramePr>
          <p:nvPr/>
        </p:nvGraphicFramePr>
        <p:xfrm>
          <a:off x="5818094" y="530493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9" name="Table 5">
            <a:extLst>
              <a:ext uri="{FF2B5EF4-FFF2-40B4-BE49-F238E27FC236}">
                <a16:creationId xmlns:a16="http://schemas.microsoft.com/office/drawing/2014/main" id="{64A24678-D410-897D-73DB-3F2617A26BB6}"/>
              </a:ext>
            </a:extLst>
          </p:cNvPr>
          <p:cNvGraphicFramePr>
            <a:graphicFrameLocks noGrp="1"/>
          </p:cNvGraphicFramePr>
          <p:nvPr/>
        </p:nvGraphicFramePr>
        <p:xfrm>
          <a:off x="5818094" y="568212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40" name="Table 5">
            <a:extLst>
              <a:ext uri="{FF2B5EF4-FFF2-40B4-BE49-F238E27FC236}">
                <a16:creationId xmlns:a16="http://schemas.microsoft.com/office/drawing/2014/main" id="{E847A08F-D977-9385-69FD-B13C98B65A49}"/>
              </a:ext>
            </a:extLst>
          </p:cNvPr>
          <p:cNvGraphicFramePr>
            <a:graphicFrameLocks noGrp="1"/>
          </p:cNvGraphicFramePr>
          <p:nvPr/>
        </p:nvGraphicFramePr>
        <p:xfrm>
          <a:off x="5818094" y="605931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spTree>
    <p:extLst>
      <p:ext uri="{BB962C8B-B14F-4D97-AF65-F5344CB8AC3E}">
        <p14:creationId xmlns:p14="http://schemas.microsoft.com/office/powerpoint/2010/main" val="37766544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additive="base">
                                        <p:cTn id="97" dur="500" fill="hold"/>
                                        <p:tgtEl>
                                          <p:spTgt spid="21"/>
                                        </p:tgtEl>
                                        <p:attrNameLst>
                                          <p:attrName>ppt_x</p:attrName>
                                        </p:attrNameLst>
                                      </p:cBhvr>
                                      <p:tavLst>
                                        <p:tav tm="0">
                                          <p:val>
                                            <p:strVal val="#ppt_x"/>
                                          </p:val>
                                        </p:tav>
                                        <p:tav tm="100000">
                                          <p:val>
                                            <p:strVal val="#ppt_x"/>
                                          </p:val>
                                        </p:tav>
                                      </p:tavLst>
                                    </p:anim>
                                    <p:anim calcmode="lin" valueType="num">
                                      <p:cBhvr additive="base">
                                        <p:cTn id="9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500" fill="hold"/>
                                        <p:tgtEl>
                                          <p:spTgt spid="14"/>
                                        </p:tgtEl>
                                        <p:attrNameLst>
                                          <p:attrName>ppt_x</p:attrName>
                                        </p:attrNameLst>
                                      </p:cBhvr>
                                      <p:tavLst>
                                        <p:tav tm="0">
                                          <p:val>
                                            <p:strVal val="#ppt_x"/>
                                          </p:val>
                                        </p:tav>
                                        <p:tav tm="100000">
                                          <p:val>
                                            <p:strVal val="#ppt_x"/>
                                          </p:val>
                                        </p:tav>
                                      </p:tavLst>
                                    </p:anim>
                                    <p:anim calcmode="lin" valueType="num">
                                      <p:cBhvr additive="base">
                                        <p:cTn id="10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 calcmode="lin" valueType="num">
                                      <p:cBhvr additive="base">
                                        <p:cTn id="115" dur="500" fill="hold"/>
                                        <p:tgtEl>
                                          <p:spTgt spid="30"/>
                                        </p:tgtEl>
                                        <p:attrNameLst>
                                          <p:attrName>ppt_x</p:attrName>
                                        </p:attrNameLst>
                                      </p:cBhvr>
                                      <p:tavLst>
                                        <p:tav tm="0">
                                          <p:val>
                                            <p:strVal val="#ppt_x"/>
                                          </p:val>
                                        </p:tav>
                                        <p:tav tm="100000">
                                          <p:val>
                                            <p:strVal val="#ppt_x"/>
                                          </p:val>
                                        </p:tav>
                                      </p:tavLst>
                                    </p:anim>
                                    <p:anim calcmode="lin" valueType="num">
                                      <p:cBhvr additive="base">
                                        <p:cTn id="1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ppt_x"/>
                                          </p:val>
                                        </p:tav>
                                        <p:tav tm="100000">
                                          <p:val>
                                            <p:strVal val="#ppt_x"/>
                                          </p:val>
                                        </p:tav>
                                      </p:tavLst>
                                    </p:anim>
                                    <p:anim calcmode="lin" valueType="num">
                                      <p:cBhvr additive="base">
                                        <p:cTn id="12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2"/>
                                        </p:tgtEl>
                                        <p:attrNameLst>
                                          <p:attrName>style.visibility</p:attrName>
                                        </p:attrNameLst>
                                      </p:cBhvr>
                                      <p:to>
                                        <p:strVal val="visible"/>
                                      </p:to>
                                    </p:set>
                                    <p:anim calcmode="lin" valueType="num">
                                      <p:cBhvr additive="base">
                                        <p:cTn id="127" dur="500" fill="hold"/>
                                        <p:tgtEl>
                                          <p:spTgt spid="32"/>
                                        </p:tgtEl>
                                        <p:attrNameLst>
                                          <p:attrName>ppt_x</p:attrName>
                                        </p:attrNameLst>
                                      </p:cBhvr>
                                      <p:tavLst>
                                        <p:tav tm="0">
                                          <p:val>
                                            <p:strVal val="#ppt_x"/>
                                          </p:val>
                                        </p:tav>
                                        <p:tav tm="100000">
                                          <p:val>
                                            <p:strVal val="#ppt_x"/>
                                          </p:val>
                                        </p:tav>
                                      </p:tavLst>
                                    </p:anim>
                                    <p:anim calcmode="lin" valueType="num">
                                      <p:cBhvr additive="base">
                                        <p:cTn id="1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additive="base">
                                        <p:cTn id="133" dur="500" fill="hold"/>
                                        <p:tgtEl>
                                          <p:spTgt spid="33"/>
                                        </p:tgtEl>
                                        <p:attrNameLst>
                                          <p:attrName>ppt_x</p:attrName>
                                        </p:attrNameLst>
                                      </p:cBhvr>
                                      <p:tavLst>
                                        <p:tav tm="0">
                                          <p:val>
                                            <p:strVal val="#ppt_x"/>
                                          </p:val>
                                        </p:tav>
                                        <p:tav tm="100000">
                                          <p:val>
                                            <p:strVal val="#ppt_x"/>
                                          </p:val>
                                        </p:tav>
                                      </p:tavLst>
                                    </p:anim>
                                    <p:anim calcmode="lin" valueType="num">
                                      <p:cBhvr additive="base">
                                        <p:cTn id="13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cBhvr additive="base">
                                        <p:cTn id="139" dur="500" fill="hold"/>
                                        <p:tgtEl>
                                          <p:spTgt spid="34"/>
                                        </p:tgtEl>
                                        <p:attrNameLst>
                                          <p:attrName>ppt_x</p:attrName>
                                        </p:attrNameLst>
                                      </p:cBhvr>
                                      <p:tavLst>
                                        <p:tav tm="0">
                                          <p:val>
                                            <p:strVal val="#ppt_x"/>
                                          </p:val>
                                        </p:tav>
                                        <p:tav tm="100000">
                                          <p:val>
                                            <p:strVal val="#ppt_x"/>
                                          </p:val>
                                        </p:tav>
                                      </p:tavLst>
                                    </p:anim>
                                    <p:anim calcmode="lin" valueType="num">
                                      <p:cBhvr additive="base">
                                        <p:cTn id="14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5"/>
                                        </p:tgtEl>
                                        <p:attrNameLst>
                                          <p:attrName>style.visibility</p:attrName>
                                        </p:attrNameLst>
                                      </p:cBhvr>
                                      <p:to>
                                        <p:strVal val="visible"/>
                                      </p:to>
                                    </p:set>
                                    <p:anim calcmode="lin" valueType="num">
                                      <p:cBhvr additive="base">
                                        <p:cTn id="145" dur="500" fill="hold"/>
                                        <p:tgtEl>
                                          <p:spTgt spid="35"/>
                                        </p:tgtEl>
                                        <p:attrNameLst>
                                          <p:attrName>ppt_x</p:attrName>
                                        </p:attrNameLst>
                                      </p:cBhvr>
                                      <p:tavLst>
                                        <p:tav tm="0">
                                          <p:val>
                                            <p:strVal val="#ppt_x"/>
                                          </p:val>
                                        </p:tav>
                                        <p:tav tm="100000">
                                          <p:val>
                                            <p:strVal val="#ppt_x"/>
                                          </p:val>
                                        </p:tav>
                                      </p:tavLst>
                                    </p:anim>
                                    <p:anim calcmode="lin" valueType="num">
                                      <p:cBhvr additive="base">
                                        <p:cTn id="14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6"/>
                                        </p:tgtEl>
                                        <p:attrNameLst>
                                          <p:attrName>style.visibility</p:attrName>
                                        </p:attrNameLst>
                                      </p:cBhvr>
                                      <p:to>
                                        <p:strVal val="visible"/>
                                      </p:to>
                                    </p:set>
                                    <p:anim calcmode="lin" valueType="num">
                                      <p:cBhvr additive="base">
                                        <p:cTn id="151" dur="500" fill="hold"/>
                                        <p:tgtEl>
                                          <p:spTgt spid="36"/>
                                        </p:tgtEl>
                                        <p:attrNameLst>
                                          <p:attrName>ppt_x</p:attrName>
                                        </p:attrNameLst>
                                      </p:cBhvr>
                                      <p:tavLst>
                                        <p:tav tm="0">
                                          <p:val>
                                            <p:strVal val="#ppt_x"/>
                                          </p:val>
                                        </p:tav>
                                        <p:tav tm="100000">
                                          <p:val>
                                            <p:strVal val="#ppt_x"/>
                                          </p:val>
                                        </p:tav>
                                      </p:tavLst>
                                    </p:anim>
                                    <p:anim calcmode="lin" valueType="num">
                                      <p:cBhvr additive="base">
                                        <p:cTn id="15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7"/>
                                        </p:tgtEl>
                                        <p:attrNameLst>
                                          <p:attrName>style.visibility</p:attrName>
                                        </p:attrNameLst>
                                      </p:cBhvr>
                                      <p:to>
                                        <p:strVal val="visible"/>
                                      </p:to>
                                    </p:set>
                                    <p:anim calcmode="lin" valueType="num">
                                      <p:cBhvr additive="base">
                                        <p:cTn id="157" dur="500" fill="hold"/>
                                        <p:tgtEl>
                                          <p:spTgt spid="37"/>
                                        </p:tgtEl>
                                        <p:attrNameLst>
                                          <p:attrName>ppt_x</p:attrName>
                                        </p:attrNameLst>
                                      </p:cBhvr>
                                      <p:tavLst>
                                        <p:tav tm="0">
                                          <p:val>
                                            <p:strVal val="#ppt_x"/>
                                          </p:val>
                                        </p:tav>
                                        <p:tav tm="100000">
                                          <p:val>
                                            <p:strVal val="#ppt_x"/>
                                          </p:val>
                                        </p:tav>
                                      </p:tavLst>
                                    </p:anim>
                                    <p:anim calcmode="lin" valueType="num">
                                      <p:cBhvr additive="base">
                                        <p:cTn id="15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 calcmode="lin" valueType="num">
                                      <p:cBhvr additive="base">
                                        <p:cTn id="163" dur="500" fill="hold"/>
                                        <p:tgtEl>
                                          <p:spTgt spid="38"/>
                                        </p:tgtEl>
                                        <p:attrNameLst>
                                          <p:attrName>ppt_x</p:attrName>
                                        </p:attrNameLst>
                                      </p:cBhvr>
                                      <p:tavLst>
                                        <p:tav tm="0">
                                          <p:val>
                                            <p:strVal val="#ppt_x"/>
                                          </p:val>
                                        </p:tav>
                                        <p:tav tm="100000">
                                          <p:val>
                                            <p:strVal val="#ppt_x"/>
                                          </p:val>
                                        </p:tav>
                                      </p:tavLst>
                                    </p:anim>
                                    <p:anim calcmode="lin" valueType="num">
                                      <p:cBhvr additive="base">
                                        <p:cTn id="16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39"/>
                                        </p:tgtEl>
                                        <p:attrNameLst>
                                          <p:attrName>style.visibility</p:attrName>
                                        </p:attrNameLst>
                                      </p:cBhvr>
                                      <p:to>
                                        <p:strVal val="visible"/>
                                      </p:to>
                                    </p:set>
                                    <p:anim calcmode="lin" valueType="num">
                                      <p:cBhvr additive="base">
                                        <p:cTn id="169" dur="500" fill="hold"/>
                                        <p:tgtEl>
                                          <p:spTgt spid="39"/>
                                        </p:tgtEl>
                                        <p:attrNameLst>
                                          <p:attrName>ppt_x</p:attrName>
                                        </p:attrNameLst>
                                      </p:cBhvr>
                                      <p:tavLst>
                                        <p:tav tm="0">
                                          <p:val>
                                            <p:strVal val="#ppt_x"/>
                                          </p:val>
                                        </p:tav>
                                        <p:tav tm="100000">
                                          <p:val>
                                            <p:strVal val="#ppt_x"/>
                                          </p:val>
                                        </p:tav>
                                      </p:tavLst>
                                    </p:anim>
                                    <p:anim calcmode="lin" valueType="num">
                                      <p:cBhvr additive="base">
                                        <p:cTn id="17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40"/>
                                        </p:tgtEl>
                                        <p:attrNameLst>
                                          <p:attrName>style.visibility</p:attrName>
                                        </p:attrNameLst>
                                      </p:cBhvr>
                                      <p:to>
                                        <p:strVal val="visible"/>
                                      </p:to>
                                    </p:set>
                                    <p:anim calcmode="lin" valueType="num">
                                      <p:cBhvr additive="base">
                                        <p:cTn id="175" dur="500" fill="hold"/>
                                        <p:tgtEl>
                                          <p:spTgt spid="40"/>
                                        </p:tgtEl>
                                        <p:attrNameLst>
                                          <p:attrName>ppt_x</p:attrName>
                                        </p:attrNameLst>
                                      </p:cBhvr>
                                      <p:tavLst>
                                        <p:tav tm="0">
                                          <p:val>
                                            <p:strVal val="#ppt_x"/>
                                          </p:val>
                                        </p:tav>
                                        <p:tav tm="100000">
                                          <p:val>
                                            <p:strVal val="#ppt_x"/>
                                          </p:val>
                                        </p:tav>
                                      </p:tavLst>
                                    </p:anim>
                                    <p:anim calcmode="lin" valueType="num">
                                      <p:cBhvr additive="base">
                                        <p:cTn id="17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C7FA8-635E-E5E9-B5E5-0EF7A5B5169F}"/>
              </a:ext>
            </a:extLst>
          </p:cNvPr>
          <p:cNvSpPr>
            <a:spLocks noGrp="1"/>
          </p:cNvSpPr>
          <p:nvPr>
            <p:ph idx="4294967295"/>
          </p:nvPr>
        </p:nvSpPr>
        <p:spPr>
          <a:xfrm>
            <a:off x="0" y="152400"/>
            <a:ext cx="11928475" cy="6302375"/>
          </a:xfrm>
        </p:spPr>
        <p:txBody>
          <a:body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a:p>
            <a:endParaRPr lang="en-IN" dirty="0"/>
          </a:p>
          <a:p>
            <a:pPr marL="0" indent="0">
              <a:buNone/>
            </a:pPr>
            <a:endParaRPr lang="en-IN" dirty="0"/>
          </a:p>
        </p:txBody>
      </p:sp>
      <p:graphicFrame>
        <p:nvGraphicFramePr>
          <p:cNvPr id="3" name="Table 4">
            <a:extLst>
              <a:ext uri="{FF2B5EF4-FFF2-40B4-BE49-F238E27FC236}">
                <a16:creationId xmlns:a16="http://schemas.microsoft.com/office/drawing/2014/main" id="{6A6E0D64-2030-6C2F-0E58-113252D69571}"/>
              </a:ext>
            </a:extLst>
          </p:cNvPr>
          <p:cNvGraphicFramePr>
            <a:graphicFrameLocks/>
          </p:cNvGraphicFramePr>
          <p:nvPr/>
        </p:nvGraphicFramePr>
        <p:xfrm>
          <a:off x="824756" y="863600"/>
          <a:ext cx="9986680" cy="370840"/>
        </p:xfrm>
        <a:graphic>
          <a:graphicData uri="http://schemas.openxmlformats.org/drawingml/2006/table">
            <a:tbl>
              <a:tblPr firstRow="1" bandRow="1">
                <a:tableStyleId>{5940675A-B579-460E-94D1-54222C63F5DA}</a:tableStyleId>
              </a:tblPr>
              <a:tblGrid>
                <a:gridCol w="3747448">
                  <a:extLst>
                    <a:ext uri="{9D8B030D-6E8A-4147-A177-3AD203B41FA5}">
                      <a16:colId xmlns:a16="http://schemas.microsoft.com/office/drawing/2014/main" val="1471304175"/>
                    </a:ext>
                  </a:extLst>
                </a:gridCol>
                <a:gridCol w="1245892">
                  <a:extLst>
                    <a:ext uri="{9D8B030D-6E8A-4147-A177-3AD203B41FA5}">
                      <a16:colId xmlns:a16="http://schemas.microsoft.com/office/drawing/2014/main" val="1634839831"/>
                    </a:ext>
                  </a:extLst>
                </a:gridCol>
                <a:gridCol w="3505011">
                  <a:extLst>
                    <a:ext uri="{9D8B030D-6E8A-4147-A177-3AD203B41FA5}">
                      <a16:colId xmlns:a16="http://schemas.microsoft.com/office/drawing/2014/main" val="3678406621"/>
                    </a:ext>
                  </a:extLst>
                </a:gridCol>
                <a:gridCol w="1488329">
                  <a:extLst>
                    <a:ext uri="{9D8B030D-6E8A-4147-A177-3AD203B41FA5}">
                      <a16:colId xmlns:a16="http://schemas.microsoft.com/office/drawing/2014/main" val="1209328189"/>
                    </a:ext>
                  </a:extLst>
                </a:gridCol>
              </a:tblGrid>
              <a:tr h="370840">
                <a:tc>
                  <a:txBody>
                    <a:bodyPr/>
                    <a:lstStyle/>
                    <a:p>
                      <a:pPr algn="ctr"/>
                      <a:r>
                        <a:rPr lang="en-IN" b="1" dirty="0"/>
                        <a:t>Particulars</a:t>
                      </a:r>
                    </a:p>
                  </a:txBody>
                  <a:tcPr/>
                </a:tc>
                <a:tc>
                  <a:txBody>
                    <a:bodyPr/>
                    <a:lstStyle/>
                    <a:p>
                      <a:pPr algn="ctr"/>
                      <a:r>
                        <a:rPr lang="en-IN" b="1" dirty="0"/>
                        <a:t>Amt. ₹</a:t>
                      </a:r>
                    </a:p>
                  </a:txBody>
                  <a:tcPr/>
                </a:tc>
                <a:tc>
                  <a:txBody>
                    <a:bodyPr/>
                    <a:lstStyle/>
                    <a:p>
                      <a:pPr algn="ctr"/>
                      <a:r>
                        <a:rPr lang="en-IN" b="1" dirty="0"/>
                        <a:t>Particulars</a:t>
                      </a:r>
                    </a:p>
                  </a:txBody>
                  <a:tcPr/>
                </a:tc>
                <a:tc>
                  <a:txBody>
                    <a:bodyPr/>
                    <a:lstStyle/>
                    <a:p>
                      <a:pPr algn="ctr"/>
                      <a:r>
                        <a:rPr lang="en-IN" b="1" dirty="0"/>
                        <a:t>Amt. ₹</a:t>
                      </a:r>
                    </a:p>
                  </a:txBody>
                  <a:tcPr/>
                </a:tc>
                <a:extLst>
                  <a:ext uri="{0D108BD9-81ED-4DB2-BD59-A6C34878D82A}">
                    <a16:rowId xmlns:a16="http://schemas.microsoft.com/office/drawing/2014/main" val="1490414367"/>
                  </a:ext>
                </a:extLst>
              </a:tr>
            </a:tbl>
          </a:graphicData>
        </a:graphic>
      </p:graphicFrame>
      <p:graphicFrame>
        <p:nvGraphicFramePr>
          <p:cNvPr id="4" name="Table 3">
            <a:extLst>
              <a:ext uri="{FF2B5EF4-FFF2-40B4-BE49-F238E27FC236}">
                <a16:creationId xmlns:a16="http://schemas.microsoft.com/office/drawing/2014/main" id="{44FD708B-004F-5930-0953-DF2779BD944A}"/>
              </a:ext>
            </a:extLst>
          </p:cNvPr>
          <p:cNvGraphicFramePr>
            <a:graphicFrameLocks noGrp="1"/>
          </p:cNvGraphicFramePr>
          <p:nvPr/>
        </p:nvGraphicFramePr>
        <p:xfrm>
          <a:off x="824758" y="12344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Cash in hand</a:t>
                      </a:r>
                    </a:p>
                  </a:txBody>
                  <a:tcPr/>
                </a:tc>
                <a:tc>
                  <a:txBody>
                    <a:bodyPr/>
                    <a:lstStyle/>
                    <a:p>
                      <a:pPr algn="ctr"/>
                      <a:r>
                        <a:rPr lang="en-IN" dirty="0"/>
                        <a:t>1,000</a:t>
                      </a:r>
                    </a:p>
                  </a:txBody>
                  <a:tcPr/>
                </a:tc>
                <a:extLst>
                  <a:ext uri="{0D108BD9-81ED-4DB2-BD59-A6C34878D82A}">
                    <a16:rowId xmlns:a16="http://schemas.microsoft.com/office/drawing/2014/main" val="2111620595"/>
                  </a:ext>
                </a:extLst>
              </a:tr>
            </a:tbl>
          </a:graphicData>
        </a:graphic>
      </p:graphicFrame>
      <p:graphicFrame>
        <p:nvGraphicFramePr>
          <p:cNvPr id="5" name="Table 4">
            <a:extLst>
              <a:ext uri="{FF2B5EF4-FFF2-40B4-BE49-F238E27FC236}">
                <a16:creationId xmlns:a16="http://schemas.microsoft.com/office/drawing/2014/main" id="{76D3040B-5F99-2CB4-53F5-3367D20B19DB}"/>
              </a:ext>
            </a:extLst>
          </p:cNvPr>
          <p:cNvGraphicFramePr>
            <a:graphicFrameLocks noGrp="1"/>
          </p:cNvGraphicFramePr>
          <p:nvPr/>
        </p:nvGraphicFramePr>
        <p:xfrm>
          <a:off x="824756" y="160528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Bank Balance</a:t>
                      </a:r>
                    </a:p>
                  </a:txBody>
                  <a:tcPr/>
                </a:tc>
                <a:tc>
                  <a:txBody>
                    <a:bodyPr/>
                    <a:lstStyle/>
                    <a:p>
                      <a:pPr algn="ctr"/>
                      <a:r>
                        <a:rPr lang="en-IN" dirty="0"/>
                        <a:t>39,500</a:t>
                      </a:r>
                    </a:p>
                  </a:txBody>
                  <a:tcPr/>
                </a:tc>
                <a:extLst>
                  <a:ext uri="{0D108BD9-81ED-4DB2-BD59-A6C34878D82A}">
                    <a16:rowId xmlns:a16="http://schemas.microsoft.com/office/drawing/2014/main" val="2111620595"/>
                  </a:ext>
                </a:extLst>
              </a:tr>
            </a:tbl>
          </a:graphicData>
        </a:graphic>
      </p:graphicFrame>
      <p:graphicFrame>
        <p:nvGraphicFramePr>
          <p:cNvPr id="6" name="Table 5">
            <a:extLst>
              <a:ext uri="{FF2B5EF4-FFF2-40B4-BE49-F238E27FC236}">
                <a16:creationId xmlns:a16="http://schemas.microsoft.com/office/drawing/2014/main" id="{9A8C4756-464B-6F4C-6618-FFD37860A958}"/>
              </a:ext>
            </a:extLst>
          </p:cNvPr>
          <p:cNvGraphicFramePr>
            <a:graphicFrameLocks noGrp="1"/>
          </p:cNvGraphicFramePr>
          <p:nvPr/>
        </p:nvGraphicFramePr>
        <p:xfrm>
          <a:off x="824756" y="197612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Furniture</a:t>
                      </a:r>
                    </a:p>
                  </a:txBody>
                  <a:tcPr/>
                </a:tc>
                <a:tc>
                  <a:txBody>
                    <a:bodyPr/>
                    <a:lstStyle/>
                    <a:p>
                      <a:pPr algn="ctr"/>
                      <a:r>
                        <a:rPr lang="en-IN" dirty="0"/>
                        <a:t>1,000</a:t>
                      </a:r>
                    </a:p>
                  </a:txBody>
                  <a:tcPr/>
                </a:tc>
                <a:extLst>
                  <a:ext uri="{0D108BD9-81ED-4DB2-BD59-A6C34878D82A}">
                    <a16:rowId xmlns:a16="http://schemas.microsoft.com/office/drawing/2014/main" val="2111620595"/>
                  </a:ext>
                </a:extLst>
              </a:tr>
            </a:tbl>
          </a:graphicData>
        </a:graphic>
      </p:graphicFrame>
      <p:graphicFrame>
        <p:nvGraphicFramePr>
          <p:cNvPr id="7" name="Table 6">
            <a:extLst>
              <a:ext uri="{FF2B5EF4-FFF2-40B4-BE49-F238E27FC236}">
                <a16:creationId xmlns:a16="http://schemas.microsoft.com/office/drawing/2014/main" id="{D9818792-AF38-CB9F-9079-5C68A278E797}"/>
              </a:ext>
            </a:extLst>
          </p:cNvPr>
          <p:cNvGraphicFramePr>
            <a:graphicFrameLocks noGrp="1"/>
          </p:cNvGraphicFramePr>
          <p:nvPr/>
        </p:nvGraphicFramePr>
        <p:xfrm>
          <a:off x="824756" y="2356522"/>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Goodwill</a:t>
                      </a:r>
                    </a:p>
                  </a:txBody>
                  <a:tcPr/>
                </a:tc>
                <a:tc>
                  <a:txBody>
                    <a:bodyPr/>
                    <a:lstStyle/>
                    <a:p>
                      <a:pPr algn="ctr"/>
                      <a:r>
                        <a:rPr lang="en-IN" dirty="0"/>
                        <a:t>9,000</a:t>
                      </a:r>
                    </a:p>
                  </a:txBody>
                  <a:tcPr/>
                </a:tc>
                <a:extLst>
                  <a:ext uri="{0D108BD9-81ED-4DB2-BD59-A6C34878D82A}">
                    <a16:rowId xmlns:a16="http://schemas.microsoft.com/office/drawing/2014/main" val="2111620595"/>
                  </a:ext>
                </a:extLst>
              </a:tr>
            </a:tbl>
          </a:graphicData>
        </a:graphic>
      </p:graphicFrame>
      <p:graphicFrame>
        <p:nvGraphicFramePr>
          <p:cNvPr id="8" name="Table 7">
            <a:extLst>
              <a:ext uri="{FF2B5EF4-FFF2-40B4-BE49-F238E27FC236}">
                <a16:creationId xmlns:a16="http://schemas.microsoft.com/office/drawing/2014/main" id="{C4B02E61-2368-55EF-1075-1E66273901A5}"/>
              </a:ext>
            </a:extLst>
          </p:cNvPr>
          <p:cNvGraphicFramePr>
            <a:graphicFrameLocks noGrp="1"/>
          </p:cNvGraphicFramePr>
          <p:nvPr/>
        </p:nvGraphicFramePr>
        <p:xfrm>
          <a:off x="824756" y="271780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Carriage Outwards</a:t>
                      </a:r>
                    </a:p>
                  </a:txBody>
                  <a:tcPr/>
                </a:tc>
                <a:tc>
                  <a:txBody>
                    <a:bodyPr/>
                    <a:lstStyle/>
                    <a:p>
                      <a:pPr algn="ctr"/>
                      <a:r>
                        <a:rPr lang="en-IN" dirty="0"/>
                        <a:t>8,000</a:t>
                      </a:r>
                    </a:p>
                  </a:txBody>
                  <a:tcPr/>
                </a:tc>
                <a:extLst>
                  <a:ext uri="{0D108BD9-81ED-4DB2-BD59-A6C34878D82A}">
                    <a16:rowId xmlns:a16="http://schemas.microsoft.com/office/drawing/2014/main" val="2111620595"/>
                  </a:ext>
                </a:extLst>
              </a:tr>
            </a:tbl>
          </a:graphicData>
        </a:graphic>
      </p:graphicFrame>
      <p:graphicFrame>
        <p:nvGraphicFramePr>
          <p:cNvPr id="9" name="Table 8">
            <a:extLst>
              <a:ext uri="{FF2B5EF4-FFF2-40B4-BE49-F238E27FC236}">
                <a16:creationId xmlns:a16="http://schemas.microsoft.com/office/drawing/2014/main" id="{3D244268-32CB-4C78-8A81-0B673F545F2C}"/>
              </a:ext>
            </a:extLst>
          </p:cNvPr>
          <p:cNvGraphicFramePr>
            <a:graphicFrameLocks noGrp="1"/>
          </p:cNvGraphicFramePr>
          <p:nvPr/>
        </p:nvGraphicFramePr>
        <p:xfrm>
          <a:off x="824756" y="30886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pPr algn="ctr"/>
                      <a:r>
                        <a:rPr lang="en-IN" b="1" dirty="0"/>
                        <a:t>Total</a:t>
                      </a:r>
                    </a:p>
                  </a:txBody>
                  <a:tcPr/>
                </a:tc>
                <a:tc>
                  <a:txBody>
                    <a:bodyPr/>
                    <a:lstStyle/>
                    <a:p>
                      <a:pPr algn="ctr"/>
                      <a:r>
                        <a:rPr lang="en-IN" b="1" dirty="0"/>
                        <a:t>353,500</a:t>
                      </a:r>
                    </a:p>
                  </a:txBody>
                  <a:tcPr/>
                </a:tc>
                <a:extLst>
                  <a:ext uri="{0D108BD9-81ED-4DB2-BD59-A6C34878D82A}">
                    <a16:rowId xmlns:a16="http://schemas.microsoft.com/office/drawing/2014/main" val="2111620595"/>
                  </a:ext>
                </a:extLst>
              </a:tr>
            </a:tbl>
          </a:graphicData>
        </a:graphic>
      </p:graphicFrame>
      <p:graphicFrame>
        <p:nvGraphicFramePr>
          <p:cNvPr id="10" name="Table 9">
            <a:extLst>
              <a:ext uri="{FF2B5EF4-FFF2-40B4-BE49-F238E27FC236}">
                <a16:creationId xmlns:a16="http://schemas.microsoft.com/office/drawing/2014/main" id="{B1908050-DDDE-298C-ED7F-218CA685EBC7}"/>
              </a:ext>
            </a:extLst>
          </p:cNvPr>
          <p:cNvGraphicFramePr>
            <a:graphicFrameLocks noGrp="1"/>
          </p:cNvGraphicFramePr>
          <p:nvPr/>
        </p:nvGraphicFramePr>
        <p:xfrm>
          <a:off x="5821270" y="1244002"/>
          <a:ext cx="4990166" cy="373844"/>
        </p:xfrm>
        <a:graphic>
          <a:graphicData uri="http://schemas.openxmlformats.org/drawingml/2006/table">
            <a:tbl>
              <a:tblPr firstRow="1" bandRow="1">
                <a:tableStyleId>{5940675A-B579-460E-94D1-54222C63F5DA}</a:tableStyleId>
              </a:tblPr>
              <a:tblGrid>
                <a:gridCol w="3502024">
                  <a:extLst>
                    <a:ext uri="{9D8B030D-6E8A-4147-A177-3AD203B41FA5}">
                      <a16:colId xmlns:a16="http://schemas.microsoft.com/office/drawing/2014/main" val="4002133103"/>
                    </a:ext>
                  </a:extLst>
                </a:gridCol>
                <a:gridCol w="1488142">
                  <a:extLst>
                    <a:ext uri="{9D8B030D-6E8A-4147-A177-3AD203B41FA5}">
                      <a16:colId xmlns:a16="http://schemas.microsoft.com/office/drawing/2014/main" val="3529266291"/>
                    </a:ext>
                  </a:extLst>
                </a:gridCol>
              </a:tblGrid>
              <a:tr h="373844">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432184355"/>
                  </a:ext>
                </a:extLst>
              </a:tr>
            </a:tbl>
          </a:graphicData>
        </a:graphic>
      </p:graphicFrame>
      <p:graphicFrame>
        <p:nvGraphicFramePr>
          <p:cNvPr id="11" name="Table 10">
            <a:extLst>
              <a:ext uri="{FF2B5EF4-FFF2-40B4-BE49-F238E27FC236}">
                <a16:creationId xmlns:a16="http://schemas.microsoft.com/office/drawing/2014/main" id="{2DD356F4-AAAE-0208-F24F-BDDD434AB497}"/>
              </a:ext>
            </a:extLst>
          </p:cNvPr>
          <p:cNvGraphicFramePr>
            <a:graphicFrameLocks noGrp="1"/>
          </p:cNvGraphicFramePr>
          <p:nvPr/>
        </p:nvGraphicFramePr>
        <p:xfrm>
          <a:off x="5821270" y="1611563"/>
          <a:ext cx="4990166" cy="373844"/>
        </p:xfrm>
        <a:graphic>
          <a:graphicData uri="http://schemas.openxmlformats.org/drawingml/2006/table">
            <a:tbl>
              <a:tblPr firstRow="1" bandRow="1">
                <a:tableStyleId>{5940675A-B579-460E-94D1-54222C63F5DA}</a:tableStyleId>
              </a:tblPr>
              <a:tblGrid>
                <a:gridCol w="3502024">
                  <a:extLst>
                    <a:ext uri="{9D8B030D-6E8A-4147-A177-3AD203B41FA5}">
                      <a16:colId xmlns:a16="http://schemas.microsoft.com/office/drawing/2014/main" val="4002133103"/>
                    </a:ext>
                  </a:extLst>
                </a:gridCol>
                <a:gridCol w="1488142">
                  <a:extLst>
                    <a:ext uri="{9D8B030D-6E8A-4147-A177-3AD203B41FA5}">
                      <a16:colId xmlns:a16="http://schemas.microsoft.com/office/drawing/2014/main" val="3529266291"/>
                    </a:ext>
                  </a:extLst>
                </a:gridCol>
              </a:tblGrid>
              <a:tr h="373844">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432184355"/>
                  </a:ext>
                </a:extLst>
              </a:tr>
            </a:tbl>
          </a:graphicData>
        </a:graphic>
      </p:graphicFrame>
      <p:graphicFrame>
        <p:nvGraphicFramePr>
          <p:cNvPr id="12" name="Table 11">
            <a:extLst>
              <a:ext uri="{FF2B5EF4-FFF2-40B4-BE49-F238E27FC236}">
                <a16:creationId xmlns:a16="http://schemas.microsoft.com/office/drawing/2014/main" id="{CBD76345-6263-A69D-E34C-7AFEFF908EA7}"/>
              </a:ext>
            </a:extLst>
          </p:cNvPr>
          <p:cNvGraphicFramePr>
            <a:graphicFrameLocks noGrp="1"/>
          </p:cNvGraphicFramePr>
          <p:nvPr/>
        </p:nvGraphicFramePr>
        <p:xfrm>
          <a:off x="5821270" y="1969974"/>
          <a:ext cx="4990166" cy="373844"/>
        </p:xfrm>
        <a:graphic>
          <a:graphicData uri="http://schemas.openxmlformats.org/drawingml/2006/table">
            <a:tbl>
              <a:tblPr firstRow="1" bandRow="1">
                <a:tableStyleId>{5940675A-B579-460E-94D1-54222C63F5DA}</a:tableStyleId>
              </a:tblPr>
              <a:tblGrid>
                <a:gridCol w="3502024">
                  <a:extLst>
                    <a:ext uri="{9D8B030D-6E8A-4147-A177-3AD203B41FA5}">
                      <a16:colId xmlns:a16="http://schemas.microsoft.com/office/drawing/2014/main" val="4002133103"/>
                    </a:ext>
                  </a:extLst>
                </a:gridCol>
                <a:gridCol w="1488142">
                  <a:extLst>
                    <a:ext uri="{9D8B030D-6E8A-4147-A177-3AD203B41FA5}">
                      <a16:colId xmlns:a16="http://schemas.microsoft.com/office/drawing/2014/main" val="3529266291"/>
                    </a:ext>
                  </a:extLst>
                </a:gridCol>
              </a:tblGrid>
              <a:tr h="373844">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432184355"/>
                  </a:ext>
                </a:extLst>
              </a:tr>
            </a:tbl>
          </a:graphicData>
        </a:graphic>
      </p:graphicFrame>
      <p:graphicFrame>
        <p:nvGraphicFramePr>
          <p:cNvPr id="13" name="Table 12">
            <a:extLst>
              <a:ext uri="{FF2B5EF4-FFF2-40B4-BE49-F238E27FC236}">
                <a16:creationId xmlns:a16="http://schemas.microsoft.com/office/drawing/2014/main" id="{0ACE1110-75D9-EE17-4319-F5C3A4273EA4}"/>
              </a:ext>
            </a:extLst>
          </p:cNvPr>
          <p:cNvGraphicFramePr>
            <a:graphicFrameLocks noGrp="1"/>
          </p:cNvGraphicFramePr>
          <p:nvPr/>
        </p:nvGraphicFramePr>
        <p:xfrm>
          <a:off x="5821270" y="2347235"/>
          <a:ext cx="4990166" cy="373844"/>
        </p:xfrm>
        <a:graphic>
          <a:graphicData uri="http://schemas.openxmlformats.org/drawingml/2006/table">
            <a:tbl>
              <a:tblPr firstRow="1" bandRow="1">
                <a:tableStyleId>{5940675A-B579-460E-94D1-54222C63F5DA}</a:tableStyleId>
              </a:tblPr>
              <a:tblGrid>
                <a:gridCol w="3502024">
                  <a:extLst>
                    <a:ext uri="{9D8B030D-6E8A-4147-A177-3AD203B41FA5}">
                      <a16:colId xmlns:a16="http://schemas.microsoft.com/office/drawing/2014/main" val="4002133103"/>
                    </a:ext>
                  </a:extLst>
                </a:gridCol>
                <a:gridCol w="1488142">
                  <a:extLst>
                    <a:ext uri="{9D8B030D-6E8A-4147-A177-3AD203B41FA5}">
                      <a16:colId xmlns:a16="http://schemas.microsoft.com/office/drawing/2014/main" val="3529266291"/>
                    </a:ext>
                  </a:extLst>
                </a:gridCol>
              </a:tblGrid>
              <a:tr h="373844">
                <a:tc>
                  <a:txBody>
                    <a:bodyPr/>
                    <a:lstStyle/>
                    <a:p>
                      <a:endParaRPr lang="en-IN" b="1" dirty="0"/>
                    </a:p>
                  </a:txBody>
                  <a:tcPr/>
                </a:tc>
                <a:tc>
                  <a:txBody>
                    <a:bodyPr/>
                    <a:lstStyle/>
                    <a:p>
                      <a:pPr algn="ctr"/>
                      <a:endParaRPr lang="en-IN" b="1" dirty="0"/>
                    </a:p>
                  </a:txBody>
                  <a:tcPr/>
                </a:tc>
                <a:extLst>
                  <a:ext uri="{0D108BD9-81ED-4DB2-BD59-A6C34878D82A}">
                    <a16:rowId xmlns:a16="http://schemas.microsoft.com/office/drawing/2014/main" val="432184355"/>
                  </a:ext>
                </a:extLst>
              </a:tr>
            </a:tbl>
          </a:graphicData>
        </a:graphic>
      </p:graphicFrame>
      <p:graphicFrame>
        <p:nvGraphicFramePr>
          <p:cNvPr id="14" name="Table 13">
            <a:extLst>
              <a:ext uri="{FF2B5EF4-FFF2-40B4-BE49-F238E27FC236}">
                <a16:creationId xmlns:a16="http://schemas.microsoft.com/office/drawing/2014/main" id="{BD6C9EEA-4801-E959-1D86-D8A90152C5D0}"/>
              </a:ext>
            </a:extLst>
          </p:cNvPr>
          <p:cNvGraphicFramePr>
            <a:graphicFrameLocks noGrp="1"/>
          </p:cNvGraphicFramePr>
          <p:nvPr/>
        </p:nvGraphicFramePr>
        <p:xfrm>
          <a:off x="5818094" y="2715071"/>
          <a:ext cx="4990166" cy="373844"/>
        </p:xfrm>
        <a:graphic>
          <a:graphicData uri="http://schemas.openxmlformats.org/drawingml/2006/table">
            <a:tbl>
              <a:tblPr firstRow="1" bandRow="1">
                <a:tableStyleId>{5940675A-B579-460E-94D1-54222C63F5DA}</a:tableStyleId>
              </a:tblPr>
              <a:tblGrid>
                <a:gridCol w="3502024">
                  <a:extLst>
                    <a:ext uri="{9D8B030D-6E8A-4147-A177-3AD203B41FA5}">
                      <a16:colId xmlns:a16="http://schemas.microsoft.com/office/drawing/2014/main" val="4002133103"/>
                    </a:ext>
                  </a:extLst>
                </a:gridCol>
                <a:gridCol w="1488142">
                  <a:extLst>
                    <a:ext uri="{9D8B030D-6E8A-4147-A177-3AD203B41FA5}">
                      <a16:colId xmlns:a16="http://schemas.microsoft.com/office/drawing/2014/main" val="3529266291"/>
                    </a:ext>
                  </a:extLst>
                </a:gridCol>
              </a:tblGrid>
              <a:tr h="373844">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432184355"/>
                  </a:ext>
                </a:extLst>
              </a:tr>
            </a:tbl>
          </a:graphicData>
        </a:graphic>
      </p:graphicFrame>
      <p:graphicFrame>
        <p:nvGraphicFramePr>
          <p:cNvPr id="15" name="Table 14">
            <a:extLst>
              <a:ext uri="{FF2B5EF4-FFF2-40B4-BE49-F238E27FC236}">
                <a16:creationId xmlns:a16="http://schemas.microsoft.com/office/drawing/2014/main" id="{815B0C68-69C2-4D69-382E-ED130EA3DA73}"/>
              </a:ext>
            </a:extLst>
          </p:cNvPr>
          <p:cNvGraphicFramePr>
            <a:graphicFrameLocks noGrp="1"/>
          </p:cNvGraphicFramePr>
          <p:nvPr/>
        </p:nvGraphicFramePr>
        <p:xfrm>
          <a:off x="5818094" y="3089190"/>
          <a:ext cx="4990166" cy="373844"/>
        </p:xfrm>
        <a:graphic>
          <a:graphicData uri="http://schemas.openxmlformats.org/drawingml/2006/table">
            <a:tbl>
              <a:tblPr firstRow="1" bandRow="1">
                <a:tableStyleId>{5940675A-B579-460E-94D1-54222C63F5DA}</a:tableStyleId>
              </a:tblPr>
              <a:tblGrid>
                <a:gridCol w="3502024">
                  <a:extLst>
                    <a:ext uri="{9D8B030D-6E8A-4147-A177-3AD203B41FA5}">
                      <a16:colId xmlns:a16="http://schemas.microsoft.com/office/drawing/2014/main" val="4002133103"/>
                    </a:ext>
                  </a:extLst>
                </a:gridCol>
                <a:gridCol w="1488142">
                  <a:extLst>
                    <a:ext uri="{9D8B030D-6E8A-4147-A177-3AD203B41FA5}">
                      <a16:colId xmlns:a16="http://schemas.microsoft.com/office/drawing/2014/main" val="3529266291"/>
                    </a:ext>
                  </a:extLst>
                </a:gridCol>
              </a:tblGrid>
              <a:tr h="373844">
                <a:tc>
                  <a:txBody>
                    <a:bodyPr/>
                    <a:lstStyle/>
                    <a:p>
                      <a:pPr algn="ctr"/>
                      <a:r>
                        <a:rPr lang="en-IN" b="1" dirty="0"/>
                        <a:t>Total</a:t>
                      </a:r>
                    </a:p>
                  </a:txBody>
                  <a:tcPr/>
                </a:tc>
                <a:tc>
                  <a:txBody>
                    <a:bodyPr/>
                    <a:lstStyle/>
                    <a:p>
                      <a:pPr algn="ctr"/>
                      <a:r>
                        <a:rPr lang="en-IN" b="1" dirty="0"/>
                        <a:t>353,500</a:t>
                      </a:r>
                    </a:p>
                  </a:txBody>
                  <a:tcPr/>
                </a:tc>
                <a:extLst>
                  <a:ext uri="{0D108BD9-81ED-4DB2-BD59-A6C34878D82A}">
                    <a16:rowId xmlns:a16="http://schemas.microsoft.com/office/drawing/2014/main" val="432184355"/>
                  </a:ext>
                </a:extLst>
              </a:tr>
            </a:tbl>
          </a:graphicData>
        </a:graphic>
      </p:graphicFrame>
      <p:sp>
        <p:nvSpPr>
          <p:cNvPr id="16" name="TextBox 15">
            <a:extLst>
              <a:ext uri="{FF2B5EF4-FFF2-40B4-BE49-F238E27FC236}">
                <a16:creationId xmlns:a16="http://schemas.microsoft.com/office/drawing/2014/main" id="{D7CED416-BDA0-84EB-5CB6-7DE706E39920}"/>
              </a:ext>
            </a:extLst>
          </p:cNvPr>
          <p:cNvSpPr txBox="1"/>
          <p:nvPr/>
        </p:nvSpPr>
        <p:spPr>
          <a:xfrm>
            <a:off x="824756" y="403225"/>
            <a:ext cx="9983504" cy="369332"/>
          </a:xfrm>
          <a:prstGeom prst="rect">
            <a:avLst/>
          </a:prstGeom>
          <a:noFill/>
        </p:spPr>
        <p:txBody>
          <a:bodyPr wrap="square" rtlCol="0">
            <a:spAutoFit/>
          </a:bodyPr>
          <a:lstStyle/>
          <a:p>
            <a:r>
              <a:rPr lang="en-IN" dirty="0" err="1"/>
              <a:t>Dr.</a:t>
            </a:r>
            <a:r>
              <a:rPr lang="en-IN" dirty="0"/>
              <a:t>                                                                                                                                                                                 Cr.</a:t>
            </a:r>
          </a:p>
        </p:txBody>
      </p:sp>
    </p:spTree>
    <p:extLst>
      <p:ext uri="{BB962C8B-B14F-4D97-AF65-F5344CB8AC3E}">
        <p14:creationId xmlns:p14="http://schemas.microsoft.com/office/powerpoint/2010/main" val="7341927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ppt_x"/>
                                          </p:val>
                                        </p:tav>
                                        <p:tav tm="100000">
                                          <p:val>
                                            <p:strVal val="#ppt_x"/>
                                          </p:val>
                                        </p:tav>
                                      </p:tavLst>
                                    </p:anim>
                                    <p:anim calcmode="lin" valueType="num">
                                      <p:cBhvr additive="base">
                                        <p:cTn id="8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additive="base">
                                        <p:cTn id="85" dur="500" fill="hold"/>
                                        <p:tgtEl>
                                          <p:spTgt spid="14"/>
                                        </p:tgtEl>
                                        <p:attrNameLst>
                                          <p:attrName>ppt_x</p:attrName>
                                        </p:attrNameLst>
                                      </p:cBhvr>
                                      <p:tavLst>
                                        <p:tav tm="0">
                                          <p:val>
                                            <p:strVal val="#ppt_x"/>
                                          </p:val>
                                        </p:tav>
                                        <p:tav tm="100000">
                                          <p:val>
                                            <p:strVal val="#ppt_x"/>
                                          </p:val>
                                        </p:tav>
                                      </p:tavLst>
                                    </p:anim>
                                    <p:anim calcmode="lin" valueType="num">
                                      <p:cBhvr additive="base">
                                        <p:cTn id="8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additive="base">
                                        <p:cTn id="91" dur="500" fill="hold"/>
                                        <p:tgtEl>
                                          <p:spTgt spid="15"/>
                                        </p:tgtEl>
                                        <p:attrNameLst>
                                          <p:attrName>ppt_x</p:attrName>
                                        </p:attrNameLst>
                                      </p:cBhvr>
                                      <p:tavLst>
                                        <p:tav tm="0">
                                          <p:val>
                                            <p:strVal val="#ppt_x"/>
                                          </p:val>
                                        </p:tav>
                                        <p:tav tm="100000">
                                          <p:val>
                                            <p:strVal val="#ppt_x"/>
                                          </p:val>
                                        </p:tav>
                                      </p:tavLst>
                                    </p:anim>
                                    <p:anim calcmode="lin" valueType="num">
                                      <p:cBhvr additive="base">
                                        <p:cTn id="9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B2CB395F-E408-CCAB-28F5-A3AFA3003527}"/>
              </a:ext>
            </a:extLst>
          </p:cNvPr>
          <p:cNvGraphicFramePr>
            <a:graphicFrameLocks noGrp="1"/>
          </p:cNvGraphicFramePr>
          <p:nvPr/>
        </p:nvGraphicFramePr>
        <p:xfrm>
          <a:off x="1379415" y="1927143"/>
          <a:ext cx="8128000" cy="3708400"/>
        </p:xfrm>
        <a:graphic>
          <a:graphicData uri="http://schemas.openxmlformats.org/drawingml/2006/table">
            <a:tbl>
              <a:tblPr firstRow="1" bandRow="1">
                <a:tableStyleId>{5940675A-B579-460E-94D1-54222C63F5DA}</a:tableStyleId>
              </a:tblPr>
              <a:tblGrid>
                <a:gridCol w="2813539">
                  <a:extLst>
                    <a:ext uri="{9D8B030D-6E8A-4147-A177-3AD203B41FA5}">
                      <a16:colId xmlns:a16="http://schemas.microsoft.com/office/drawing/2014/main" val="1151386333"/>
                    </a:ext>
                  </a:extLst>
                </a:gridCol>
                <a:gridCol w="1391138">
                  <a:extLst>
                    <a:ext uri="{9D8B030D-6E8A-4147-A177-3AD203B41FA5}">
                      <a16:colId xmlns:a16="http://schemas.microsoft.com/office/drawing/2014/main" val="615649444"/>
                    </a:ext>
                  </a:extLst>
                </a:gridCol>
                <a:gridCol w="2719754">
                  <a:extLst>
                    <a:ext uri="{9D8B030D-6E8A-4147-A177-3AD203B41FA5}">
                      <a16:colId xmlns:a16="http://schemas.microsoft.com/office/drawing/2014/main" val="2909475228"/>
                    </a:ext>
                  </a:extLst>
                </a:gridCol>
                <a:gridCol w="1203569">
                  <a:extLst>
                    <a:ext uri="{9D8B030D-6E8A-4147-A177-3AD203B41FA5}">
                      <a16:colId xmlns:a16="http://schemas.microsoft.com/office/drawing/2014/main" val="291537027"/>
                    </a:ext>
                  </a:extLst>
                </a:gridCol>
              </a:tblGrid>
              <a:tr h="370840">
                <a:tc>
                  <a:txBody>
                    <a:bodyPr/>
                    <a:lstStyle/>
                    <a:p>
                      <a:r>
                        <a:rPr lang="en-IN" dirty="0"/>
                        <a:t>Purchases</a:t>
                      </a:r>
                    </a:p>
                  </a:txBody>
                  <a:tcPr/>
                </a:tc>
                <a:tc>
                  <a:txBody>
                    <a:bodyPr/>
                    <a:lstStyle/>
                    <a:p>
                      <a:pPr algn="r"/>
                      <a:r>
                        <a:rPr lang="en-IN" dirty="0"/>
                        <a:t>200,000</a:t>
                      </a:r>
                    </a:p>
                  </a:txBody>
                  <a:tcPr/>
                </a:tc>
                <a:tc>
                  <a:txBody>
                    <a:bodyPr/>
                    <a:lstStyle/>
                    <a:p>
                      <a:r>
                        <a:rPr lang="en-IN" dirty="0"/>
                        <a:t>Debtors</a:t>
                      </a:r>
                    </a:p>
                  </a:txBody>
                  <a:tcPr/>
                </a:tc>
                <a:tc>
                  <a:txBody>
                    <a:bodyPr/>
                    <a:lstStyle/>
                    <a:p>
                      <a:pPr algn="r"/>
                      <a:r>
                        <a:rPr lang="en-IN" dirty="0"/>
                        <a:t>85,000</a:t>
                      </a:r>
                    </a:p>
                  </a:txBody>
                  <a:tcPr/>
                </a:tc>
                <a:extLst>
                  <a:ext uri="{0D108BD9-81ED-4DB2-BD59-A6C34878D82A}">
                    <a16:rowId xmlns:a16="http://schemas.microsoft.com/office/drawing/2014/main" val="839309950"/>
                  </a:ext>
                </a:extLst>
              </a:tr>
              <a:tr h="370840">
                <a:tc>
                  <a:txBody>
                    <a:bodyPr/>
                    <a:lstStyle/>
                    <a:p>
                      <a:r>
                        <a:rPr lang="en-IN" dirty="0"/>
                        <a:t>Discount Allowed</a:t>
                      </a:r>
                    </a:p>
                  </a:txBody>
                  <a:tcPr/>
                </a:tc>
                <a:tc>
                  <a:txBody>
                    <a:bodyPr/>
                    <a:lstStyle/>
                    <a:p>
                      <a:pPr algn="r"/>
                      <a:r>
                        <a:rPr lang="en-IN" dirty="0"/>
                        <a:t>2,500</a:t>
                      </a:r>
                    </a:p>
                  </a:txBody>
                  <a:tcPr/>
                </a:tc>
                <a:tc>
                  <a:txBody>
                    <a:bodyPr/>
                    <a:lstStyle/>
                    <a:p>
                      <a:r>
                        <a:rPr lang="en-IN" dirty="0"/>
                        <a:t>Land and Building</a:t>
                      </a:r>
                    </a:p>
                  </a:txBody>
                  <a:tcPr/>
                </a:tc>
                <a:tc>
                  <a:txBody>
                    <a:bodyPr/>
                    <a:lstStyle/>
                    <a:p>
                      <a:pPr algn="r"/>
                      <a:r>
                        <a:rPr lang="en-IN" dirty="0"/>
                        <a:t>300,000</a:t>
                      </a:r>
                    </a:p>
                  </a:txBody>
                  <a:tcPr/>
                </a:tc>
                <a:extLst>
                  <a:ext uri="{0D108BD9-81ED-4DB2-BD59-A6C34878D82A}">
                    <a16:rowId xmlns:a16="http://schemas.microsoft.com/office/drawing/2014/main" val="263139746"/>
                  </a:ext>
                </a:extLst>
              </a:tr>
              <a:tr h="370840">
                <a:tc>
                  <a:txBody>
                    <a:bodyPr/>
                    <a:lstStyle/>
                    <a:p>
                      <a:r>
                        <a:rPr lang="en-IN" dirty="0"/>
                        <a:t>Trading Exp.</a:t>
                      </a:r>
                    </a:p>
                  </a:txBody>
                  <a:tcPr/>
                </a:tc>
                <a:tc>
                  <a:txBody>
                    <a:bodyPr/>
                    <a:lstStyle/>
                    <a:p>
                      <a:pPr algn="r"/>
                      <a:r>
                        <a:rPr lang="en-IN" dirty="0"/>
                        <a:t>12,500</a:t>
                      </a:r>
                    </a:p>
                  </a:txBody>
                  <a:tcPr/>
                </a:tc>
                <a:tc>
                  <a:txBody>
                    <a:bodyPr/>
                    <a:lstStyle/>
                    <a:p>
                      <a:r>
                        <a:rPr lang="en-IN" dirty="0"/>
                        <a:t>Sales</a:t>
                      </a:r>
                    </a:p>
                  </a:txBody>
                  <a:tcPr/>
                </a:tc>
                <a:tc>
                  <a:txBody>
                    <a:bodyPr/>
                    <a:lstStyle/>
                    <a:p>
                      <a:pPr algn="r"/>
                      <a:r>
                        <a:rPr lang="en-IN" dirty="0"/>
                        <a:t>300,000</a:t>
                      </a:r>
                    </a:p>
                  </a:txBody>
                  <a:tcPr/>
                </a:tc>
                <a:extLst>
                  <a:ext uri="{0D108BD9-81ED-4DB2-BD59-A6C34878D82A}">
                    <a16:rowId xmlns:a16="http://schemas.microsoft.com/office/drawing/2014/main" val="1436264198"/>
                  </a:ext>
                </a:extLst>
              </a:tr>
              <a:tr h="370840">
                <a:tc>
                  <a:txBody>
                    <a:bodyPr/>
                    <a:lstStyle/>
                    <a:p>
                      <a:r>
                        <a:rPr lang="en-IN" dirty="0"/>
                        <a:t>Capital A/c</a:t>
                      </a:r>
                    </a:p>
                  </a:txBody>
                  <a:tcPr/>
                </a:tc>
                <a:tc>
                  <a:txBody>
                    <a:bodyPr/>
                    <a:lstStyle/>
                    <a:p>
                      <a:pPr algn="r"/>
                      <a:r>
                        <a:rPr lang="en-IN" dirty="0"/>
                        <a:t>350,000</a:t>
                      </a:r>
                    </a:p>
                  </a:txBody>
                  <a:tcPr/>
                </a:tc>
                <a:tc>
                  <a:txBody>
                    <a:bodyPr/>
                    <a:lstStyle/>
                    <a:p>
                      <a:r>
                        <a:rPr lang="en-IN" dirty="0"/>
                        <a:t>Purchase Return</a:t>
                      </a:r>
                    </a:p>
                  </a:txBody>
                  <a:tcPr/>
                </a:tc>
                <a:tc>
                  <a:txBody>
                    <a:bodyPr/>
                    <a:lstStyle/>
                    <a:p>
                      <a:pPr algn="r"/>
                      <a:r>
                        <a:rPr lang="en-IN" dirty="0"/>
                        <a:t>23,400</a:t>
                      </a:r>
                    </a:p>
                  </a:txBody>
                  <a:tcPr/>
                </a:tc>
                <a:extLst>
                  <a:ext uri="{0D108BD9-81ED-4DB2-BD59-A6C34878D82A}">
                    <a16:rowId xmlns:a16="http://schemas.microsoft.com/office/drawing/2014/main" val="3342839107"/>
                  </a:ext>
                </a:extLst>
              </a:tr>
              <a:tr h="370840">
                <a:tc>
                  <a:txBody>
                    <a:bodyPr/>
                    <a:lstStyle/>
                    <a:p>
                      <a:r>
                        <a:rPr lang="en-IN" dirty="0"/>
                        <a:t>Commission Earned</a:t>
                      </a:r>
                    </a:p>
                  </a:txBody>
                  <a:tcPr/>
                </a:tc>
                <a:tc>
                  <a:txBody>
                    <a:bodyPr/>
                    <a:lstStyle/>
                    <a:p>
                      <a:pPr algn="r"/>
                      <a:r>
                        <a:rPr lang="en-IN" dirty="0"/>
                        <a:t>14,500</a:t>
                      </a:r>
                    </a:p>
                  </a:txBody>
                  <a:tcPr/>
                </a:tc>
                <a:tc>
                  <a:txBody>
                    <a:bodyPr/>
                    <a:lstStyle/>
                    <a:p>
                      <a:r>
                        <a:rPr lang="en-IN" dirty="0"/>
                        <a:t>Cash at bank</a:t>
                      </a:r>
                    </a:p>
                  </a:txBody>
                  <a:tcPr/>
                </a:tc>
                <a:tc>
                  <a:txBody>
                    <a:bodyPr/>
                    <a:lstStyle/>
                    <a:p>
                      <a:pPr algn="r"/>
                      <a:r>
                        <a:rPr lang="en-IN" dirty="0"/>
                        <a:t>45,000</a:t>
                      </a:r>
                    </a:p>
                  </a:txBody>
                  <a:tcPr/>
                </a:tc>
                <a:extLst>
                  <a:ext uri="{0D108BD9-81ED-4DB2-BD59-A6C34878D82A}">
                    <a16:rowId xmlns:a16="http://schemas.microsoft.com/office/drawing/2014/main" val="2363095541"/>
                  </a:ext>
                </a:extLst>
              </a:tr>
              <a:tr h="370840">
                <a:tc>
                  <a:txBody>
                    <a:bodyPr/>
                    <a:lstStyle/>
                    <a:p>
                      <a:r>
                        <a:rPr lang="en-IN" dirty="0"/>
                        <a:t>Creditors</a:t>
                      </a:r>
                    </a:p>
                  </a:txBody>
                  <a:tcPr/>
                </a:tc>
                <a:tc>
                  <a:txBody>
                    <a:bodyPr/>
                    <a:lstStyle/>
                    <a:p>
                      <a:pPr algn="r"/>
                      <a:r>
                        <a:rPr lang="en-IN" dirty="0"/>
                        <a:t>35,000</a:t>
                      </a:r>
                    </a:p>
                  </a:txBody>
                  <a:tcPr/>
                </a:tc>
                <a:tc>
                  <a:txBody>
                    <a:bodyPr/>
                    <a:lstStyle/>
                    <a:p>
                      <a:r>
                        <a:rPr lang="en-IN" dirty="0"/>
                        <a:t>Insurance Paid</a:t>
                      </a:r>
                    </a:p>
                  </a:txBody>
                  <a:tcPr/>
                </a:tc>
                <a:tc>
                  <a:txBody>
                    <a:bodyPr/>
                    <a:lstStyle/>
                    <a:p>
                      <a:pPr algn="r"/>
                      <a:r>
                        <a:rPr lang="en-IN" dirty="0"/>
                        <a:t>14,400</a:t>
                      </a:r>
                    </a:p>
                  </a:txBody>
                  <a:tcPr/>
                </a:tc>
                <a:extLst>
                  <a:ext uri="{0D108BD9-81ED-4DB2-BD59-A6C34878D82A}">
                    <a16:rowId xmlns:a16="http://schemas.microsoft.com/office/drawing/2014/main" val="462896924"/>
                  </a:ext>
                </a:extLst>
              </a:tr>
              <a:tr h="370840">
                <a:tc>
                  <a:txBody>
                    <a:bodyPr/>
                    <a:lstStyle/>
                    <a:p>
                      <a:r>
                        <a:rPr lang="en-IN" dirty="0"/>
                        <a:t>Sales Returns</a:t>
                      </a:r>
                    </a:p>
                  </a:txBody>
                  <a:tcPr/>
                </a:tc>
                <a:tc>
                  <a:txBody>
                    <a:bodyPr/>
                    <a:lstStyle/>
                    <a:p>
                      <a:pPr algn="r"/>
                      <a:r>
                        <a:rPr lang="en-IN" dirty="0"/>
                        <a:t>25,500</a:t>
                      </a:r>
                    </a:p>
                  </a:txBody>
                  <a:tcPr/>
                </a:tc>
                <a:tc>
                  <a:txBody>
                    <a:bodyPr/>
                    <a:lstStyle/>
                    <a:p>
                      <a:r>
                        <a:rPr lang="en-IN" dirty="0"/>
                        <a:t>Bills Payable</a:t>
                      </a:r>
                    </a:p>
                  </a:txBody>
                  <a:tcPr/>
                </a:tc>
                <a:tc>
                  <a:txBody>
                    <a:bodyPr/>
                    <a:lstStyle/>
                    <a:p>
                      <a:pPr algn="r"/>
                      <a:r>
                        <a:rPr lang="en-IN" dirty="0"/>
                        <a:t>7,000</a:t>
                      </a:r>
                    </a:p>
                  </a:txBody>
                  <a:tcPr/>
                </a:tc>
                <a:extLst>
                  <a:ext uri="{0D108BD9-81ED-4DB2-BD59-A6C34878D82A}">
                    <a16:rowId xmlns:a16="http://schemas.microsoft.com/office/drawing/2014/main" val="198234584"/>
                  </a:ext>
                </a:extLst>
              </a:tr>
              <a:tr h="370840">
                <a:tc>
                  <a:txBody>
                    <a:bodyPr/>
                    <a:lstStyle/>
                    <a:p>
                      <a:r>
                        <a:rPr lang="en-IN" dirty="0"/>
                        <a:t>Investments</a:t>
                      </a:r>
                    </a:p>
                  </a:txBody>
                  <a:tcPr/>
                </a:tc>
                <a:tc>
                  <a:txBody>
                    <a:bodyPr/>
                    <a:lstStyle/>
                    <a:p>
                      <a:pPr algn="r"/>
                      <a:r>
                        <a:rPr lang="en-IN" dirty="0"/>
                        <a:t>30,000</a:t>
                      </a:r>
                    </a:p>
                  </a:txBody>
                  <a:tcPr/>
                </a:tc>
                <a:tc>
                  <a:txBody>
                    <a:bodyPr/>
                    <a:lstStyle/>
                    <a:p>
                      <a:r>
                        <a:rPr lang="en-IN" dirty="0"/>
                        <a:t>Stationery Exp.</a:t>
                      </a:r>
                    </a:p>
                  </a:txBody>
                  <a:tcPr/>
                </a:tc>
                <a:tc>
                  <a:txBody>
                    <a:bodyPr/>
                    <a:lstStyle/>
                    <a:p>
                      <a:pPr algn="r"/>
                      <a:r>
                        <a:rPr lang="en-IN" dirty="0"/>
                        <a:t>7,000</a:t>
                      </a:r>
                    </a:p>
                  </a:txBody>
                  <a:tcPr/>
                </a:tc>
                <a:extLst>
                  <a:ext uri="{0D108BD9-81ED-4DB2-BD59-A6C34878D82A}">
                    <a16:rowId xmlns:a16="http://schemas.microsoft.com/office/drawing/2014/main" val="3668177477"/>
                  </a:ext>
                </a:extLst>
              </a:tr>
              <a:tr h="370840">
                <a:tc>
                  <a:txBody>
                    <a:bodyPr/>
                    <a:lstStyle/>
                    <a:p>
                      <a:r>
                        <a:rPr lang="en-IN" dirty="0"/>
                        <a:t>Cash in hand</a:t>
                      </a:r>
                    </a:p>
                  </a:txBody>
                  <a:tcPr/>
                </a:tc>
                <a:tc>
                  <a:txBody>
                    <a:bodyPr/>
                    <a:lstStyle/>
                    <a:p>
                      <a:pPr algn="r"/>
                      <a:r>
                        <a:rPr lang="en-IN" dirty="0"/>
                        <a:t>15,000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Discount Received</a:t>
                      </a:r>
                    </a:p>
                  </a:txBody>
                  <a:tcPr/>
                </a:tc>
                <a:tc>
                  <a:txBody>
                    <a:bodyPr/>
                    <a:lstStyle/>
                    <a:p>
                      <a:pPr algn="r"/>
                      <a:r>
                        <a:rPr lang="en-IN" dirty="0"/>
                        <a:t>5,000</a:t>
                      </a:r>
                    </a:p>
                  </a:txBody>
                  <a:tcPr/>
                </a:tc>
                <a:extLst>
                  <a:ext uri="{0D108BD9-81ED-4DB2-BD59-A6C34878D82A}">
                    <a16:rowId xmlns:a16="http://schemas.microsoft.com/office/drawing/2014/main" val="1147759219"/>
                  </a:ext>
                </a:extLst>
              </a:tr>
              <a:tr h="370840">
                <a:tc>
                  <a:txBody>
                    <a:bodyPr/>
                    <a:lstStyle/>
                    <a:p>
                      <a:endParaRPr lang="en-IN" dirty="0"/>
                    </a:p>
                  </a:txBody>
                  <a:tcPr/>
                </a:tc>
                <a:tc>
                  <a:txBody>
                    <a:bodyPr/>
                    <a:lstStyle/>
                    <a:p>
                      <a:pPr algn="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BOD</a:t>
                      </a:r>
                    </a:p>
                  </a:txBody>
                  <a:tcPr/>
                </a:tc>
                <a:tc>
                  <a:txBody>
                    <a:bodyPr/>
                    <a:lstStyle/>
                    <a:p>
                      <a:pPr algn="r"/>
                      <a:r>
                        <a:rPr lang="en-IN" dirty="0"/>
                        <a:t>2,000</a:t>
                      </a:r>
                    </a:p>
                  </a:txBody>
                  <a:tcPr/>
                </a:tc>
                <a:extLst>
                  <a:ext uri="{0D108BD9-81ED-4DB2-BD59-A6C34878D82A}">
                    <a16:rowId xmlns:a16="http://schemas.microsoft.com/office/drawing/2014/main" val="4242265705"/>
                  </a:ext>
                </a:extLst>
              </a:tr>
            </a:tbl>
          </a:graphicData>
        </a:graphic>
      </p:graphicFrame>
      <p:sp>
        <p:nvSpPr>
          <p:cNvPr id="3" name="Title 2">
            <a:extLst>
              <a:ext uri="{FF2B5EF4-FFF2-40B4-BE49-F238E27FC236}">
                <a16:creationId xmlns:a16="http://schemas.microsoft.com/office/drawing/2014/main" id="{2B8DB863-ED25-DC72-B4C8-F096E53CE873}"/>
              </a:ext>
            </a:extLst>
          </p:cNvPr>
          <p:cNvSpPr>
            <a:spLocks noGrp="1"/>
          </p:cNvSpPr>
          <p:nvPr>
            <p:ph type="title"/>
          </p:nvPr>
        </p:nvSpPr>
        <p:spPr>
          <a:xfrm>
            <a:off x="0" y="0"/>
            <a:ext cx="12192000" cy="863443"/>
          </a:xfrm>
        </p:spPr>
        <p:txBody>
          <a:bodyPr>
            <a:noAutofit/>
          </a:bodyPr>
          <a:lstStyle/>
          <a:p>
            <a:r>
              <a:rPr lang="en-IN" sz="2800" b="1" dirty="0">
                <a:latin typeface="+mj-lt"/>
              </a:rPr>
              <a:t>CW 2 – Prepare trial balance of M/s Rajesh Trading for the year ending on 31-03-2022 from the following balances. </a:t>
            </a:r>
            <a:endParaRPr lang="en-IN" sz="2800" dirty="0"/>
          </a:p>
        </p:txBody>
      </p:sp>
    </p:spTree>
    <p:extLst>
      <p:ext uri="{BB962C8B-B14F-4D97-AF65-F5344CB8AC3E}">
        <p14:creationId xmlns:p14="http://schemas.microsoft.com/office/powerpoint/2010/main" val="3300524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3E4513-88B0-A632-3160-BBE9A1C76400}"/>
              </a:ext>
            </a:extLst>
          </p:cNvPr>
          <p:cNvGraphicFramePr>
            <a:graphicFrameLocks noGrp="1"/>
          </p:cNvGraphicFramePr>
          <p:nvPr>
            <p:ph idx="1"/>
          </p:nvPr>
        </p:nvGraphicFramePr>
        <p:xfrm>
          <a:off x="824756" y="863600"/>
          <a:ext cx="9986680" cy="370840"/>
        </p:xfrm>
        <a:graphic>
          <a:graphicData uri="http://schemas.openxmlformats.org/drawingml/2006/table">
            <a:tbl>
              <a:tblPr firstRow="1" bandRow="1">
                <a:tableStyleId>{5940675A-B579-460E-94D1-54222C63F5DA}</a:tableStyleId>
              </a:tblPr>
              <a:tblGrid>
                <a:gridCol w="3747448">
                  <a:extLst>
                    <a:ext uri="{9D8B030D-6E8A-4147-A177-3AD203B41FA5}">
                      <a16:colId xmlns:a16="http://schemas.microsoft.com/office/drawing/2014/main" val="1471304175"/>
                    </a:ext>
                  </a:extLst>
                </a:gridCol>
                <a:gridCol w="1245892">
                  <a:extLst>
                    <a:ext uri="{9D8B030D-6E8A-4147-A177-3AD203B41FA5}">
                      <a16:colId xmlns:a16="http://schemas.microsoft.com/office/drawing/2014/main" val="1634839831"/>
                    </a:ext>
                  </a:extLst>
                </a:gridCol>
                <a:gridCol w="3505011">
                  <a:extLst>
                    <a:ext uri="{9D8B030D-6E8A-4147-A177-3AD203B41FA5}">
                      <a16:colId xmlns:a16="http://schemas.microsoft.com/office/drawing/2014/main" val="3678406621"/>
                    </a:ext>
                  </a:extLst>
                </a:gridCol>
                <a:gridCol w="1488329">
                  <a:extLst>
                    <a:ext uri="{9D8B030D-6E8A-4147-A177-3AD203B41FA5}">
                      <a16:colId xmlns:a16="http://schemas.microsoft.com/office/drawing/2014/main" val="1209328189"/>
                    </a:ext>
                  </a:extLst>
                </a:gridCol>
              </a:tblGrid>
              <a:tr h="370840">
                <a:tc>
                  <a:txBody>
                    <a:bodyPr/>
                    <a:lstStyle/>
                    <a:p>
                      <a:pPr algn="ctr"/>
                      <a:r>
                        <a:rPr lang="en-IN" b="1" dirty="0"/>
                        <a:t>Particulars</a:t>
                      </a:r>
                    </a:p>
                  </a:txBody>
                  <a:tcPr/>
                </a:tc>
                <a:tc>
                  <a:txBody>
                    <a:bodyPr/>
                    <a:lstStyle/>
                    <a:p>
                      <a:pPr algn="ctr"/>
                      <a:r>
                        <a:rPr lang="en-IN" b="1" dirty="0"/>
                        <a:t>Amt. ₹</a:t>
                      </a:r>
                    </a:p>
                  </a:txBody>
                  <a:tcPr/>
                </a:tc>
                <a:tc>
                  <a:txBody>
                    <a:bodyPr/>
                    <a:lstStyle/>
                    <a:p>
                      <a:pPr algn="ctr"/>
                      <a:r>
                        <a:rPr lang="en-IN" b="1" dirty="0"/>
                        <a:t>Particulars</a:t>
                      </a:r>
                    </a:p>
                  </a:txBody>
                  <a:tcPr/>
                </a:tc>
                <a:tc>
                  <a:txBody>
                    <a:bodyPr/>
                    <a:lstStyle/>
                    <a:p>
                      <a:pPr algn="ctr"/>
                      <a:r>
                        <a:rPr lang="en-IN" b="1" dirty="0"/>
                        <a:t>Amt. ₹</a:t>
                      </a:r>
                    </a:p>
                  </a:txBody>
                  <a:tcPr/>
                </a:tc>
                <a:extLst>
                  <a:ext uri="{0D108BD9-81ED-4DB2-BD59-A6C34878D82A}">
                    <a16:rowId xmlns:a16="http://schemas.microsoft.com/office/drawing/2014/main" val="1490414367"/>
                  </a:ext>
                </a:extLst>
              </a:tr>
            </a:tbl>
          </a:graphicData>
        </a:graphic>
      </p:graphicFrame>
      <p:sp>
        <p:nvSpPr>
          <p:cNvPr id="3" name="Title 2">
            <a:extLst>
              <a:ext uri="{FF2B5EF4-FFF2-40B4-BE49-F238E27FC236}">
                <a16:creationId xmlns:a16="http://schemas.microsoft.com/office/drawing/2014/main" id="{FC79BDB9-EC4E-8C99-BFF3-C0DA3D7F9F87}"/>
              </a:ext>
            </a:extLst>
          </p:cNvPr>
          <p:cNvSpPr>
            <a:spLocks noGrp="1"/>
          </p:cNvSpPr>
          <p:nvPr>
            <p:ph type="title"/>
          </p:nvPr>
        </p:nvSpPr>
        <p:spPr>
          <a:xfrm>
            <a:off x="0" y="1"/>
            <a:ext cx="12192000" cy="711200"/>
          </a:xfrm>
        </p:spPr>
        <p:txBody>
          <a:bodyPr>
            <a:normAutofit fontScale="90000"/>
          </a:bodyPr>
          <a:lstStyle/>
          <a:p>
            <a:pPr algn="ctr"/>
            <a:r>
              <a:rPr lang="en-US" sz="2800" dirty="0"/>
              <a:t>Trial Balance of M/s Rajesh trading</a:t>
            </a:r>
            <a:br>
              <a:rPr lang="en-US" sz="2800" dirty="0"/>
            </a:br>
            <a:r>
              <a:rPr lang="en-US" sz="2800" dirty="0"/>
              <a:t>Dr.                                 as on 31</a:t>
            </a:r>
            <a:r>
              <a:rPr lang="en-US" sz="2800" baseline="30000" dirty="0"/>
              <a:t>st</a:t>
            </a:r>
            <a:r>
              <a:rPr lang="en-US" sz="2800" dirty="0"/>
              <a:t> March, 2023                                                Cr.                               </a:t>
            </a:r>
            <a:endParaRPr lang="en-IN" sz="2800" dirty="0"/>
          </a:p>
        </p:txBody>
      </p:sp>
      <p:graphicFrame>
        <p:nvGraphicFramePr>
          <p:cNvPr id="5" name="Table 5">
            <a:extLst>
              <a:ext uri="{FF2B5EF4-FFF2-40B4-BE49-F238E27FC236}">
                <a16:creationId xmlns:a16="http://schemas.microsoft.com/office/drawing/2014/main" id="{E4856EC6-F70D-EBFC-6376-ACC9AAF58118}"/>
              </a:ext>
            </a:extLst>
          </p:cNvPr>
          <p:cNvGraphicFramePr>
            <a:graphicFrameLocks noGrp="1"/>
          </p:cNvGraphicFramePr>
          <p:nvPr/>
        </p:nvGraphicFramePr>
        <p:xfrm>
          <a:off x="824756" y="12344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Purchases</a:t>
                      </a:r>
                    </a:p>
                  </a:txBody>
                  <a:tcPr/>
                </a:tc>
                <a:tc>
                  <a:txBody>
                    <a:bodyPr/>
                    <a:lstStyle/>
                    <a:p>
                      <a:pPr algn="ctr"/>
                      <a:r>
                        <a:rPr lang="en-IN" dirty="0"/>
                        <a:t>200,000</a:t>
                      </a:r>
                    </a:p>
                  </a:txBody>
                  <a:tcPr/>
                </a:tc>
                <a:extLst>
                  <a:ext uri="{0D108BD9-81ED-4DB2-BD59-A6C34878D82A}">
                    <a16:rowId xmlns:a16="http://schemas.microsoft.com/office/drawing/2014/main" val="2111620595"/>
                  </a:ext>
                </a:extLst>
              </a:tr>
            </a:tbl>
          </a:graphicData>
        </a:graphic>
      </p:graphicFrame>
      <p:graphicFrame>
        <p:nvGraphicFramePr>
          <p:cNvPr id="6" name="Table 5">
            <a:extLst>
              <a:ext uri="{FF2B5EF4-FFF2-40B4-BE49-F238E27FC236}">
                <a16:creationId xmlns:a16="http://schemas.microsoft.com/office/drawing/2014/main" id="{315B61B2-79E0-2D03-6C8C-3B9827BF8B21}"/>
              </a:ext>
            </a:extLst>
          </p:cNvPr>
          <p:cNvGraphicFramePr>
            <a:graphicFrameLocks noGrp="1"/>
          </p:cNvGraphicFramePr>
          <p:nvPr/>
        </p:nvGraphicFramePr>
        <p:xfrm>
          <a:off x="824756" y="160528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Discount Allowed</a:t>
                      </a:r>
                    </a:p>
                  </a:txBody>
                  <a:tcPr/>
                </a:tc>
                <a:tc>
                  <a:txBody>
                    <a:bodyPr/>
                    <a:lstStyle/>
                    <a:p>
                      <a:pPr algn="ctr"/>
                      <a:r>
                        <a:rPr lang="en-IN" dirty="0"/>
                        <a:t>2,500</a:t>
                      </a:r>
                    </a:p>
                  </a:txBody>
                  <a:tcPr/>
                </a:tc>
                <a:extLst>
                  <a:ext uri="{0D108BD9-81ED-4DB2-BD59-A6C34878D82A}">
                    <a16:rowId xmlns:a16="http://schemas.microsoft.com/office/drawing/2014/main" val="2111620595"/>
                  </a:ext>
                </a:extLst>
              </a:tr>
            </a:tbl>
          </a:graphicData>
        </a:graphic>
      </p:graphicFrame>
      <p:graphicFrame>
        <p:nvGraphicFramePr>
          <p:cNvPr id="7" name="Table 5">
            <a:extLst>
              <a:ext uri="{FF2B5EF4-FFF2-40B4-BE49-F238E27FC236}">
                <a16:creationId xmlns:a16="http://schemas.microsoft.com/office/drawing/2014/main" id="{610C8AAC-B6E3-25B8-0FBF-4BB7F54570EC}"/>
              </a:ext>
            </a:extLst>
          </p:cNvPr>
          <p:cNvGraphicFramePr>
            <a:graphicFrameLocks noGrp="1"/>
          </p:cNvGraphicFramePr>
          <p:nvPr/>
        </p:nvGraphicFramePr>
        <p:xfrm>
          <a:off x="824756" y="197612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rgbClr val="000000"/>
                          </a:solidFill>
                          <a:effectLst/>
                          <a:latin typeface="+mn-lt"/>
                          <a:ea typeface="+mn-ea"/>
                          <a:cs typeface="+mn-cs"/>
                        </a:rPr>
                        <a:t>Trading Exp.</a:t>
                      </a:r>
                    </a:p>
                  </a:txBody>
                  <a:tcPr/>
                </a:tc>
                <a:tc>
                  <a:txBody>
                    <a:bodyPr/>
                    <a:lstStyle/>
                    <a:p>
                      <a:pPr algn="ctr"/>
                      <a:r>
                        <a:rPr lang="en-IN" dirty="0"/>
                        <a:t>12,500</a:t>
                      </a:r>
                    </a:p>
                  </a:txBody>
                  <a:tcPr/>
                </a:tc>
                <a:extLst>
                  <a:ext uri="{0D108BD9-81ED-4DB2-BD59-A6C34878D82A}">
                    <a16:rowId xmlns:a16="http://schemas.microsoft.com/office/drawing/2014/main" val="2111620595"/>
                  </a:ext>
                </a:extLst>
              </a:tr>
            </a:tbl>
          </a:graphicData>
        </a:graphic>
      </p:graphicFrame>
      <p:graphicFrame>
        <p:nvGraphicFramePr>
          <p:cNvPr id="8" name="Table 5">
            <a:extLst>
              <a:ext uri="{FF2B5EF4-FFF2-40B4-BE49-F238E27FC236}">
                <a16:creationId xmlns:a16="http://schemas.microsoft.com/office/drawing/2014/main" id="{808FF8C4-2D7A-6AA4-E429-C6FDA1C7239A}"/>
              </a:ext>
            </a:extLst>
          </p:cNvPr>
          <p:cNvGraphicFramePr>
            <a:graphicFrameLocks noGrp="1"/>
          </p:cNvGraphicFramePr>
          <p:nvPr/>
        </p:nvGraphicFramePr>
        <p:xfrm>
          <a:off x="824756" y="234696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Sales Returns</a:t>
                      </a:r>
                    </a:p>
                  </a:txBody>
                  <a:tcPr/>
                </a:tc>
                <a:tc>
                  <a:txBody>
                    <a:bodyPr/>
                    <a:lstStyle/>
                    <a:p>
                      <a:pPr algn="ctr"/>
                      <a:r>
                        <a:rPr lang="en-IN" dirty="0"/>
                        <a:t>25,500</a:t>
                      </a:r>
                    </a:p>
                  </a:txBody>
                  <a:tcPr/>
                </a:tc>
                <a:extLst>
                  <a:ext uri="{0D108BD9-81ED-4DB2-BD59-A6C34878D82A}">
                    <a16:rowId xmlns:a16="http://schemas.microsoft.com/office/drawing/2014/main" val="2111620595"/>
                  </a:ext>
                </a:extLst>
              </a:tr>
            </a:tbl>
          </a:graphicData>
        </a:graphic>
      </p:graphicFrame>
      <p:graphicFrame>
        <p:nvGraphicFramePr>
          <p:cNvPr id="9" name="Table 5">
            <a:extLst>
              <a:ext uri="{FF2B5EF4-FFF2-40B4-BE49-F238E27FC236}">
                <a16:creationId xmlns:a16="http://schemas.microsoft.com/office/drawing/2014/main" id="{C1AA81B9-6DEF-6681-A8D0-747DC567F359}"/>
              </a:ext>
            </a:extLst>
          </p:cNvPr>
          <p:cNvGraphicFramePr>
            <a:graphicFrameLocks noGrp="1"/>
          </p:cNvGraphicFramePr>
          <p:nvPr/>
        </p:nvGraphicFramePr>
        <p:xfrm>
          <a:off x="824756" y="30886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Cash in hand</a:t>
                      </a:r>
                    </a:p>
                  </a:txBody>
                  <a:tcPr/>
                </a:tc>
                <a:tc>
                  <a:txBody>
                    <a:bodyPr/>
                    <a:lstStyle/>
                    <a:p>
                      <a:pPr algn="ctr"/>
                      <a:r>
                        <a:rPr lang="en-IN" dirty="0"/>
                        <a:t>15,000</a:t>
                      </a:r>
                    </a:p>
                  </a:txBody>
                  <a:tcPr/>
                </a:tc>
                <a:extLst>
                  <a:ext uri="{0D108BD9-81ED-4DB2-BD59-A6C34878D82A}">
                    <a16:rowId xmlns:a16="http://schemas.microsoft.com/office/drawing/2014/main" val="2111620595"/>
                  </a:ext>
                </a:extLst>
              </a:tr>
            </a:tbl>
          </a:graphicData>
        </a:graphic>
      </p:graphicFrame>
      <p:graphicFrame>
        <p:nvGraphicFramePr>
          <p:cNvPr id="10" name="Table 5">
            <a:extLst>
              <a:ext uri="{FF2B5EF4-FFF2-40B4-BE49-F238E27FC236}">
                <a16:creationId xmlns:a16="http://schemas.microsoft.com/office/drawing/2014/main" id="{59C08018-E97E-6EC5-55AA-00D692220ABC}"/>
              </a:ext>
            </a:extLst>
          </p:cNvPr>
          <p:cNvGraphicFramePr>
            <a:graphicFrameLocks noGrp="1"/>
          </p:cNvGraphicFramePr>
          <p:nvPr/>
        </p:nvGraphicFramePr>
        <p:xfrm>
          <a:off x="824756" y="271780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Investments</a:t>
                      </a:r>
                    </a:p>
                  </a:txBody>
                  <a:tcPr/>
                </a:tc>
                <a:tc>
                  <a:txBody>
                    <a:bodyPr/>
                    <a:lstStyle/>
                    <a:p>
                      <a:pPr algn="ctr"/>
                      <a:r>
                        <a:rPr lang="en-IN" dirty="0"/>
                        <a:t>30,000</a:t>
                      </a:r>
                    </a:p>
                  </a:txBody>
                  <a:tcPr/>
                </a:tc>
                <a:extLst>
                  <a:ext uri="{0D108BD9-81ED-4DB2-BD59-A6C34878D82A}">
                    <a16:rowId xmlns:a16="http://schemas.microsoft.com/office/drawing/2014/main" val="2111620595"/>
                  </a:ext>
                </a:extLst>
              </a:tr>
            </a:tbl>
          </a:graphicData>
        </a:graphic>
      </p:graphicFrame>
      <p:graphicFrame>
        <p:nvGraphicFramePr>
          <p:cNvPr id="11" name="Table 5">
            <a:extLst>
              <a:ext uri="{FF2B5EF4-FFF2-40B4-BE49-F238E27FC236}">
                <a16:creationId xmlns:a16="http://schemas.microsoft.com/office/drawing/2014/main" id="{981477C4-7DDB-272B-A610-74DC5258BE6B}"/>
              </a:ext>
            </a:extLst>
          </p:cNvPr>
          <p:cNvGraphicFramePr>
            <a:graphicFrameLocks noGrp="1"/>
          </p:cNvGraphicFramePr>
          <p:nvPr/>
        </p:nvGraphicFramePr>
        <p:xfrm>
          <a:off x="824756" y="38252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Land and Building</a:t>
                      </a:r>
                    </a:p>
                  </a:txBody>
                  <a:tcPr/>
                </a:tc>
                <a:tc>
                  <a:txBody>
                    <a:bodyPr/>
                    <a:lstStyle/>
                    <a:p>
                      <a:pPr algn="ctr"/>
                      <a:r>
                        <a:rPr lang="en-IN" dirty="0"/>
                        <a:t>300,000</a:t>
                      </a:r>
                    </a:p>
                  </a:txBody>
                  <a:tcPr/>
                </a:tc>
                <a:extLst>
                  <a:ext uri="{0D108BD9-81ED-4DB2-BD59-A6C34878D82A}">
                    <a16:rowId xmlns:a16="http://schemas.microsoft.com/office/drawing/2014/main" val="2111620595"/>
                  </a:ext>
                </a:extLst>
              </a:tr>
            </a:tbl>
          </a:graphicData>
        </a:graphic>
      </p:graphicFrame>
      <p:graphicFrame>
        <p:nvGraphicFramePr>
          <p:cNvPr id="12" name="Table 5">
            <a:extLst>
              <a:ext uri="{FF2B5EF4-FFF2-40B4-BE49-F238E27FC236}">
                <a16:creationId xmlns:a16="http://schemas.microsoft.com/office/drawing/2014/main" id="{C0718AFD-4C62-5A4F-535B-760A16A8F75B}"/>
              </a:ext>
            </a:extLst>
          </p:cNvPr>
          <p:cNvGraphicFramePr>
            <a:graphicFrameLocks noGrp="1"/>
          </p:cNvGraphicFramePr>
          <p:nvPr/>
        </p:nvGraphicFramePr>
        <p:xfrm>
          <a:off x="824756" y="3459480"/>
          <a:ext cx="4993338" cy="36576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0">
                <a:tc>
                  <a:txBody>
                    <a:bodyPr/>
                    <a:lstStyle/>
                    <a:p>
                      <a:r>
                        <a:rPr lang="en-IN" dirty="0"/>
                        <a:t>Debtors</a:t>
                      </a:r>
                    </a:p>
                  </a:txBody>
                  <a:tcPr/>
                </a:tc>
                <a:tc>
                  <a:txBody>
                    <a:bodyPr/>
                    <a:lstStyle/>
                    <a:p>
                      <a:pPr algn="ctr"/>
                      <a:r>
                        <a:rPr lang="en-IN" dirty="0"/>
                        <a:t>85,000</a:t>
                      </a:r>
                    </a:p>
                  </a:txBody>
                  <a:tcPr/>
                </a:tc>
                <a:extLst>
                  <a:ext uri="{0D108BD9-81ED-4DB2-BD59-A6C34878D82A}">
                    <a16:rowId xmlns:a16="http://schemas.microsoft.com/office/drawing/2014/main" val="2111620595"/>
                  </a:ext>
                </a:extLst>
              </a:tr>
            </a:tbl>
          </a:graphicData>
        </a:graphic>
      </p:graphicFrame>
      <p:graphicFrame>
        <p:nvGraphicFramePr>
          <p:cNvPr id="13" name="Table 5">
            <a:extLst>
              <a:ext uri="{FF2B5EF4-FFF2-40B4-BE49-F238E27FC236}">
                <a16:creationId xmlns:a16="http://schemas.microsoft.com/office/drawing/2014/main" id="{4F31A5E3-A65D-7E8D-2FE4-0BECA73E4A13}"/>
              </a:ext>
            </a:extLst>
          </p:cNvPr>
          <p:cNvGraphicFramePr>
            <a:graphicFrameLocks noGrp="1"/>
          </p:cNvGraphicFramePr>
          <p:nvPr/>
        </p:nvGraphicFramePr>
        <p:xfrm>
          <a:off x="5818094" y="1237875"/>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Capital A/c</a:t>
                      </a:r>
                    </a:p>
                  </a:txBody>
                  <a:tcPr/>
                </a:tc>
                <a:tc>
                  <a:txBody>
                    <a:bodyPr/>
                    <a:lstStyle/>
                    <a:p>
                      <a:pPr algn="ctr"/>
                      <a:r>
                        <a:rPr lang="en-IN" dirty="0"/>
                        <a:t>350,000</a:t>
                      </a:r>
                    </a:p>
                  </a:txBody>
                  <a:tcPr/>
                </a:tc>
                <a:extLst>
                  <a:ext uri="{0D108BD9-81ED-4DB2-BD59-A6C34878D82A}">
                    <a16:rowId xmlns:a16="http://schemas.microsoft.com/office/drawing/2014/main" val="2111620595"/>
                  </a:ext>
                </a:extLst>
              </a:tr>
            </a:tbl>
          </a:graphicData>
        </a:graphic>
      </p:graphicFrame>
      <p:graphicFrame>
        <p:nvGraphicFramePr>
          <p:cNvPr id="14" name="Table 5">
            <a:extLst>
              <a:ext uri="{FF2B5EF4-FFF2-40B4-BE49-F238E27FC236}">
                <a16:creationId xmlns:a16="http://schemas.microsoft.com/office/drawing/2014/main" id="{E0B6080C-BA61-8C38-E02C-2532EAB9789D}"/>
              </a:ext>
            </a:extLst>
          </p:cNvPr>
          <p:cNvGraphicFramePr>
            <a:graphicFrameLocks noGrp="1"/>
          </p:cNvGraphicFramePr>
          <p:nvPr/>
        </p:nvGraphicFramePr>
        <p:xfrm>
          <a:off x="824756" y="45618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Insurance Paid</a:t>
                      </a:r>
                    </a:p>
                  </a:txBody>
                  <a:tcPr/>
                </a:tc>
                <a:tc>
                  <a:txBody>
                    <a:bodyPr/>
                    <a:lstStyle/>
                    <a:p>
                      <a:pPr algn="ctr"/>
                      <a:r>
                        <a:rPr lang="en-IN" dirty="0"/>
                        <a:t>14,400</a:t>
                      </a:r>
                    </a:p>
                  </a:txBody>
                  <a:tcPr/>
                </a:tc>
                <a:extLst>
                  <a:ext uri="{0D108BD9-81ED-4DB2-BD59-A6C34878D82A}">
                    <a16:rowId xmlns:a16="http://schemas.microsoft.com/office/drawing/2014/main" val="2111620595"/>
                  </a:ext>
                </a:extLst>
              </a:tr>
            </a:tbl>
          </a:graphicData>
        </a:graphic>
      </p:graphicFrame>
      <p:graphicFrame>
        <p:nvGraphicFramePr>
          <p:cNvPr id="15" name="Table 5">
            <a:extLst>
              <a:ext uri="{FF2B5EF4-FFF2-40B4-BE49-F238E27FC236}">
                <a16:creationId xmlns:a16="http://schemas.microsoft.com/office/drawing/2014/main" id="{3DDE86B9-E3F2-4E15-E13D-776271FB3A80}"/>
              </a:ext>
            </a:extLst>
          </p:cNvPr>
          <p:cNvGraphicFramePr>
            <a:graphicFrameLocks noGrp="1"/>
          </p:cNvGraphicFramePr>
          <p:nvPr/>
        </p:nvGraphicFramePr>
        <p:xfrm>
          <a:off x="5818094" y="161036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Commission Earned</a:t>
                      </a:r>
                    </a:p>
                  </a:txBody>
                  <a:tcPr/>
                </a:tc>
                <a:tc>
                  <a:txBody>
                    <a:bodyPr/>
                    <a:lstStyle/>
                    <a:p>
                      <a:pPr algn="ctr"/>
                      <a:r>
                        <a:rPr lang="en-IN" dirty="0"/>
                        <a:t>14,500</a:t>
                      </a:r>
                    </a:p>
                  </a:txBody>
                  <a:tcPr/>
                </a:tc>
                <a:extLst>
                  <a:ext uri="{0D108BD9-81ED-4DB2-BD59-A6C34878D82A}">
                    <a16:rowId xmlns:a16="http://schemas.microsoft.com/office/drawing/2014/main" val="2111620595"/>
                  </a:ext>
                </a:extLst>
              </a:tr>
            </a:tbl>
          </a:graphicData>
        </a:graphic>
      </p:graphicFrame>
      <p:graphicFrame>
        <p:nvGraphicFramePr>
          <p:cNvPr id="17" name="Table 5">
            <a:extLst>
              <a:ext uri="{FF2B5EF4-FFF2-40B4-BE49-F238E27FC236}">
                <a16:creationId xmlns:a16="http://schemas.microsoft.com/office/drawing/2014/main" id="{C20C9739-044C-9893-3E3E-24A7454AFBBA}"/>
              </a:ext>
            </a:extLst>
          </p:cNvPr>
          <p:cNvGraphicFramePr>
            <a:graphicFrameLocks noGrp="1"/>
          </p:cNvGraphicFramePr>
          <p:nvPr/>
        </p:nvGraphicFramePr>
        <p:xfrm>
          <a:off x="824756" y="4196080"/>
          <a:ext cx="4993338" cy="36576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0">
                <a:tc>
                  <a:txBody>
                    <a:bodyPr/>
                    <a:lstStyle/>
                    <a:p>
                      <a:r>
                        <a:rPr lang="en-IN" dirty="0"/>
                        <a:t>Cash at bank</a:t>
                      </a:r>
                    </a:p>
                  </a:txBody>
                  <a:tcPr/>
                </a:tc>
                <a:tc>
                  <a:txBody>
                    <a:bodyPr/>
                    <a:lstStyle/>
                    <a:p>
                      <a:pPr algn="ctr"/>
                      <a:r>
                        <a:rPr lang="en-IN" dirty="0"/>
                        <a:t>45,000</a:t>
                      </a:r>
                    </a:p>
                  </a:txBody>
                  <a:tcPr/>
                </a:tc>
                <a:extLst>
                  <a:ext uri="{0D108BD9-81ED-4DB2-BD59-A6C34878D82A}">
                    <a16:rowId xmlns:a16="http://schemas.microsoft.com/office/drawing/2014/main" val="2111620595"/>
                  </a:ext>
                </a:extLst>
              </a:tr>
            </a:tbl>
          </a:graphicData>
        </a:graphic>
      </p:graphicFrame>
      <p:graphicFrame>
        <p:nvGraphicFramePr>
          <p:cNvPr id="18" name="Table 5">
            <a:extLst>
              <a:ext uri="{FF2B5EF4-FFF2-40B4-BE49-F238E27FC236}">
                <a16:creationId xmlns:a16="http://schemas.microsoft.com/office/drawing/2014/main" id="{88A5594F-6C69-64A6-B0F8-08CFCFFA10C8}"/>
              </a:ext>
            </a:extLst>
          </p:cNvPr>
          <p:cNvGraphicFramePr>
            <a:graphicFrameLocks noGrp="1"/>
          </p:cNvGraphicFramePr>
          <p:nvPr/>
        </p:nvGraphicFramePr>
        <p:xfrm>
          <a:off x="5818094" y="198374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Creditors</a:t>
                      </a:r>
                    </a:p>
                  </a:txBody>
                  <a:tcPr/>
                </a:tc>
                <a:tc>
                  <a:txBody>
                    <a:bodyPr/>
                    <a:lstStyle/>
                    <a:p>
                      <a:pPr algn="ctr"/>
                      <a:r>
                        <a:rPr lang="en-IN" dirty="0"/>
                        <a:t>35,000</a:t>
                      </a:r>
                    </a:p>
                  </a:txBody>
                  <a:tcPr/>
                </a:tc>
                <a:extLst>
                  <a:ext uri="{0D108BD9-81ED-4DB2-BD59-A6C34878D82A}">
                    <a16:rowId xmlns:a16="http://schemas.microsoft.com/office/drawing/2014/main" val="2111620595"/>
                  </a:ext>
                </a:extLst>
              </a:tr>
            </a:tbl>
          </a:graphicData>
        </a:graphic>
      </p:graphicFrame>
      <p:graphicFrame>
        <p:nvGraphicFramePr>
          <p:cNvPr id="19" name="Table 5">
            <a:extLst>
              <a:ext uri="{FF2B5EF4-FFF2-40B4-BE49-F238E27FC236}">
                <a16:creationId xmlns:a16="http://schemas.microsoft.com/office/drawing/2014/main" id="{7E74DA20-F514-3DCC-0025-1E103C6D3135}"/>
              </a:ext>
            </a:extLst>
          </p:cNvPr>
          <p:cNvGraphicFramePr>
            <a:graphicFrameLocks noGrp="1"/>
          </p:cNvGraphicFramePr>
          <p:nvPr/>
        </p:nvGraphicFramePr>
        <p:xfrm>
          <a:off x="5818094" y="234950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Sales</a:t>
                      </a:r>
                    </a:p>
                  </a:txBody>
                  <a:tcPr/>
                </a:tc>
                <a:tc>
                  <a:txBody>
                    <a:bodyPr/>
                    <a:lstStyle/>
                    <a:p>
                      <a:pPr algn="ctr"/>
                      <a:r>
                        <a:rPr lang="en-IN" dirty="0"/>
                        <a:t>300,000</a:t>
                      </a:r>
                    </a:p>
                  </a:txBody>
                  <a:tcPr/>
                </a:tc>
                <a:extLst>
                  <a:ext uri="{0D108BD9-81ED-4DB2-BD59-A6C34878D82A}">
                    <a16:rowId xmlns:a16="http://schemas.microsoft.com/office/drawing/2014/main" val="2111620595"/>
                  </a:ext>
                </a:extLst>
              </a:tr>
            </a:tbl>
          </a:graphicData>
        </a:graphic>
      </p:graphicFrame>
      <p:graphicFrame>
        <p:nvGraphicFramePr>
          <p:cNvPr id="20" name="Table 5">
            <a:extLst>
              <a:ext uri="{FF2B5EF4-FFF2-40B4-BE49-F238E27FC236}">
                <a16:creationId xmlns:a16="http://schemas.microsoft.com/office/drawing/2014/main" id="{A8540D8C-1E38-ED48-0EC2-1F037476DF19}"/>
              </a:ext>
            </a:extLst>
          </p:cNvPr>
          <p:cNvGraphicFramePr>
            <a:graphicFrameLocks noGrp="1"/>
          </p:cNvGraphicFramePr>
          <p:nvPr/>
        </p:nvGraphicFramePr>
        <p:xfrm>
          <a:off x="5818094" y="3096472"/>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Bills Payable</a:t>
                      </a:r>
                    </a:p>
                  </a:txBody>
                  <a:tcPr/>
                </a:tc>
                <a:tc>
                  <a:txBody>
                    <a:bodyPr/>
                    <a:lstStyle/>
                    <a:p>
                      <a:pPr algn="ctr"/>
                      <a:r>
                        <a:rPr lang="en-IN" dirty="0"/>
                        <a:t>7,000</a:t>
                      </a:r>
                    </a:p>
                  </a:txBody>
                  <a:tcPr/>
                </a:tc>
                <a:extLst>
                  <a:ext uri="{0D108BD9-81ED-4DB2-BD59-A6C34878D82A}">
                    <a16:rowId xmlns:a16="http://schemas.microsoft.com/office/drawing/2014/main" val="2111620595"/>
                  </a:ext>
                </a:extLst>
              </a:tr>
            </a:tbl>
          </a:graphicData>
        </a:graphic>
      </p:graphicFrame>
      <p:graphicFrame>
        <p:nvGraphicFramePr>
          <p:cNvPr id="21" name="Table 5">
            <a:extLst>
              <a:ext uri="{FF2B5EF4-FFF2-40B4-BE49-F238E27FC236}">
                <a16:creationId xmlns:a16="http://schemas.microsoft.com/office/drawing/2014/main" id="{F3771944-922E-7332-F13B-A7FA3671AF5A}"/>
              </a:ext>
            </a:extLst>
          </p:cNvPr>
          <p:cNvGraphicFramePr>
            <a:graphicFrameLocks noGrp="1"/>
          </p:cNvGraphicFramePr>
          <p:nvPr/>
        </p:nvGraphicFramePr>
        <p:xfrm>
          <a:off x="5818094" y="382651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BOD</a:t>
                      </a:r>
                    </a:p>
                  </a:txBody>
                  <a:tcPr/>
                </a:tc>
                <a:tc>
                  <a:txBody>
                    <a:bodyPr/>
                    <a:lstStyle/>
                    <a:p>
                      <a:pPr algn="ctr"/>
                      <a:r>
                        <a:rPr lang="en-IN" dirty="0"/>
                        <a:t>2,000</a:t>
                      </a:r>
                    </a:p>
                  </a:txBody>
                  <a:tcPr/>
                </a:tc>
                <a:extLst>
                  <a:ext uri="{0D108BD9-81ED-4DB2-BD59-A6C34878D82A}">
                    <a16:rowId xmlns:a16="http://schemas.microsoft.com/office/drawing/2014/main" val="2111620595"/>
                  </a:ext>
                </a:extLst>
              </a:tr>
            </a:tbl>
          </a:graphicData>
        </a:graphic>
      </p:graphicFrame>
      <p:graphicFrame>
        <p:nvGraphicFramePr>
          <p:cNvPr id="22" name="Table 5">
            <a:extLst>
              <a:ext uri="{FF2B5EF4-FFF2-40B4-BE49-F238E27FC236}">
                <a16:creationId xmlns:a16="http://schemas.microsoft.com/office/drawing/2014/main" id="{591702EF-6E17-AC22-2C8C-404F66D8AED1}"/>
              </a:ext>
            </a:extLst>
          </p:cNvPr>
          <p:cNvGraphicFramePr>
            <a:graphicFrameLocks noGrp="1"/>
          </p:cNvGraphicFramePr>
          <p:nvPr/>
        </p:nvGraphicFramePr>
        <p:xfrm>
          <a:off x="824756" y="493536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Stationery Exp.</a:t>
                      </a:r>
                    </a:p>
                  </a:txBody>
                  <a:tcPr/>
                </a:tc>
                <a:tc>
                  <a:txBody>
                    <a:bodyPr/>
                    <a:lstStyle/>
                    <a:p>
                      <a:pPr algn="ctr"/>
                      <a:r>
                        <a:rPr lang="en-IN" dirty="0"/>
                        <a:t>7,000</a:t>
                      </a:r>
                    </a:p>
                  </a:txBody>
                  <a:tcPr/>
                </a:tc>
                <a:extLst>
                  <a:ext uri="{0D108BD9-81ED-4DB2-BD59-A6C34878D82A}">
                    <a16:rowId xmlns:a16="http://schemas.microsoft.com/office/drawing/2014/main" val="2111620595"/>
                  </a:ext>
                </a:extLst>
              </a:tr>
            </a:tbl>
          </a:graphicData>
        </a:graphic>
      </p:graphicFrame>
      <p:graphicFrame>
        <p:nvGraphicFramePr>
          <p:cNvPr id="30" name="Table 5">
            <a:extLst>
              <a:ext uri="{FF2B5EF4-FFF2-40B4-BE49-F238E27FC236}">
                <a16:creationId xmlns:a16="http://schemas.microsoft.com/office/drawing/2014/main" id="{0930A3CA-9134-D0A7-8651-5AD6FEA4D6BE}"/>
              </a:ext>
            </a:extLst>
          </p:cNvPr>
          <p:cNvGraphicFramePr>
            <a:graphicFrameLocks noGrp="1"/>
          </p:cNvGraphicFramePr>
          <p:nvPr/>
        </p:nvGraphicFramePr>
        <p:xfrm>
          <a:off x="824756" y="530620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1" name="Table 5">
            <a:extLst>
              <a:ext uri="{FF2B5EF4-FFF2-40B4-BE49-F238E27FC236}">
                <a16:creationId xmlns:a16="http://schemas.microsoft.com/office/drawing/2014/main" id="{447F9248-4D5C-0613-63D2-3B2FF75F5C17}"/>
              </a:ext>
            </a:extLst>
          </p:cNvPr>
          <p:cNvGraphicFramePr>
            <a:graphicFrameLocks noGrp="1"/>
          </p:cNvGraphicFramePr>
          <p:nvPr/>
        </p:nvGraphicFramePr>
        <p:xfrm>
          <a:off x="824756" y="567704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2" name="Table 5">
            <a:extLst>
              <a:ext uri="{FF2B5EF4-FFF2-40B4-BE49-F238E27FC236}">
                <a16:creationId xmlns:a16="http://schemas.microsoft.com/office/drawing/2014/main" id="{7099706C-F7EC-EEF1-75AF-EF112D21498B}"/>
              </a:ext>
            </a:extLst>
          </p:cNvPr>
          <p:cNvGraphicFramePr>
            <a:graphicFrameLocks noGrp="1"/>
          </p:cNvGraphicFramePr>
          <p:nvPr/>
        </p:nvGraphicFramePr>
        <p:xfrm>
          <a:off x="824756" y="604788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pPr algn="ctr"/>
                      <a:r>
                        <a:rPr lang="en-IN" b="1" dirty="0"/>
                        <a:t>Total</a:t>
                      </a:r>
                    </a:p>
                  </a:txBody>
                  <a:tcPr/>
                </a:tc>
                <a:tc>
                  <a:txBody>
                    <a:bodyPr/>
                    <a:lstStyle/>
                    <a:p>
                      <a:pPr algn="ctr"/>
                      <a:r>
                        <a:rPr lang="en-IN" b="1" dirty="0"/>
                        <a:t>736,900</a:t>
                      </a:r>
                    </a:p>
                  </a:txBody>
                  <a:tcPr/>
                </a:tc>
                <a:extLst>
                  <a:ext uri="{0D108BD9-81ED-4DB2-BD59-A6C34878D82A}">
                    <a16:rowId xmlns:a16="http://schemas.microsoft.com/office/drawing/2014/main" val="2111620595"/>
                  </a:ext>
                </a:extLst>
              </a:tr>
            </a:tbl>
          </a:graphicData>
        </a:graphic>
      </p:graphicFrame>
      <p:graphicFrame>
        <p:nvGraphicFramePr>
          <p:cNvPr id="33" name="Table 5">
            <a:extLst>
              <a:ext uri="{FF2B5EF4-FFF2-40B4-BE49-F238E27FC236}">
                <a16:creationId xmlns:a16="http://schemas.microsoft.com/office/drawing/2014/main" id="{DC253F25-5048-2A68-AC54-9E631AE35A87}"/>
              </a:ext>
            </a:extLst>
          </p:cNvPr>
          <p:cNvGraphicFramePr>
            <a:graphicFrameLocks noGrp="1"/>
          </p:cNvGraphicFramePr>
          <p:nvPr/>
        </p:nvGraphicFramePr>
        <p:xfrm>
          <a:off x="5818094" y="271272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i="0" dirty="0"/>
                        <a:t>Purchase Return</a:t>
                      </a:r>
                    </a:p>
                  </a:txBody>
                  <a:tcPr/>
                </a:tc>
                <a:tc>
                  <a:txBody>
                    <a:bodyPr/>
                    <a:lstStyle/>
                    <a:p>
                      <a:pPr algn="ctr"/>
                      <a:r>
                        <a:rPr lang="en-IN" dirty="0"/>
                        <a:t>23,400</a:t>
                      </a:r>
                    </a:p>
                  </a:txBody>
                  <a:tcPr/>
                </a:tc>
                <a:extLst>
                  <a:ext uri="{0D108BD9-81ED-4DB2-BD59-A6C34878D82A}">
                    <a16:rowId xmlns:a16="http://schemas.microsoft.com/office/drawing/2014/main" val="2111620595"/>
                  </a:ext>
                </a:extLst>
              </a:tr>
            </a:tbl>
          </a:graphicData>
        </a:graphic>
      </p:graphicFrame>
      <p:graphicFrame>
        <p:nvGraphicFramePr>
          <p:cNvPr id="34" name="Table 5">
            <a:extLst>
              <a:ext uri="{FF2B5EF4-FFF2-40B4-BE49-F238E27FC236}">
                <a16:creationId xmlns:a16="http://schemas.microsoft.com/office/drawing/2014/main" id="{5024C0E2-DF43-880E-48FF-7ED0C973A2CE}"/>
              </a:ext>
            </a:extLst>
          </p:cNvPr>
          <p:cNvGraphicFramePr>
            <a:graphicFrameLocks noGrp="1"/>
          </p:cNvGraphicFramePr>
          <p:nvPr/>
        </p:nvGraphicFramePr>
        <p:xfrm>
          <a:off x="5818094" y="3450854"/>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Discount Received</a:t>
                      </a:r>
                    </a:p>
                  </a:txBody>
                  <a:tcPr/>
                </a:tc>
                <a:tc>
                  <a:txBody>
                    <a:bodyPr/>
                    <a:lstStyle/>
                    <a:p>
                      <a:pPr algn="ctr"/>
                      <a:r>
                        <a:rPr lang="en-IN" dirty="0"/>
                        <a:t>5,000</a:t>
                      </a:r>
                    </a:p>
                  </a:txBody>
                  <a:tcPr/>
                </a:tc>
                <a:extLst>
                  <a:ext uri="{0D108BD9-81ED-4DB2-BD59-A6C34878D82A}">
                    <a16:rowId xmlns:a16="http://schemas.microsoft.com/office/drawing/2014/main" val="2111620595"/>
                  </a:ext>
                </a:extLst>
              </a:tr>
            </a:tbl>
          </a:graphicData>
        </a:graphic>
      </p:graphicFrame>
      <p:graphicFrame>
        <p:nvGraphicFramePr>
          <p:cNvPr id="35" name="Table 5">
            <a:extLst>
              <a:ext uri="{FF2B5EF4-FFF2-40B4-BE49-F238E27FC236}">
                <a16:creationId xmlns:a16="http://schemas.microsoft.com/office/drawing/2014/main" id="{5288203B-8CD6-4A94-D8E8-73C9E9E1ECC4}"/>
              </a:ext>
            </a:extLst>
          </p:cNvPr>
          <p:cNvGraphicFramePr>
            <a:graphicFrameLocks noGrp="1"/>
          </p:cNvGraphicFramePr>
          <p:nvPr/>
        </p:nvGraphicFramePr>
        <p:xfrm>
          <a:off x="5818094" y="4202242"/>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6" name="Table 5">
            <a:extLst>
              <a:ext uri="{FF2B5EF4-FFF2-40B4-BE49-F238E27FC236}">
                <a16:creationId xmlns:a16="http://schemas.microsoft.com/office/drawing/2014/main" id="{B5DF6D08-D741-241F-3F99-C4F94A6C9942}"/>
              </a:ext>
            </a:extLst>
          </p:cNvPr>
          <p:cNvGraphicFramePr>
            <a:graphicFrameLocks noGrp="1"/>
          </p:cNvGraphicFramePr>
          <p:nvPr/>
        </p:nvGraphicFramePr>
        <p:xfrm>
          <a:off x="5818094" y="456326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7" name="Table 5">
            <a:extLst>
              <a:ext uri="{FF2B5EF4-FFF2-40B4-BE49-F238E27FC236}">
                <a16:creationId xmlns:a16="http://schemas.microsoft.com/office/drawing/2014/main" id="{1217A9BA-2543-1D29-C67F-CD46D7241077}"/>
              </a:ext>
            </a:extLst>
          </p:cNvPr>
          <p:cNvGraphicFramePr>
            <a:graphicFrameLocks noGrp="1"/>
          </p:cNvGraphicFramePr>
          <p:nvPr/>
        </p:nvGraphicFramePr>
        <p:xfrm>
          <a:off x="5818094" y="4937274"/>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8" name="Table 5">
            <a:extLst>
              <a:ext uri="{FF2B5EF4-FFF2-40B4-BE49-F238E27FC236}">
                <a16:creationId xmlns:a16="http://schemas.microsoft.com/office/drawing/2014/main" id="{C4E36AA6-914A-903A-FDF7-0883515C5F71}"/>
              </a:ext>
            </a:extLst>
          </p:cNvPr>
          <p:cNvGraphicFramePr>
            <a:graphicFrameLocks noGrp="1"/>
          </p:cNvGraphicFramePr>
          <p:nvPr/>
        </p:nvGraphicFramePr>
        <p:xfrm>
          <a:off x="5818094" y="530493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9" name="Table 5">
            <a:extLst>
              <a:ext uri="{FF2B5EF4-FFF2-40B4-BE49-F238E27FC236}">
                <a16:creationId xmlns:a16="http://schemas.microsoft.com/office/drawing/2014/main" id="{64A24678-D410-897D-73DB-3F2617A26BB6}"/>
              </a:ext>
            </a:extLst>
          </p:cNvPr>
          <p:cNvGraphicFramePr>
            <a:graphicFrameLocks noGrp="1"/>
          </p:cNvGraphicFramePr>
          <p:nvPr/>
        </p:nvGraphicFramePr>
        <p:xfrm>
          <a:off x="5818094" y="568212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40" name="Table 5">
            <a:extLst>
              <a:ext uri="{FF2B5EF4-FFF2-40B4-BE49-F238E27FC236}">
                <a16:creationId xmlns:a16="http://schemas.microsoft.com/office/drawing/2014/main" id="{E847A08F-D977-9385-69FD-B13C98B65A49}"/>
              </a:ext>
            </a:extLst>
          </p:cNvPr>
          <p:cNvGraphicFramePr>
            <a:graphicFrameLocks noGrp="1"/>
          </p:cNvGraphicFramePr>
          <p:nvPr/>
        </p:nvGraphicFramePr>
        <p:xfrm>
          <a:off x="5818094" y="605931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pPr algn="ctr"/>
                      <a:r>
                        <a:rPr lang="en-IN" b="1" dirty="0"/>
                        <a:t>Total</a:t>
                      </a:r>
                    </a:p>
                  </a:txBody>
                  <a:tcPr/>
                </a:tc>
                <a:tc>
                  <a:txBody>
                    <a:bodyPr/>
                    <a:lstStyle/>
                    <a:p>
                      <a:pPr algn="ctr"/>
                      <a:r>
                        <a:rPr lang="en-IN" b="1" dirty="0"/>
                        <a:t>736,900</a:t>
                      </a:r>
                    </a:p>
                  </a:txBody>
                  <a:tcPr/>
                </a:tc>
                <a:extLst>
                  <a:ext uri="{0D108BD9-81ED-4DB2-BD59-A6C34878D82A}">
                    <a16:rowId xmlns:a16="http://schemas.microsoft.com/office/drawing/2014/main" val="2111620595"/>
                  </a:ext>
                </a:extLst>
              </a:tr>
            </a:tbl>
          </a:graphicData>
        </a:graphic>
      </p:graphicFrame>
    </p:spTree>
    <p:extLst>
      <p:ext uri="{BB962C8B-B14F-4D97-AF65-F5344CB8AC3E}">
        <p14:creationId xmlns:p14="http://schemas.microsoft.com/office/powerpoint/2010/main" val="33006053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500" fill="hold"/>
                                        <p:tgtEl>
                                          <p:spTgt spid="33"/>
                                        </p:tgtEl>
                                        <p:attrNameLst>
                                          <p:attrName>ppt_x</p:attrName>
                                        </p:attrNameLst>
                                      </p:cBhvr>
                                      <p:tavLst>
                                        <p:tav tm="0">
                                          <p:val>
                                            <p:strVal val="#ppt_x"/>
                                          </p:val>
                                        </p:tav>
                                        <p:tav tm="100000">
                                          <p:val>
                                            <p:strVal val="#ppt_x"/>
                                          </p:val>
                                        </p:tav>
                                      </p:tavLst>
                                    </p:anim>
                                    <p:anim calcmode="lin" valueType="num">
                                      <p:cBhvr additive="base">
                                        <p:cTn id="8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ppt_x"/>
                                          </p:val>
                                        </p:tav>
                                        <p:tav tm="100000">
                                          <p:val>
                                            <p:strVal val="#ppt_x"/>
                                          </p:val>
                                        </p:tav>
                                      </p:tavLst>
                                    </p:anim>
                                    <p:anim calcmode="lin" valueType="num">
                                      <p:cBhvr additive="base">
                                        <p:cTn id="9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500" fill="hold"/>
                                        <p:tgtEl>
                                          <p:spTgt spid="34"/>
                                        </p:tgtEl>
                                        <p:attrNameLst>
                                          <p:attrName>ppt_x</p:attrName>
                                        </p:attrNameLst>
                                      </p:cBhvr>
                                      <p:tavLst>
                                        <p:tav tm="0">
                                          <p:val>
                                            <p:strVal val="#ppt_x"/>
                                          </p:val>
                                        </p:tav>
                                        <p:tav tm="100000">
                                          <p:val>
                                            <p:strVal val="#ppt_x"/>
                                          </p:val>
                                        </p:tav>
                                      </p:tavLst>
                                    </p:anim>
                                    <p:anim calcmode="lin" valueType="num">
                                      <p:cBhvr additive="base">
                                        <p:cTn id="11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fill="hold"/>
                                        <p:tgtEl>
                                          <p:spTgt spid="21"/>
                                        </p:tgtEl>
                                        <p:attrNameLst>
                                          <p:attrName>ppt_x</p:attrName>
                                        </p:attrNameLst>
                                      </p:cBhvr>
                                      <p:tavLst>
                                        <p:tav tm="0">
                                          <p:val>
                                            <p:strVal val="#ppt_x"/>
                                          </p:val>
                                        </p:tav>
                                        <p:tav tm="100000">
                                          <p:val>
                                            <p:strVal val="#ppt_x"/>
                                          </p:val>
                                        </p:tav>
                                      </p:tavLst>
                                    </p:anim>
                                    <p:anim calcmode="lin" valueType="num">
                                      <p:cBhvr additive="base">
                                        <p:cTn id="1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additive="base">
                                        <p:cTn id="127" dur="500" fill="hold"/>
                                        <p:tgtEl>
                                          <p:spTgt spid="30"/>
                                        </p:tgtEl>
                                        <p:attrNameLst>
                                          <p:attrName>ppt_x</p:attrName>
                                        </p:attrNameLst>
                                      </p:cBhvr>
                                      <p:tavLst>
                                        <p:tav tm="0">
                                          <p:val>
                                            <p:strVal val="#ppt_x"/>
                                          </p:val>
                                        </p:tav>
                                        <p:tav tm="100000">
                                          <p:val>
                                            <p:strVal val="#ppt_x"/>
                                          </p:val>
                                        </p:tav>
                                      </p:tavLst>
                                    </p:anim>
                                    <p:anim calcmode="lin" valueType="num">
                                      <p:cBhvr additive="base">
                                        <p:cTn id="1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1"/>
                                        </p:tgtEl>
                                        <p:attrNameLst>
                                          <p:attrName>style.visibility</p:attrName>
                                        </p:attrNameLst>
                                      </p:cBhvr>
                                      <p:to>
                                        <p:strVal val="visible"/>
                                      </p:to>
                                    </p:set>
                                    <p:anim calcmode="lin" valueType="num">
                                      <p:cBhvr additive="base">
                                        <p:cTn id="133" dur="500" fill="hold"/>
                                        <p:tgtEl>
                                          <p:spTgt spid="31"/>
                                        </p:tgtEl>
                                        <p:attrNameLst>
                                          <p:attrName>ppt_x</p:attrName>
                                        </p:attrNameLst>
                                      </p:cBhvr>
                                      <p:tavLst>
                                        <p:tav tm="0">
                                          <p:val>
                                            <p:strVal val="#ppt_x"/>
                                          </p:val>
                                        </p:tav>
                                        <p:tav tm="100000">
                                          <p:val>
                                            <p:strVal val="#ppt_x"/>
                                          </p:val>
                                        </p:tav>
                                      </p:tavLst>
                                    </p:anim>
                                    <p:anim calcmode="lin" valueType="num">
                                      <p:cBhvr additive="base">
                                        <p:cTn id="13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6"/>
                                        </p:tgtEl>
                                        <p:attrNameLst>
                                          <p:attrName>style.visibility</p:attrName>
                                        </p:attrNameLst>
                                      </p:cBhvr>
                                      <p:to>
                                        <p:strVal val="visible"/>
                                      </p:to>
                                    </p:set>
                                    <p:anim calcmode="lin" valueType="num">
                                      <p:cBhvr additive="base">
                                        <p:cTn id="145" dur="500" fill="hold"/>
                                        <p:tgtEl>
                                          <p:spTgt spid="36"/>
                                        </p:tgtEl>
                                        <p:attrNameLst>
                                          <p:attrName>ppt_x</p:attrName>
                                        </p:attrNameLst>
                                      </p:cBhvr>
                                      <p:tavLst>
                                        <p:tav tm="0">
                                          <p:val>
                                            <p:strVal val="#ppt_x"/>
                                          </p:val>
                                        </p:tav>
                                        <p:tav tm="100000">
                                          <p:val>
                                            <p:strVal val="#ppt_x"/>
                                          </p:val>
                                        </p:tav>
                                      </p:tavLst>
                                    </p:anim>
                                    <p:anim calcmode="lin" valueType="num">
                                      <p:cBhvr additive="base">
                                        <p:cTn id="14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7"/>
                                        </p:tgtEl>
                                        <p:attrNameLst>
                                          <p:attrName>style.visibility</p:attrName>
                                        </p:attrNameLst>
                                      </p:cBhvr>
                                      <p:to>
                                        <p:strVal val="visible"/>
                                      </p:to>
                                    </p:set>
                                    <p:anim calcmode="lin" valueType="num">
                                      <p:cBhvr additive="base">
                                        <p:cTn id="151" dur="500" fill="hold"/>
                                        <p:tgtEl>
                                          <p:spTgt spid="37"/>
                                        </p:tgtEl>
                                        <p:attrNameLst>
                                          <p:attrName>ppt_x</p:attrName>
                                        </p:attrNameLst>
                                      </p:cBhvr>
                                      <p:tavLst>
                                        <p:tav tm="0">
                                          <p:val>
                                            <p:strVal val="#ppt_x"/>
                                          </p:val>
                                        </p:tav>
                                        <p:tav tm="100000">
                                          <p:val>
                                            <p:strVal val="#ppt_x"/>
                                          </p:val>
                                        </p:tav>
                                      </p:tavLst>
                                    </p:anim>
                                    <p:anim calcmode="lin" valueType="num">
                                      <p:cBhvr additive="base">
                                        <p:cTn id="1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8"/>
                                        </p:tgtEl>
                                        <p:attrNameLst>
                                          <p:attrName>style.visibility</p:attrName>
                                        </p:attrNameLst>
                                      </p:cBhvr>
                                      <p:to>
                                        <p:strVal val="visible"/>
                                      </p:to>
                                    </p:set>
                                    <p:anim calcmode="lin" valueType="num">
                                      <p:cBhvr additive="base">
                                        <p:cTn id="157" dur="500" fill="hold"/>
                                        <p:tgtEl>
                                          <p:spTgt spid="38"/>
                                        </p:tgtEl>
                                        <p:attrNameLst>
                                          <p:attrName>ppt_x</p:attrName>
                                        </p:attrNameLst>
                                      </p:cBhvr>
                                      <p:tavLst>
                                        <p:tav tm="0">
                                          <p:val>
                                            <p:strVal val="#ppt_x"/>
                                          </p:val>
                                        </p:tav>
                                        <p:tav tm="100000">
                                          <p:val>
                                            <p:strVal val="#ppt_x"/>
                                          </p:val>
                                        </p:tav>
                                      </p:tavLst>
                                    </p:anim>
                                    <p:anim calcmode="lin" valueType="num">
                                      <p:cBhvr additive="base">
                                        <p:cTn id="1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39"/>
                                        </p:tgtEl>
                                        <p:attrNameLst>
                                          <p:attrName>style.visibility</p:attrName>
                                        </p:attrNameLst>
                                      </p:cBhvr>
                                      <p:to>
                                        <p:strVal val="visible"/>
                                      </p:to>
                                    </p:set>
                                    <p:anim calcmode="lin" valueType="num">
                                      <p:cBhvr additive="base">
                                        <p:cTn id="163" dur="500" fill="hold"/>
                                        <p:tgtEl>
                                          <p:spTgt spid="39"/>
                                        </p:tgtEl>
                                        <p:attrNameLst>
                                          <p:attrName>ppt_x</p:attrName>
                                        </p:attrNameLst>
                                      </p:cBhvr>
                                      <p:tavLst>
                                        <p:tav tm="0">
                                          <p:val>
                                            <p:strVal val="#ppt_x"/>
                                          </p:val>
                                        </p:tav>
                                        <p:tav tm="100000">
                                          <p:val>
                                            <p:strVal val="#ppt_x"/>
                                          </p:val>
                                        </p:tav>
                                      </p:tavLst>
                                    </p:anim>
                                    <p:anim calcmode="lin" valueType="num">
                                      <p:cBhvr additive="base">
                                        <p:cTn id="16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32"/>
                                        </p:tgtEl>
                                        <p:attrNameLst>
                                          <p:attrName>style.visibility</p:attrName>
                                        </p:attrNameLst>
                                      </p:cBhvr>
                                      <p:to>
                                        <p:strVal val="visible"/>
                                      </p:to>
                                    </p:set>
                                    <p:anim calcmode="lin" valueType="num">
                                      <p:cBhvr additive="base">
                                        <p:cTn id="169" dur="500" fill="hold"/>
                                        <p:tgtEl>
                                          <p:spTgt spid="32"/>
                                        </p:tgtEl>
                                        <p:attrNameLst>
                                          <p:attrName>ppt_x</p:attrName>
                                        </p:attrNameLst>
                                      </p:cBhvr>
                                      <p:tavLst>
                                        <p:tav tm="0">
                                          <p:val>
                                            <p:strVal val="#ppt_x"/>
                                          </p:val>
                                        </p:tav>
                                        <p:tav tm="100000">
                                          <p:val>
                                            <p:strVal val="#ppt_x"/>
                                          </p:val>
                                        </p:tav>
                                      </p:tavLst>
                                    </p:anim>
                                    <p:anim calcmode="lin" valueType="num">
                                      <p:cBhvr additive="base">
                                        <p:cTn id="17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40"/>
                                        </p:tgtEl>
                                        <p:attrNameLst>
                                          <p:attrName>style.visibility</p:attrName>
                                        </p:attrNameLst>
                                      </p:cBhvr>
                                      <p:to>
                                        <p:strVal val="visible"/>
                                      </p:to>
                                    </p:set>
                                    <p:anim calcmode="lin" valueType="num">
                                      <p:cBhvr additive="base">
                                        <p:cTn id="175" dur="500" fill="hold"/>
                                        <p:tgtEl>
                                          <p:spTgt spid="40"/>
                                        </p:tgtEl>
                                        <p:attrNameLst>
                                          <p:attrName>ppt_x</p:attrName>
                                        </p:attrNameLst>
                                      </p:cBhvr>
                                      <p:tavLst>
                                        <p:tav tm="0">
                                          <p:val>
                                            <p:strVal val="#ppt_x"/>
                                          </p:val>
                                        </p:tav>
                                        <p:tav tm="100000">
                                          <p:val>
                                            <p:strVal val="#ppt_x"/>
                                          </p:val>
                                        </p:tav>
                                      </p:tavLst>
                                    </p:anim>
                                    <p:anim calcmode="lin" valueType="num">
                                      <p:cBhvr additive="base">
                                        <p:cTn id="17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ECF2DD66-5449-F386-5194-34B05E7C3820}"/>
              </a:ext>
            </a:extLst>
          </p:cNvPr>
          <p:cNvGraphicFramePr>
            <a:graphicFrameLocks noGrp="1"/>
          </p:cNvGraphicFramePr>
          <p:nvPr/>
        </p:nvGraphicFramePr>
        <p:xfrm>
          <a:off x="1442915" y="1635043"/>
          <a:ext cx="8219111" cy="4079240"/>
        </p:xfrm>
        <a:graphic>
          <a:graphicData uri="http://schemas.openxmlformats.org/drawingml/2006/table">
            <a:tbl>
              <a:tblPr firstRow="1" bandRow="1">
                <a:tableStyleId>{5940675A-B579-460E-94D1-54222C63F5DA}</a:tableStyleId>
              </a:tblPr>
              <a:tblGrid>
                <a:gridCol w="2813539">
                  <a:extLst>
                    <a:ext uri="{9D8B030D-6E8A-4147-A177-3AD203B41FA5}">
                      <a16:colId xmlns:a16="http://schemas.microsoft.com/office/drawing/2014/main" val="1151386333"/>
                    </a:ext>
                  </a:extLst>
                </a:gridCol>
                <a:gridCol w="1391138">
                  <a:extLst>
                    <a:ext uri="{9D8B030D-6E8A-4147-A177-3AD203B41FA5}">
                      <a16:colId xmlns:a16="http://schemas.microsoft.com/office/drawing/2014/main" val="615649444"/>
                    </a:ext>
                  </a:extLst>
                </a:gridCol>
                <a:gridCol w="2719754">
                  <a:extLst>
                    <a:ext uri="{9D8B030D-6E8A-4147-A177-3AD203B41FA5}">
                      <a16:colId xmlns:a16="http://schemas.microsoft.com/office/drawing/2014/main" val="2909475228"/>
                    </a:ext>
                  </a:extLst>
                </a:gridCol>
                <a:gridCol w="1294680">
                  <a:extLst>
                    <a:ext uri="{9D8B030D-6E8A-4147-A177-3AD203B41FA5}">
                      <a16:colId xmlns:a16="http://schemas.microsoft.com/office/drawing/2014/main" val="291537027"/>
                    </a:ext>
                  </a:extLst>
                </a:gridCol>
              </a:tblGrid>
              <a:tr h="370840">
                <a:tc>
                  <a:txBody>
                    <a:bodyPr/>
                    <a:lstStyle/>
                    <a:p>
                      <a:pPr algn="ctr"/>
                      <a:r>
                        <a:rPr lang="en-IN" dirty="0"/>
                        <a:t>Particulars</a:t>
                      </a:r>
                    </a:p>
                  </a:txBody>
                  <a:tcPr/>
                </a:tc>
                <a:tc>
                  <a:txBody>
                    <a:bodyPr/>
                    <a:lstStyle/>
                    <a:p>
                      <a:pPr algn="ctr"/>
                      <a:r>
                        <a:rPr lang="en-IN" dirty="0"/>
                        <a:t>Amount ₹</a:t>
                      </a:r>
                    </a:p>
                  </a:txBody>
                  <a:tcPr/>
                </a:tc>
                <a:tc>
                  <a:txBody>
                    <a:bodyPr/>
                    <a:lstStyle/>
                    <a:p>
                      <a:pPr algn="ctr"/>
                      <a:r>
                        <a:rPr lang="en-IN" dirty="0"/>
                        <a:t>Particulars</a:t>
                      </a:r>
                    </a:p>
                  </a:txBody>
                  <a:tcPr/>
                </a:tc>
                <a:tc>
                  <a:txBody>
                    <a:bodyPr/>
                    <a:lstStyle/>
                    <a:p>
                      <a:pPr algn="ctr"/>
                      <a:r>
                        <a:rPr lang="en-IN" dirty="0"/>
                        <a:t>Amount ₹</a:t>
                      </a:r>
                    </a:p>
                  </a:txBody>
                  <a:tcPr/>
                </a:tc>
                <a:extLst>
                  <a:ext uri="{0D108BD9-81ED-4DB2-BD59-A6C34878D82A}">
                    <a16:rowId xmlns:a16="http://schemas.microsoft.com/office/drawing/2014/main" val="839309950"/>
                  </a:ext>
                </a:extLst>
              </a:tr>
              <a:tr h="370840">
                <a:tc>
                  <a:txBody>
                    <a:bodyPr/>
                    <a:lstStyle/>
                    <a:p>
                      <a:r>
                        <a:rPr lang="en-IN" dirty="0"/>
                        <a:t>Stock of Goods</a:t>
                      </a:r>
                    </a:p>
                  </a:txBody>
                  <a:tcPr/>
                </a:tc>
                <a:tc>
                  <a:txBody>
                    <a:bodyPr/>
                    <a:lstStyle/>
                    <a:p>
                      <a:pPr algn="r"/>
                      <a:r>
                        <a:rPr lang="en-IN" dirty="0"/>
                        <a:t>9,000</a:t>
                      </a:r>
                    </a:p>
                  </a:txBody>
                  <a:tcPr/>
                </a:tc>
                <a:tc>
                  <a:txBody>
                    <a:bodyPr/>
                    <a:lstStyle/>
                    <a:p>
                      <a:r>
                        <a:rPr lang="en-IN" dirty="0"/>
                        <a:t>Rent Paid</a:t>
                      </a:r>
                    </a:p>
                  </a:txBody>
                  <a:tcPr/>
                </a:tc>
                <a:tc>
                  <a:txBody>
                    <a:bodyPr/>
                    <a:lstStyle/>
                    <a:p>
                      <a:pPr algn="r"/>
                      <a:r>
                        <a:rPr lang="en-IN" dirty="0"/>
                        <a:t>1,800</a:t>
                      </a:r>
                    </a:p>
                  </a:txBody>
                  <a:tcPr/>
                </a:tc>
                <a:extLst>
                  <a:ext uri="{0D108BD9-81ED-4DB2-BD59-A6C34878D82A}">
                    <a16:rowId xmlns:a16="http://schemas.microsoft.com/office/drawing/2014/main" val="263139746"/>
                  </a:ext>
                </a:extLst>
              </a:tr>
              <a:tr h="370840">
                <a:tc>
                  <a:txBody>
                    <a:bodyPr/>
                    <a:lstStyle/>
                    <a:p>
                      <a:r>
                        <a:rPr lang="en-IN" dirty="0"/>
                        <a:t>Purchases</a:t>
                      </a:r>
                    </a:p>
                  </a:txBody>
                  <a:tcPr/>
                </a:tc>
                <a:tc>
                  <a:txBody>
                    <a:bodyPr/>
                    <a:lstStyle/>
                    <a:p>
                      <a:pPr algn="r"/>
                      <a:r>
                        <a:rPr lang="en-IN" dirty="0"/>
                        <a:t>90,000</a:t>
                      </a:r>
                    </a:p>
                  </a:txBody>
                  <a:tcPr/>
                </a:tc>
                <a:tc>
                  <a:txBody>
                    <a:bodyPr/>
                    <a:lstStyle/>
                    <a:p>
                      <a:r>
                        <a:rPr lang="en-IN" b="0" dirty="0"/>
                        <a:t>Bad debts</a:t>
                      </a:r>
                    </a:p>
                  </a:txBody>
                  <a:tcPr/>
                </a:tc>
                <a:tc>
                  <a:txBody>
                    <a:bodyPr/>
                    <a:lstStyle/>
                    <a:p>
                      <a:pPr algn="r"/>
                      <a:r>
                        <a:rPr lang="en-IN" dirty="0"/>
                        <a:t>1,200</a:t>
                      </a:r>
                    </a:p>
                  </a:txBody>
                  <a:tcPr/>
                </a:tc>
                <a:extLst>
                  <a:ext uri="{0D108BD9-81ED-4DB2-BD59-A6C34878D82A}">
                    <a16:rowId xmlns:a16="http://schemas.microsoft.com/office/drawing/2014/main" val="1436264198"/>
                  </a:ext>
                </a:extLst>
              </a:tr>
              <a:tr h="370840">
                <a:tc>
                  <a:txBody>
                    <a:bodyPr/>
                    <a:lstStyle/>
                    <a:p>
                      <a:r>
                        <a:rPr lang="en-IN" dirty="0"/>
                        <a:t>Goods Return Debit</a:t>
                      </a:r>
                    </a:p>
                  </a:txBody>
                  <a:tcPr/>
                </a:tc>
                <a:tc>
                  <a:txBody>
                    <a:bodyPr/>
                    <a:lstStyle/>
                    <a:p>
                      <a:pPr algn="r"/>
                      <a:r>
                        <a:rPr lang="en-IN" dirty="0"/>
                        <a:t>1,200</a:t>
                      </a:r>
                    </a:p>
                  </a:txBody>
                  <a:tcPr/>
                </a:tc>
                <a:tc>
                  <a:txBody>
                    <a:bodyPr/>
                    <a:lstStyle/>
                    <a:p>
                      <a:r>
                        <a:rPr lang="en-IN" dirty="0"/>
                        <a:t>Building</a:t>
                      </a:r>
                    </a:p>
                  </a:txBody>
                  <a:tcPr/>
                </a:tc>
                <a:tc>
                  <a:txBody>
                    <a:bodyPr/>
                    <a:lstStyle/>
                    <a:p>
                      <a:pPr algn="r"/>
                      <a:r>
                        <a:rPr lang="en-IN" dirty="0"/>
                        <a:t>42,600</a:t>
                      </a:r>
                    </a:p>
                  </a:txBody>
                  <a:tcPr/>
                </a:tc>
                <a:extLst>
                  <a:ext uri="{0D108BD9-81ED-4DB2-BD59-A6C34878D82A}">
                    <a16:rowId xmlns:a16="http://schemas.microsoft.com/office/drawing/2014/main" val="3342839107"/>
                  </a:ext>
                </a:extLst>
              </a:tr>
              <a:tr h="370840">
                <a:tc>
                  <a:txBody>
                    <a:bodyPr/>
                    <a:lstStyle/>
                    <a:p>
                      <a:r>
                        <a:rPr lang="en-IN" dirty="0"/>
                        <a:t>Wages &amp; Salary</a:t>
                      </a:r>
                    </a:p>
                  </a:txBody>
                  <a:tcPr/>
                </a:tc>
                <a:tc>
                  <a:txBody>
                    <a:bodyPr/>
                    <a:lstStyle/>
                    <a:p>
                      <a:pPr algn="r"/>
                      <a:r>
                        <a:rPr lang="en-IN" dirty="0"/>
                        <a:t>11,400</a:t>
                      </a:r>
                    </a:p>
                  </a:txBody>
                  <a:tcPr/>
                </a:tc>
                <a:tc>
                  <a:txBody>
                    <a:bodyPr/>
                    <a:lstStyle/>
                    <a:p>
                      <a:r>
                        <a:rPr lang="en-IN" dirty="0"/>
                        <a:t>Dividend</a:t>
                      </a:r>
                    </a:p>
                  </a:txBody>
                  <a:tcPr/>
                </a:tc>
                <a:tc>
                  <a:txBody>
                    <a:bodyPr/>
                    <a:lstStyle/>
                    <a:p>
                      <a:pPr algn="r"/>
                      <a:r>
                        <a:rPr lang="en-IN" dirty="0"/>
                        <a:t>5,000</a:t>
                      </a:r>
                    </a:p>
                  </a:txBody>
                  <a:tcPr/>
                </a:tc>
                <a:extLst>
                  <a:ext uri="{0D108BD9-81ED-4DB2-BD59-A6C34878D82A}">
                    <a16:rowId xmlns:a16="http://schemas.microsoft.com/office/drawing/2014/main" val="2363095541"/>
                  </a:ext>
                </a:extLst>
              </a:tr>
              <a:tr h="370840">
                <a:tc>
                  <a:txBody>
                    <a:bodyPr/>
                    <a:lstStyle/>
                    <a:p>
                      <a:r>
                        <a:rPr lang="en-IN" dirty="0"/>
                        <a:t>Adv. Exp.</a:t>
                      </a:r>
                    </a:p>
                  </a:txBody>
                  <a:tcPr/>
                </a:tc>
                <a:tc>
                  <a:txBody>
                    <a:bodyPr/>
                    <a:lstStyle/>
                    <a:p>
                      <a:pPr algn="r"/>
                      <a:r>
                        <a:rPr lang="en-IN" dirty="0"/>
                        <a:t>2,580</a:t>
                      </a:r>
                    </a:p>
                  </a:txBody>
                  <a:tcPr/>
                </a:tc>
                <a:tc>
                  <a:txBody>
                    <a:bodyPr/>
                    <a:lstStyle/>
                    <a:p>
                      <a:r>
                        <a:rPr lang="en-IN" dirty="0"/>
                        <a:t>Commission Received</a:t>
                      </a:r>
                    </a:p>
                  </a:txBody>
                  <a:tcPr/>
                </a:tc>
                <a:tc>
                  <a:txBody>
                    <a:bodyPr/>
                    <a:lstStyle/>
                    <a:p>
                      <a:pPr algn="r"/>
                      <a:r>
                        <a:rPr lang="en-IN" dirty="0"/>
                        <a:t>10,000</a:t>
                      </a:r>
                    </a:p>
                  </a:txBody>
                  <a:tcPr/>
                </a:tc>
                <a:extLst>
                  <a:ext uri="{0D108BD9-81ED-4DB2-BD59-A6C34878D82A}">
                    <a16:rowId xmlns:a16="http://schemas.microsoft.com/office/drawing/2014/main" val="462896924"/>
                  </a:ext>
                </a:extLst>
              </a:tr>
              <a:tr h="370840">
                <a:tc>
                  <a:txBody>
                    <a:bodyPr/>
                    <a:lstStyle/>
                    <a:p>
                      <a:r>
                        <a:rPr lang="en-IN" dirty="0"/>
                        <a:t>Capital</a:t>
                      </a:r>
                    </a:p>
                  </a:txBody>
                  <a:tcPr/>
                </a:tc>
                <a:tc>
                  <a:txBody>
                    <a:bodyPr/>
                    <a:lstStyle/>
                    <a:p>
                      <a:pPr algn="r"/>
                      <a:r>
                        <a:rPr lang="en-IN" dirty="0"/>
                        <a:t>66,000</a:t>
                      </a:r>
                    </a:p>
                  </a:txBody>
                  <a:tcPr/>
                </a:tc>
                <a:tc>
                  <a:txBody>
                    <a:bodyPr/>
                    <a:lstStyle/>
                    <a:p>
                      <a:r>
                        <a:rPr lang="en-IN" dirty="0"/>
                        <a:t>Bills Receivable</a:t>
                      </a:r>
                    </a:p>
                  </a:txBody>
                  <a:tcPr/>
                </a:tc>
                <a:tc>
                  <a:txBody>
                    <a:bodyPr/>
                    <a:lstStyle/>
                    <a:p>
                      <a:pPr algn="r"/>
                      <a:r>
                        <a:rPr lang="en-IN" dirty="0"/>
                        <a:t>15,000</a:t>
                      </a:r>
                    </a:p>
                  </a:txBody>
                  <a:tcPr/>
                </a:tc>
                <a:extLst>
                  <a:ext uri="{0D108BD9-81ED-4DB2-BD59-A6C34878D82A}">
                    <a16:rowId xmlns:a16="http://schemas.microsoft.com/office/drawing/2014/main" val="198234584"/>
                  </a:ext>
                </a:extLst>
              </a:tr>
              <a:tr h="370840">
                <a:tc>
                  <a:txBody>
                    <a:bodyPr/>
                    <a:lstStyle/>
                    <a:p>
                      <a:r>
                        <a:rPr lang="en-IN" dirty="0"/>
                        <a:t>Sales</a:t>
                      </a:r>
                    </a:p>
                  </a:txBody>
                  <a:tcPr/>
                </a:tc>
                <a:tc>
                  <a:txBody>
                    <a:bodyPr/>
                    <a:lstStyle/>
                    <a:p>
                      <a:pPr algn="r"/>
                      <a:r>
                        <a:rPr lang="en-IN" dirty="0"/>
                        <a:t>96,000</a:t>
                      </a:r>
                    </a:p>
                  </a:txBody>
                  <a:tcPr/>
                </a:tc>
                <a:tc>
                  <a:txBody>
                    <a:bodyPr/>
                    <a:lstStyle/>
                    <a:p>
                      <a:r>
                        <a:rPr lang="en-IN" dirty="0"/>
                        <a:t>Debtors</a:t>
                      </a:r>
                    </a:p>
                  </a:txBody>
                  <a:tcPr/>
                </a:tc>
                <a:tc>
                  <a:txBody>
                    <a:bodyPr/>
                    <a:lstStyle/>
                    <a:p>
                      <a:pPr algn="r"/>
                      <a:r>
                        <a:rPr lang="en-IN" dirty="0"/>
                        <a:t>8,400</a:t>
                      </a:r>
                    </a:p>
                  </a:txBody>
                  <a:tcPr/>
                </a:tc>
                <a:extLst>
                  <a:ext uri="{0D108BD9-81ED-4DB2-BD59-A6C34878D82A}">
                    <a16:rowId xmlns:a16="http://schemas.microsoft.com/office/drawing/2014/main" val="3668177477"/>
                  </a:ext>
                </a:extLst>
              </a:tr>
              <a:tr h="370840">
                <a:tc>
                  <a:txBody>
                    <a:bodyPr/>
                    <a:lstStyle/>
                    <a:p>
                      <a:r>
                        <a:rPr lang="en-IN" dirty="0"/>
                        <a:t>Goods Return Credit</a:t>
                      </a:r>
                    </a:p>
                  </a:txBody>
                  <a:tcPr/>
                </a:tc>
                <a:tc>
                  <a:txBody>
                    <a:bodyPr/>
                    <a:lstStyle/>
                    <a:p>
                      <a:pPr algn="r"/>
                      <a:r>
                        <a:rPr lang="en-IN" dirty="0"/>
                        <a:t>6,000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Bank Balance</a:t>
                      </a:r>
                    </a:p>
                  </a:txBody>
                  <a:tcPr/>
                </a:tc>
                <a:tc>
                  <a:txBody>
                    <a:bodyPr/>
                    <a:lstStyle/>
                    <a:p>
                      <a:pPr algn="r"/>
                      <a:r>
                        <a:rPr lang="en-IN" dirty="0"/>
                        <a:t>2,820</a:t>
                      </a:r>
                    </a:p>
                  </a:txBody>
                  <a:tcPr/>
                </a:tc>
                <a:extLst>
                  <a:ext uri="{0D108BD9-81ED-4DB2-BD59-A6C34878D82A}">
                    <a16:rowId xmlns:a16="http://schemas.microsoft.com/office/drawing/2014/main" val="1147759219"/>
                  </a:ext>
                </a:extLst>
              </a:tr>
              <a:tr h="370840">
                <a:tc>
                  <a:txBody>
                    <a:bodyPr/>
                    <a:lstStyle/>
                    <a:p>
                      <a:r>
                        <a:rPr lang="en-IN" dirty="0"/>
                        <a:t>Creditors</a:t>
                      </a:r>
                    </a:p>
                  </a:txBody>
                  <a:tcPr/>
                </a:tc>
                <a:tc>
                  <a:txBody>
                    <a:bodyPr/>
                    <a:lstStyle/>
                    <a:p>
                      <a:pPr algn="r"/>
                      <a:r>
                        <a:rPr lang="en-IN" dirty="0"/>
                        <a:t>9,000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Cash in hand</a:t>
                      </a:r>
                    </a:p>
                  </a:txBody>
                  <a:tcPr/>
                </a:tc>
                <a:tc>
                  <a:txBody>
                    <a:bodyPr/>
                    <a:lstStyle/>
                    <a:p>
                      <a:pPr algn="r"/>
                      <a:r>
                        <a:rPr lang="en-IN" dirty="0"/>
                        <a:t>41,400</a:t>
                      </a:r>
                    </a:p>
                  </a:txBody>
                  <a:tcPr/>
                </a:tc>
                <a:extLst>
                  <a:ext uri="{0D108BD9-81ED-4DB2-BD59-A6C34878D82A}">
                    <a16:rowId xmlns:a16="http://schemas.microsoft.com/office/drawing/2014/main" val="4242265705"/>
                  </a:ext>
                </a:extLst>
              </a:tr>
              <a:tr h="370840">
                <a:tc>
                  <a:txBody>
                    <a:bodyPr/>
                    <a:lstStyle/>
                    <a:p>
                      <a:r>
                        <a:rPr lang="en-IN" dirty="0"/>
                        <a:t>General Reserve</a:t>
                      </a:r>
                    </a:p>
                  </a:txBody>
                  <a:tcPr/>
                </a:tc>
                <a:tc>
                  <a:txBody>
                    <a:bodyPr/>
                    <a:lstStyle/>
                    <a:p>
                      <a:pPr algn="r"/>
                      <a:r>
                        <a:rPr lang="en-IN" dirty="0"/>
                        <a:t>5,400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r"/>
                      <a:endParaRPr lang="en-IN" dirty="0"/>
                    </a:p>
                  </a:txBody>
                  <a:tcPr/>
                </a:tc>
                <a:extLst>
                  <a:ext uri="{0D108BD9-81ED-4DB2-BD59-A6C34878D82A}">
                    <a16:rowId xmlns:a16="http://schemas.microsoft.com/office/drawing/2014/main" val="3037315222"/>
                  </a:ext>
                </a:extLst>
              </a:tr>
            </a:tbl>
          </a:graphicData>
        </a:graphic>
      </p:graphicFrame>
      <p:sp>
        <p:nvSpPr>
          <p:cNvPr id="2" name="Title 1">
            <a:extLst>
              <a:ext uri="{FF2B5EF4-FFF2-40B4-BE49-F238E27FC236}">
                <a16:creationId xmlns:a16="http://schemas.microsoft.com/office/drawing/2014/main" id="{EE9FD4B3-80B2-BED5-E8FF-E2DB51F7857B}"/>
              </a:ext>
            </a:extLst>
          </p:cNvPr>
          <p:cNvSpPr>
            <a:spLocks noGrp="1"/>
          </p:cNvSpPr>
          <p:nvPr>
            <p:ph type="title"/>
          </p:nvPr>
        </p:nvSpPr>
        <p:spPr>
          <a:xfrm>
            <a:off x="0" y="0"/>
            <a:ext cx="12192000" cy="863443"/>
          </a:xfrm>
        </p:spPr>
        <p:txBody>
          <a:bodyPr>
            <a:noAutofit/>
          </a:bodyPr>
          <a:lstStyle/>
          <a:p>
            <a:r>
              <a:rPr lang="en-IN" sz="2800" b="1" dirty="0">
                <a:latin typeface="+mj-lt"/>
              </a:rPr>
              <a:t>CW 3 – From the following balances of Shree Raj &amp; sons, prepare their trial balance for the year ending on 2021.</a:t>
            </a:r>
            <a:endParaRPr lang="en-IN" sz="2800" dirty="0"/>
          </a:p>
        </p:txBody>
      </p:sp>
    </p:spTree>
    <p:extLst>
      <p:ext uri="{BB962C8B-B14F-4D97-AF65-F5344CB8AC3E}">
        <p14:creationId xmlns:p14="http://schemas.microsoft.com/office/powerpoint/2010/main" val="2432782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3E4513-88B0-A632-3160-BBE9A1C76400}"/>
              </a:ext>
            </a:extLst>
          </p:cNvPr>
          <p:cNvGraphicFramePr>
            <a:graphicFrameLocks noGrp="1"/>
          </p:cNvGraphicFramePr>
          <p:nvPr>
            <p:ph idx="1"/>
          </p:nvPr>
        </p:nvGraphicFramePr>
        <p:xfrm>
          <a:off x="824756" y="863600"/>
          <a:ext cx="9986680" cy="370840"/>
        </p:xfrm>
        <a:graphic>
          <a:graphicData uri="http://schemas.openxmlformats.org/drawingml/2006/table">
            <a:tbl>
              <a:tblPr firstRow="1" bandRow="1">
                <a:tableStyleId>{5940675A-B579-460E-94D1-54222C63F5DA}</a:tableStyleId>
              </a:tblPr>
              <a:tblGrid>
                <a:gridCol w="3747448">
                  <a:extLst>
                    <a:ext uri="{9D8B030D-6E8A-4147-A177-3AD203B41FA5}">
                      <a16:colId xmlns:a16="http://schemas.microsoft.com/office/drawing/2014/main" val="1471304175"/>
                    </a:ext>
                  </a:extLst>
                </a:gridCol>
                <a:gridCol w="1245892">
                  <a:extLst>
                    <a:ext uri="{9D8B030D-6E8A-4147-A177-3AD203B41FA5}">
                      <a16:colId xmlns:a16="http://schemas.microsoft.com/office/drawing/2014/main" val="1634839831"/>
                    </a:ext>
                  </a:extLst>
                </a:gridCol>
                <a:gridCol w="3505011">
                  <a:extLst>
                    <a:ext uri="{9D8B030D-6E8A-4147-A177-3AD203B41FA5}">
                      <a16:colId xmlns:a16="http://schemas.microsoft.com/office/drawing/2014/main" val="3678406621"/>
                    </a:ext>
                  </a:extLst>
                </a:gridCol>
                <a:gridCol w="1488329">
                  <a:extLst>
                    <a:ext uri="{9D8B030D-6E8A-4147-A177-3AD203B41FA5}">
                      <a16:colId xmlns:a16="http://schemas.microsoft.com/office/drawing/2014/main" val="1209328189"/>
                    </a:ext>
                  </a:extLst>
                </a:gridCol>
              </a:tblGrid>
              <a:tr h="370840">
                <a:tc>
                  <a:txBody>
                    <a:bodyPr/>
                    <a:lstStyle/>
                    <a:p>
                      <a:pPr algn="ctr"/>
                      <a:r>
                        <a:rPr lang="en-IN" b="1" dirty="0"/>
                        <a:t>Particulars</a:t>
                      </a:r>
                    </a:p>
                  </a:txBody>
                  <a:tcPr/>
                </a:tc>
                <a:tc>
                  <a:txBody>
                    <a:bodyPr/>
                    <a:lstStyle/>
                    <a:p>
                      <a:pPr algn="ctr"/>
                      <a:r>
                        <a:rPr lang="en-IN" b="1" dirty="0"/>
                        <a:t>Amt. ₹</a:t>
                      </a:r>
                    </a:p>
                  </a:txBody>
                  <a:tcPr/>
                </a:tc>
                <a:tc>
                  <a:txBody>
                    <a:bodyPr/>
                    <a:lstStyle/>
                    <a:p>
                      <a:pPr algn="ctr"/>
                      <a:r>
                        <a:rPr lang="en-IN" b="1" dirty="0"/>
                        <a:t>Particulars</a:t>
                      </a:r>
                    </a:p>
                  </a:txBody>
                  <a:tcPr/>
                </a:tc>
                <a:tc>
                  <a:txBody>
                    <a:bodyPr/>
                    <a:lstStyle/>
                    <a:p>
                      <a:pPr algn="ctr"/>
                      <a:r>
                        <a:rPr lang="en-IN" b="1" dirty="0"/>
                        <a:t>Amt. ₹</a:t>
                      </a:r>
                    </a:p>
                  </a:txBody>
                  <a:tcPr/>
                </a:tc>
                <a:extLst>
                  <a:ext uri="{0D108BD9-81ED-4DB2-BD59-A6C34878D82A}">
                    <a16:rowId xmlns:a16="http://schemas.microsoft.com/office/drawing/2014/main" val="1490414367"/>
                  </a:ext>
                </a:extLst>
              </a:tr>
            </a:tbl>
          </a:graphicData>
        </a:graphic>
      </p:graphicFrame>
      <p:sp>
        <p:nvSpPr>
          <p:cNvPr id="3" name="Title 2">
            <a:extLst>
              <a:ext uri="{FF2B5EF4-FFF2-40B4-BE49-F238E27FC236}">
                <a16:creationId xmlns:a16="http://schemas.microsoft.com/office/drawing/2014/main" id="{FC79BDB9-EC4E-8C99-BFF3-C0DA3D7F9F87}"/>
              </a:ext>
            </a:extLst>
          </p:cNvPr>
          <p:cNvSpPr>
            <a:spLocks noGrp="1"/>
          </p:cNvSpPr>
          <p:nvPr>
            <p:ph type="title"/>
          </p:nvPr>
        </p:nvSpPr>
        <p:spPr>
          <a:xfrm>
            <a:off x="0" y="1"/>
            <a:ext cx="12192000" cy="711200"/>
          </a:xfrm>
        </p:spPr>
        <p:txBody>
          <a:bodyPr>
            <a:normAutofit fontScale="90000"/>
          </a:bodyPr>
          <a:lstStyle/>
          <a:p>
            <a:pPr algn="ctr"/>
            <a:r>
              <a:rPr lang="en-US" sz="2800" dirty="0"/>
              <a:t>Trial Balance of Shri Raj &amp; Sons</a:t>
            </a:r>
            <a:br>
              <a:rPr lang="en-US" sz="2800" dirty="0"/>
            </a:br>
            <a:r>
              <a:rPr lang="en-US" sz="2800" dirty="0"/>
              <a:t>Dr.                                 as on 31</a:t>
            </a:r>
            <a:r>
              <a:rPr lang="en-US" sz="2800" baseline="30000" dirty="0"/>
              <a:t>st</a:t>
            </a:r>
            <a:r>
              <a:rPr lang="en-US" sz="2800" dirty="0"/>
              <a:t> March, 2023                                                Cr.                               </a:t>
            </a:r>
            <a:endParaRPr lang="en-IN" sz="2800" dirty="0"/>
          </a:p>
        </p:txBody>
      </p:sp>
      <p:graphicFrame>
        <p:nvGraphicFramePr>
          <p:cNvPr id="5" name="Table 5">
            <a:extLst>
              <a:ext uri="{FF2B5EF4-FFF2-40B4-BE49-F238E27FC236}">
                <a16:creationId xmlns:a16="http://schemas.microsoft.com/office/drawing/2014/main" id="{E4856EC6-F70D-EBFC-6376-ACC9AAF58118}"/>
              </a:ext>
            </a:extLst>
          </p:cNvPr>
          <p:cNvGraphicFramePr>
            <a:graphicFrameLocks noGrp="1"/>
          </p:cNvGraphicFramePr>
          <p:nvPr/>
        </p:nvGraphicFramePr>
        <p:xfrm>
          <a:off x="824756" y="12344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Stock of Goods</a:t>
                      </a:r>
                    </a:p>
                  </a:txBody>
                  <a:tcPr/>
                </a:tc>
                <a:tc>
                  <a:txBody>
                    <a:bodyPr/>
                    <a:lstStyle/>
                    <a:p>
                      <a:pPr algn="ctr"/>
                      <a:r>
                        <a:rPr lang="en-IN" dirty="0"/>
                        <a:t>9,000</a:t>
                      </a:r>
                    </a:p>
                  </a:txBody>
                  <a:tcPr/>
                </a:tc>
                <a:extLst>
                  <a:ext uri="{0D108BD9-81ED-4DB2-BD59-A6C34878D82A}">
                    <a16:rowId xmlns:a16="http://schemas.microsoft.com/office/drawing/2014/main" val="2111620595"/>
                  </a:ext>
                </a:extLst>
              </a:tr>
            </a:tbl>
          </a:graphicData>
        </a:graphic>
      </p:graphicFrame>
      <p:graphicFrame>
        <p:nvGraphicFramePr>
          <p:cNvPr id="6" name="Table 5">
            <a:extLst>
              <a:ext uri="{FF2B5EF4-FFF2-40B4-BE49-F238E27FC236}">
                <a16:creationId xmlns:a16="http://schemas.microsoft.com/office/drawing/2014/main" id="{315B61B2-79E0-2D03-6C8C-3B9827BF8B21}"/>
              </a:ext>
            </a:extLst>
          </p:cNvPr>
          <p:cNvGraphicFramePr>
            <a:graphicFrameLocks noGrp="1"/>
          </p:cNvGraphicFramePr>
          <p:nvPr/>
        </p:nvGraphicFramePr>
        <p:xfrm>
          <a:off x="824756" y="160528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Purchases</a:t>
                      </a:r>
                    </a:p>
                  </a:txBody>
                  <a:tcPr/>
                </a:tc>
                <a:tc>
                  <a:txBody>
                    <a:bodyPr/>
                    <a:lstStyle/>
                    <a:p>
                      <a:pPr algn="ctr"/>
                      <a:r>
                        <a:rPr lang="en-IN" dirty="0"/>
                        <a:t>90,000</a:t>
                      </a:r>
                    </a:p>
                  </a:txBody>
                  <a:tcPr/>
                </a:tc>
                <a:extLst>
                  <a:ext uri="{0D108BD9-81ED-4DB2-BD59-A6C34878D82A}">
                    <a16:rowId xmlns:a16="http://schemas.microsoft.com/office/drawing/2014/main" val="2111620595"/>
                  </a:ext>
                </a:extLst>
              </a:tr>
            </a:tbl>
          </a:graphicData>
        </a:graphic>
      </p:graphicFrame>
      <p:graphicFrame>
        <p:nvGraphicFramePr>
          <p:cNvPr id="7" name="Table 5">
            <a:extLst>
              <a:ext uri="{FF2B5EF4-FFF2-40B4-BE49-F238E27FC236}">
                <a16:creationId xmlns:a16="http://schemas.microsoft.com/office/drawing/2014/main" id="{610C8AAC-B6E3-25B8-0FBF-4BB7F54570EC}"/>
              </a:ext>
            </a:extLst>
          </p:cNvPr>
          <p:cNvGraphicFramePr>
            <a:graphicFrameLocks noGrp="1"/>
          </p:cNvGraphicFramePr>
          <p:nvPr/>
        </p:nvGraphicFramePr>
        <p:xfrm>
          <a:off x="824756" y="197612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Wages &amp; Salary</a:t>
                      </a:r>
                    </a:p>
                  </a:txBody>
                  <a:tcPr/>
                </a:tc>
                <a:tc>
                  <a:txBody>
                    <a:bodyPr/>
                    <a:lstStyle/>
                    <a:p>
                      <a:pPr algn="ctr"/>
                      <a:r>
                        <a:rPr lang="en-IN" dirty="0"/>
                        <a:t>11,400</a:t>
                      </a:r>
                    </a:p>
                  </a:txBody>
                  <a:tcPr/>
                </a:tc>
                <a:extLst>
                  <a:ext uri="{0D108BD9-81ED-4DB2-BD59-A6C34878D82A}">
                    <a16:rowId xmlns:a16="http://schemas.microsoft.com/office/drawing/2014/main" val="2111620595"/>
                  </a:ext>
                </a:extLst>
              </a:tr>
            </a:tbl>
          </a:graphicData>
        </a:graphic>
      </p:graphicFrame>
      <p:graphicFrame>
        <p:nvGraphicFramePr>
          <p:cNvPr id="8" name="Table 5">
            <a:extLst>
              <a:ext uri="{FF2B5EF4-FFF2-40B4-BE49-F238E27FC236}">
                <a16:creationId xmlns:a16="http://schemas.microsoft.com/office/drawing/2014/main" id="{808FF8C4-2D7A-6AA4-E429-C6FDA1C7239A}"/>
              </a:ext>
            </a:extLst>
          </p:cNvPr>
          <p:cNvGraphicFramePr>
            <a:graphicFrameLocks noGrp="1"/>
          </p:cNvGraphicFramePr>
          <p:nvPr/>
        </p:nvGraphicFramePr>
        <p:xfrm>
          <a:off x="816735" y="234696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Adv. Exp.</a:t>
                      </a:r>
                    </a:p>
                  </a:txBody>
                  <a:tcPr/>
                </a:tc>
                <a:tc>
                  <a:txBody>
                    <a:bodyPr/>
                    <a:lstStyle/>
                    <a:p>
                      <a:pPr algn="ctr"/>
                      <a:r>
                        <a:rPr lang="en-IN" dirty="0"/>
                        <a:t>2,580</a:t>
                      </a:r>
                    </a:p>
                  </a:txBody>
                  <a:tcPr/>
                </a:tc>
                <a:extLst>
                  <a:ext uri="{0D108BD9-81ED-4DB2-BD59-A6C34878D82A}">
                    <a16:rowId xmlns:a16="http://schemas.microsoft.com/office/drawing/2014/main" val="2111620595"/>
                  </a:ext>
                </a:extLst>
              </a:tr>
            </a:tbl>
          </a:graphicData>
        </a:graphic>
      </p:graphicFrame>
      <p:graphicFrame>
        <p:nvGraphicFramePr>
          <p:cNvPr id="9" name="Table 5">
            <a:extLst>
              <a:ext uri="{FF2B5EF4-FFF2-40B4-BE49-F238E27FC236}">
                <a16:creationId xmlns:a16="http://schemas.microsoft.com/office/drawing/2014/main" id="{C1AA81B9-6DEF-6681-A8D0-747DC567F359}"/>
              </a:ext>
            </a:extLst>
          </p:cNvPr>
          <p:cNvGraphicFramePr>
            <a:graphicFrameLocks noGrp="1"/>
          </p:cNvGraphicFramePr>
          <p:nvPr/>
        </p:nvGraphicFramePr>
        <p:xfrm>
          <a:off x="824756" y="30886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Rent Paid</a:t>
                      </a:r>
                    </a:p>
                  </a:txBody>
                  <a:tcPr/>
                </a:tc>
                <a:tc>
                  <a:txBody>
                    <a:bodyPr/>
                    <a:lstStyle/>
                    <a:p>
                      <a:pPr algn="ctr"/>
                      <a:r>
                        <a:rPr lang="en-IN" dirty="0"/>
                        <a:t>1,800</a:t>
                      </a:r>
                    </a:p>
                  </a:txBody>
                  <a:tcPr/>
                </a:tc>
                <a:extLst>
                  <a:ext uri="{0D108BD9-81ED-4DB2-BD59-A6C34878D82A}">
                    <a16:rowId xmlns:a16="http://schemas.microsoft.com/office/drawing/2014/main" val="2111620595"/>
                  </a:ext>
                </a:extLst>
              </a:tr>
            </a:tbl>
          </a:graphicData>
        </a:graphic>
      </p:graphicFrame>
      <p:graphicFrame>
        <p:nvGraphicFramePr>
          <p:cNvPr id="10" name="Table 5">
            <a:extLst>
              <a:ext uri="{FF2B5EF4-FFF2-40B4-BE49-F238E27FC236}">
                <a16:creationId xmlns:a16="http://schemas.microsoft.com/office/drawing/2014/main" id="{59C08018-E97E-6EC5-55AA-00D692220ABC}"/>
              </a:ext>
            </a:extLst>
          </p:cNvPr>
          <p:cNvGraphicFramePr>
            <a:graphicFrameLocks noGrp="1"/>
          </p:cNvGraphicFramePr>
          <p:nvPr/>
        </p:nvGraphicFramePr>
        <p:xfrm>
          <a:off x="824756" y="271780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Goods Return Credit (Sales Return)</a:t>
                      </a:r>
                    </a:p>
                  </a:txBody>
                  <a:tcPr/>
                </a:tc>
                <a:tc>
                  <a:txBody>
                    <a:bodyPr/>
                    <a:lstStyle/>
                    <a:p>
                      <a:pPr algn="ctr"/>
                      <a:r>
                        <a:rPr lang="en-IN" dirty="0"/>
                        <a:t>6,000</a:t>
                      </a:r>
                    </a:p>
                  </a:txBody>
                  <a:tcPr/>
                </a:tc>
                <a:extLst>
                  <a:ext uri="{0D108BD9-81ED-4DB2-BD59-A6C34878D82A}">
                    <a16:rowId xmlns:a16="http://schemas.microsoft.com/office/drawing/2014/main" val="2111620595"/>
                  </a:ext>
                </a:extLst>
              </a:tr>
            </a:tbl>
          </a:graphicData>
        </a:graphic>
      </p:graphicFrame>
      <p:graphicFrame>
        <p:nvGraphicFramePr>
          <p:cNvPr id="11" name="Table 5">
            <a:extLst>
              <a:ext uri="{FF2B5EF4-FFF2-40B4-BE49-F238E27FC236}">
                <a16:creationId xmlns:a16="http://schemas.microsoft.com/office/drawing/2014/main" id="{981477C4-7DDB-272B-A610-74DC5258BE6B}"/>
              </a:ext>
            </a:extLst>
          </p:cNvPr>
          <p:cNvGraphicFramePr>
            <a:graphicFrameLocks noGrp="1"/>
          </p:cNvGraphicFramePr>
          <p:nvPr/>
        </p:nvGraphicFramePr>
        <p:xfrm>
          <a:off x="824756" y="38252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Building</a:t>
                      </a:r>
                    </a:p>
                  </a:txBody>
                  <a:tcPr/>
                </a:tc>
                <a:tc>
                  <a:txBody>
                    <a:bodyPr/>
                    <a:lstStyle/>
                    <a:p>
                      <a:pPr algn="ctr"/>
                      <a:r>
                        <a:rPr lang="en-IN" dirty="0"/>
                        <a:t>42,600</a:t>
                      </a:r>
                    </a:p>
                  </a:txBody>
                  <a:tcPr/>
                </a:tc>
                <a:extLst>
                  <a:ext uri="{0D108BD9-81ED-4DB2-BD59-A6C34878D82A}">
                    <a16:rowId xmlns:a16="http://schemas.microsoft.com/office/drawing/2014/main" val="2111620595"/>
                  </a:ext>
                </a:extLst>
              </a:tr>
            </a:tbl>
          </a:graphicData>
        </a:graphic>
      </p:graphicFrame>
      <p:graphicFrame>
        <p:nvGraphicFramePr>
          <p:cNvPr id="12" name="Table 5">
            <a:extLst>
              <a:ext uri="{FF2B5EF4-FFF2-40B4-BE49-F238E27FC236}">
                <a16:creationId xmlns:a16="http://schemas.microsoft.com/office/drawing/2014/main" id="{C0718AFD-4C62-5A4F-535B-760A16A8F75B}"/>
              </a:ext>
            </a:extLst>
          </p:cNvPr>
          <p:cNvGraphicFramePr>
            <a:graphicFrameLocks noGrp="1"/>
          </p:cNvGraphicFramePr>
          <p:nvPr/>
        </p:nvGraphicFramePr>
        <p:xfrm>
          <a:off x="824756" y="3459480"/>
          <a:ext cx="4993338" cy="36576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0">
                <a:tc>
                  <a:txBody>
                    <a:bodyPr/>
                    <a:lstStyle/>
                    <a:p>
                      <a:r>
                        <a:rPr lang="en-IN" dirty="0"/>
                        <a:t>Bad debt</a:t>
                      </a:r>
                    </a:p>
                  </a:txBody>
                  <a:tcPr/>
                </a:tc>
                <a:tc>
                  <a:txBody>
                    <a:bodyPr/>
                    <a:lstStyle/>
                    <a:p>
                      <a:pPr algn="ctr"/>
                      <a:r>
                        <a:rPr lang="en-IN" dirty="0"/>
                        <a:t>1,200</a:t>
                      </a:r>
                    </a:p>
                  </a:txBody>
                  <a:tcPr/>
                </a:tc>
                <a:extLst>
                  <a:ext uri="{0D108BD9-81ED-4DB2-BD59-A6C34878D82A}">
                    <a16:rowId xmlns:a16="http://schemas.microsoft.com/office/drawing/2014/main" val="2111620595"/>
                  </a:ext>
                </a:extLst>
              </a:tr>
            </a:tbl>
          </a:graphicData>
        </a:graphic>
      </p:graphicFrame>
      <p:graphicFrame>
        <p:nvGraphicFramePr>
          <p:cNvPr id="13" name="Table 5">
            <a:extLst>
              <a:ext uri="{FF2B5EF4-FFF2-40B4-BE49-F238E27FC236}">
                <a16:creationId xmlns:a16="http://schemas.microsoft.com/office/drawing/2014/main" id="{4F31A5E3-A65D-7E8D-2FE4-0BECA73E4A13}"/>
              </a:ext>
            </a:extLst>
          </p:cNvPr>
          <p:cNvGraphicFramePr>
            <a:graphicFrameLocks noGrp="1"/>
          </p:cNvGraphicFramePr>
          <p:nvPr/>
        </p:nvGraphicFramePr>
        <p:xfrm>
          <a:off x="5818094" y="1237875"/>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rgbClr val="000000"/>
                          </a:solidFill>
                          <a:effectLst/>
                          <a:latin typeface="+mn-lt"/>
                          <a:ea typeface="+mn-ea"/>
                          <a:cs typeface="+mn-cs"/>
                        </a:rPr>
                        <a:t>Goods Return Debit ( Purchase Ret.)</a:t>
                      </a:r>
                    </a:p>
                  </a:txBody>
                  <a:tcPr/>
                </a:tc>
                <a:tc>
                  <a:txBody>
                    <a:bodyPr/>
                    <a:lstStyle/>
                    <a:p>
                      <a:pPr algn="ctr"/>
                      <a:r>
                        <a:rPr lang="en-IN" dirty="0"/>
                        <a:t>1,200</a:t>
                      </a:r>
                    </a:p>
                  </a:txBody>
                  <a:tcPr/>
                </a:tc>
                <a:extLst>
                  <a:ext uri="{0D108BD9-81ED-4DB2-BD59-A6C34878D82A}">
                    <a16:rowId xmlns:a16="http://schemas.microsoft.com/office/drawing/2014/main" val="2111620595"/>
                  </a:ext>
                </a:extLst>
              </a:tr>
            </a:tbl>
          </a:graphicData>
        </a:graphic>
      </p:graphicFrame>
      <p:graphicFrame>
        <p:nvGraphicFramePr>
          <p:cNvPr id="14" name="Table 5">
            <a:extLst>
              <a:ext uri="{FF2B5EF4-FFF2-40B4-BE49-F238E27FC236}">
                <a16:creationId xmlns:a16="http://schemas.microsoft.com/office/drawing/2014/main" id="{E0B6080C-BA61-8C38-E02C-2532EAB9789D}"/>
              </a:ext>
            </a:extLst>
          </p:cNvPr>
          <p:cNvGraphicFramePr>
            <a:graphicFrameLocks noGrp="1"/>
          </p:cNvGraphicFramePr>
          <p:nvPr/>
        </p:nvGraphicFramePr>
        <p:xfrm>
          <a:off x="824756" y="4561840"/>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Bills Receivable</a:t>
                      </a:r>
                    </a:p>
                  </a:txBody>
                  <a:tcPr/>
                </a:tc>
                <a:tc>
                  <a:txBody>
                    <a:bodyPr/>
                    <a:lstStyle/>
                    <a:p>
                      <a:pPr algn="ctr"/>
                      <a:r>
                        <a:rPr lang="en-IN" dirty="0"/>
                        <a:t>15,000</a:t>
                      </a:r>
                    </a:p>
                  </a:txBody>
                  <a:tcPr/>
                </a:tc>
                <a:extLst>
                  <a:ext uri="{0D108BD9-81ED-4DB2-BD59-A6C34878D82A}">
                    <a16:rowId xmlns:a16="http://schemas.microsoft.com/office/drawing/2014/main" val="2111620595"/>
                  </a:ext>
                </a:extLst>
              </a:tr>
            </a:tbl>
          </a:graphicData>
        </a:graphic>
      </p:graphicFrame>
      <p:graphicFrame>
        <p:nvGraphicFramePr>
          <p:cNvPr id="15" name="Table 5">
            <a:extLst>
              <a:ext uri="{FF2B5EF4-FFF2-40B4-BE49-F238E27FC236}">
                <a16:creationId xmlns:a16="http://schemas.microsoft.com/office/drawing/2014/main" id="{3DDE86B9-E3F2-4E15-E13D-776271FB3A80}"/>
              </a:ext>
            </a:extLst>
          </p:cNvPr>
          <p:cNvGraphicFramePr>
            <a:graphicFrameLocks noGrp="1"/>
          </p:cNvGraphicFramePr>
          <p:nvPr/>
        </p:nvGraphicFramePr>
        <p:xfrm>
          <a:off x="5818094" y="161036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Capital</a:t>
                      </a:r>
                    </a:p>
                  </a:txBody>
                  <a:tcPr/>
                </a:tc>
                <a:tc>
                  <a:txBody>
                    <a:bodyPr/>
                    <a:lstStyle/>
                    <a:p>
                      <a:pPr algn="ctr"/>
                      <a:r>
                        <a:rPr lang="en-IN" dirty="0"/>
                        <a:t>66,000</a:t>
                      </a:r>
                    </a:p>
                  </a:txBody>
                  <a:tcPr/>
                </a:tc>
                <a:extLst>
                  <a:ext uri="{0D108BD9-81ED-4DB2-BD59-A6C34878D82A}">
                    <a16:rowId xmlns:a16="http://schemas.microsoft.com/office/drawing/2014/main" val="2111620595"/>
                  </a:ext>
                </a:extLst>
              </a:tr>
            </a:tbl>
          </a:graphicData>
        </a:graphic>
      </p:graphicFrame>
      <p:graphicFrame>
        <p:nvGraphicFramePr>
          <p:cNvPr id="17" name="Table 5">
            <a:extLst>
              <a:ext uri="{FF2B5EF4-FFF2-40B4-BE49-F238E27FC236}">
                <a16:creationId xmlns:a16="http://schemas.microsoft.com/office/drawing/2014/main" id="{C20C9739-044C-9893-3E3E-24A7454AFBBA}"/>
              </a:ext>
            </a:extLst>
          </p:cNvPr>
          <p:cNvGraphicFramePr>
            <a:graphicFrameLocks noGrp="1"/>
          </p:cNvGraphicFramePr>
          <p:nvPr/>
        </p:nvGraphicFramePr>
        <p:xfrm>
          <a:off x="824756" y="4196080"/>
          <a:ext cx="4993338" cy="36576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0">
                <a:tc>
                  <a:txBody>
                    <a:bodyPr/>
                    <a:lstStyle/>
                    <a:p>
                      <a:r>
                        <a:rPr lang="en-IN" dirty="0"/>
                        <a:t>Dividend</a:t>
                      </a:r>
                    </a:p>
                  </a:txBody>
                  <a:tcPr/>
                </a:tc>
                <a:tc>
                  <a:txBody>
                    <a:bodyPr/>
                    <a:lstStyle/>
                    <a:p>
                      <a:pPr algn="ctr"/>
                      <a:r>
                        <a:rPr lang="en-IN" dirty="0"/>
                        <a:t>5,000</a:t>
                      </a:r>
                    </a:p>
                  </a:txBody>
                  <a:tcPr/>
                </a:tc>
                <a:extLst>
                  <a:ext uri="{0D108BD9-81ED-4DB2-BD59-A6C34878D82A}">
                    <a16:rowId xmlns:a16="http://schemas.microsoft.com/office/drawing/2014/main" val="2111620595"/>
                  </a:ext>
                </a:extLst>
              </a:tr>
            </a:tbl>
          </a:graphicData>
        </a:graphic>
      </p:graphicFrame>
      <p:graphicFrame>
        <p:nvGraphicFramePr>
          <p:cNvPr id="18" name="Table 5">
            <a:extLst>
              <a:ext uri="{FF2B5EF4-FFF2-40B4-BE49-F238E27FC236}">
                <a16:creationId xmlns:a16="http://schemas.microsoft.com/office/drawing/2014/main" id="{88A5594F-6C69-64A6-B0F8-08CFCFFA10C8}"/>
              </a:ext>
            </a:extLst>
          </p:cNvPr>
          <p:cNvGraphicFramePr>
            <a:graphicFrameLocks noGrp="1"/>
          </p:cNvGraphicFramePr>
          <p:nvPr/>
        </p:nvGraphicFramePr>
        <p:xfrm>
          <a:off x="5818094" y="198374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Sales</a:t>
                      </a:r>
                    </a:p>
                  </a:txBody>
                  <a:tcPr/>
                </a:tc>
                <a:tc>
                  <a:txBody>
                    <a:bodyPr/>
                    <a:lstStyle/>
                    <a:p>
                      <a:pPr algn="ctr"/>
                      <a:r>
                        <a:rPr lang="en-IN" dirty="0"/>
                        <a:t>96,000</a:t>
                      </a:r>
                    </a:p>
                  </a:txBody>
                  <a:tcPr/>
                </a:tc>
                <a:extLst>
                  <a:ext uri="{0D108BD9-81ED-4DB2-BD59-A6C34878D82A}">
                    <a16:rowId xmlns:a16="http://schemas.microsoft.com/office/drawing/2014/main" val="2111620595"/>
                  </a:ext>
                </a:extLst>
              </a:tr>
            </a:tbl>
          </a:graphicData>
        </a:graphic>
      </p:graphicFrame>
      <p:graphicFrame>
        <p:nvGraphicFramePr>
          <p:cNvPr id="19" name="Table 5">
            <a:extLst>
              <a:ext uri="{FF2B5EF4-FFF2-40B4-BE49-F238E27FC236}">
                <a16:creationId xmlns:a16="http://schemas.microsoft.com/office/drawing/2014/main" id="{7E74DA20-F514-3DCC-0025-1E103C6D3135}"/>
              </a:ext>
            </a:extLst>
          </p:cNvPr>
          <p:cNvGraphicFramePr>
            <a:graphicFrameLocks noGrp="1"/>
          </p:cNvGraphicFramePr>
          <p:nvPr/>
        </p:nvGraphicFramePr>
        <p:xfrm>
          <a:off x="5818094" y="234950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Creditors</a:t>
                      </a:r>
                    </a:p>
                  </a:txBody>
                  <a:tcPr/>
                </a:tc>
                <a:tc>
                  <a:txBody>
                    <a:bodyPr/>
                    <a:lstStyle/>
                    <a:p>
                      <a:pPr algn="ctr"/>
                      <a:r>
                        <a:rPr lang="en-IN" dirty="0"/>
                        <a:t>9,000</a:t>
                      </a:r>
                    </a:p>
                  </a:txBody>
                  <a:tcPr/>
                </a:tc>
                <a:extLst>
                  <a:ext uri="{0D108BD9-81ED-4DB2-BD59-A6C34878D82A}">
                    <a16:rowId xmlns:a16="http://schemas.microsoft.com/office/drawing/2014/main" val="2111620595"/>
                  </a:ext>
                </a:extLst>
              </a:tr>
            </a:tbl>
          </a:graphicData>
        </a:graphic>
      </p:graphicFrame>
      <p:graphicFrame>
        <p:nvGraphicFramePr>
          <p:cNvPr id="20" name="Table 5">
            <a:extLst>
              <a:ext uri="{FF2B5EF4-FFF2-40B4-BE49-F238E27FC236}">
                <a16:creationId xmlns:a16="http://schemas.microsoft.com/office/drawing/2014/main" id="{A8540D8C-1E38-ED48-0EC2-1F037476DF19}"/>
              </a:ext>
            </a:extLst>
          </p:cNvPr>
          <p:cNvGraphicFramePr>
            <a:graphicFrameLocks noGrp="1"/>
          </p:cNvGraphicFramePr>
          <p:nvPr/>
        </p:nvGraphicFramePr>
        <p:xfrm>
          <a:off x="5818094" y="3096472"/>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Commission Received</a:t>
                      </a:r>
                    </a:p>
                  </a:txBody>
                  <a:tcPr/>
                </a:tc>
                <a:tc>
                  <a:txBody>
                    <a:bodyPr/>
                    <a:lstStyle/>
                    <a:p>
                      <a:pPr algn="ctr"/>
                      <a:r>
                        <a:rPr lang="en-IN" dirty="0"/>
                        <a:t>10,000</a:t>
                      </a:r>
                    </a:p>
                  </a:txBody>
                  <a:tcPr/>
                </a:tc>
                <a:extLst>
                  <a:ext uri="{0D108BD9-81ED-4DB2-BD59-A6C34878D82A}">
                    <a16:rowId xmlns:a16="http://schemas.microsoft.com/office/drawing/2014/main" val="2111620595"/>
                  </a:ext>
                </a:extLst>
              </a:tr>
            </a:tbl>
          </a:graphicData>
        </a:graphic>
      </p:graphicFrame>
      <p:graphicFrame>
        <p:nvGraphicFramePr>
          <p:cNvPr id="21" name="Table 5">
            <a:extLst>
              <a:ext uri="{FF2B5EF4-FFF2-40B4-BE49-F238E27FC236}">
                <a16:creationId xmlns:a16="http://schemas.microsoft.com/office/drawing/2014/main" id="{F3771944-922E-7332-F13B-A7FA3671AF5A}"/>
              </a:ext>
            </a:extLst>
          </p:cNvPr>
          <p:cNvGraphicFramePr>
            <a:graphicFrameLocks noGrp="1"/>
          </p:cNvGraphicFramePr>
          <p:nvPr/>
        </p:nvGraphicFramePr>
        <p:xfrm>
          <a:off x="5818094" y="382651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22" name="Table 5">
            <a:extLst>
              <a:ext uri="{FF2B5EF4-FFF2-40B4-BE49-F238E27FC236}">
                <a16:creationId xmlns:a16="http://schemas.microsoft.com/office/drawing/2014/main" id="{591702EF-6E17-AC22-2C8C-404F66D8AED1}"/>
              </a:ext>
            </a:extLst>
          </p:cNvPr>
          <p:cNvGraphicFramePr>
            <a:graphicFrameLocks noGrp="1"/>
          </p:cNvGraphicFramePr>
          <p:nvPr/>
        </p:nvGraphicFramePr>
        <p:xfrm>
          <a:off x="824756" y="493536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Debtors</a:t>
                      </a:r>
                    </a:p>
                  </a:txBody>
                  <a:tcPr/>
                </a:tc>
                <a:tc>
                  <a:txBody>
                    <a:bodyPr/>
                    <a:lstStyle/>
                    <a:p>
                      <a:pPr algn="ctr"/>
                      <a:r>
                        <a:rPr lang="en-IN" dirty="0"/>
                        <a:t>8,400</a:t>
                      </a:r>
                    </a:p>
                  </a:txBody>
                  <a:tcPr/>
                </a:tc>
                <a:extLst>
                  <a:ext uri="{0D108BD9-81ED-4DB2-BD59-A6C34878D82A}">
                    <a16:rowId xmlns:a16="http://schemas.microsoft.com/office/drawing/2014/main" val="2111620595"/>
                  </a:ext>
                </a:extLst>
              </a:tr>
            </a:tbl>
          </a:graphicData>
        </a:graphic>
      </p:graphicFrame>
      <p:graphicFrame>
        <p:nvGraphicFramePr>
          <p:cNvPr id="30" name="Table 5">
            <a:extLst>
              <a:ext uri="{FF2B5EF4-FFF2-40B4-BE49-F238E27FC236}">
                <a16:creationId xmlns:a16="http://schemas.microsoft.com/office/drawing/2014/main" id="{0930A3CA-9134-D0A7-8651-5AD6FEA4D6BE}"/>
              </a:ext>
            </a:extLst>
          </p:cNvPr>
          <p:cNvGraphicFramePr>
            <a:graphicFrameLocks noGrp="1"/>
          </p:cNvGraphicFramePr>
          <p:nvPr/>
        </p:nvGraphicFramePr>
        <p:xfrm>
          <a:off x="824756" y="530620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Bank Balance</a:t>
                      </a:r>
                    </a:p>
                  </a:txBody>
                  <a:tcPr/>
                </a:tc>
                <a:tc>
                  <a:txBody>
                    <a:bodyPr/>
                    <a:lstStyle/>
                    <a:p>
                      <a:pPr algn="ctr"/>
                      <a:r>
                        <a:rPr lang="en-IN" dirty="0"/>
                        <a:t>2,820</a:t>
                      </a:r>
                    </a:p>
                  </a:txBody>
                  <a:tcPr/>
                </a:tc>
                <a:extLst>
                  <a:ext uri="{0D108BD9-81ED-4DB2-BD59-A6C34878D82A}">
                    <a16:rowId xmlns:a16="http://schemas.microsoft.com/office/drawing/2014/main" val="2111620595"/>
                  </a:ext>
                </a:extLst>
              </a:tr>
            </a:tbl>
          </a:graphicData>
        </a:graphic>
      </p:graphicFrame>
      <p:graphicFrame>
        <p:nvGraphicFramePr>
          <p:cNvPr id="31" name="Table 5">
            <a:extLst>
              <a:ext uri="{FF2B5EF4-FFF2-40B4-BE49-F238E27FC236}">
                <a16:creationId xmlns:a16="http://schemas.microsoft.com/office/drawing/2014/main" id="{447F9248-4D5C-0613-63D2-3B2FF75F5C17}"/>
              </a:ext>
            </a:extLst>
          </p:cNvPr>
          <p:cNvGraphicFramePr>
            <a:graphicFrameLocks noGrp="1"/>
          </p:cNvGraphicFramePr>
          <p:nvPr/>
        </p:nvGraphicFramePr>
        <p:xfrm>
          <a:off x="824756" y="567704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r>
                        <a:rPr lang="en-IN" dirty="0"/>
                        <a:t>Cash in hand</a:t>
                      </a:r>
                    </a:p>
                  </a:txBody>
                  <a:tcPr/>
                </a:tc>
                <a:tc>
                  <a:txBody>
                    <a:bodyPr/>
                    <a:lstStyle/>
                    <a:p>
                      <a:pPr algn="ctr"/>
                      <a:r>
                        <a:rPr lang="en-IN" dirty="0"/>
                        <a:t>41,400</a:t>
                      </a:r>
                    </a:p>
                  </a:txBody>
                  <a:tcPr/>
                </a:tc>
                <a:extLst>
                  <a:ext uri="{0D108BD9-81ED-4DB2-BD59-A6C34878D82A}">
                    <a16:rowId xmlns:a16="http://schemas.microsoft.com/office/drawing/2014/main" val="2111620595"/>
                  </a:ext>
                </a:extLst>
              </a:tr>
            </a:tbl>
          </a:graphicData>
        </a:graphic>
      </p:graphicFrame>
      <p:graphicFrame>
        <p:nvGraphicFramePr>
          <p:cNvPr id="32" name="Table 5">
            <a:extLst>
              <a:ext uri="{FF2B5EF4-FFF2-40B4-BE49-F238E27FC236}">
                <a16:creationId xmlns:a16="http://schemas.microsoft.com/office/drawing/2014/main" id="{7099706C-F7EC-EEF1-75AF-EF112D21498B}"/>
              </a:ext>
            </a:extLst>
          </p:cNvPr>
          <p:cNvGraphicFramePr>
            <a:graphicFrameLocks noGrp="1"/>
          </p:cNvGraphicFramePr>
          <p:nvPr/>
        </p:nvGraphicFramePr>
        <p:xfrm>
          <a:off x="824756" y="6047889"/>
          <a:ext cx="4993338" cy="370840"/>
        </p:xfrm>
        <a:graphic>
          <a:graphicData uri="http://schemas.openxmlformats.org/drawingml/2006/table">
            <a:tbl>
              <a:tblPr firstRow="1" bandRow="1">
                <a:tableStyleId>{5940675A-B579-460E-94D1-54222C63F5DA}</a:tableStyleId>
              </a:tblPr>
              <a:tblGrid>
                <a:gridCol w="3747244">
                  <a:extLst>
                    <a:ext uri="{9D8B030D-6E8A-4147-A177-3AD203B41FA5}">
                      <a16:colId xmlns:a16="http://schemas.microsoft.com/office/drawing/2014/main" val="986101405"/>
                    </a:ext>
                  </a:extLst>
                </a:gridCol>
                <a:gridCol w="1246094">
                  <a:extLst>
                    <a:ext uri="{9D8B030D-6E8A-4147-A177-3AD203B41FA5}">
                      <a16:colId xmlns:a16="http://schemas.microsoft.com/office/drawing/2014/main" val="1877221644"/>
                    </a:ext>
                  </a:extLst>
                </a:gridCol>
              </a:tblGrid>
              <a:tr h="370840">
                <a:tc>
                  <a:txBody>
                    <a:bodyPr/>
                    <a:lstStyle/>
                    <a:p>
                      <a:pPr algn="ctr"/>
                      <a:r>
                        <a:rPr lang="en-IN" b="1" dirty="0"/>
                        <a:t>Total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237,200</a:t>
                      </a:r>
                    </a:p>
                  </a:txBody>
                  <a:tcPr/>
                </a:tc>
                <a:extLst>
                  <a:ext uri="{0D108BD9-81ED-4DB2-BD59-A6C34878D82A}">
                    <a16:rowId xmlns:a16="http://schemas.microsoft.com/office/drawing/2014/main" val="2111620595"/>
                  </a:ext>
                </a:extLst>
              </a:tr>
            </a:tbl>
          </a:graphicData>
        </a:graphic>
      </p:graphicFrame>
      <p:graphicFrame>
        <p:nvGraphicFramePr>
          <p:cNvPr id="33" name="Table 5">
            <a:extLst>
              <a:ext uri="{FF2B5EF4-FFF2-40B4-BE49-F238E27FC236}">
                <a16:creationId xmlns:a16="http://schemas.microsoft.com/office/drawing/2014/main" id="{DC253F25-5048-2A68-AC54-9E631AE35A87}"/>
              </a:ext>
            </a:extLst>
          </p:cNvPr>
          <p:cNvGraphicFramePr>
            <a:graphicFrameLocks noGrp="1"/>
          </p:cNvGraphicFramePr>
          <p:nvPr/>
        </p:nvGraphicFramePr>
        <p:xfrm>
          <a:off x="5818094" y="271272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i="0" dirty="0"/>
                        <a:t>General Reserve</a:t>
                      </a:r>
                    </a:p>
                  </a:txBody>
                  <a:tcPr/>
                </a:tc>
                <a:tc>
                  <a:txBody>
                    <a:bodyPr/>
                    <a:lstStyle/>
                    <a:p>
                      <a:pPr algn="ctr"/>
                      <a:r>
                        <a:rPr lang="en-IN" dirty="0"/>
                        <a:t>5,400</a:t>
                      </a:r>
                    </a:p>
                  </a:txBody>
                  <a:tcPr/>
                </a:tc>
                <a:extLst>
                  <a:ext uri="{0D108BD9-81ED-4DB2-BD59-A6C34878D82A}">
                    <a16:rowId xmlns:a16="http://schemas.microsoft.com/office/drawing/2014/main" val="2111620595"/>
                  </a:ext>
                </a:extLst>
              </a:tr>
            </a:tbl>
          </a:graphicData>
        </a:graphic>
      </p:graphicFrame>
      <p:graphicFrame>
        <p:nvGraphicFramePr>
          <p:cNvPr id="34" name="Table 5">
            <a:extLst>
              <a:ext uri="{FF2B5EF4-FFF2-40B4-BE49-F238E27FC236}">
                <a16:creationId xmlns:a16="http://schemas.microsoft.com/office/drawing/2014/main" id="{5024C0E2-DF43-880E-48FF-7ED0C973A2CE}"/>
              </a:ext>
            </a:extLst>
          </p:cNvPr>
          <p:cNvGraphicFramePr>
            <a:graphicFrameLocks noGrp="1"/>
          </p:cNvGraphicFramePr>
          <p:nvPr/>
        </p:nvGraphicFramePr>
        <p:xfrm>
          <a:off x="5818094" y="3450854"/>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5" name="Table 5">
            <a:extLst>
              <a:ext uri="{FF2B5EF4-FFF2-40B4-BE49-F238E27FC236}">
                <a16:creationId xmlns:a16="http://schemas.microsoft.com/office/drawing/2014/main" id="{5288203B-8CD6-4A94-D8E8-73C9E9E1ECC4}"/>
              </a:ext>
            </a:extLst>
          </p:cNvPr>
          <p:cNvGraphicFramePr>
            <a:graphicFrameLocks noGrp="1"/>
          </p:cNvGraphicFramePr>
          <p:nvPr/>
        </p:nvGraphicFramePr>
        <p:xfrm>
          <a:off x="5818094" y="4202242"/>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6" name="Table 5">
            <a:extLst>
              <a:ext uri="{FF2B5EF4-FFF2-40B4-BE49-F238E27FC236}">
                <a16:creationId xmlns:a16="http://schemas.microsoft.com/office/drawing/2014/main" id="{B5DF6D08-D741-241F-3F99-C4F94A6C9942}"/>
              </a:ext>
            </a:extLst>
          </p:cNvPr>
          <p:cNvGraphicFramePr>
            <a:graphicFrameLocks noGrp="1"/>
          </p:cNvGraphicFramePr>
          <p:nvPr/>
        </p:nvGraphicFramePr>
        <p:xfrm>
          <a:off x="5818094" y="4563260"/>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7" name="Table 5">
            <a:extLst>
              <a:ext uri="{FF2B5EF4-FFF2-40B4-BE49-F238E27FC236}">
                <a16:creationId xmlns:a16="http://schemas.microsoft.com/office/drawing/2014/main" id="{1217A9BA-2543-1D29-C67F-CD46D7241077}"/>
              </a:ext>
            </a:extLst>
          </p:cNvPr>
          <p:cNvGraphicFramePr>
            <a:graphicFrameLocks noGrp="1"/>
          </p:cNvGraphicFramePr>
          <p:nvPr/>
        </p:nvGraphicFramePr>
        <p:xfrm>
          <a:off x="5818094" y="4937274"/>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8" name="Table 5">
            <a:extLst>
              <a:ext uri="{FF2B5EF4-FFF2-40B4-BE49-F238E27FC236}">
                <a16:creationId xmlns:a16="http://schemas.microsoft.com/office/drawing/2014/main" id="{C4E36AA6-914A-903A-FDF7-0883515C5F71}"/>
              </a:ext>
            </a:extLst>
          </p:cNvPr>
          <p:cNvGraphicFramePr>
            <a:graphicFrameLocks noGrp="1"/>
          </p:cNvGraphicFramePr>
          <p:nvPr/>
        </p:nvGraphicFramePr>
        <p:xfrm>
          <a:off x="5818094" y="530493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endParaRPr lang="en-IN" dirty="0"/>
                    </a:p>
                  </a:txBody>
                  <a:tcPr/>
                </a:tc>
                <a:tc>
                  <a:txBody>
                    <a:bodyPr/>
                    <a:lstStyle/>
                    <a:p>
                      <a:pPr algn="ctr"/>
                      <a:endParaRPr lang="en-IN" dirty="0"/>
                    </a:p>
                  </a:txBody>
                  <a:tcPr/>
                </a:tc>
                <a:extLst>
                  <a:ext uri="{0D108BD9-81ED-4DB2-BD59-A6C34878D82A}">
                    <a16:rowId xmlns:a16="http://schemas.microsoft.com/office/drawing/2014/main" val="2111620595"/>
                  </a:ext>
                </a:extLst>
              </a:tr>
            </a:tbl>
          </a:graphicData>
        </a:graphic>
      </p:graphicFrame>
      <p:graphicFrame>
        <p:nvGraphicFramePr>
          <p:cNvPr id="39" name="Table 5">
            <a:extLst>
              <a:ext uri="{FF2B5EF4-FFF2-40B4-BE49-F238E27FC236}">
                <a16:creationId xmlns:a16="http://schemas.microsoft.com/office/drawing/2014/main" id="{64A24678-D410-897D-73DB-3F2617A26BB6}"/>
              </a:ext>
            </a:extLst>
          </p:cNvPr>
          <p:cNvGraphicFramePr>
            <a:graphicFrameLocks noGrp="1"/>
          </p:cNvGraphicFramePr>
          <p:nvPr/>
        </p:nvGraphicFramePr>
        <p:xfrm>
          <a:off x="5818094" y="568212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r>
                        <a:rPr lang="en-IN" dirty="0"/>
                        <a:t>SUSPENSE ACCOUNT</a:t>
                      </a:r>
                    </a:p>
                  </a:txBody>
                  <a:tcPr/>
                </a:tc>
                <a:tc>
                  <a:txBody>
                    <a:bodyPr/>
                    <a:lstStyle/>
                    <a:p>
                      <a:pPr algn="ctr"/>
                      <a:r>
                        <a:rPr lang="en-IN" dirty="0"/>
                        <a:t>49,600</a:t>
                      </a:r>
                    </a:p>
                  </a:txBody>
                  <a:tcPr/>
                </a:tc>
                <a:extLst>
                  <a:ext uri="{0D108BD9-81ED-4DB2-BD59-A6C34878D82A}">
                    <a16:rowId xmlns:a16="http://schemas.microsoft.com/office/drawing/2014/main" val="2111620595"/>
                  </a:ext>
                </a:extLst>
              </a:tr>
            </a:tbl>
          </a:graphicData>
        </a:graphic>
      </p:graphicFrame>
      <p:graphicFrame>
        <p:nvGraphicFramePr>
          <p:cNvPr id="40" name="Table 5">
            <a:extLst>
              <a:ext uri="{FF2B5EF4-FFF2-40B4-BE49-F238E27FC236}">
                <a16:creationId xmlns:a16="http://schemas.microsoft.com/office/drawing/2014/main" id="{E847A08F-D977-9385-69FD-B13C98B65A49}"/>
              </a:ext>
            </a:extLst>
          </p:cNvPr>
          <p:cNvGraphicFramePr>
            <a:graphicFrameLocks noGrp="1"/>
          </p:cNvGraphicFramePr>
          <p:nvPr/>
        </p:nvGraphicFramePr>
        <p:xfrm>
          <a:off x="5818094" y="6059319"/>
          <a:ext cx="4993338" cy="36576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986101405"/>
                    </a:ext>
                  </a:extLst>
                </a:gridCol>
                <a:gridCol w="1488138">
                  <a:extLst>
                    <a:ext uri="{9D8B030D-6E8A-4147-A177-3AD203B41FA5}">
                      <a16:colId xmlns:a16="http://schemas.microsoft.com/office/drawing/2014/main" val="1877221644"/>
                    </a:ext>
                  </a:extLst>
                </a:gridCol>
              </a:tblGrid>
              <a:tr h="0">
                <a:tc>
                  <a:txBody>
                    <a:bodyPr/>
                    <a:lstStyle/>
                    <a:p>
                      <a:pPr algn="ctr"/>
                      <a:r>
                        <a:rPr lang="en-IN" b="1" dirty="0"/>
                        <a:t>Total</a:t>
                      </a:r>
                    </a:p>
                  </a:txBody>
                  <a:tcPr/>
                </a:tc>
                <a:tc>
                  <a:txBody>
                    <a:bodyPr/>
                    <a:lstStyle/>
                    <a:p>
                      <a:pPr algn="ctr"/>
                      <a:r>
                        <a:rPr lang="en-IN" b="1" dirty="0"/>
                        <a:t>237,200</a:t>
                      </a:r>
                    </a:p>
                  </a:txBody>
                  <a:tcPr/>
                </a:tc>
                <a:extLst>
                  <a:ext uri="{0D108BD9-81ED-4DB2-BD59-A6C34878D82A}">
                    <a16:rowId xmlns:a16="http://schemas.microsoft.com/office/drawing/2014/main" val="2111620595"/>
                  </a:ext>
                </a:extLst>
              </a:tr>
            </a:tbl>
          </a:graphicData>
        </a:graphic>
      </p:graphicFrame>
    </p:spTree>
    <p:extLst>
      <p:ext uri="{BB962C8B-B14F-4D97-AF65-F5344CB8AC3E}">
        <p14:creationId xmlns:p14="http://schemas.microsoft.com/office/powerpoint/2010/main" val="3285310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ppt_x"/>
                                          </p:val>
                                        </p:tav>
                                        <p:tav tm="100000">
                                          <p:val>
                                            <p:strVal val="#ppt_x"/>
                                          </p:val>
                                        </p:tav>
                                      </p:tavLst>
                                    </p:anim>
                                    <p:anim calcmode="lin" valueType="num">
                                      <p:cBhvr additive="base">
                                        <p:cTn id="8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additive="base">
                                        <p:cTn id="85" dur="500" fill="hold"/>
                                        <p:tgtEl>
                                          <p:spTgt spid="33"/>
                                        </p:tgtEl>
                                        <p:attrNameLst>
                                          <p:attrName>ppt_x</p:attrName>
                                        </p:attrNameLst>
                                      </p:cBhvr>
                                      <p:tavLst>
                                        <p:tav tm="0">
                                          <p:val>
                                            <p:strVal val="#ppt_x"/>
                                          </p:val>
                                        </p:tav>
                                        <p:tav tm="100000">
                                          <p:val>
                                            <p:strVal val="#ppt_x"/>
                                          </p:val>
                                        </p:tav>
                                      </p:tavLst>
                                    </p:anim>
                                    <p:anim calcmode="lin" valueType="num">
                                      <p:cBhvr additive="base">
                                        <p:cTn id="8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ppt_x"/>
                                          </p:val>
                                        </p:tav>
                                        <p:tav tm="100000">
                                          <p:val>
                                            <p:strVal val="#ppt_x"/>
                                          </p:val>
                                        </p:tav>
                                      </p:tavLst>
                                    </p:anim>
                                    <p:anim calcmode="lin" valueType="num">
                                      <p:cBhvr additive="base">
                                        <p:cTn id="9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fill="hold"/>
                                        <p:tgtEl>
                                          <p:spTgt spid="14"/>
                                        </p:tgtEl>
                                        <p:attrNameLst>
                                          <p:attrName>ppt_x</p:attrName>
                                        </p:attrNameLst>
                                      </p:cBhvr>
                                      <p:tavLst>
                                        <p:tav tm="0">
                                          <p:val>
                                            <p:strVal val="#ppt_x"/>
                                          </p:val>
                                        </p:tav>
                                        <p:tav tm="100000">
                                          <p:val>
                                            <p:strVal val="#ppt_x"/>
                                          </p:val>
                                        </p:tav>
                                      </p:tavLst>
                                    </p:anim>
                                    <p:anim calcmode="lin" valueType="num">
                                      <p:cBhvr additive="base">
                                        <p:cTn id="9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500" fill="hold"/>
                                        <p:tgtEl>
                                          <p:spTgt spid="34"/>
                                        </p:tgtEl>
                                        <p:attrNameLst>
                                          <p:attrName>ppt_x</p:attrName>
                                        </p:attrNameLst>
                                      </p:cBhvr>
                                      <p:tavLst>
                                        <p:tav tm="0">
                                          <p:val>
                                            <p:strVal val="#ppt_x"/>
                                          </p:val>
                                        </p:tav>
                                        <p:tav tm="100000">
                                          <p:val>
                                            <p:strVal val="#ppt_x"/>
                                          </p:val>
                                        </p:tav>
                                      </p:tavLst>
                                    </p:anim>
                                    <p:anim calcmode="lin" valueType="num">
                                      <p:cBhvr additive="base">
                                        <p:cTn id="11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fill="hold"/>
                                        <p:tgtEl>
                                          <p:spTgt spid="21"/>
                                        </p:tgtEl>
                                        <p:attrNameLst>
                                          <p:attrName>ppt_x</p:attrName>
                                        </p:attrNameLst>
                                      </p:cBhvr>
                                      <p:tavLst>
                                        <p:tav tm="0">
                                          <p:val>
                                            <p:strVal val="#ppt_x"/>
                                          </p:val>
                                        </p:tav>
                                        <p:tav tm="100000">
                                          <p:val>
                                            <p:strVal val="#ppt_x"/>
                                          </p:val>
                                        </p:tav>
                                      </p:tavLst>
                                    </p:anim>
                                    <p:anim calcmode="lin" valueType="num">
                                      <p:cBhvr additive="base">
                                        <p:cTn id="1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additive="base">
                                        <p:cTn id="127" dur="500" fill="hold"/>
                                        <p:tgtEl>
                                          <p:spTgt spid="30"/>
                                        </p:tgtEl>
                                        <p:attrNameLst>
                                          <p:attrName>ppt_x</p:attrName>
                                        </p:attrNameLst>
                                      </p:cBhvr>
                                      <p:tavLst>
                                        <p:tav tm="0">
                                          <p:val>
                                            <p:strVal val="#ppt_x"/>
                                          </p:val>
                                        </p:tav>
                                        <p:tav tm="100000">
                                          <p:val>
                                            <p:strVal val="#ppt_x"/>
                                          </p:val>
                                        </p:tav>
                                      </p:tavLst>
                                    </p:anim>
                                    <p:anim calcmode="lin" valueType="num">
                                      <p:cBhvr additive="base">
                                        <p:cTn id="1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31"/>
                                        </p:tgtEl>
                                        <p:attrNameLst>
                                          <p:attrName>style.visibility</p:attrName>
                                        </p:attrNameLst>
                                      </p:cBhvr>
                                      <p:to>
                                        <p:strVal val="visible"/>
                                      </p:to>
                                    </p:set>
                                    <p:anim calcmode="lin" valueType="num">
                                      <p:cBhvr additive="base">
                                        <p:cTn id="133" dur="500" fill="hold"/>
                                        <p:tgtEl>
                                          <p:spTgt spid="31"/>
                                        </p:tgtEl>
                                        <p:attrNameLst>
                                          <p:attrName>ppt_x</p:attrName>
                                        </p:attrNameLst>
                                      </p:cBhvr>
                                      <p:tavLst>
                                        <p:tav tm="0">
                                          <p:val>
                                            <p:strVal val="#ppt_x"/>
                                          </p:val>
                                        </p:tav>
                                        <p:tav tm="100000">
                                          <p:val>
                                            <p:strVal val="#ppt_x"/>
                                          </p:val>
                                        </p:tav>
                                      </p:tavLst>
                                    </p:anim>
                                    <p:anim calcmode="lin" valueType="num">
                                      <p:cBhvr additive="base">
                                        <p:cTn id="13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6"/>
                                        </p:tgtEl>
                                        <p:attrNameLst>
                                          <p:attrName>style.visibility</p:attrName>
                                        </p:attrNameLst>
                                      </p:cBhvr>
                                      <p:to>
                                        <p:strVal val="visible"/>
                                      </p:to>
                                    </p:set>
                                    <p:anim calcmode="lin" valueType="num">
                                      <p:cBhvr additive="base">
                                        <p:cTn id="145" dur="500" fill="hold"/>
                                        <p:tgtEl>
                                          <p:spTgt spid="36"/>
                                        </p:tgtEl>
                                        <p:attrNameLst>
                                          <p:attrName>ppt_x</p:attrName>
                                        </p:attrNameLst>
                                      </p:cBhvr>
                                      <p:tavLst>
                                        <p:tav tm="0">
                                          <p:val>
                                            <p:strVal val="#ppt_x"/>
                                          </p:val>
                                        </p:tav>
                                        <p:tav tm="100000">
                                          <p:val>
                                            <p:strVal val="#ppt_x"/>
                                          </p:val>
                                        </p:tav>
                                      </p:tavLst>
                                    </p:anim>
                                    <p:anim calcmode="lin" valueType="num">
                                      <p:cBhvr additive="base">
                                        <p:cTn id="14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7"/>
                                        </p:tgtEl>
                                        <p:attrNameLst>
                                          <p:attrName>style.visibility</p:attrName>
                                        </p:attrNameLst>
                                      </p:cBhvr>
                                      <p:to>
                                        <p:strVal val="visible"/>
                                      </p:to>
                                    </p:set>
                                    <p:anim calcmode="lin" valueType="num">
                                      <p:cBhvr additive="base">
                                        <p:cTn id="151" dur="500" fill="hold"/>
                                        <p:tgtEl>
                                          <p:spTgt spid="37"/>
                                        </p:tgtEl>
                                        <p:attrNameLst>
                                          <p:attrName>ppt_x</p:attrName>
                                        </p:attrNameLst>
                                      </p:cBhvr>
                                      <p:tavLst>
                                        <p:tav tm="0">
                                          <p:val>
                                            <p:strVal val="#ppt_x"/>
                                          </p:val>
                                        </p:tav>
                                        <p:tav tm="100000">
                                          <p:val>
                                            <p:strVal val="#ppt_x"/>
                                          </p:val>
                                        </p:tav>
                                      </p:tavLst>
                                    </p:anim>
                                    <p:anim calcmode="lin" valueType="num">
                                      <p:cBhvr additive="base">
                                        <p:cTn id="1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8"/>
                                        </p:tgtEl>
                                        <p:attrNameLst>
                                          <p:attrName>style.visibility</p:attrName>
                                        </p:attrNameLst>
                                      </p:cBhvr>
                                      <p:to>
                                        <p:strVal val="visible"/>
                                      </p:to>
                                    </p:set>
                                    <p:anim calcmode="lin" valueType="num">
                                      <p:cBhvr additive="base">
                                        <p:cTn id="157" dur="500" fill="hold"/>
                                        <p:tgtEl>
                                          <p:spTgt spid="38"/>
                                        </p:tgtEl>
                                        <p:attrNameLst>
                                          <p:attrName>ppt_x</p:attrName>
                                        </p:attrNameLst>
                                      </p:cBhvr>
                                      <p:tavLst>
                                        <p:tav tm="0">
                                          <p:val>
                                            <p:strVal val="#ppt_x"/>
                                          </p:val>
                                        </p:tav>
                                        <p:tav tm="100000">
                                          <p:val>
                                            <p:strVal val="#ppt_x"/>
                                          </p:val>
                                        </p:tav>
                                      </p:tavLst>
                                    </p:anim>
                                    <p:anim calcmode="lin" valueType="num">
                                      <p:cBhvr additive="base">
                                        <p:cTn id="1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32"/>
                                        </p:tgtEl>
                                        <p:attrNameLst>
                                          <p:attrName>style.visibility</p:attrName>
                                        </p:attrNameLst>
                                      </p:cBhvr>
                                      <p:to>
                                        <p:strVal val="visible"/>
                                      </p:to>
                                    </p:set>
                                    <p:anim calcmode="lin" valueType="num">
                                      <p:cBhvr additive="base">
                                        <p:cTn id="163" dur="500" fill="hold"/>
                                        <p:tgtEl>
                                          <p:spTgt spid="32"/>
                                        </p:tgtEl>
                                        <p:attrNameLst>
                                          <p:attrName>ppt_x</p:attrName>
                                        </p:attrNameLst>
                                      </p:cBhvr>
                                      <p:tavLst>
                                        <p:tav tm="0">
                                          <p:val>
                                            <p:strVal val="#ppt_x"/>
                                          </p:val>
                                        </p:tav>
                                        <p:tav tm="100000">
                                          <p:val>
                                            <p:strVal val="#ppt_x"/>
                                          </p:val>
                                        </p:tav>
                                      </p:tavLst>
                                    </p:anim>
                                    <p:anim calcmode="lin" valueType="num">
                                      <p:cBhvr additive="base">
                                        <p:cTn id="16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40"/>
                                        </p:tgtEl>
                                        <p:attrNameLst>
                                          <p:attrName>style.visibility</p:attrName>
                                        </p:attrNameLst>
                                      </p:cBhvr>
                                      <p:to>
                                        <p:strVal val="visible"/>
                                      </p:to>
                                    </p:set>
                                    <p:anim calcmode="lin" valueType="num">
                                      <p:cBhvr additive="base">
                                        <p:cTn id="169" dur="500" fill="hold"/>
                                        <p:tgtEl>
                                          <p:spTgt spid="40"/>
                                        </p:tgtEl>
                                        <p:attrNameLst>
                                          <p:attrName>ppt_x</p:attrName>
                                        </p:attrNameLst>
                                      </p:cBhvr>
                                      <p:tavLst>
                                        <p:tav tm="0">
                                          <p:val>
                                            <p:strVal val="#ppt_x"/>
                                          </p:val>
                                        </p:tav>
                                        <p:tav tm="100000">
                                          <p:val>
                                            <p:strVal val="#ppt_x"/>
                                          </p:val>
                                        </p:tav>
                                      </p:tavLst>
                                    </p:anim>
                                    <p:anim calcmode="lin" valueType="num">
                                      <p:cBhvr additive="base">
                                        <p:cTn id="17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Rectification of Errors in Trial Balance</a:t>
            </a:r>
          </a:p>
        </p:txBody>
      </p:sp>
    </p:spTree>
    <p:extLst>
      <p:ext uri="{BB962C8B-B14F-4D97-AF65-F5344CB8AC3E}">
        <p14:creationId xmlns:p14="http://schemas.microsoft.com/office/powerpoint/2010/main" val="18758549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85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3" y="731706"/>
            <a:ext cx="9541583" cy="4893647"/>
          </a:xfrm>
          <a:prstGeom prst="rect">
            <a:avLst/>
          </a:prstGeom>
          <a:noFill/>
        </p:spPr>
        <p:txBody>
          <a:bodyPr wrap="square" rtlCol="0">
            <a:spAutoFit/>
          </a:bodyPr>
          <a:lstStyle/>
          <a:p>
            <a:r>
              <a:rPr lang="en-US" b="1" dirty="0"/>
              <a:t>Topics </a:t>
            </a:r>
          </a:p>
          <a:p>
            <a:pPr marL="742950" lvl="1" indent="-285750">
              <a:lnSpc>
                <a:spcPct val="150000"/>
              </a:lnSpc>
              <a:buFont typeface="Arial" panose="020B0604020202020204" pitchFamily="34" charset="0"/>
              <a:buChar char="•"/>
            </a:pPr>
            <a:r>
              <a:rPr lang="en-US" dirty="0"/>
              <a:t>Trial Balance</a:t>
            </a:r>
          </a:p>
          <a:p>
            <a:pPr marL="1200150" lvl="2" indent="-285750">
              <a:lnSpc>
                <a:spcPct val="150000"/>
              </a:lnSpc>
              <a:buFont typeface="Arial" panose="020B0604020202020204" pitchFamily="34" charset="0"/>
              <a:buChar char="•"/>
            </a:pPr>
            <a:r>
              <a:rPr lang="en-US" dirty="0"/>
              <a:t>Meaning of Trial Balance</a:t>
            </a:r>
          </a:p>
          <a:p>
            <a:pPr marL="1200150" lvl="2" indent="-285750">
              <a:lnSpc>
                <a:spcPct val="150000"/>
              </a:lnSpc>
              <a:buFont typeface="Arial" panose="020B0604020202020204" pitchFamily="34" charset="0"/>
              <a:buChar char="•"/>
            </a:pPr>
            <a:r>
              <a:rPr lang="en-US" dirty="0"/>
              <a:t>Objectives of Preparing Trial Balance</a:t>
            </a:r>
          </a:p>
          <a:p>
            <a:pPr marL="1200150" lvl="2" indent="-285750">
              <a:lnSpc>
                <a:spcPct val="150000"/>
              </a:lnSpc>
              <a:buFont typeface="Arial" panose="020B0604020202020204" pitchFamily="34" charset="0"/>
              <a:buChar char="•"/>
            </a:pPr>
            <a:r>
              <a:rPr lang="en-US" dirty="0"/>
              <a:t>Practical Examples</a:t>
            </a:r>
          </a:p>
          <a:p>
            <a:pPr marL="1200150" lvl="2" indent="-285750">
              <a:lnSpc>
                <a:spcPct val="150000"/>
              </a:lnSpc>
              <a:buFont typeface="Arial" panose="020B0604020202020204" pitchFamily="34" charset="0"/>
              <a:buChar char="•"/>
            </a:pPr>
            <a:r>
              <a:rPr lang="en-US" dirty="0"/>
              <a:t>Types of Errors and their Rectification</a:t>
            </a:r>
          </a:p>
          <a:p>
            <a:pPr marL="1200150" lvl="2" indent="-285750">
              <a:lnSpc>
                <a:spcPct val="150000"/>
              </a:lnSpc>
              <a:buFont typeface="Arial" panose="020B0604020202020204" pitchFamily="34" charset="0"/>
              <a:buChar char="•"/>
            </a:pPr>
            <a:r>
              <a:rPr lang="en-US" dirty="0"/>
              <a:t>Suspense Account</a:t>
            </a:r>
          </a:p>
          <a:p>
            <a:pPr marL="742950" lvl="1" indent="-285750">
              <a:lnSpc>
                <a:spcPct val="150000"/>
              </a:lnSpc>
              <a:buFont typeface="Arial" panose="020B0604020202020204" pitchFamily="34" charset="0"/>
              <a:buChar char="•"/>
            </a:pPr>
            <a:r>
              <a:rPr lang="en-US" dirty="0"/>
              <a:t>Valuation of Inventory</a:t>
            </a:r>
          </a:p>
          <a:p>
            <a:pPr marL="1200150" lvl="2" indent="-285750">
              <a:lnSpc>
                <a:spcPct val="150000"/>
              </a:lnSpc>
              <a:buFont typeface="Arial" panose="020B0604020202020204" pitchFamily="34" charset="0"/>
              <a:buChar char="•"/>
            </a:pPr>
            <a:r>
              <a:rPr lang="en-US" dirty="0"/>
              <a:t>Meaning of Inventory</a:t>
            </a:r>
          </a:p>
          <a:p>
            <a:pPr marL="1200150" lvl="2" indent="-285750">
              <a:lnSpc>
                <a:spcPct val="150000"/>
              </a:lnSpc>
              <a:buFont typeface="Arial" panose="020B0604020202020204" pitchFamily="34" charset="0"/>
              <a:buChar char="•"/>
            </a:pPr>
            <a:r>
              <a:rPr lang="en-US" dirty="0"/>
              <a:t>Objectives of Inventory Valuation</a:t>
            </a:r>
          </a:p>
          <a:p>
            <a:pPr marL="1200150" lvl="2" indent="-285750">
              <a:lnSpc>
                <a:spcPct val="150000"/>
              </a:lnSpc>
              <a:buFont typeface="Arial" panose="020B0604020202020204" pitchFamily="34" charset="0"/>
              <a:buChar char="•"/>
            </a:pPr>
            <a:r>
              <a:rPr lang="en-US" dirty="0"/>
              <a:t>Inventory Record System</a:t>
            </a:r>
          </a:p>
          <a:p>
            <a:pPr marL="1200150" lvl="2" indent="-285750">
              <a:lnSpc>
                <a:spcPct val="150000"/>
              </a:lnSpc>
              <a:buFont typeface="Arial" panose="020B0604020202020204" pitchFamily="34" charset="0"/>
              <a:buChar char="•"/>
            </a:pPr>
            <a:r>
              <a:rPr lang="en-US" dirty="0"/>
              <a:t>Practical Examples</a:t>
            </a:r>
          </a:p>
        </p:txBody>
      </p:sp>
    </p:spTree>
    <p:extLst>
      <p:ext uri="{BB962C8B-B14F-4D97-AF65-F5344CB8AC3E}">
        <p14:creationId xmlns:p14="http://schemas.microsoft.com/office/powerpoint/2010/main" val="597849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1AF7CD-004D-6516-B44C-4CB34D063137}"/>
              </a:ext>
            </a:extLst>
          </p:cNvPr>
          <p:cNvSpPr>
            <a:spLocks noGrp="1"/>
          </p:cNvSpPr>
          <p:nvPr>
            <p:ph idx="1"/>
          </p:nvPr>
        </p:nvSpPr>
        <p:spPr/>
        <p:txBody>
          <a:bodyPr/>
          <a:lstStyle/>
          <a:p>
            <a:r>
              <a:rPr lang="en-IN" dirty="0"/>
              <a:t>The basic information for the purpose of preparation and presentation of final account is supplied by the Trial Balance.</a:t>
            </a:r>
          </a:p>
          <a:p>
            <a:r>
              <a:rPr lang="en-IN" b="1" dirty="0">
                <a:solidFill>
                  <a:srgbClr val="C00000"/>
                </a:solidFill>
              </a:rPr>
              <a:t>Trial Balance assures that for every debit there is an equivalent credit entry. </a:t>
            </a:r>
          </a:p>
          <a:p>
            <a:r>
              <a:rPr lang="en-IN" dirty="0"/>
              <a:t>It means that in spite of an agreed Trial Balance, it is not necessary that there are not errors in the books of accounts. </a:t>
            </a:r>
          </a:p>
          <a:p>
            <a:r>
              <a:rPr lang="en-IN" dirty="0"/>
              <a:t>For example, if a transaction is not at all recorded in the books of accounts, the Trial Balance will tally, but the books of accounts cannot be termed as accurate.</a:t>
            </a:r>
          </a:p>
          <a:p>
            <a:r>
              <a:rPr lang="en-IN" b="1" dirty="0">
                <a:solidFill>
                  <a:srgbClr val="C00000"/>
                </a:solidFill>
              </a:rPr>
              <a:t>If the two sides of the Trial Balance does not tally</a:t>
            </a:r>
            <a:r>
              <a:rPr lang="en-IN" dirty="0"/>
              <a:t>, it is definite proof of this fact that </a:t>
            </a:r>
            <a:r>
              <a:rPr lang="en-IN" b="1" dirty="0">
                <a:solidFill>
                  <a:srgbClr val="C00000"/>
                </a:solidFill>
              </a:rPr>
              <a:t>there are certain errors in the books</a:t>
            </a:r>
            <a:r>
              <a:rPr lang="en-IN" dirty="0"/>
              <a:t> of accounts.</a:t>
            </a:r>
          </a:p>
        </p:txBody>
      </p:sp>
      <p:sp>
        <p:nvSpPr>
          <p:cNvPr id="3" name="Title 2">
            <a:extLst>
              <a:ext uri="{FF2B5EF4-FFF2-40B4-BE49-F238E27FC236}">
                <a16:creationId xmlns:a16="http://schemas.microsoft.com/office/drawing/2014/main" id="{58FBADB9-A681-D251-4390-220B311322D3}"/>
              </a:ext>
            </a:extLst>
          </p:cNvPr>
          <p:cNvSpPr>
            <a:spLocks noGrp="1"/>
          </p:cNvSpPr>
          <p:nvPr>
            <p:ph type="title"/>
          </p:nvPr>
        </p:nvSpPr>
        <p:spPr/>
        <p:txBody>
          <a:bodyPr>
            <a:normAutofit/>
          </a:bodyPr>
          <a:lstStyle/>
          <a:p>
            <a:r>
              <a:rPr lang="en-IN" dirty="0"/>
              <a:t>Errors</a:t>
            </a:r>
          </a:p>
        </p:txBody>
      </p:sp>
    </p:spTree>
    <p:extLst>
      <p:ext uri="{BB962C8B-B14F-4D97-AF65-F5344CB8AC3E}">
        <p14:creationId xmlns:p14="http://schemas.microsoft.com/office/powerpoint/2010/main" val="16358057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0F7B6C-4475-069B-07DE-2B89BE71859A}"/>
              </a:ext>
            </a:extLst>
          </p:cNvPr>
          <p:cNvSpPr>
            <a:spLocks noGrp="1"/>
          </p:cNvSpPr>
          <p:nvPr>
            <p:ph idx="1"/>
          </p:nvPr>
        </p:nvSpPr>
        <p:spPr/>
        <p:txBody>
          <a:bodyPr/>
          <a:lstStyle/>
          <a:p>
            <a:pPr>
              <a:lnSpc>
                <a:spcPct val="100000"/>
              </a:lnSpc>
            </a:pPr>
            <a:r>
              <a:rPr lang="en-IN" sz="2750" dirty="0"/>
              <a:t>Some of the items has been </a:t>
            </a:r>
            <a:r>
              <a:rPr lang="en-IN" sz="2750" b="1" dirty="0">
                <a:solidFill>
                  <a:srgbClr val="C00000"/>
                </a:solidFill>
              </a:rPr>
              <a:t>incorrectly totalled up, or a ledger balance has been balanced incorrectly</a:t>
            </a:r>
            <a:r>
              <a:rPr lang="en-IN" sz="2750" dirty="0"/>
              <a:t>, this kind of error is termed as </a:t>
            </a:r>
            <a:r>
              <a:rPr lang="en-IN" sz="2750" b="1" dirty="0">
                <a:solidFill>
                  <a:srgbClr val="C00000"/>
                </a:solidFill>
              </a:rPr>
              <a:t>Casting error</a:t>
            </a:r>
            <a:r>
              <a:rPr lang="en-IN" sz="2750" dirty="0"/>
              <a:t>.</a:t>
            </a:r>
          </a:p>
          <a:p>
            <a:pPr>
              <a:lnSpc>
                <a:spcPct val="100000"/>
              </a:lnSpc>
            </a:pPr>
            <a:r>
              <a:rPr lang="en-IN" sz="2750" b="1" dirty="0">
                <a:solidFill>
                  <a:srgbClr val="C00000"/>
                </a:solidFill>
              </a:rPr>
              <a:t>Balance</a:t>
            </a:r>
            <a:r>
              <a:rPr lang="en-IN" sz="2750" dirty="0"/>
              <a:t> of previous year is </a:t>
            </a:r>
            <a:r>
              <a:rPr lang="en-IN" sz="2750" b="1" dirty="0">
                <a:solidFill>
                  <a:srgbClr val="C00000"/>
                </a:solidFill>
              </a:rPr>
              <a:t>carrying forward wrongly</a:t>
            </a:r>
            <a:r>
              <a:rPr lang="en-IN" sz="2750" dirty="0">
                <a:solidFill>
                  <a:srgbClr val="C00000"/>
                </a:solidFill>
              </a:rPr>
              <a:t> </a:t>
            </a:r>
            <a:r>
              <a:rPr lang="en-IN" sz="2750" dirty="0"/>
              <a:t>from one end of page to another. The error is termed as </a:t>
            </a:r>
            <a:r>
              <a:rPr lang="en-IN" sz="2750" b="1" dirty="0">
                <a:solidFill>
                  <a:srgbClr val="C00000"/>
                </a:solidFill>
              </a:rPr>
              <a:t>the errors in carrying forward</a:t>
            </a:r>
            <a:r>
              <a:rPr lang="en-IN" sz="2750" dirty="0"/>
              <a:t>.</a:t>
            </a:r>
          </a:p>
          <a:p>
            <a:pPr>
              <a:lnSpc>
                <a:spcPct val="100000"/>
              </a:lnSpc>
            </a:pPr>
            <a:r>
              <a:rPr lang="en-IN" sz="2750" b="1" dirty="0">
                <a:solidFill>
                  <a:srgbClr val="C00000"/>
                </a:solidFill>
              </a:rPr>
              <a:t>Entry is posted in the wrong side</a:t>
            </a:r>
            <a:r>
              <a:rPr lang="en-IN" sz="2750" dirty="0">
                <a:solidFill>
                  <a:srgbClr val="C00000"/>
                </a:solidFill>
              </a:rPr>
              <a:t> </a:t>
            </a:r>
            <a:r>
              <a:rPr lang="en-IN" sz="2750" dirty="0"/>
              <a:t>of account is </a:t>
            </a:r>
            <a:r>
              <a:rPr lang="en-IN" sz="2750" b="1" dirty="0">
                <a:solidFill>
                  <a:srgbClr val="C00000"/>
                </a:solidFill>
              </a:rPr>
              <a:t>the error of Compensation</a:t>
            </a:r>
            <a:r>
              <a:rPr lang="en-IN" sz="2750" dirty="0"/>
              <a:t>.</a:t>
            </a:r>
          </a:p>
          <a:p>
            <a:pPr>
              <a:lnSpc>
                <a:spcPct val="100000"/>
              </a:lnSpc>
            </a:pPr>
            <a:r>
              <a:rPr lang="en-IN" sz="2750" dirty="0"/>
              <a:t>Posting of a wrong amount in account, this error is termed as </a:t>
            </a:r>
            <a:r>
              <a:rPr lang="en-IN" sz="2750" b="1" dirty="0">
                <a:solidFill>
                  <a:srgbClr val="C00000"/>
                </a:solidFill>
              </a:rPr>
              <a:t>the error of Posting</a:t>
            </a:r>
            <a:r>
              <a:rPr lang="en-IN" sz="2750" dirty="0"/>
              <a:t>.</a:t>
            </a:r>
          </a:p>
          <a:p>
            <a:pPr>
              <a:lnSpc>
                <a:spcPct val="100000"/>
              </a:lnSpc>
            </a:pPr>
            <a:r>
              <a:rPr lang="en-IN" sz="2750" dirty="0"/>
              <a:t>If entries are </a:t>
            </a:r>
            <a:r>
              <a:rPr lang="en-IN" sz="2750" b="1" dirty="0">
                <a:solidFill>
                  <a:srgbClr val="C00000"/>
                </a:solidFill>
              </a:rPr>
              <a:t>recorded partially</a:t>
            </a:r>
            <a:r>
              <a:rPr lang="en-IN" sz="2750" dirty="0"/>
              <a:t>, i.e., the entries are not recorded completely, then due to </a:t>
            </a:r>
            <a:r>
              <a:rPr lang="en-IN" sz="2750" b="1" dirty="0">
                <a:solidFill>
                  <a:srgbClr val="C00000"/>
                </a:solidFill>
              </a:rPr>
              <a:t>the error of partial omission</a:t>
            </a:r>
            <a:r>
              <a:rPr lang="en-IN" sz="2750" dirty="0"/>
              <a:t>, Trial Balance does not agree.</a:t>
            </a:r>
          </a:p>
          <a:p>
            <a:pPr>
              <a:lnSpc>
                <a:spcPct val="100000"/>
              </a:lnSpc>
            </a:pPr>
            <a:r>
              <a:rPr lang="en-IN" sz="2750" b="1" dirty="0">
                <a:solidFill>
                  <a:srgbClr val="C00000"/>
                </a:solidFill>
              </a:rPr>
              <a:t>If there is a technical error while preparing the financial statement</a:t>
            </a:r>
            <a:r>
              <a:rPr lang="en-IN" sz="2750" b="1" dirty="0"/>
              <a:t>,</a:t>
            </a:r>
            <a:r>
              <a:rPr lang="en-IN" sz="2750" dirty="0"/>
              <a:t> e.g., the method depreciation adopted is SLM but in the books it is stated as WDV, then such error is known as </a:t>
            </a:r>
            <a:r>
              <a:rPr lang="en-IN" sz="2750" b="1" dirty="0">
                <a:solidFill>
                  <a:srgbClr val="C00000"/>
                </a:solidFill>
              </a:rPr>
              <a:t>the error of Principle</a:t>
            </a:r>
            <a:r>
              <a:rPr lang="en-IN" sz="2750" dirty="0"/>
              <a:t>.</a:t>
            </a:r>
          </a:p>
        </p:txBody>
      </p:sp>
      <p:sp>
        <p:nvSpPr>
          <p:cNvPr id="3" name="Title 2">
            <a:extLst>
              <a:ext uri="{FF2B5EF4-FFF2-40B4-BE49-F238E27FC236}">
                <a16:creationId xmlns:a16="http://schemas.microsoft.com/office/drawing/2014/main" id="{69443525-C98C-FE29-77DE-FFEC587536ED}"/>
              </a:ext>
            </a:extLst>
          </p:cNvPr>
          <p:cNvSpPr>
            <a:spLocks noGrp="1"/>
          </p:cNvSpPr>
          <p:nvPr>
            <p:ph type="title"/>
          </p:nvPr>
        </p:nvSpPr>
        <p:spPr/>
        <p:txBody>
          <a:bodyPr/>
          <a:lstStyle/>
          <a:p>
            <a:r>
              <a:rPr lang="en-IN" dirty="0"/>
              <a:t>Cause of differences in the Trial Balance</a:t>
            </a:r>
          </a:p>
        </p:txBody>
      </p:sp>
    </p:spTree>
    <p:extLst>
      <p:ext uri="{BB962C8B-B14F-4D97-AF65-F5344CB8AC3E}">
        <p14:creationId xmlns:p14="http://schemas.microsoft.com/office/powerpoint/2010/main" val="42161224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28C90D-D9DF-60E2-0674-9DEBD8443AFF}"/>
              </a:ext>
            </a:extLst>
          </p:cNvPr>
          <p:cNvSpPr>
            <a:spLocks noGrp="1"/>
          </p:cNvSpPr>
          <p:nvPr>
            <p:ph idx="1"/>
          </p:nvPr>
        </p:nvSpPr>
        <p:spPr/>
        <p:txBody>
          <a:bodyPr/>
          <a:lstStyle/>
          <a:p>
            <a:pPr marL="0" indent="0">
              <a:buNone/>
            </a:pPr>
            <a:endParaRPr lang="en-IN" dirty="0"/>
          </a:p>
          <a:p>
            <a:pPr lvl="1"/>
            <a:r>
              <a:rPr lang="en-IN" dirty="0"/>
              <a:t>Purchase made from Ram, recorded in Shyam’s Account, who is an other creditor.</a:t>
            </a:r>
          </a:p>
          <a:p>
            <a:pPr marL="457200" lvl="1" indent="0">
              <a:buNone/>
            </a:pPr>
            <a:endParaRPr lang="en-IN" dirty="0"/>
          </a:p>
          <a:p>
            <a:pPr lvl="1"/>
            <a:r>
              <a:rPr lang="en-IN" dirty="0"/>
              <a:t>Sales to Mr. X, omitted to be recorded in the sales day book.</a:t>
            </a:r>
          </a:p>
          <a:p>
            <a:pPr lvl="1"/>
            <a:endParaRPr lang="en-IN" dirty="0"/>
          </a:p>
          <a:p>
            <a:pPr lvl="1"/>
            <a:r>
              <a:rPr lang="en-IN" dirty="0"/>
              <a:t>Salary expense is wrongly posted on credit side.</a:t>
            </a:r>
          </a:p>
          <a:p>
            <a:pPr lvl="1"/>
            <a:endParaRPr lang="en-IN" dirty="0"/>
          </a:p>
          <a:p>
            <a:pPr lvl="1"/>
            <a:r>
              <a:rPr lang="en-IN" dirty="0"/>
              <a:t>Rent Received income is wrongly posted on debit side.</a:t>
            </a:r>
          </a:p>
          <a:p>
            <a:pPr marL="457200" lvl="1" indent="0">
              <a:buNone/>
            </a:pPr>
            <a:endParaRPr lang="en-IN" dirty="0"/>
          </a:p>
          <a:p>
            <a:pPr marL="914400" lvl="2" indent="0">
              <a:buNone/>
            </a:pPr>
            <a:endParaRPr lang="en-IN" dirty="0"/>
          </a:p>
        </p:txBody>
      </p:sp>
      <p:sp>
        <p:nvSpPr>
          <p:cNvPr id="3" name="Title 2">
            <a:extLst>
              <a:ext uri="{FF2B5EF4-FFF2-40B4-BE49-F238E27FC236}">
                <a16:creationId xmlns:a16="http://schemas.microsoft.com/office/drawing/2014/main" id="{4C5D82AE-2A96-DAF1-8FA7-36EAB19972A2}"/>
              </a:ext>
            </a:extLst>
          </p:cNvPr>
          <p:cNvSpPr>
            <a:spLocks noGrp="1"/>
          </p:cNvSpPr>
          <p:nvPr>
            <p:ph type="title"/>
          </p:nvPr>
        </p:nvSpPr>
        <p:spPr/>
        <p:txBody>
          <a:bodyPr/>
          <a:lstStyle/>
          <a:p>
            <a:r>
              <a:rPr lang="en-IN" dirty="0"/>
              <a:t>Examples</a:t>
            </a:r>
          </a:p>
        </p:txBody>
      </p:sp>
    </p:spTree>
    <p:extLst>
      <p:ext uri="{BB962C8B-B14F-4D97-AF65-F5344CB8AC3E}">
        <p14:creationId xmlns:p14="http://schemas.microsoft.com/office/powerpoint/2010/main" val="1204548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DD7BD9-70E9-0F2C-8E1B-111BA5E9FFA0}"/>
              </a:ext>
            </a:extLst>
          </p:cNvPr>
          <p:cNvSpPr>
            <a:spLocks noGrp="1"/>
          </p:cNvSpPr>
          <p:nvPr>
            <p:ph type="title"/>
          </p:nvPr>
        </p:nvSpPr>
        <p:spPr/>
        <p:txBody>
          <a:bodyPr/>
          <a:lstStyle/>
          <a:p>
            <a:r>
              <a:rPr lang="en-IN" dirty="0"/>
              <a:t>Classification of Errors of Trial Balance</a:t>
            </a:r>
          </a:p>
        </p:txBody>
      </p:sp>
      <p:graphicFrame>
        <p:nvGraphicFramePr>
          <p:cNvPr id="4" name="Content Placeholder 3">
            <a:extLst>
              <a:ext uri="{FF2B5EF4-FFF2-40B4-BE49-F238E27FC236}">
                <a16:creationId xmlns:a16="http://schemas.microsoft.com/office/drawing/2014/main" id="{84770600-B786-01D7-76F2-A1F23A59641C}"/>
              </a:ext>
            </a:extLst>
          </p:cNvPr>
          <p:cNvGraphicFramePr>
            <a:graphicFrameLocks noGrp="1"/>
          </p:cNvGraphicFramePr>
          <p:nvPr>
            <p:ph idx="1"/>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0994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4B8D800-F16E-4F16-A47B-AEAD99A0525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0909EBBA-DB98-4511-BA36-076D5B81FB71}"/>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D817970-2301-42B6-93ED-69082E1B9CDA}"/>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5BCCF538-1141-4E38-8A32-3EC5281AD9F0}"/>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F000FF1C-DA05-4F99-A273-4B30BC2DB68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C2464395-DD1C-4B98-96EE-5A2AC2ADDA8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7B58E5DD-FA10-418C-A928-20BD781BC187}"/>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5F8B1833-FC24-40E6-B1D0-8AC807D6E023}"/>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C41E9EB4-D25B-481C-9ABE-83D6DD6D1375}"/>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FC89CE27-2D5E-4A88-9ADB-097E4CA63F6E}"/>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B9B9E694-6AB6-488F-94C4-96E84A5C4B9F}"/>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514E70A5-432B-4354-84FC-914D7DCB96F6}"/>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33BA3684-7744-49FB-A9D5-5276F0E5A9AA}"/>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graphicEl>
                                              <a:dgm id="{0DBBF307-B9CF-4776-AED9-79AC3AF34753}"/>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23D3BEF1-2F99-41F4-A062-396F0DE4C05C}"/>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graphicEl>
                                              <a:dgm id="{08C50A47-7642-464A-81DA-6845C9ED6A0B}"/>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A70245D2-0E2B-4A4D-8B10-465BBE2C4D6C}"/>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graphicEl>
                                              <a:dgm id="{38D90BC6-2AF9-402C-A52B-3BF849E38FE3}"/>
                                            </p:graphic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graphicEl>
                                              <a:dgm id="{A019FDF1-333A-492B-BA7C-FBE363620DFA}"/>
                                            </p:graphic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graphicEl>
                                              <a:dgm id="{70DC5533-0ECF-4817-9789-866D546A5F68}"/>
                                            </p:graphic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
                                            <p:graphicEl>
                                              <a:dgm id="{59CB2B19-9679-4503-9334-8FB8C37F2031}"/>
                                            </p:graphic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graphicEl>
                                              <a:dgm id="{D516E2C7-7688-4488-8C6E-8FD3A15C32A4}"/>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graphicEl>
                                              <a:dgm id="{076284CB-3EB6-4214-85AD-B0BEC1430666}"/>
                                            </p:graphic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graphicEl>
                                              <a:dgm id="{C733465B-F66F-4043-BEB9-86915C546E2E}"/>
                                            </p:graphic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graphicEl>
                                              <a:dgm id="{F372AFB3-08B1-4E2D-9F83-FD2B3FE1967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C7FA8-635E-E5E9-B5E5-0EF7A5B5169F}"/>
              </a:ext>
            </a:extLst>
          </p:cNvPr>
          <p:cNvSpPr>
            <a:spLocks noGrp="1"/>
          </p:cNvSpPr>
          <p:nvPr>
            <p:ph idx="4294967295"/>
          </p:nvPr>
        </p:nvSpPr>
        <p:spPr>
          <a:xfrm>
            <a:off x="0" y="863600"/>
            <a:ext cx="11928475" cy="5591175"/>
          </a:xfrm>
        </p:spPr>
        <p:txBody>
          <a:body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a:p>
            <a:endParaRPr lang="en-IN" dirty="0"/>
          </a:p>
          <a:p>
            <a:endParaRPr lang="en-IN" dirty="0"/>
          </a:p>
        </p:txBody>
      </p:sp>
      <p:graphicFrame>
        <p:nvGraphicFramePr>
          <p:cNvPr id="3" name="Content Placeholder 3">
            <a:extLst>
              <a:ext uri="{FF2B5EF4-FFF2-40B4-BE49-F238E27FC236}">
                <a16:creationId xmlns:a16="http://schemas.microsoft.com/office/drawing/2014/main" id="{C476A325-8151-9103-9FEF-423883AC98F9}"/>
              </a:ext>
            </a:extLst>
          </p:cNvPr>
          <p:cNvGraphicFramePr>
            <a:graphicFrameLocks/>
          </p:cNvGraphicFramePr>
          <p:nvPr/>
        </p:nvGraphicFramePr>
        <p:xfrm>
          <a:off x="127590" y="0"/>
          <a:ext cx="12064409" cy="6592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36394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F59CE7ED-562E-4625-90CE-14CA2277BBB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2050B6E9-0FA3-4458-A27B-FC264C20607A}"/>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6F15E60E-D95D-48E2-BE43-0520EF20A37B}"/>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B55F9F10-DB3D-4F96-B451-0BFF7110AD20}"/>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5513D3A6-5E1B-4E72-ADF5-30AAD882C91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C33326AC-C6B8-4A3B-ABB6-D9487406E22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1E9588B5-65B3-410E-942D-4B8D3E6D81A9}"/>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graphicEl>
                                              <a:dgm id="{872AECB4-56E2-4D8C-868A-000396C7C05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graphicEl>
                                              <a:dgm id="{317D8230-D50A-4FE2-B68B-8EC920FC5BF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C7FA8-635E-E5E9-B5E5-0EF7A5B5169F}"/>
              </a:ext>
            </a:extLst>
          </p:cNvPr>
          <p:cNvSpPr>
            <a:spLocks noGrp="1"/>
          </p:cNvSpPr>
          <p:nvPr>
            <p:ph idx="4294967295"/>
          </p:nvPr>
        </p:nvSpPr>
        <p:spPr>
          <a:xfrm>
            <a:off x="0" y="863600"/>
            <a:ext cx="11928475" cy="5591175"/>
          </a:xfrm>
        </p:spPr>
        <p:txBody>
          <a:body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a:p>
            <a:endParaRPr lang="en-IN" dirty="0"/>
          </a:p>
          <a:p>
            <a:endParaRPr lang="en-IN" dirty="0"/>
          </a:p>
        </p:txBody>
      </p:sp>
      <p:graphicFrame>
        <p:nvGraphicFramePr>
          <p:cNvPr id="4" name="Diagram 3">
            <a:extLst>
              <a:ext uri="{FF2B5EF4-FFF2-40B4-BE49-F238E27FC236}">
                <a16:creationId xmlns:a16="http://schemas.microsoft.com/office/drawing/2014/main" id="{20E2E52D-5FA1-E200-7C0D-C9602BB84792}"/>
              </a:ext>
            </a:extLst>
          </p:cNvPr>
          <p:cNvGraphicFramePr/>
          <p:nvPr/>
        </p:nvGraphicFramePr>
        <p:xfrm>
          <a:off x="73638" y="0"/>
          <a:ext cx="12044724" cy="632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49447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5E1BC5CE-0A1A-4F3D-AB08-8E23C0124D39}"/>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708AA12D-E6A8-4ACC-81F8-7E6D733AF7F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F3E2A0A6-35FA-4FCD-A654-AD7E39A48188}"/>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DB1793A8-C67C-4021-9F2A-38F69CFB2AC2}"/>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D059B67D-FF5F-4DB7-AF0E-89BD909B3572}"/>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1C3A53F2-2820-4FBD-8A6B-6F41E48E64EF}"/>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1E8DA04D-BCC2-4C7B-ABC1-696A50864F43}"/>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926C3710-983E-4195-A5B8-21B1242775DA}"/>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7F24708E-C6D3-4F13-A659-02CD0BF8F43A}"/>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C87DEA84-45F0-44A8-9B8D-A5822D950C09}"/>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graphicEl>
                                              <a:dgm id="{44F76BD7-5A7B-491A-B0DC-DB6203F8857C}"/>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graphicEl>
                                              <a:dgm id="{EB2BB0C7-35BB-4E74-83E9-8B318C77E3AE}"/>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B0A8C248-6F35-45DB-997D-26C3B95AC5A7}"/>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graphicEl>
                                              <a:dgm id="{9ADDBA92-9745-4B89-9897-09382BEC5019}"/>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graphicEl>
                                              <a:dgm id="{95EC755F-8D82-4E39-A436-C8DB4A247D8E}"/>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graphicEl>
                                              <a:dgm id="{4FA87EBE-65E6-4189-B264-E01F4E2E21C0}"/>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DEDDBB3E-F0AF-4FD0-A1B8-29B5FC692DA7}"/>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graphicEl>
                                              <a:dgm id="{98E1265D-2D53-41E4-ABF5-B962EAE1BB62}"/>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39E7E96D-9391-4CF6-AC82-B36C7ACA60C5}"/>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graphicEl>
                                              <a:dgm id="{3307634C-FE24-4CBD-9B6C-676BC7B20FD0}"/>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graphicEl>
                                              <a:dgm id="{2AC59CB7-8BC3-4B8C-AA2C-14B49ED4F592}"/>
                                            </p:graphic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graphicEl>
                                              <a:dgm id="{5ECC999D-8F43-47D4-A6CC-08D56512495D}"/>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
                                            <p:graphicEl>
                                              <a:dgm id="{1A05B8B1-EFD7-47A3-9788-A6E6E00A2F75}"/>
                                            </p:graphic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graphicEl>
                                              <a:dgm id="{C17E6658-135F-4FA8-8C94-CF3C4041414D}"/>
                                            </p:graphic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graphicEl>
                                              <a:dgm id="{60174E4D-D8D0-4E55-AE67-1D6971AABF8A}"/>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graphicEl>
                                              <a:dgm id="{E0339118-23C3-458A-813D-D9F512C41376}"/>
                                            </p:graphic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graphicEl>
                                              <a:dgm id="{5FF8C32A-8486-40E5-9E74-0989B8DB2057}"/>
                                            </p:graphic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graphicEl>
                                              <a:dgm id="{90E8DC9B-CFF4-48B6-BDA0-4AC3CBE97270}"/>
                                            </p:graphic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graphicEl>
                                              <a:dgm id="{138D11D8-CC47-4E00-ACA2-73F25DA14B9A}"/>
                                            </p:graphic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graphicEl>
                                              <a:dgm id="{0DDD12E5-37B3-4D79-AAB8-CB9DEAF37701}"/>
                                            </p:graphic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
                                            <p:graphicEl>
                                              <a:dgm id="{4B74A05D-62C0-4ED5-A57B-7558D6DB1335}"/>
                                            </p:graphic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
                                            <p:graphicEl>
                                              <a:dgm id="{9D15C871-5425-41EC-875D-16FD9857589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C7FA8-635E-E5E9-B5E5-0EF7A5B5169F}"/>
              </a:ext>
            </a:extLst>
          </p:cNvPr>
          <p:cNvSpPr>
            <a:spLocks noGrp="1"/>
          </p:cNvSpPr>
          <p:nvPr>
            <p:ph idx="4294967295"/>
          </p:nvPr>
        </p:nvSpPr>
        <p:spPr>
          <a:xfrm>
            <a:off x="0" y="863600"/>
            <a:ext cx="11928475" cy="5591175"/>
          </a:xfrm>
        </p:spPr>
        <p:txBody>
          <a:body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a:p>
            <a:endParaRPr lang="en-IN" dirty="0"/>
          </a:p>
          <a:p>
            <a:endParaRPr lang="en-IN" dirty="0"/>
          </a:p>
        </p:txBody>
      </p:sp>
      <p:graphicFrame>
        <p:nvGraphicFramePr>
          <p:cNvPr id="4" name="Content Placeholder 3">
            <a:extLst>
              <a:ext uri="{FF2B5EF4-FFF2-40B4-BE49-F238E27FC236}">
                <a16:creationId xmlns:a16="http://schemas.microsoft.com/office/drawing/2014/main" id="{79A3B4C2-430C-EC34-1EB8-A04B0A099876}"/>
              </a:ext>
            </a:extLst>
          </p:cNvPr>
          <p:cNvGraphicFramePr>
            <a:graphicFrameLocks/>
          </p:cNvGraphicFramePr>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0839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B41C04A8-A1DB-46B4-9716-B3D0D0E0CCF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0A51A074-A305-46E5-B92E-035A5379C4A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0068D82C-0B6F-4E02-9067-AB3D02E1B23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4137B95F-1478-4985-B21E-0A54F6C3244F}"/>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19C671C9-DA62-4FD7-A678-A1325BCB0C0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26260399-E94A-42E5-B065-17C93549843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7105A8EA-E0FB-4780-AE46-03A8CEAB151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76E3A0-7A9D-BFE6-818B-3083F77B692B}"/>
              </a:ext>
            </a:extLst>
          </p:cNvPr>
          <p:cNvSpPr>
            <a:spLocks noGrp="1"/>
          </p:cNvSpPr>
          <p:nvPr>
            <p:ph idx="1"/>
          </p:nvPr>
        </p:nvSpPr>
        <p:spPr/>
        <p:txBody>
          <a:bodyPr/>
          <a:lstStyle/>
          <a:p>
            <a:r>
              <a:rPr lang="en-IN" dirty="0"/>
              <a:t>A suspense account is the general ledger account that the company or business firm </a:t>
            </a:r>
            <a:r>
              <a:rPr lang="en-IN" b="1" dirty="0">
                <a:solidFill>
                  <a:srgbClr val="C00000"/>
                </a:solidFill>
              </a:rPr>
              <a:t>uses for recording transaction temporarily</a:t>
            </a:r>
            <a:r>
              <a:rPr lang="en-IN" dirty="0"/>
              <a:t>.</a:t>
            </a:r>
          </a:p>
          <a:p>
            <a:r>
              <a:rPr lang="en-IN" dirty="0"/>
              <a:t>When </a:t>
            </a:r>
            <a:r>
              <a:rPr lang="en-IN" b="1" dirty="0">
                <a:solidFill>
                  <a:srgbClr val="C00000"/>
                </a:solidFill>
              </a:rPr>
              <a:t>accountant may not be in position to locate the difference</a:t>
            </a:r>
            <a:r>
              <a:rPr lang="en-IN" dirty="0"/>
              <a:t> and hurry to close the books of accounts or</a:t>
            </a:r>
            <a:r>
              <a:rPr lang="en-IN" b="1" dirty="0">
                <a:solidFill>
                  <a:srgbClr val="C00000"/>
                </a:solidFill>
              </a:rPr>
              <a:t> to avoid delay in preparation of the financial statements</a:t>
            </a:r>
            <a:r>
              <a:rPr lang="en-IN" dirty="0"/>
              <a:t> then he may </a:t>
            </a:r>
            <a:r>
              <a:rPr lang="en-IN" b="1" dirty="0">
                <a:solidFill>
                  <a:srgbClr val="C00000"/>
                </a:solidFill>
              </a:rPr>
              <a:t>transfer the difference</a:t>
            </a:r>
            <a:r>
              <a:rPr lang="en-IN" dirty="0"/>
              <a:t> to an account known as </a:t>
            </a:r>
            <a:r>
              <a:rPr lang="en-IN" b="1" dirty="0">
                <a:solidFill>
                  <a:srgbClr val="C00000"/>
                </a:solidFill>
              </a:rPr>
              <a:t>“Suspense Account”</a:t>
            </a:r>
            <a:r>
              <a:rPr lang="en-IN" dirty="0">
                <a:solidFill>
                  <a:srgbClr val="C00000"/>
                </a:solidFill>
              </a:rPr>
              <a:t>.</a:t>
            </a:r>
          </a:p>
          <a:p>
            <a:r>
              <a:rPr lang="en-IN" dirty="0"/>
              <a:t>Suspense account is an account to which the difference in the Trial Balance has been put </a:t>
            </a:r>
            <a:r>
              <a:rPr lang="en-IN" b="1" dirty="0">
                <a:solidFill>
                  <a:srgbClr val="C00000"/>
                </a:solidFill>
              </a:rPr>
              <a:t>temporarily</a:t>
            </a:r>
            <a:r>
              <a:rPr lang="en-IN" dirty="0"/>
              <a:t>.</a:t>
            </a:r>
          </a:p>
          <a:p>
            <a:r>
              <a:rPr lang="en-IN" dirty="0"/>
              <a:t>On </a:t>
            </a:r>
            <a:r>
              <a:rPr lang="en-IN" b="1" dirty="0">
                <a:solidFill>
                  <a:srgbClr val="C00000"/>
                </a:solidFill>
              </a:rPr>
              <a:t>locating the errors</a:t>
            </a:r>
            <a:r>
              <a:rPr lang="en-IN" dirty="0">
                <a:solidFill>
                  <a:srgbClr val="C00000"/>
                </a:solidFill>
              </a:rPr>
              <a:t> </a:t>
            </a:r>
            <a:r>
              <a:rPr lang="en-IN" dirty="0"/>
              <a:t>in the beginning or during the course of the next year, </a:t>
            </a:r>
            <a:r>
              <a:rPr lang="en-IN" b="1" dirty="0">
                <a:solidFill>
                  <a:srgbClr val="C00000"/>
                </a:solidFill>
              </a:rPr>
              <a:t>suitable accounting entries are passed</a:t>
            </a:r>
            <a:r>
              <a:rPr lang="en-IN" dirty="0"/>
              <a:t> and the </a:t>
            </a:r>
            <a:r>
              <a:rPr lang="en-IN" b="1" dirty="0">
                <a:solidFill>
                  <a:srgbClr val="C00000"/>
                </a:solidFill>
              </a:rPr>
              <a:t>Suspense Account is closed</a:t>
            </a:r>
            <a:r>
              <a:rPr lang="en-IN" dirty="0"/>
              <a:t>. </a:t>
            </a:r>
          </a:p>
          <a:p>
            <a:r>
              <a:rPr lang="en-IN" dirty="0"/>
              <a:t>However if still there exists any difference, then it should be transferred to the Balance Sheet.</a:t>
            </a:r>
          </a:p>
        </p:txBody>
      </p:sp>
      <p:sp>
        <p:nvSpPr>
          <p:cNvPr id="3" name="Title 2">
            <a:extLst>
              <a:ext uri="{FF2B5EF4-FFF2-40B4-BE49-F238E27FC236}">
                <a16:creationId xmlns:a16="http://schemas.microsoft.com/office/drawing/2014/main" id="{36C7B65B-2C5E-DA1E-E5AF-689B2ABA4E4A}"/>
              </a:ext>
            </a:extLst>
          </p:cNvPr>
          <p:cNvSpPr>
            <a:spLocks noGrp="1"/>
          </p:cNvSpPr>
          <p:nvPr>
            <p:ph type="title"/>
          </p:nvPr>
        </p:nvSpPr>
        <p:spPr/>
        <p:txBody>
          <a:bodyPr/>
          <a:lstStyle/>
          <a:p>
            <a:r>
              <a:rPr lang="en-IN" dirty="0"/>
              <a:t>Suspense Account </a:t>
            </a:r>
          </a:p>
        </p:txBody>
      </p:sp>
    </p:spTree>
    <p:extLst>
      <p:ext uri="{BB962C8B-B14F-4D97-AF65-F5344CB8AC3E}">
        <p14:creationId xmlns:p14="http://schemas.microsoft.com/office/powerpoint/2010/main" val="2305944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C7FA8-635E-E5E9-B5E5-0EF7A5B5169F}"/>
              </a:ext>
            </a:extLst>
          </p:cNvPr>
          <p:cNvSpPr>
            <a:spLocks noGrp="1"/>
          </p:cNvSpPr>
          <p:nvPr>
            <p:ph idx="1"/>
          </p:nvPr>
        </p:nvSpPr>
        <p:spPr/>
        <p:txBody>
          <a:body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If the </a:t>
            </a:r>
            <a:r>
              <a:rPr kumimoji="0" lang="en-IN" sz="2800" b="1" i="0" u="none" strike="noStrike" kern="1200" cap="none" spc="0" normalizeH="0" baseline="0" noProof="0" dirty="0">
                <a:ln>
                  <a:noFill/>
                </a:ln>
                <a:solidFill>
                  <a:srgbClr val="C00000"/>
                </a:solidFill>
                <a:effectLst/>
                <a:uLnTx/>
                <a:uFillTx/>
                <a:latin typeface="Roboto Condensed"/>
                <a:ea typeface="+mn-ea"/>
                <a:cs typeface="+mn-cs"/>
              </a:rPr>
              <a:t>suspense account shows a debit balance</a:t>
            </a: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 then it shown in the</a:t>
            </a:r>
            <a:r>
              <a:rPr kumimoji="0" lang="en-IN" sz="2800" b="0" i="0" u="none" strike="noStrike" kern="1200" cap="none" spc="0" normalizeH="0" baseline="0" noProof="0" dirty="0">
                <a:ln>
                  <a:noFill/>
                </a:ln>
                <a:solidFill>
                  <a:srgbClr val="C00000"/>
                </a:solidFill>
                <a:effectLst/>
                <a:uLnTx/>
                <a:uFillTx/>
                <a:latin typeface="Roboto Condensed"/>
                <a:ea typeface="+mn-ea"/>
                <a:cs typeface="+mn-cs"/>
              </a:rPr>
              <a:t> </a:t>
            </a:r>
            <a:r>
              <a:rPr kumimoji="0" lang="en-IN" sz="2800" b="1" i="0" u="none" strike="noStrike" kern="1200" cap="none" spc="0" normalizeH="0" baseline="0" noProof="0" dirty="0">
                <a:ln>
                  <a:noFill/>
                </a:ln>
                <a:solidFill>
                  <a:srgbClr val="C00000"/>
                </a:solidFill>
                <a:effectLst/>
                <a:uLnTx/>
                <a:uFillTx/>
                <a:latin typeface="Roboto Condensed"/>
                <a:ea typeface="+mn-ea"/>
                <a:cs typeface="+mn-cs"/>
              </a:rPr>
              <a:t>Assets side</a:t>
            </a:r>
            <a:r>
              <a:rPr kumimoji="0" lang="en-IN" sz="2800" b="0" i="0" u="none" strike="noStrike" kern="1200" cap="none" spc="0" normalizeH="0" baseline="0" noProof="0" dirty="0">
                <a:ln>
                  <a:noFill/>
                </a:ln>
                <a:solidFill>
                  <a:srgbClr val="C00000"/>
                </a:solidFill>
                <a:effectLst/>
                <a:uLnTx/>
                <a:uFillTx/>
                <a:latin typeface="Roboto Condensed"/>
                <a:ea typeface="+mn-ea"/>
                <a:cs typeface="+mn-cs"/>
              </a:rPr>
              <a:t> </a:t>
            </a: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and </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lang="en-IN" dirty="0">
                <a:solidFill>
                  <a:srgbClr val="212121"/>
                </a:solidFill>
                <a:latin typeface="Roboto Condensed"/>
              </a:rPr>
              <a:t>I</a:t>
            </a: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f the </a:t>
            </a:r>
            <a:r>
              <a:rPr kumimoji="0" lang="en-IN" sz="2800" b="1" i="0" u="none" strike="noStrike" kern="1200" cap="none" spc="0" normalizeH="0" baseline="0" noProof="0" dirty="0">
                <a:ln>
                  <a:noFill/>
                </a:ln>
                <a:solidFill>
                  <a:srgbClr val="C00000"/>
                </a:solidFill>
                <a:effectLst/>
                <a:uLnTx/>
                <a:uFillTx/>
                <a:latin typeface="Roboto Condensed"/>
                <a:ea typeface="+mn-ea"/>
                <a:cs typeface="+mn-cs"/>
              </a:rPr>
              <a:t>suspense account shows a credit balance</a:t>
            </a: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 then it is shown in the </a:t>
            </a:r>
            <a:r>
              <a:rPr kumimoji="0" lang="en-IN" sz="2800" b="1" i="0" u="none" strike="noStrike" kern="1200" cap="none" spc="0" normalizeH="0" baseline="0" noProof="0" dirty="0">
                <a:ln>
                  <a:noFill/>
                </a:ln>
                <a:solidFill>
                  <a:srgbClr val="C00000"/>
                </a:solidFill>
                <a:effectLst/>
                <a:uLnTx/>
                <a:uFillTx/>
                <a:latin typeface="Roboto Condensed"/>
                <a:ea typeface="+mn-ea"/>
                <a:cs typeface="+mn-cs"/>
              </a:rPr>
              <a:t>liabilities side</a:t>
            </a:r>
            <a:r>
              <a:rPr kumimoji="0" lang="en-IN" sz="2800" b="0" i="0" u="none" strike="noStrike" kern="1200" cap="none" spc="0" normalizeH="0" baseline="0" noProof="0" dirty="0">
                <a:ln>
                  <a:noFill/>
                </a:ln>
                <a:solidFill>
                  <a:srgbClr val="C00000"/>
                </a:solidFill>
                <a:effectLst/>
                <a:uLnTx/>
                <a:uFillTx/>
                <a:latin typeface="Roboto Condensed"/>
                <a:ea typeface="+mn-ea"/>
                <a:cs typeface="+mn-cs"/>
              </a:rPr>
              <a:t> </a:t>
            </a: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of the Balance Sheet.</a:t>
            </a: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If the debit columns falls short of the credit column, then the suspense account is debited and if the credit columns falls short of the debit column then the Suspense Account is credited.</a:t>
            </a:r>
          </a:p>
          <a:p>
            <a:pPr marL="0" indent="0">
              <a:buNone/>
            </a:pPr>
            <a:endParaRPr lang="en-IN" dirty="0"/>
          </a:p>
          <a:p>
            <a:endParaRPr lang="en-IN" dirty="0"/>
          </a:p>
        </p:txBody>
      </p:sp>
      <p:sp>
        <p:nvSpPr>
          <p:cNvPr id="3" name="Title 2"/>
          <p:cNvSpPr>
            <a:spLocks noGrp="1"/>
          </p:cNvSpPr>
          <p:nvPr>
            <p:ph type="title"/>
          </p:nvPr>
        </p:nvSpPr>
        <p:spPr/>
        <p:txBody>
          <a:bodyPr/>
          <a:lstStyle/>
          <a:p>
            <a:r>
              <a:rPr lang="en-IN" dirty="0"/>
              <a:t>Suspense Account</a:t>
            </a:r>
            <a:endParaRPr lang="en-US" sz="2000" b="0" dirty="0"/>
          </a:p>
        </p:txBody>
      </p:sp>
    </p:spTree>
    <p:extLst>
      <p:ext uri="{BB962C8B-B14F-4D97-AF65-F5344CB8AC3E}">
        <p14:creationId xmlns:p14="http://schemas.microsoft.com/office/powerpoint/2010/main" val="41386678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Valuation of Inventory</a:t>
            </a:r>
          </a:p>
        </p:txBody>
      </p:sp>
    </p:spTree>
    <p:extLst>
      <p:ext uri="{BB962C8B-B14F-4D97-AF65-F5344CB8AC3E}">
        <p14:creationId xmlns:p14="http://schemas.microsoft.com/office/powerpoint/2010/main" val="1252395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Trial Balance</a:t>
            </a:r>
          </a:p>
        </p:txBody>
      </p:sp>
    </p:spTree>
    <p:extLst>
      <p:ext uri="{BB962C8B-B14F-4D97-AF65-F5344CB8AC3E}">
        <p14:creationId xmlns:p14="http://schemas.microsoft.com/office/powerpoint/2010/main" val="191365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AD3DA3-931E-CE2E-AA1A-FC0433A02715}"/>
              </a:ext>
            </a:extLst>
          </p:cNvPr>
          <p:cNvSpPr>
            <a:spLocks noGrp="1"/>
          </p:cNvSpPr>
          <p:nvPr>
            <p:ph idx="1"/>
          </p:nvPr>
        </p:nvSpPr>
        <p:spPr/>
        <p:txBody>
          <a:bodyPr/>
          <a:lstStyle/>
          <a:p>
            <a:r>
              <a:rPr lang="en-IN" dirty="0"/>
              <a:t>Inventory are </a:t>
            </a:r>
            <a:r>
              <a:rPr lang="en-IN" b="1" dirty="0">
                <a:solidFill>
                  <a:srgbClr val="C00000"/>
                </a:solidFill>
              </a:rPr>
              <a:t>unconsumed or unsold goods purchased or manufactured</a:t>
            </a:r>
            <a:r>
              <a:rPr lang="en-IN" dirty="0"/>
              <a:t>.</a:t>
            </a:r>
          </a:p>
          <a:p>
            <a:pPr marL="0" indent="0">
              <a:buNone/>
            </a:pPr>
            <a:endParaRPr lang="en-IN" dirty="0"/>
          </a:p>
          <a:p>
            <a:r>
              <a:rPr lang="en-IN" dirty="0"/>
              <a:t>According to the Accounting Standard 2 (Revised), inventories are assets.</a:t>
            </a:r>
          </a:p>
          <a:p>
            <a:pPr lvl="1"/>
            <a:r>
              <a:rPr lang="en-IN" dirty="0"/>
              <a:t>Held for sale in the ordinary course of business,</a:t>
            </a:r>
          </a:p>
          <a:p>
            <a:pPr lvl="1"/>
            <a:r>
              <a:rPr lang="en-IN" dirty="0"/>
              <a:t>In the process of production for such sale, or</a:t>
            </a:r>
          </a:p>
          <a:p>
            <a:pPr lvl="1"/>
            <a:r>
              <a:rPr lang="en-IN" dirty="0"/>
              <a:t>In the form of materials or supplies to be consumed in the production process or in the rendering of services.</a:t>
            </a:r>
          </a:p>
          <a:p>
            <a:pPr marL="457200" lvl="1" indent="0">
              <a:buNone/>
            </a:pPr>
            <a:endParaRPr lang="en-IN" dirty="0"/>
          </a:p>
          <a:p>
            <a:pPr marL="265113" lvl="1" indent="-265113">
              <a:spcBef>
                <a:spcPts val="1000"/>
              </a:spcBef>
              <a:buFont typeface="Wingdings 3" panose="05040102010807070707" pitchFamily="18" charset="2"/>
              <a:buChar char=""/>
            </a:pPr>
            <a:r>
              <a:rPr lang="en-IN" sz="2800" dirty="0"/>
              <a:t>Thus, the term inventory includes stock of </a:t>
            </a:r>
            <a:r>
              <a:rPr lang="en-IN" sz="2800" b="1" dirty="0">
                <a:solidFill>
                  <a:srgbClr val="C00000"/>
                </a:solidFill>
              </a:rPr>
              <a:t>(1) Finished goods, (2) work-in-progress, and (3) raw materials and components</a:t>
            </a:r>
            <a:r>
              <a:rPr lang="en-IN" sz="2800" dirty="0"/>
              <a:t>. In case of a trading concern, inventory primarily consist of finished goods while in case of manufacturing concern, inventory consist of raw materials, components, stores, work-in-progress, and finished goods.</a:t>
            </a:r>
          </a:p>
          <a:p>
            <a:pPr marL="457200" lvl="1" indent="0">
              <a:buNone/>
            </a:pPr>
            <a:endParaRPr lang="en-IN" dirty="0"/>
          </a:p>
        </p:txBody>
      </p:sp>
      <p:sp>
        <p:nvSpPr>
          <p:cNvPr id="3" name="Title 2">
            <a:extLst>
              <a:ext uri="{FF2B5EF4-FFF2-40B4-BE49-F238E27FC236}">
                <a16:creationId xmlns:a16="http://schemas.microsoft.com/office/drawing/2014/main" id="{6A83C56D-062E-CB1C-1E59-8D8887C50C07}"/>
              </a:ext>
            </a:extLst>
          </p:cNvPr>
          <p:cNvSpPr>
            <a:spLocks noGrp="1"/>
          </p:cNvSpPr>
          <p:nvPr>
            <p:ph type="title"/>
          </p:nvPr>
        </p:nvSpPr>
        <p:spPr/>
        <p:txBody>
          <a:bodyPr/>
          <a:lstStyle/>
          <a:p>
            <a:r>
              <a:rPr lang="en-IN" dirty="0"/>
              <a:t>Meaning of Inventory</a:t>
            </a:r>
          </a:p>
        </p:txBody>
      </p:sp>
    </p:spTree>
    <p:extLst>
      <p:ext uri="{BB962C8B-B14F-4D97-AF65-F5344CB8AC3E}">
        <p14:creationId xmlns:p14="http://schemas.microsoft.com/office/powerpoint/2010/main" val="5969629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2E3667-9440-6F19-BBE8-8720DCB61331}"/>
              </a:ext>
            </a:extLst>
          </p:cNvPr>
          <p:cNvSpPr>
            <a:spLocks noGrp="1"/>
          </p:cNvSpPr>
          <p:nvPr>
            <p:ph idx="1"/>
          </p:nvPr>
        </p:nvSpPr>
        <p:spPr/>
        <p:txBody>
          <a:bodyPr/>
          <a:lstStyle/>
          <a:p>
            <a:r>
              <a:rPr lang="en-IN" b="1" dirty="0">
                <a:solidFill>
                  <a:srgbClr val="C00000"/>
                </a:solidFill>
              </a:rPr>
              <a:t>Determination of income</a:t>
            </a:r>
            <a:endParaRPr lang="en-IN" b="1" dirty="0"/>
          </a:p>
          <a:p>
            <a:pPr lvl="1"/>
            <a:r>
              <a:rPr lang="en-IN" dirty="0"/>
              <a:t>The valuation of inventory is necessary for determining the true income earned by a business during a particular period. Gross profit is the excess of sales over cost of goods sold. Cost of goods sold is ascertained by adding opening inventory to and deducting closing inventory from purchases.</a:t>
            </a:r>
          </a:p>
          <a:p>
            <a:pPr marL="457200" lvl="1" indent="0">
              <a:buNone/>
            </a:pPr>
            <a:endParaRPr lang="en-IN" dirty="0">
              <a:solidFill>
                <a:srgbClr val="C00000"/>
              </a:solidFill>
            </a:endParaRPr>
          </a:p>
          <a:p>
            <a:r>
              <a:rPr lang="en-IN" sz="2800" b="1" dirty="0">
                <a:solidFill>
                  <a:srgbClr val="C00000"/>
                </a:solidFill>
              </a:rPr>
              <a:t>Determination of financial position</a:t>
            </a:r>
            <a:endParaRPr lang="en-IN" b="1" dirty="0"/>
          </a:p>
          <a:p>
            <a:pPr lvl="1"/>
            <a:r>
              <a:rPr lang="en-IN" dirty="0"/>
              <a:t>The inventory at the end of period is to be shown as a current asset in the balance sheet of the business. In case the inventory is not properly valued, the balance sheet will not disclose the correct financial position of the business.</a:t>
            </a:r>
          </a:p>
          <a:p>
            <a:pPr marL="333375" lvl="2" indent="0">
              <a:spcBef>
                <a:spcPts val="1000"/>
              </a:spcBef>
              <a:buNone/>
            </a:pPr>
            <a:endParaRPr lang="en-IN" sz="2600" b="1" dirty="0"/>
          </a:p>
        </p:txBody>
      </p:sp>
      <p:sp>
        <p:nvSpPr>
          <p:cNvPr id="3" name="Title 2">
            <a:extLst>
              <a:ext uri="{FF2B5EF4-FFF2-40B4-BE49-F238E27FC236}">
                <a16:creationId xmlns:a16="http://schemas.microsoft.com/office/drawing/2014/main" id="{11E87BFF-9177-1F85-C087-405B37BA1BC8}"/>
              </a:ext>
            </a:extLst>
          </p:cNvPr>
          <p:cNvSpPr>
            <a:spLocks noGrp="1"/>
          </p:cNvSpPr>
          <p:nvPr>
            <p:ph type="title"/>
          </p:nvPr>
        </p:nvSpPr>
        <p:spPr/>
        <p:txBody>
          <a:bodyPr/>
          <a:lstStyle/>
          <a:p>
            <a:r>
              <a:rPr lang="en-IN" dirty="0"/>
              <a:t>Objectives of Inventory Valuation</a:t>
            </a:r>
          </a:p>
        </p:txBody>
      </p:sp>
    </p:spTree>
    <p:extLst>
      <p:ext uri="{BB962C8B-B14F-4D97-AF65-F5344CB8AC3E}">
        <p14:creationId xmlns:p14="http://schemas.microsoft.com/office/powerpoint/2010/main" val="22167355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2E15A5-164C-D70A-C570-682F12C30D31}"/>
              </a:ext>
            </a:extLst>
          </p:cNvPr>
          <p:cNvSpPr>
            <a:spLocks noGrp="1"/>
          </p:cNvSpPr>
          <p:nvPr>
            <p:ph idx="1"/>
          </p:nvPr>
        </p:nvSpPr>
        <p:spPr/>
        <p:txBody>
          <a:bodyPr/>
          <a:lstStyle/>
          <a:p>
            <a:r>
              <a:rPr lang="en-IN" b="1" dirty="0">
                <a:solidFill>
                  <a:srgbClr val="C00000"/>
                </a:solidFill>
              </a:rPr>
              <a:t>Periodic Inventory System</a:t>
            </a:r>
          </a:p>
          <a:p>
            <a:pPr lvl="1"/>
            <a:r>
              <a:rPr lang="en-IN" dirty="0"/>
              <a:t>In case of this system the quantity and value of inventory is found out only at the end of a specific period after having a </a:t>
            </a:r>
            <a:r>
              <a:rPr lang="en-IN" b="1" dirty="0">
                <a:solidFill>
                  <a:srgbClr val="C00000"/>
                </a:solidFill>
              </a:rPr>
              <a:t>physical verification </a:t>
            </a:r>
            <a:r>
              <a:rPr lang="en-IN" dirty="0"/>
              <a:t>of the units in hand. Then, after this counting is done, the Cost of Goods Sold (COGS) is found through calculations.</a:t>
            </a:r>
          </a:p>
          <a:p>
            <a:pPr marL="457200" lvl="1" indent="0">
              <a:buNone/>
            </a:pPr>
            <a:endParaRPr lang="en-IN" dirty="0"/>
          </a:p>
          <a:p>
            <a:pPr lvl="1"/>
            <a:r>
              <a:rPr lang="en-IN" dirty="0"/>
              <a:t>The specific period usually corresponds to a full year (at the end of the accounting year), however, a business can count its inventory every month, quarterly, every six months, or at any other interval that best suits the business’ financial agenda.</a:t>
            </a:r>
          </a:p>
          <a:p>
            <a:pPr marL="457200" lvl="1" indent="0">
              <a:buNone/>
            </a:pPr>
            <a:endParaRPr lang="en-IN" dirty="0"/>
          </a:p>
          <a:p>
            <a:pPr lvl="1"/>
            <a:r>
              <a:rPr lang="en-IN" dirty="0"/>
              <a:t>The system does not provide the information regarding the quantity and value of materials in hand on a continuous basis.</a:t>
            </a:r>
          </a:p>
          <a:p>
            <a:pPr lvl="1"/>
            <a:endParaRPr lang="en-IN" dirty="0"/>
          </a:p>
          <a:p>
            <a:pPr lvl="1"/>
            <a:r>
              <a:rPr lang="en-IN" b="1" dirty="0">
                <a:solidFill>
                  <a:srgbClr val="C00000"/>
                </a:solidFill>
              </a:rPr>
              <a:t>COGS = Beginning Inventory + Purchases – Ending Inventory</a:t>
            </a:r>
          </a:p>
        </p:txBody>
      </p:sp>
      <p:sp>
        <p:nvSpPr>
          <p:cNvPr id="3" name="Title 2">
            <a:extLst>
              <a:ext uri="{FF2B5EF4-FFF2-40B4-BE49-F238E27FC236}">
                <a16:creationId xmlns:a16="http://schemas.microsoft.com/office/drawing/2014/main" id="{073BEA97-7ECC-F25A-7C78-0C97CB31B634}"/>
              </a:ext>
            </a:extLst>
          </p:cNvPr>
          <p:cNvSpPr>
            <a:spLocks noGrp="1"/>
          </p:cNvSpPr>
          <p:nvPr>
            <p:ph type="title"/>
          </p:nvPr>
        </p:nvSpPr>
        <p:spPr/>
        <p:txBody>
          <a:bodyPr/>
          <a:lstStyle/>
          <a:p>
            <a:r>
              <a:rPr lang="en-IN" dirty="0"/>
              <a:t>Inventory Record Systems</a:t>
            </a:r>
          </a:p>
        </p:txBody>
      </p:sp>
    </p:spTree>
    <p:extLst>
      <p:ext uri="{BB962C8B-B14F-4D97-AF65-F5344CB8AC3E}">
        <p14:creationId xmlns:p14="http://schemas.microsoft.com/office/powerpoint/2010/main" val="35723993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2E15A5-164C-D70A-C570-682F12C30D31}"/>
              </a:ext>
            </a:extLst>
          </p:cNvPr>
          <p:cNvSpPr>
            <a:spLocks noGrp="1"/>
          </p:cNvSpPr>
          <p:nvPr>
            <p:ph idx="1"/>
          </p:nvPr>
        </p:nvSpPr>
        <p:spPr/>
        <p:txBody>
          <a:bodyPr/>
          <a:lstStyle/>
          <a:p>
            <a:r>
              <a:rPr lang="en-IN" b="1" dirty="0">
                <a:solidFill>
                  <a:srgbClr val="C00000"/>
                </a:solidFill>
              </a:rPr>
              <a:t>Perpetual Inventory System</a:t>
            </a:r>
          </a:p>
          <a:p>
            <a:pPr lvl="1"/>
            <a:r>
              <a:rPr lang="en-IN" dirty="0"/>
              <a:t>It is also known as an Automatic Inventory System.</a:t>
            </a:r>
          </a:p>
          <a:p>
            <a:pPr lvl="1"/>
            <a:endParaRPr lang="en-IN" dirty="0"/>
          </a:p>
          <a:p>
            <a:pPr lvl="1"/>
            <a:r>
              <a:rPr lang="en-IN" dirty="0"/>
              <a:t>According to Wheldon, “</a:t>
            </a:r>
            <a:r>
              <a:rPr lang="en-IN" b="1" dirty="0">
                <a:solidFill>
                  <a:srgbClr val="C00000"/>
                </a:solidFill>
              </a:rPr>
              <a:t>a method of recording inventory balance after every receipt and issue to facilitate regular checking and to obviate closing down for stocktaking.</a:t>
            </a:r>
            <a:r>
              <a:rPr lang="en-IN" dirty="0"/>
              <a:t>”</a:t>
            </a:r>
          </a:p>
          <a:p>
            <a:pPr lvl="1"/>
            <a:endParaRPr lang="en-IN" dirty="0"/>
          </a:p>
          <a:p>
            <a:pPr lvl="1"/>
            <a:r>
              <a:rPr lang="en-IN" dirty="0"/>
              <a:t>In case of this system the stores ledger gives balance of raw materials, work-in-progress, and finished goods on a continuing basis.</a:t>
            </a:r>
          </a:p>
          <a:p>
            <a:pPr lvl="1"/>
            <a:endParaRPr lang="en-IN" dirty="0"/>
          </a:p>
          <a:p>
            <a:pPr lvl="1"/>
            <a:r>
              <a:rPr lang="en-IN" dirty="0"/>
              <a:t>The basic aim of this system is to make available details about the quantity and value of stock of each item at all times.</a:t>
            </a:r>
          </a:p>
          <a:p>
            <a:pPr lvl="1"/>
            <a:endParaRPr lang="en-IN" dirty="0"/>
          </a:p>
          <a:p>
            <a:pPr lvl="1"/>
            <a:r>
              <a:rPr lang="en-IN" dirty="0"/>
              <a:t>The system provides a rigid control over stock of materials.</a:t>
            </a:r>
          </a:p>
        </p:txBody>
      </p:sp>
      <p:sp>
        <p:nvSpPr>
          <p:cNvPr id="3" name="Title 2">
            <a:extLst>
              <a:ext uri="{FF2B5EF4-FFF2-40B4-BE49-F238E27FC236}">
                <a16:creationId xmlns:a16="http://schemas.microsoft.com/office/drawing/2014/main" id="{073BEA97-7ECC-F25A-7C78-0C97CB31B634}"/>
              </a:ext>
            </a:extLst>
          </p:cNvPr>
          <p:cNvSpPr>
            <a:spLocks noGrp="1"/>
          </p:cNvSpPr>
          <p:nvPr>
            <p:ph type="title"/>
          </p:nvPr>
        </p:nvSpPr>
        <p:spPr/>
        <p:txBody>
          <a:bodyPr/>
          <a:lstStyle/>
          <a:p>
            <a:r>
              <a:rPr lang="en-IN" dirty="0"/>
              <a:t>Inventory Record Systems</a:t>
            </a:r>
          </a:p>
        </p:txBody>
      </p:sp>
    </p:spTree>
    <p:extLst>
      <p:ext uri="{BB962C8B-B14F-4D97-AF65-F5344CB8AC3E}">
        <p14:creationId xmlns:p14="http://schemas.microsoft.com/office/powerpoint/2010/main" val="18627493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E87BFF-9177-1F85-C087-405B37BA1BC8}"/>
              </a:ext>
            </a:extLst>
          </p:cNvPr>
          <p:cNvSpPr>
            <a:spLocks noGrp="1"/>
          </p:cNvSpPr>
          <p:nvPr>
            <p:ph type="title"/>
          </p:nvPr>
        </p:nvSpPr>
        <p:spPr/>
        <p:txBody>
          <a:bodyPr/>
          <a:lstStyle/>
          <a:p>
            <a:r>
              <a:rPr lang="en-IN" dirty="0">
                <a:solidFill>
                  <a:schemeClr val="tx1"/>
                </a:solidFill>
              </a:rPr>
              <a:t>Methods of Valuation of Inventory</a:t>
            </a:r>
          </a:p>
        </p:txBody>
      </p:sp>
      <p:graphicFrame>
        <p:nvGraphicFramePr>
          <p:cNvPr id="7" name="Content Placeholder 6">
            <a:extLst>
              <a:ext uri="{FF2B5EF4-FFF2-40B4-BE49-F238E27FC236}">
                <a16:creationId xmlns:a16="http://schemas.microsoft.com/office/drawing/2014/main" id="{55ED3914-EAF3-814C-5D3C-D5E27CA6B3D5}"/>
              </a:ext>
            </a:extLst>
          </p:cNvPr>
          <p:cNvGraphicFramePr>
            <a:graphicFrameLocks noGrp="1"/>
          </p:cNvGraphicFramePr>
          <p:nvPr>
            <p:ph idx="1"/>
          </p:nvPr>
        </p:nvGraphicFramePr>
        <p:xfrm>
          <a:off x="5675970" y="711202"/>
          <a:ext cx="6384267" cy="5743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2" name="Picture 8" descr="MarketMan | Inventory Valuation for Restaurants: What's the Best Food Costing  Method for You? - MarketMan">
            <a:extLst>
              <a:ext uri="{FF2B5EF4-FFF2-40B4-BE49-F238E27FC236}">
                <a16:creationId xmlns:a16="http://schemas.microsoft.com/office/drawing/2014/main" id="{B7C66F7B-ACA9-C069-0D85-DB21BA28EAE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267" b="12262"/>
          <a:stretch/>
        </p:blipFill>
        <p:spPr bwMode="auto">
          <a:xfrm>
            <a:off x="401444" y="1851102"/>
            <a:ext cx="4995746" cy="3334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7401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2E3667-9440-6F19-BBE8-8720DCB61331}"/>
              </a:ext>
            </a:extLst>
          </p:cNvPr>
          <p:cNvSpPr>
            <a:spLocks noGrp="1"/>
          </p:cNvSpPr>
          <p:nvPr>
            <p:ph idx="1"/>
          </p:nvPr>
        </p:nvSpPr>
        <p:spPr>
          <a:xfrm>
            <a:off x="78060" y="814040"/>
            <a:ext cx="12021013" cy="5639970"/>
          </a:xfrm>
        </p:spPr>
        <p:txBody>
          <a:bodyPr/>
          <a:lstStyle/>
          <a:p>
            <a:r>
              <a:rPr lang="en-US" sz="2700" b="1" dirty="0">
                <a:solidFill>
                  <a:srgbClr val="C00000"/>
                </a:solidFill>
              </a:rPr>
              <a:t>FIFO</a:t>
            </a:r>
            <a:r>
              <a:rPr lang="en-US" sz="2700" dirty="0"/>
              <a:t> – FIFO inventory stands for </a:t>
            </a:r>
            <a:r>
              <a:rPr lang="en-US" sz="2700" b="1" dirty="0">
                <a:solidFill>
                  <a:srgbClr val="C00000"/>
                </a:solidFill>
              </a:rPr>
              <a:t>First in First out</a:t>
            </a:r>
            <a:r>
              <a:rPr lang="en-US" sz="2700" dirty="0"/>
              <a:t>. It simply means that </a:t>
            </a:r>
            <a:r>
              <a:rPr lang="en-US" sz="2700" b="1" dirty="0">
                <a:solidFill>
                  <a:srgbClr val="C00000"/>
                </a:solidFill>
              </a:rPr>
              <a:t>the goods should be sold in the order they were purchased</a:t>
            </a:r>
            <a:r>
              <a:rPr lang="en-US" sz="2700" dirty="0"/>
              <a:t>. Good produce should be sold first, and this is the order in which the cost of goods sold and inventory should be calculated.</a:t>
            </a:r>
          </a:p>
          <a:p>
            <a:endParaRPr lang="en-US" sz="2700" b="1" dirty="0"/>
          </a:p>
          <a:p>
            <a:r>
              <a:rPr lang="en-US" sz="2700" b="1" dirty="0">
                <a:solidFill>
                  <a:srgbClr val="C00000"/>
                </a:solidFill>
              </a:rPr>
              <a:t>LIFO</a:t>
            </a:r>
            <a:r>
              <a:rPr lang="en-US" sz="2700" dirty="0"/>
              <a:t> – LIFO inventory stands for </a:t>
            </a:r>
            <a:r>
              <a:rPr lang="en-US" sz="2700" b="1" dirty="0">
                <a:solidFill>
                  <a:srgbClr val="C00000"/>
                </a:solidFill>
              </a:rPr>
              <a:t>Last in First out </a:t>
            </a:r>
            <a:r>
              <a:rPr lang="en-US" sz="2700" dirty="0"/>
              <a:t>and is conceptually opposite to FIFO. Simply put, </a:t>
            </a:r>
            <a:r>
              <a:rPr lang="en-US" sz="2700" b="1" dirty="0">
                <a:solidFill>
                  <a:srgbClr val="C00000"/>
                </a:solidFill>
              </a:rPr>
              <a:t>the goods purchased recently should be sold first while the goods purchased first should be sold last.</a:t>
            </a:r>
          </a:p>
          <a:p>
            <a:endParaRPr lang="en-US" sz="2700" b="1" dirty="0"/>
          </a:p>
          <a:p>
            <a:r>
              <a:rPr lang="en-US" sz="2700" b="1" dirty="0">
                <a:solidFill>
                  <a:srgbClr val="C00000"/>
                </a:solidFill>
              </a:rPr>
              <a:t>Weighted average</a:t>
            </a:r>
            <a:r>
              <a:rPr lang="en-US" sz="2700" dirty="0"/>
              <a:t> – Weighted Average Inventory calculation, as the name suggests, calculates the weighted average of the whole inventory irrespective of the order in which it was placed. Mathematically, it can be expressed as:</a:t>
            </a:r>
          </a:p>
          <a:p>
            <a:pPr lvl="1"/>
            <a:r>
              <a:rPr lang="en-US" sz="2500" b="1" dirty="0">
                <a:solidFill>
                  <a:srgbClr val="C00000"/>
                </a:solidFill>
              </a:rPr>
              <a:t>Weighted Average = Total Cost of Goods in Inventory / Total Units of Goods</a:t>
            </a:r>
          </a:p>
        </p:txBody>
      </p:sp>
      <p:sp>
        <p:nvSpPr>
          <p:cNvPr id="3" name="Title 2">
            <a:extLst>
              <a:ext uri="{FF2B5EF4-FFF2-40B4-BE49-F238E27FC236}">
                <a16:creationId xmlns:a16="http://schemas.microsoft.com/office/drawing/2014/main" id="{11E87BFF-9177-1F85-C087-405B37BA1BC8}"/>
              </a:ext>
            </a:extLst>
          </p:cNvPr>
          <p:cNvSpPr>
            <a:spLocks noGrp="1"/>
          </p:cNvSpPr>
          <p:nvPr>
            <p:ph type="title"/>
          </p:nvPr>
        </p:nvSpPr>
        <p:spPr/>
        <p:txBody>
          <a:bodyPr/>
          <a:lstStyle/>
          <a:p>
            <a:r>
              <a:rPr lang="en-IN" dirty="0">
                <a:solidFill>
                  <a:schemeClr val="tx1"/>
                </a:solidFill>
              </a:rPr>
              <a:t>Methods of Valuation of Inventory</a:t>
            </a:r>
          </a:p>
        </p:txBody>
      </p:sp>
    </p:spTree>
    <p:extLst>
      <p:ext uri="{BB962C8B-B14F-4D97-AF65-F5344CB8AC3E}">
        <p14:creationId xmlns:p14="http://schemas.microsoft.com/office/powerpoint/2010/main" val="28281562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2E3667-9440-6F19-BBE8-8720DCB61331}"/>
              </a:ext>
            </a:extLst>
          </p:cNvPr>
          <p:cNvSpPr>
            <a:spLocks noGrp="1"/>
          </p:cNvSpPr>
          <p:nvPr>
            <p:ph idx="1"/>
          </p:nvPr>
        </p:nvSpPr>
        <p:spPr>
          <a:xfrm>
            <a:off x="131180" y="711202"/>
            <a:ext cx="11929641" cy="5742808"/>
          </a:xfrm>
        </p:spPr>
        <p:txBody>
          <a:bodyPr/>
          <a:lstStyle/>
          <a:p>
            <a:r>
              <a:rPr lang="en-US" sz="2650" dirty="0"/>
              <a:t>This method automatically assumes that </a:t>
            </a:r>
            <a:r>
              <a:rPr lang="en-US" sz="2650" b="1" dirty="0">
                <a:solidFill>
                  <a:srgbClr val="C00000"/>
                </a:solidFill>
              </a:rPr>
              <a:t>the first goods that were purchased were also the first sold. </a:t>
            </a:r>
          </a:p>
          <a:p>
            <a:r>
              <a:rPr lang="en-US" sz="2650" dirty="0"/>
              <a:t>It is usually a reasonably accurate assumption and it also makes sense from a business point of view, as selling the oldest items in the inventory </a:t>
            </a:r>
            <a:r>
              <a:rPr lang="en-US" sz="2650" b="1" dirty="0">
                <a:solidFill>
                  <a:srgbClr val="C00000"/>
                </a:solidFill>
              </a:rPr>
              <a:t>reduces the risks of them becoming obsolete.</a:t>
            </a:r>
          </a:p>
          <a:p>
            <a:r>
              <a:rPr lang="en-US" sz="2650" dirty="0"/>
              <a:t>The FIFO valuation method is the most commonly used inventory valuation method as most of the companies sell their products in the same order in which they purchase it.</a:t>
            </a:r>
          </a:p>
          <a:p>
            <a:r>
              <a:rPr lang="en-US" sz="2650" dirty="0"/>
              <a:t>When your business has large numbers of nearly identical items, specific identification may not be worth the effort. First In, First Out, or FIFO, might be better. </a:t>
            </a:r>
          </a:p>
          <a:p>
            <a:r>
              <a:rPr lang="en-US" sz="2650" dirty="0"/>
              <a:t>FIFO assumes that any sale of an item is from the oldest batch on hand, and is relevant when the prices you bought it at fluctuate. </a:t>
            </a:r>
          </a:p>
          <a:p>
            <a:r>
              <a:rPr lang="en-US" sz="2650" b="1" dirty="0">
                <a:solidFill>
                  <a:srgbClr val="C00000"/>
                </a:solidFill>
              </a:rPr>
              <a:t>Inventory can be calculated with FIFO by multiplying the cost of your oldest inventory by the amount of that inventory sold</a:t>
            </a:r>
            <a:r>
              <a:rPr lang="en-US" sz="2650" dirty="0"/>
              <a:t>.</a:t>
            </a:r>
            <a:endParaRPr lang="en-IN" sz="2650" b="1" dirty="0"/>
          </a:p>
        </p:txBody>
      </p:sp>
      <p:sp>
        <p:nvSpPr>
          <p:cNvPr id="3" name="Title 2">
            <a:extLst>
              <a:ext uri="{FF2B5EF4-FFF2-40B4-BE49-F238E27FC236}">
                <a16:creationId xmlns:a16="http://schemas.microsoft.com/office/drawing/2014/main" id="{11E87BFF-9177-1F85-C087-405B37BA1BC8}"/>
              </a:ext>
            </a:extLst>
          </p:cNvPr>
          <p:cNvSpPr>
            <a:spLocks noGrp="1"/>
          </p:cNvSpPr>
          <p:nvPr>
            <p:ph type="title"/>
          </p:nvPr>
        </p:nvSpPr>
        <p:spPr/>
        <p:txBody>
          <a:bodyPr/>
          <a:lstStyle/>
          <a:p>
            <a:r>
              <a:rPr lang="en-IN" dirty="0">
                <a:solidFill>
                  <a:schemeClr val="tx1"/>
                </a:solidFill>
              </a:rPr>
              <a:t>1. FIFO Method</a:t>
            </a:r>
          </a:p>
        </p:txBody>
      </p:sp>
    </p:spTree>
    <p:extLst>
      <p:ext uri="{BB962C8B-B14F-4D97-AF65-F5344CB8AC3E}">
        <p14:creationId xmlns:p14="http://schemas.microsoft.com/office/powerpoint/2010/main" val="23416630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2E3667-9440-6F19-BBE8-8720DCB61331}"/>
              </a:ext>
            </a:extLst>
          </p:cNvPr>
          <p:cNvSpPr>
            <a:spLocks noGrp="1"/>
          </p:cNvSpPr>
          <p:nvPr>
            <p:ph idx="1"/>
          </p:nvPr>
        </p:nvSpPr>
        <p:spPr>
          <a:xfrm>
            <a:off x="131180" y="874595"/>
            <a:ext cx="11929641" cy="5590565"/>
          </a:xfrm>
        </p:spPr>
        <p:txBody>
          <a:bodyPr/>
          <a:lstStyle/>
          <a:p>
            <a:r>
              <a:rPr lang="en-US" dirty="0"/>
              <a:t>This method automatically assumes that </a:t>
            </a:r>
            <a:r>
              <a:rPr lang="en-US" b="1" dirty="0">
                <a:solidFill>
                  <a:srgbClr val="C00000"/>
                </a:solidFill>
              </a:rPr>
              <a:t>the last item in the inventory that was purchased is the first one sold. </a:t>
            </a:r>
          </a:p>
          <a:p>
            <a:r>
              <a:rPr lang="en-US" dirty="0"/>
              <a:t>It is rarely used in practice, as the company using it would have a great risk of only selling the most recently purchased or manufactured products and having their older products become obsolete and unsellable.</a:t>
            </a:r>
          </a:p>
          <a:p>
            <a:r>
              <a:rPr lang="en-US" dirty="0"/>
              <a:t>The last-in-first-out (LIFO) inventory valuation method is precisely </a:t>
            </a:r>
            <a:r>
              <a:rPr lang="en-US" b="1" dirty="0">
                <a:solidFill>
                  <a:srgbClr val="C00000"/>
                </a:solidFill>
              </a:rPr>
              <a:t>the opposite of the FIFO valuation method.</a:t>
            </a:r>
          </a:p>
          <a:p>
            <a:r>
              <a:rPr lang="en-US" dirty="0"/>
              <a:t>“LIFO is when you attribute specific costs to individual items or batches of items based on their actual cost, and you reduce your cost as you sell items with the last items added being removed from inventory first. This method only makes sense when it actually mirrors reality where </a:t>
            </a:r>
            <a:r>
              <a:rPr lang="en-US" b="1" dirty="0">
                <a:solidFill>
                  <a:srgbClr val="C00000"/>
                </a:solidFill>
              </a:rPr>
              <a:t>the newest items are sold first, and older items can sit there for a long time.</a:t>
            </a:r>
            <a:r>
              <a:rPr lang="en-US" dirty="0"/>
              <a:t>” </a:t>
            </a:r>
            <a:endParaRPr lang="en-IN" sz="2600" b="1" dirty="0"/>
          </a:p>
        </p:txBody>
      </p:sp>
      <p:sp>
        <p:nvSpPr>
          <p:cNvPr id="3" name="Title 2">
            <a:extLst>
              <a:ext uri="{FF2B5EF4-FFF2-40B4-BE49-F238E27FC236}">
                <a16:creationId xmlns:a16="http://schemas.microsoft.com/office/drawing/2014/main" id="{11E87BFF-9177-1F85-C087-405B37BA1BC8}"/>
              </a:ext>
            </a:extLst>
          </p:cNvPr>
          <p:cNvSpPr>
            <a:spLocks noGrp="1"/>
          </p:cNvSpPr>
          <p:nvPr>
            <p:ph type="title"/>
          </p:nvPr>
        </p:nvSpPr>
        <p:spPr/>
        <p:txBody>
          <a:bodyPr/>
          <a:lstStyle/>
          <a:p>
            <a:r>
              <a:rPr lang="en-IN" dirty="0">
                <a:solidFill>
                  <a:schemeClr val="tx1"/>
                </a:solidFill>
              </a:rPr>
              <a:t>2. LIFO Method</a:t>
            </a:r>
          </a:p>
        </p:txBody>
      </p:sp>
    </p:spTree>
    <p:extLst>
      <p:ext uri="{BB962C8B-B14F-4D97-AF65-F5344CB8AC3E}">
        <p14:creationId xmlns:p14="http://schemas.microsoft.com/office/powerpoint/2010/main" val="8775170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2E3667-9440-6F19-BBE8-8720DCB61331}"/>
              </a:ext>
            </a:extLst>
          </p:cNvPr>
          <p:cNvSpPr>
            <a:spLocks noGrp="1"/>
          </p:cNvSpPr>
          <p:nvPr>
            <p:ph idx="1"/>
          </p:nvPr>
        </p:nvSpPr>
        <p:spPr/>
        <p:txBody>
          <a:bodyPr/>
          <a:lstStyle/>
          <a:p>
            <a:r>
              <a:rPr lang="en-US" dirty="0"/>
              <a:t>This method </a:t>
            </a:r>
            <a:r>
              <a:rPr lang="en-US" b="1" dirty="0">
                <a:solidFill>
                  <a:srgbClr val="C00000"/>
                </a:solidFill>
              </a:rPr>
              <a:t>consists of assigning an average cost of production to all inventory products. </a:t>
            </a:r>
          </a:p>
          <a:p>
            <a:r>
              <a:rPr lang="en-US" dirty="0"/>
              <a:t>This average is determined by dividing the cost of goods that are currently available for sale by how many of them there are in the inventory, resulting in an average cost per unit. </a:t>
            </a:r>
          </a:p>
          <a:p>
            <a:r>
              <a:rPr lang="en-US" b="1" dirty="0">
                <a:solidFill>
                  <a:srgbClr val="C00000"/>
                </a:solidFill>
              </a:rPr>
              <a:t>The resulted value is usually an average between the oldest and the newest products purchased and placed in stock.</a:t>
            </a:r>
          </a:p>
          <a:p>
            <a:r>
              <a:rPr lang="en-US" dirty="0"/>
              <a:t>This method is mainly </a:t>
            </a:r>
            <a:r>
              <a:rPr lang="en-US" b="1" dirty="0">
                <a:solidFill>
                  <a:srgbClr val="C00000"/>
                </a:solidFill>
              </a:rPr>
              <a:t>used by businesses that don’t have variation in their inventory.</a:t>
            </a:r>
          </a:p>
          <a:p>
            <a:r>
              <a:rPr lang="en-US" dirty="0"/>
              <a:t>If the prices of the products your business buys hardly change, then Weighted Average Cost Method is most suitable one for the business.</a:t>
            </a:r>
          </a:p>
        </p:txBody>
      </p:sp>
      <p:sp>
        <p:nvSpPr>
          <p:cNvPr id="3" name="Title 2">
            <a:extLst>
              <a:ext uri="{FF2B5EF4-FFF2-40B4-BE49-F238E27FC236}">
                <a16:creationId xmlns:a16="http://schemas.microsoft.com/office/drawing/2014/main" id="{11E87BFF-9177-1F85-C087-405B37BA1BC8}"/>
              </a:ext>
            </a:extLst>
          </p:cNvPr>
          <p:cNvSpPr>
            <a:spLocks noGrp="1"/>
          </p:cNvSpPr>
          <p:nvPr>
            <p:ph type="title"/>
          </p:nvPr>
        </p:nvSpPr>
        <p:spPr/>
        <p:txBody>
          <a:bodyPr/>
          <a:lstStyle/>
          <a:p>
            <a:r>
              <a:rPr lang="en-IN" dirty="0">
                <a:solidFill>
                  <a:schemeClr val="tx1"/>
                </a:solidFill>
              </a:rPr>
              <a:t>3. WAM</a:t>
            </a:r>
          </a:p>
        </p:txBody>
      </p:sp>
    </p:spTree>
    <p:extLst>
      <p:ext uri="{BB962C8B-B14F-4D97-AF65-F5344CB8AC3E}">
        <p14:creationId xmlns:p14="http://schemas.microsoft.com/office/powerpoint/2010/main" val="20080048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2210-D42D-83BA-39BD-1CF2E49CEB27}"/>
              </a:ext>
            </a:extLst>
          </p:cNvPr>
          <p:cNvSpPr>
            <a:spLocks noGrp="1"/>
          </p:cNvSpPr>
          <p:nvPr>
            <p:ph type="title"/>
          </p:nvPr>
        </p:nvSpPr>
        <p:spPr/>
        <p:txBody>
          <a:bodyPr/>
          <a:lstStyle/>
          <a:p>
            <a:r>
              <a:rPr lang="en-US" dirty="0"/>
              <a:t>FIFO vs LIFO vs WAM</a:t>
            </a:r>
            <a:endParaRPr lang="en-IN" dirty="0"/>
          </a:p>
        </p:txBody>
      </p:sp>
      <p:graphicFrame>
        <p:nvGraphicFramePr>
          <p:cNvPr id="4" name="Content Placeholder 3">
            <a:extLst>
              <a:ext uri="{FF2B5EF4-FFF2-40B4-BE49-F238E27FC236}">
                <a16:creationId xmlns:a16="http://schemas.microsoft.com/office/drawing/2014/main" id="{ED61AAAD-CDC4-508C-BE60-ACDE8FA39392}"/>
              </a:ext>
            </a:extLst>
          </p:cNvPr>
          <p:cNvGraphicFramePr>
            <a:graphicFrameLocks noGrp="1"/>
          </p:cNvGraphicFramePr>
          <p:nvPr>
            <p:ph idx="1"/>
            <p:extLst>
              <p:ext uri="{D42A27DB-BD31-4B8C-83A1-F6EECF244321}">
                <p14:modId xmlns:p14="http://schemas.microsoft.com/office/powerpoint/2010/main" val="1217797297"/>
              </p:ext>
            </p:extLst>
          </p:nvPr>
        </p:nvGraphicFramePr>
        <p:xfrm>
          <a:off x="131763" y="863600"/>
          <a:ext cx="11922705" cy="5623560"/>
        </p:xfrm>
        <a:graphic>
          <a:graphicData uri="http://schemas.openxmlformats.org/drawingml/2006/table">
            <a:tbl>
              <a:tblPr firstRow="1" bandRow="1">
                <a:tableStyleId>{5C22544A-7EE6-4342-B048-85BDC9FD1C3A}</a:tableStyleId>
              </a:tblPr>
              <a:tblGrid>
                <a:gridCol w="1105487">
                  <a:extLst>
                    <a:ext uri="{9D8B030D-6E8A-4147-A177-3AD203B41FA5}">
                      <a16:colId xmlns:a16="http://schemas.microsoft.com/office/drawing/2014/main" val="415833499"/>
                    </a:ext>
                  </a:extLst>
                </a:gridCol>
                <a:gridCol w="3254582">
                  <a:extLst>
                    <a:ext uri="{9D8B030D-6E8A-4147-A177-3AD203B41FA5}">
                      <a16:colId xmlns:a16="http://schemas.microsoft.com/office/drawing/2014/main" val="2527307486"/>
                    </a:ext>
                  </a:extLst>
                </a:gridCol>
                <a:gridCol w="2730728">
                  <a:extLst>
                    <a:ext uri="{9D8B030D-6E8A-4147-A177-3AD203B41FA5}">
                      <a16:colId xmlns:a16="http://schemas.microsoft.com/office/drawing/2014/main" val="1302160590"/>
                    </a:ext>
                  </a:extLst>
                </a:gridCol>
                <a:gridCol w="4831908">
                  <a:extLst>
                    <a:ext uri="{9D8B030D-6E8A-4147-A177-3AD203B41FA5}">
                      <a16:colId xmlns:a16="http://schemas.microsoft.com/office/drawing/2014/main" val="165217616"/>
                    </a:ext>
                  </a:extLst>
                </a:gridCol>
              </a:tblGrid>
              <a:tr h="370840">
                <a:tc>
                  <a:txBody>
                    <a:bodyPr/>
                    <a:lstStyle/>
                    <a:p>
                      <a:pPr algn="ctr"/>
                      <a:r>
                        <a:rPr lang="en-US" sz="2300" b="1" dirty="0"/>
                        <a:t>Method</a:t>
                      </a:r>
                      <a:endParaRPr lang="en-IN" sz="2300" b="1" dirty="0"/>
                    </a:p>
                  </a:txBody>
                  <a:tcPr/>
                </a:tc>
                <a:tc>
                  <a:txBody>
                    <a:bodyPr/>
                    <a:lstStyle/>
                    <a:p>
                      <a:pPr algn="ctr"/>
                      <a:r>
                        <a:rPr lang="en-US" sz="2300" dirty="0"/>
                        <a:t>Explanation</a:t>
                      </a:r>
                      <a:endParaRPr lang="en-IN" sz="2300" dirty="0"/>
                    </a:p>
                  </a:txBody>
                  <a:tcPr/>
                </a:tc>
                <a:tc>
                  <a:txBody>
                    <a:bodyPr/>
                    <a:lstStyle/>
                    <a:p>
                      <a:pPr algn="ctr"/>
                      <a:r>
                        <a:rPr lang="en-US" sz="2300" dirty="0"/>
                        <a:t>When to use</a:t>
                      </a:r>
                      <a:endParaRPr lang="en-IN" sz="2300" dirty="0"/>
                    </a:p>
                  </a:txBody>
                  <a:tcPr/>
                </a:tc>
                <a:tc>
                  <a:txBody>
                    <a:bodyPr/>
                    <a:lstStyle/>
                    <a:p>
                      <a:pPr algn="ctr"/>
                      <a:r>
                        <a:rPr lang="en-US" sz="2300" dirty="0"/>
                        <a:t>Effect on Financial Statement</a:t>
                      </a:r>
                      <a:endParaRPr lang="en-IN" sz="2300" dirty="0"/>
                    </a:p>
                  </a:txBody>
                  <a:tcPr/>
                </a:tc>
                <a:extLst>
                  <a:ext uri="{0D108BD9-81ED-4DB2-BD59-A6C34878D82A}">
                    <a16:rowId xmlns:a16="http://schemas.microsoft.com/office/drawing/2014/main" val="1656850531"/>
                  </a:ext>
                </a:extLst>
              </a:tr>
              <a:tr h="370840">
                <a:tc>
                  <a:txBody>
                    <a:bodyPr/>
                    <a:lstStyle/>
                    <a:p>
                      <a:pPr algn="ctr"/>
                      <a:r>
                        <a:rPr lang="en-US" sz="2300" b="1" dirty="0">
                          <a:solidFill>
                            <a:srgbClr val="C00000"/>
                          </a:solidFill>
                        </a:rPr>
                        <a:t>FIFO</a:t>
                      </a:r>
                      <a:endParaRPr lang="en-IN" sz="2300" b="1" dirty="0">
                        <a:solidFill>
                          <a:srgbClr val="C00000"/>
                        </a:solidFill>
                      </a:endParaRPr>
                    </a:p>
                  </a:txBody>
                  <a:tcPr/>
                </a:tc>
                <a:tc>
                  <a:txBody>
                    <a:bodyPr/>
                    <a:lstStyle/>
                    <a:p>
                      <a:pPr algn="just"/>
                      <a:r>
                        <a:rPr lang="en-US" sz="2300" b="0" i="0" kern="1200" dirty="0">
                          <a:solidFill>
                            <a:schemeClr val="dk1"/>
                          </a:solidFill>
                          <a:effectLst/>
                          <a:latin typeface="+mn-lt"/>
                          <a:ea typeface="+mn-ea"/>
                          <a:cs typeface="+mn-cs"/>
                        </a:rPr>
                        <a:t>Companies match the </a:t>
                      </a:r>
                      <a:r>
                        <a:rPr lang="en-US" sz="2300" b="1" i="0" kern="1200" dirty="0">
                          <a:solidFill>
                            <a:srgbClr val="C00000"/>
                          </a:solidFill>
                          <a:effectLst/>
                          <a:latin typeface="+mn-lt"/>
                          <a:ea typeface="+mn-ea"/>
                          <a:cs typeface="+mn-cs"/>
                        </a:rPr>
                        <a:t>oldest cost against the revenue</a:t>
                      </a:r>
                      <a:r>
                        <a:rPr lang="en-US" sz="2300" b="0" i="0" kern="1200" dirty="0">
                          <a:solidFill>
                            <a:schemeClr val="dk1"/>
                          </a:solidFill>
                          <a:effectLst/>
                          <a:latin typeface="+mn-lt"/>
                          <a:ea typeface="+mn-ea"/>
                          <a:cs typeface="+mn-cs"/>
                        </a:rPr>
                        <a:t> and assign it to COGS.</a:t>
                      </a:r>
                      <a:endParaRPr lang="en-IN" sz="2300" dirty="0"/>
                    </a:p>
                  </a:txBody>
                  <a:tcPr/>
                </a:tc>
                <a:tc>
                  <a:txBody>
                    <a:bodyPr/>
                    <a:lstStyle/>
                    <a:p>
                      <a:pPr algn="just"/>
                      <a:r>
                        <a:rPr lang="en-US" sz="2300" b="0" i="0" kern="1200" dirty="0">
                          <a:solidFill>
                            <a:schemeClr val="dk1"/>
                          </a:solidFill>
                          <a:effectLst/>
                          <a:latin typeface="+mn-lt"/>
                          <a:ea typeface="+mn-ea"/>
                          <a:cs typeface="+mn-cs"/>
                        </a:rPr>
                        <a:t>When prices are rising, the lowest COGS and highest taxable income.</a:t>
                      </a:r>
                      <a:endParaRPr lang="en-IN" sz="2300" dirty="0"/>
                    </a:p>
                  </a:txBody>
                  <a:tcPr/>
                </a:tc>
                <a:tc>
                  <a:txBody>
                    <a:bodyPr/>
                    <a:lstStyle/>
                    <a:p>
                      <a:pPr algn="just"/>
                      <a:r>
                        <a:rPr lang="en-US" sz="2300" b="0" i="0" kern="1200" dirty="0">
                          <a:solidFill>
                            <a:schemeClr val="dk1"/>
                          </a:solidFill>
                          <a:effectLst/>
                          <a:latin typeface="+mn-lt"/>
                          <a:ea typeface="+mn-ea"/>
                          <a:cs typeface="+mn-cs"/>
                        </a:rPr>
                        <a:t>During a period of increasing costs: Balance Sheet - more accurate value (higher) for ending inventory; Income statement - increased net income.</a:t>
                      </a:r>
                      <a:endParaRPr lang="en-IN" sz="2300" dirty="0"/>
                    </a:p>
                  </a:txBody>
                  <a:tcPr/>
                </a:tc>
                <a:extLst>
                  <a:ext uri="{0D108BD9-81ED-4DB2-BD59-A6C34878D82A}">
                    <a16:rowId xmlns:a16="http://schemas.microsoft.com/office/drawing/2014/main" val="4059797003"/>
                  </a:ext>
                </a:extLst>
              </a:tr>
              <a:tr h="370840">
                <a:tc>
                  <a:txBody>
                    <a:bodyPr/>
                    <a:lstStyle/>
                    <a:p>
                      <a:pPr algn="ctr"/>
                      <a:r>
                        <a:rPr lang="en-US" sz="2300" b="1" dirty="0">
                          <a:solidFill>
                            <a:srgbClr val="C00000"/>
                          </a:solidFill>
                        </a:rPr>
                        <a:t>LIFO</a:t>
                      </a:r>
                      <a:endParaRPr lang="en-IN" sz="2300" b="1" dirty="0">
                        <a:solidFill>
                          <a:srgbClr val="C00000"/>
                        </a:solidFill>
                      </a:endParaRPr>
                    </a:p>
                  </a:txBody>
                  <a:tcPr/>
                </a:tc>
                <a:tc>
                  <a:txBody>
                    <a:bodyPr/>
                    <a:lstStyle/>
                    <a:p>
                      <a:pPr algn="just"/>
                      <a:r>
                        <a:rPr lang="en-US" sz="2300" b="0" i="0" kern="1200" dirty="0">
                          <a:solidFill>
                            <a:schemeClr val="dk1"/>
                          </a:solidFill>
                          <a:effectLst/>
                          <a:latin typeface="+mn-lt"/>
                          <a:ea typeface="+mn-ea"/>
                          <a:cs typeface="+mn-cs"/>
                        </a:rPr>
                        <a:t>Companies assign the </a:t>
                      </a:r>
                      <a:r>
                        <a:rPr lang="en-US" sz="2300" b="1" i="0" kern="1200" dirty="0">
                          <a:solidFill>
                            <a:srgbClr val="C00000"/>
                          </a:solidFill>
                          <a:effectLst/>
                          <a:latin typeface="+mn-lt"/>
                          <a:ea typeface="+mn-ea"/>
                          <a:cs typeface="+mn-cs"/>
                        </a:rPr>
                        <a:t>most recent cost</a:t>
                      </a:r>
                      <a:r>
                        <a:rPr lang="en-US" sz="2300" b="0" i="0" kern="1200" dirty="0">
                          <a:solidFill>
                            <a:schemeClr val="dk1"/>
                          </a:solidFill>
                          <a:effectLst/>
                          <a:latin typeface="+mn-lt"/>
                          <a:ea typeface="+mn-ea"/>
                          <a:cs typeface="+mn-cs"/>
                        </a:rPr>
                        <a:t> to inventory for COGS.</a:t>
                      </a:r>
                      <a:endParaRPr lang="en-IN" sz="2300" dirty="0"/>
                    </a:p>
                  </a:txBody>
                  <a:tcPr/>
                </a:tc>
                <a:tc>
                  <a:txBody>
                    <a:bodyPr/>
                    <a:lstStyle/>
                    <a:p>
                      <a:pPr algn="just"/>
                      <a:r>
                        <a:rPr lang="en-US" sz="2300" b="0" i="0" kern="1200" dirty="0">
                          <a:solidFill>
                            <a:schemeClr val="dk1"/>
                          </a:solidFill>
                          <a:effectLst/>
                          <a:latin typeface="+mn-lt"/>
                          <a:ea typeface="+mn-ea"/>
                          <a:cs typeface="+mn-cs"/>
                        </a:rPr>
                        <a:t>When prices are rising (inflation), the COGS is the highest with the taxable income lowest.</a:t>
                      </a:r>
                      <a:endParaRPr lang="en-IN" sz="2300" dirty="0"/>
                    </a:p>
                  </a:txBody>
                  <a:tcPr/>
                </a:tc>
                <a:tc>
                  <a:txBody>
                    <a:bodyPr/>
                    <a:lstStyle/>
                    <a:p>
                      <a:pPr algn="just"/>
                      <a:r>
                        <a:rPr lang="en-US" sz="2300" b="0" i="0" kern="1200" dirty="0">
                          <a:solidFill>
                            <a:schemeClr val="dk1"/>
                          </a:solidFill>
                          <a:effectLst/>
                          <a:latin typeface="+mn-lt"/>
                          <a:ea typeface="+mn-ea"/>
                          <a:cs typeface="+mn-cs"/>
                        </a:rPr>
                        <a:t>During a period of rising costs: Balance sheet - lower inventory costs, shareholder equity lower; Income statement - lower income and higher COGS.</a:t>
                      </a:r>
                      <a:endParaRPr lang="en-IN" sz="2300" dirty="0"/>
                    </a:p>
                  </a:txBody>
                  <a:tcPr/>
                </a:tc>
                <a:extLst>
                  <a:ext uri="{0D108BD9-81ED-4DB2-BD59-A6C34878D82A}">
                    <a16:rowId xmlns:a16="http://schemas.microsoft.com/office/drawing/2014/main" val="1933895460"/>
                  </a:ext>
                </a:extLst>
              </a:tr>
              <a:tr h="370840">
                <a:tc>
                  <a:txBody>
                    <a:bodyPr/>
                    <a:lstStyle/>
                    <a:p>
                      <a:pPr algn="ctr"/>
                      <a:r>
                        <a:rPr lang="en-US" sz="2300" b="1" dirty="0">
                          <a:solidFill>
                            <a:srgbClr val="C00000"/>
                          </a:solidFill>
                        </a:rPr>
                        <a:t>WAM</a:t>
                      </a:r>
                      <a:endParaRPr lang="en-IN" sz="2300" b="1" dirty="0">
                        <a:solidFill>
                          <a:srgbClr val="C00000"/>
                        </a:solidFill>
                      </a:endParaRPr>
                    </a:p>
                  </a:txBody>
                  <a:tcPr/>
                </a:tc>
                <a:tc>
                  <a:txBody>
                    <a:bodyPr/>
                    <a:lstStyle/>
                    <a:p>
                      <a:pPr algn="just"/>
                      <a:r>
                        <a:rPr lang="en-US" sz="2300" b="1" i="0" kern="1200" dirty="0">
                          <a:solidFill>
                            <a:srgbClr val="C00000"/>
                          </a:solidFill>
                          <a:effectLst/>
                          <a:latin typeface="+mn-lt"/>
                          <a:ea typeface="+mn-ea"/>
                          <a:cs typeface="+mn-cs"/>
                        </a:rPr>
                        <a:t>The average unit cost </a:t>
                      </a:r>
                      <a:r>
                        <a:rPr lang="en-US" sz="2300" b="0" i="0" kern="1200" dirty="0">
                          <a:solidFill>
                            <a:schemeClr val="dk1"/>
                          </a:solidFill>
                          <a:effectLst/>
                          <a:latin typeface="+mn-lt"/>
                          <a:ea typeface="+mn-ea"/>
                          <a:cs typeface="+mn-cs"/>
                        </a:rPr>
                        <a:t>over the period, calculated by the total cost available for sale by total units available for sale.</a:t>
                      </a:r>
                      <a:endParaRPr lang="en-IN" sz="2300" dirty="0"/>
                    </a:p>
                  </a:txBody>
                  <a:tcPr/>
                </a:tc>
                <a:tc>
                  <a:txBody>
                    <a:bodyPr/>
                    <a:lstStyle/>
                    <a:p>
                      <a:pPr algn="just"/>
                      <a:r>
                        <a:rPr lang="en-US" sz="2300" b="0" i="0" kern="1200" dirty="0">
                          <a:solidFill>
                            <a:schemeClr val="dk1"/>
                          </a:solidFill>
                          <a:effectLst/>
                          <a:latin typeface="+mn-lt"/>
                          <a:ea typeface="+mn-ea"/>
                          <a:cs typeface="+mn-cs"/>
                        </a:rPr>
                        <a:t>Used by higher volume and inventory turnover companies.</a:t>
                      </a:r>
                      <a:endParaRPr lang="en-IN" sz="2300" dirty="0"/>
                    </a:p>
                  </a:txBody>
                  <a:tcPr/>
                </a:tc>
                <a:tc>
                  <a:txBody>
                    <a:bodyPr/>
                    <a:lstStyle/>
                    <a:p>
                      <a:pPr algn="just"/>
                      <a:r>
                        <a:rPr lang="en-US" sz="2300" b="0" i="0" kern="1200" dirty="0">
                          <a:solidFill>
                            <a:schemeClr val="dk1"/>
                          </a:solidFill>
                          <a:effectLst/>
                          <a:latin typeface="+mn-lt"/>
                          <a:ea typeface="+mn-ea"/>
                          <a:cs typeface="+mn-cs"/>
                        </a:rPr>
                        <a:t>With rising prices: average costs are higher and net income is lower. Results will be between those yielded by FIFO or LIFO.</a:t>
                      </a:r>
                      <a:endParaRPr lang="en-IN" sz="2300" dirty="0"/>
                    </a:p>
                  </a:txBody>
                  <a:tcPr/>
                </a:tc>
                <a:extLst>
                  <a:ext uri="{0D108BD9-81ED-4DB2-BD59-A6C34878D82A}">
                    <a16:rowId xmlns:a16="http://schemas.microsoft.com/office/drawing/2014/main" val="996368437"/>
                  </a:ext>
                </a:extLst>
              </a:tr>
            </a:tbl>
          </a:graphicData>
        </a:graphic>
      </p:graphicFrame>
    </p:spTree>
    <p:extLst>
      <p:ext uri="{BB962C8B-B14F-4D97-AF65-F5344CB8AC3E}">
        <p14:creationId xmlns:p14="http://schemas.microsoft.com/office/powerpoint/2010/main" val="2703473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39B8-873C-EBC5-F193-3793A2876AC1}"/>
              </a:ext>
            </a:extLst>
          </p:cNvPr>
          <p:cNvSpPr>
            <a:spLocks noGrp="1"/>
          </p:cNvSpPr>
          <p:nvPr>
            <p:ph type="title"/>
          </p:nvPr>
        </p:nvSpPr>
        <p:spPr/>
        <p:txBody>
          <a:bodyPr/>
          <a:lstStyle/>
          <a:p>
            <a:r>
              <a:rPr lang="en-IN" dirty="0"/>
              <a:t>Meaning of Trial Balance</a:t>
            </a:r>
          </a:p>
        </p:txBody>
      </p:sp>
      <p:sp>
        <p:nvSpPr>
          <p:cNvPr id="3" name="Content Placeholder 2">
            <a:extLst>
              <a:ext uri="{FF2B5EF4-FFF2-40B4-BE49-F238E27FC236}">
                <a16:creationId xmlns:a16="http://schemas.microsoft.com/office/drawing/2014/main" id="{E465CE1B-CD75-E508-FF9C-AE30DFF47359}"/>
              </a:ext>
            </a:extLst>
          </p:cNvPr>
          <p:cNvSpPr>
            <a:spLocks noGrp="1"/>
          </p:cNvSpPr>
          <p:nvPr>
            <p:ph idx="1"/>
          </p:nvPr>
        </p:nvSpPr>
        <p:spPr/>
        <p:txBody>
          <a:bodyPr/>
          <a:lstStyle/>
          <a:p>
            <a:r>
              <a:rPr lang="en-IN" dirty="0"/>
              <a:t>Trial Balance is a statement prepared with debit and credit balances of all accounts in ledger, </a:t>
            </a:r>
            <a:r>
              <a:rPr lang="en-IN" b="1" dirty="0">
                <a:solidFill>
                  <a:srgbClr val="C00000"/>
                </a:solidFill>
              </a:rPr>
              <a:t>to verify the arithmetical accuracy of the accounts</a:t>
            </a:r>
            <a:r>
              <a:rPr lang="en-IN" dirty="0"/>
              <a:t>. </a:t>
            </a:r>
          </a:p>
          <a:p>
            <a:r>
              <a:rPr lang="en-IN" dirty="0"/>
              <a:t>Trial Balance represents a </a:t>
            </a:r>
            <a:r>
              <a:rPr lang="en-IN" b="1" dirty="0">
                <a:solidFill>
                  <a:srgbClr val="C00000"/>
                </a:solidFill>
              </a:rPr>
              <a:t>summary of all ledger balances</a:t>
            </a:r>
            <a:r>
              <a:rPr lang="en-IN" dirty="0"/>
              <a:t> and, therefore, if the two sides of the Trial Balance tally, it is an indication of this fact that the books of accounts are arithmetically accurate.</a:t>
            </a:r>
          </a:p>
          <a:p>
            <a:r>
              <a:rPr lang="en-IN" dirty="0"/>
              <a:t>Trial Balance is a statement containing the various ledger balances on a particular date. It is generally prepared on monthly or yearly basis.</a:t>
            </a:r>
          </a:p>
          <a:p>
            <a:r>
              <a:rPr lang="en-IN" b="1" dirty="0">
                <a:solidFill>
                  <a:srgbClr val="C00000"/>
                </a:solidFill>
              </a:rPr>
              <a:t>There are two columns in a Trial Balance : Debit and Credit</a:t>
            </a:r>
            <a:r>
              <a:rPr lang="en-IN" dirty="0"/>
              <a:t>. Debit side includes all the debit balances of the accounts, while credit side includes all the credit side balances of the accounts.</a:t>
            </a:r>
          </a:p>
        </p:txBody>
      </p:sp>
    </p:spTree>
    <p:extLst>
      <p:ext uri="{BB962C8B-B14F-4D97-AF65-F5344CB8AC3E}">
        <p14:creationId xmlns:p14="http://schemas.microsoft.com/office/powerpoint/2010/main" val="32603235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E9F596-BE27-CDAF-96E3-08F6E13D02EA}"/>
              </a:ext>
            </a:extLst>
          </p:cNvPr>
          <p:cNvSpPr>
            <a:spLocks noGrp="1"/>
          </p:cNvSpPr>
          <p:nvPr>
            <p:ph idx="4294967295"/>
          </p:nvPr>
        </p:nvSpPr>
        <p:spPr>
          <a:xfrm>
            <a:off x="390293" y="1037063"/>
            <a:ext cx="11538182" cy="5417712"/>
          </a:xfrm>
        </p:spPr>
        <p:txBody>
          <a:bodyPr>
            <a:normAutofit fontScale="92500" lnSpcReduction="10000"/>
          </a:bodyPr>
          <a:lstStyle/>
          <a:p>
            <a:pPr marL="0" indent="0">
              <a:buNone/>
            </a:pPr>
            <a:r>
              <a:rPr lang="en-IN" b="1" dirty="0"/>
              <a:t>Receipts</a:t>
            </a:r>
            <a:r>
              <a:rPr lang="en-IN" dirty="0"/>
              <a:t> :  Jan.1  Balance 50 units @ 4 per unit</a:t>
            </a:r>
          </a:p>
          <a:p>
            <a:pPr marL="0" indent="0">
              <a:buNone/>
            </a:pPr>
            <a:r>
              <a:rPr lang="en-IN" dirty="0"/>
              <a:t>                   Jan.5  Purchase Order No.10, 40 units @ ₹3 per unit</a:t>
            </a:r>
          </a:p>
          <a:p>
            <a:pPr marL="0" indent="0">
              <a:buNone/>
            </a:pPr>
            <a:r>
              <a:rPr lang="en-IN" dirty="0"/>
              <a:t>                   Jan.8  Purchase Order No.12, 30 units @ ₹4 per unit</a:t>
            </a:r>
          </a:p>
          <a:p>
            <a:pPr marL="0" indent="0">
              <a:buNone/>
            </a:pPr>
            <a:r>
              <a:rPr lang="en-IN" dirty="0"/>
              <a:t>                   Jan.15  Purchase Order No.11, 20 units @ ₹5 per unit</a:t>
            </a:r>
          </a:p>
          <a:p>
            <a:pPr marL="0" indent="0">
              <a:buNone/>
            </a:pPr>
            <a:r>
              <a:rPr lang="en-IN" dirty="0"/>
              <a:t>                   Jan.26  Purchase Order No.13, 40 units @ ₹3 per unit</a:t>
            </a:r>
          </a:p>
          <a:p>
            <a:pPr marL="0" indent="0">
              <a:buNone/>
            </a:pPr>
            <a:r>
              <a:rPr lang="en-IN" b="1" dirty="0"/>
              <a:t>Issues</a:t>
            </a:r>
            <a:r>
              <a:rPr lang="en-IN" dirty="0"/>
              <a:t> :      Jan.10  Material Requisition No.4, 70 Units</a:t>
            </a:r>
          </a:p>
          <a:p>
            <a:pPr marL="0" indent="0">
              <a:buNone/>
            </a:pPr>
            <a:r>
              <a:rPr lang="en-IN" dirty="0"/>
              <a:t>                   Jan.12  Material Requisition No.5, 10 Units</a:t>
            </a:r>
          </a:p>
          <a:p>
            <a:pPr marL="0" indent="0">
              <a:buNone/>
            </a:pPr>
            <a:r>
              <a:rPr lang="en-IN" dirty="0"/>
              <a:t>                   Jan.20  Material Requisition No.6, 20 Units</a:t>
            </a:r>
          </a:p>
          <a:p>
            <a:pPr marL="0" indent="0">
              <a:buNone/>
            </a:pPr>
            <a:r>
              <a:rPr lang="en-IN" dirty="0"/>
              <a:t>                   Jan.24  Material Requisition No.7, 10 Units</a:t>
            </a:r>
          </a:p>
          <a:p>
            <a:pPr marL="0" indent="0">
              <a:buNone/>
            </a:pPr>
            <a:r>
              <a:rPr lang="en-IN" dirty="0"/>
              <a:t>                   Jan.31  Shortage 5 Units</a:t>
            </a:r>
          </a:p>
          <a:p>
            <a:pPr marL="0" indent="0">
              <a:buNone/>
            </a:pPr>
            <a:r>
              <a:rPr lang="en-IN" dirty="0"/>
              <a:t>You are required to calculate the value of inventory on Jan.31 according to </a:t>
            </a:r>
          </a:p>
          <a:p>
            <a:pPr marL="0" indent="0">
              <a:buNone/>
            </a:pPr>
            <a:r>
              <a:rPr lang="en-IN" dirty="0"/>
              <a:t>(1) FIFO, (2) LIFO and (3) Weighted Average Price Method</a:t>
            </a:r>
          </a:p>
          <a:p>
            <a:pPr marL="0" indent="0">
              <a:buNone/>
            </a:pPr>
            <a:endParaRPr lang="en-IN" dirty="0"/>
          </a:p>
        </p:txBody>
      </p:sp>
      <p:sp>
        <p:nvSpPr>
          <p:cNvPr id="3" name="Title 2">
            <a:extLst>
              <a:ext uri="{FF2B5EF4-FFF2-40B4-BE49-F238E27FC236}">
                <a16:creationId xmlns:a16="http://schemas.microsoft.com/office/drawing/2014/main" id="{3C931C86-BCBD-002E-241F-05ED1EF81CB8}"/>
              </a:ext>
            </a:extLst>
          </p:cNvPr>
          <p:cNvSpPr>
            <a:spLocks noGrp="1"/>
          </p:cNvSpPr>
          <p:nvPr>
            <p:ph type="title" idx="4294967295"/>
          </p:nvPr>
        </p:nvSpPr>
        <p:spPr>
          <a:xfrm>
            <a:off x="0" y="152400"/>
            <a:ext cx="12192000" cy="711200"/>
          </a:xfrm>
        </p:spPr>
        <p:txBody>
          <a:bodyPr>
            <a:noAutofit/>
          </a:bodyPr>
          <a:lstStyle/>
          <a:p>
            <a:r>
              <a:rPr lang="en-IN" sz="3200" b="1" dirty="0"/>
              <a:t>CW 1 - The following are the details regarding the receipts and issues of material X in respect of a firm.</a:t>
            </a:r>
          </a:p>
        </p:txBody>
      </p:sp>
    </p:spTree>
    <p:extLst>
      <p:ext uri="{BB962C8B-B14F-4D97-AF65-F5344CB8AC3E}">
        <p14:creationId xmlns:p14="http://schemas.microsoft.com/office/powerpoint/2010/main" val="270034462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5FA28A-CECA-5A98-5B6E-574FAEADC507}"/>
              </a:ext>
            </a:extLst>
          </p:cNvPr>
          <p:cNvSpPr>
            <a:spLocks noGrp="1"/>
          </p:cNvSpPr>
          <p:nvPr>
            <p:ph idx="4294967295"/>
          </p:nvPr>
        </p:nvSpPr>
        <p:spPr>
          <a:xfrm>
            <a:off x="0" y="-3052"/>
            <a:ext cx="11928475" cy="6431772"/>
          </a:xfrm>
        </p:spPr>
        <p:txBody>
          <a:bodyPr/>
          <a:lstStyle/>
          <a:p>
            <a:pPr marL="0" indent="0" algn="ctr">
              <a:buNone/>
            </a:pPr>
            <a:r>
              <a:rPr lang="en-IN" dirty="0"/>
              <a:t>Store Ledger Card (FIFO)</a:t>
            </a:r>
          </a:p>
          <a:p>
            <a:pPr marL="0" indent="0" algn="ctr">
              <a:buNone/>
            </a:pPr>
            <a:r>
              <a:rPr lang="en-IN" dirty="0"/>
              <a:t>Material X</a:t>
            </a:r>
          </a:p>
          <a:p>
            <a:pPr marL="0" indent="0" algn="l">
              <a:buNone/>
            </a:pPr>
            <a:endParaRPr lang="en-IN" dirty="0"/>
          </a:p>
        </p:txBody>
      </p:sp>
      <p:sp>
        <p:nvSpPr>
          <p:cNvPr id="3" name="Title 2">
            <a:extLst>
              <a:ext uri="{FF2B5EF4-FFF2-40B4-BE49-F238E27FC236}">
                <a16:creationId xmlns:a16="http://schemas.microsoft.com/office/drawing/2014/main" id="{4CF13B88-7261-8884-04D7-052C8FAEAD43}"/>
              </a:ext>
            </a:extLst>
          </p:cNvPr>
          <p:cNvSpPr>
            <a:spLocks noGrp="1"/>
          </p:cNvSpPr>
          <p:nvPr>
            <p:ph type="title" idx="4294967295"/>
          </p:nvPr>
        </p:nvSpPr>
        <p:spPr>
          <a:xfrm>
            <a:off x="0" y="0"/>
            <a:ext cx="12192000" cy="711200"/>
          </a:xfrm>
        </p:spPr>
        <p:txBody>
          <a:bodyPr/>
          <a:lstStyle/>
          <a:p>
            <a:r>
              <a:rPr lang="en-IN" sz="2800" dirty="0"/>
              <a:t>Solution : </a:t>
            </a:r>
            <a:endParaRPr lang="en-IN" dirty="0"/>
          </a:p>
        </p:txBody>
      </p:sp>
      <p:graphicFrame>
        <p:nvGraphicFramePr>
          <p:cNvPr id="4" name="Table 4">
            <a:extLst>
              <a:ext uri="{FF2B5EF4-FFF2-40B4-BE49-F238E27FC236}">
                <a16:creationId xmlns:a16="http://schemas.microsoft.com/office/drawing/2014/main" id="{A84EBAE8-4343-0953-CDA8-274748F3724A}"/>
              </a:ext>
            </a:extLst>
          </p:cNvPr>
          <p:cNvGraphicFramePr>
            <a:graphicFrameLocks noGrp="1"/>
          </p:cNvGraphicFramePr>
          <p:nvPr/>
        </p:nvGraphicFramePr>
        <p:xfrm>
          <a:off x="304798" y="916541"/>
          <a:ext cx="11582400" cy="370840"/>
        </p:xfrm>
        <a:graphic>
          <a:graphicData uri="http://schemas.openxmlformats.org/drawingml/2006/table">
            <a:tbl>
              <a:tblPr firstRow="1" bandRow="1">
                <a:tableStyleId>{5940675A-B579-460E-94D1-54222C63F5DA}</a:tableStyleId>
              </a:tblPr>
              <a:tblGrid>
                <a:gridCol w="1074559">
                  <a:extLst>
                    <a:ext uri="{9D8B030D-6E8A-4147-A177-3AD203B41FA5}">
                      <a16:colId xmlns:a16="http://schemas.microsoft.com/office/drawing/2014/main" val="2566589486"/>
                    </a:ext>
                  </a:extLst>
                </a:gridCol>
                <a:gridCol w="4375982">
                  <a:extLst>
                    <a:ext uri="{9D8B030D-6E8A-4147-A177-3AD203B41FA5}">
                      <a16:colId xmlns:a16="http://schemas.microsoft.com/office/drawing/2014/main" val="3504936410"/>
                    </a:ext>
                  </a:extLst>
                </a:gridCol>
                <a:gridCol w="4268025">
                  <a:extLst>
                    <a:ext uri="{9D8B030D-6E8A-4147-A177-3AD203B41FA5}">
                      <a16:colId xmlns:a16="http://schemas.microsoft.com/office/drawing/2014/main" val="1513356730"/>
                    </a:ext>
                  </a:extLst>
                </a:gridCol>
                <a:gridCol w="1863834">
                  <a:extLst>
                    <a:ext uri="{9D8B030D-6E8A-4147-A177-3AD203B41FA5}">
                      <a16:colId xmlns:a16="http://schemas.microsoft.com/office/drawing/2014/main" val="3758419749"/>
                    </a:ext>
                  </a:extLst>
                </a:gridCol>
              </a:tblGrid>
              <a:tr h="370840">
                <a:tc>
                  <a:txBody>
                    <a:bodyPr/>
                    <a:lstStyle/>
                    <a:p>
                      <a:pPr algn="ctr"/>
                      <a:r>
                        <a:rPr lang="en-IN" b="1" dirty="0"/>
                        <a:t>Date</a:t>
                      </a:r>
                    </a:p>
                  </a:txBody>
                  <a:tcPr/>
                </a:tc>
                <a:tc>
                  <a:txBody>
                    <a:bodyPr/>
                    <a:lstStyle/>
                    <a:p>
                      <a:pPr algn="ctr"/>
                      <a:r>
                        <a:rPr lang="en-IN" b="1" dirty="0"/>
                        <a:t>Receipts</a:t>
                      </a:r>
                    </a:p>
                  </a:txBody>
                  <a:tcPr/>
                </a:tc>
                <a:tc>
                  <a:txBody>
                    <a:bodyPr/>
                    <a:lstStyle/>
                    <a:p>
                      <a:pPr algn="ctr"/>
                      <a:r>
                        <a:rPr lang="en-IN" b="1" dirty="0"/>
                        <a:t>Issues</a:t>
                      </a:r>
                    </a:p>
                  </a:txBody>
                  <a:tcPr/>
                </a:tc>
                <a:tc>
                  <a:txBody>
                    <a:bodyPr/>
                    <a:lstStyle/>
                    <a:p>
                      <a:pPr algn="ctr"/>
                      <a:r>
                        <a:rPr lang="en-IN" b="1" dirty="0"/>
                        <a:t>Balance</a:t>
                      </a:r>
                    </a:p>
                  </a:txBody>
                  <a:tcPr/>
                </a:tc>
                <a:extLst>
                  <a:ext uri="{0D108BD9-81ED-4DB2-BD59-A6C34878D82A}">
                    <a16:rowId xmlns:a16="http://schemas.microsoft.com/office/drawing/2014/main" val="561035757"/>
                  </a:ext>
                </a:extLst>
              </a:tr>
            </a:tbl>
          </a:graphicData>
        </a:graphic>
      </p:graphicFrame>
      <p:graphicFrame>
        <p:nvGraphicFramePr>
          <p:cNvPr id="5" name="Table 5">
            <a:extLst>
              <a:ext uri="{FF2B5EF4-FFF2-40B4-BE49-F238E27FC236}">
                <a16:creationId xmlns:a16="http://schemas.microsoft.com/office/drawing/2014/main" id="{76416582-2316-178D-9564-8C3ED1CB1C1D}"/>
              </a:ext>
            </a:extLst>
          </p:cNvPr>
          <p:cNvGraphicFramePr>
            <a:graphicFrameLocks noGrp="1"/>
          </p:cNvGraphicFramePr>
          <p:nvPr/>
        </p:nvGraphicFramePr>
        <p:xfrm>
          <a:off x="304796" y="1287381"/>
          <a:ext cx="11582401" cy="91440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03699">
                <a:tc>
                  <a:txBody>
                    <a:bodyPr/>
                    <a:lstStyle/>
                    <a:p>
                      <a:pPr algn="ctr"/>
                      <a:r>
                        <a:rPr lang="en-IN" b="1" dirty="0"/>
                        <a:t>Jan</a:t>
                      </a:r>
                    </a:p>
                  </a:txBody>
                  <a:tcPr/>
                </a:tc>
                <a:tc>
                  <a:txBody>
                    <a:bodyPr/>
                    <a:lstStyle/>
                    <a:p>
                      <a:pPr algn="ctr"/>
                      <a:r>
                        <a:rPr lang="en-IN" b="1" dirty="0"/>
                        <a:t>Ref.</a:t>
                      </a:r>
                    </a:p>
                  </a:txBody>
                  <a:tcPr/>
                </a:tc>
                <a:tc>
                  <a:txBody>
                    <a:bodyPr/>
                    <a:lstStyle/>
                    <a:p>
                      <a:pPr algn="ctr"/>
                      <a:r>
                        <a:rPr lang="en-IN" b="1" dirty="0"/>
                        <a:t>Qty. units</a:t>
                      </a:r>
                    </a:p>
                  </a:txBody>
                  <a:tcPr/>
                </a:tc>
                <a:tc>
                  <a:txBody>
                    <a:bodyPr/>
                    <a:lstStyle/>
                    <a:p>
                      <a:pPr algn="ctr"/>
                      <a:r>
                        <a:rPr lang="en-IN" b="1" dirty="0"/>
                        <a:t>Rate ₹</a:t>
                      </a:r>
                    </a:p>
                  </a:txBody>
                  <a:tcPr/>
                </a:tc>
                <a:tc>
                  <a:txBody>
                    <a:bodyPr/>
                    <a:lstStyle/>
                    <a:p>
                      <a:pPr algn="ctr"/>
                      <a:r>
                        <a:rPr lang="en-IN" b="1" dirty="0"/>
                        <a:t>Amt. ₹</a:t>
                      </a:r>
                    </a:p>
                  </a:txBody>
                  <a:tcPr/>
                </a:tc>
                <a:tc>
                  <a:txBody>
                    <a:bodyPr/>
                    <a:lstStyle/>
                    <a:p>
                      <a:pPr algn="ctr"/>
                      <a:r>
                        <a:rPr lang="en-IN" b="1" dirty="0"/>
                        <a:t>Ref.</a:t>
                      </a:r>
                    </a:p>
                  </a:txBody>
                  <a:tcPr/>
                </a:tc>
                <a:tc>
                  <a:txBody>
                    <a:bodyPr/>
                    <a:lstStyle/>
                    <a:p>
                      <a:pPr algn="ctr"/>
                      <a:r>
                        <a:rPr lang="en-IN" b="1" dirty="0"/>
                        <a:t>Qty. Units</a:t>
                      </a:r>
                    </a:p>
                  </a:txBody>
                  <a:tcPr/>
                </a:tc>
                <a:tc>
                  <a:txBody>
                    <a:bodyPr/>
                    <a:lstStyle/>
                    <a:p>
                      <a:pPr algn="ctr"/>
                      <a:r>
                        <a:rPr lang="en-IN" b="1" dirty="0"/>
                        <a:t>Rate ₹</a:t>
                      </a:r>
                    </a:p>
                  </a:txBody>
                  <a:tcPr/>
                </a:tc>
                <a:tc>
                  <a:txBody>
                    <a:bodyPr/>
                    <a:lstStyle/>
                    <a:p>
                      <a:pPr algn="ctr"/>
                      <a:r>
                        <a:rPr lang="en-IN" b="1" dirty="0"/>
                        <a:t>Amt.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Qty. Units</a:t>
                      </a:r>
                    </a:p>
                    <a:p>
                      <a:pPr algn="ct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Amt. ₹</a:t>
                      </a:r>
                    </a:p>
                    <a:p>
                      <a:pPr algn="ctr"/>
                      <a:endParaRPr lang="en-IN" b="1" dirty="0"/>
                    </a:p>
                  </a:txBody>
                  <a:tcPr/>
                </a:tc>
                <a:extLst>
                  <a:ext uri="{0D108BD9-81ED-4DB2-BD59-A6C34878D82A}">
                    <a16:rowId xmlns:a16="http://schemas.microsoft.com/office/drawing/2014/main" val="588010884"/>
                  </a:ext>
                </a:extLst>
              </a:tr>
            </a:tbl>
          </a:graphicData>
        </a:graphic>
      </p:graphicFrame>
      <p:graphicFrame>
        <p:nvGraphicFramePr>
          <p:cNvPr id="6" name="Table 5">
            <a:extLst>
              <a:ext uri="{FF2B5EF4-FFF2-40B4-BE49-F238E27FC236}">
                <a16:creationId xmlns:a16="http://schemas.microsoft.com/office/drawing/2014/main" id="{7170EF5A-D5C2-079C-D3C3-AFF63592FB43}"/>
              </a:ext>
            </a:extLst>
          </p:cNvPr>
          <p:cNvGraphicFramePr>
            <a:graphicFrameLocks noGrp="1"/>
          </p:cNvGraphicFramePr>
          <p:nvPr/>
        </p:nvGraphicFramePr>
        <p:xfrm>
          <a:off x="304795" y="2201781"/>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a:t>
                      </a:r>
                    </a:p>
                  </a:txBody>
                  <a:tcPr/>
                </a:tc>
                <a:tc>
                  <a:txBody>
                    <a:bodyPr/>
                    <a:lstStyle/>
                    <a:p>
                      <a:pPr algn="ctr"/>
                      <a:r>
                        <a:rPr lang="en-IN" dirty="0"/>
                        <a:t>Balance</a:t>
                      </a:r>
                    </a:p>
                  </a:txBody>
                  <a:tcPr/>
                </a:tc>
                <a:tc>
                  <a:txBody>
                    <a:bodyPr/>
                    <a:lstStyle/>
                    <a:p>
                      <a:pPr algn="ctr"/>
                      <a:r>
                        <a:rPr lang="en-IN" dirty="0"/>
                        <a:t>50</a:t>
                      </a:r>
                    </a:p>
                  </a:txBody>
                  <a:tcPr/>
                </a:tc>
                <a:tc>
                  <a:txBody>
                    <a:bodyPr/>
                    <a:lstStyle/>
                    <a:p>
                      <a:pPr algn="ctr"/>
                      <a:r>
                        <a:rPr lang="en-IN" dirty="0"/>
                        <a:t>4</a:t>
                      </a:r>
                    </a:p>
                  </a:txBody>
                  <a:tcPr/>
                </a:tc>
                <a:tc>
                  <a:txBody>
                    <a:bodyPr/>
                    <a:lstStyle/>
                    <a:p>
                      <a:pPr algn="ctr"/>
                      <a:r>
                        <a:rPr lang="en-IN" dirty="0"/>
                        <a:t>200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50</a:t>
                      </a:r>
                    </a:p>
                  </a:txBody>
                  <a:tcPr/>
                </a:tc>
                <a:tc>
                  <a:txBody>
                    <a:bodyPr/>
                    <a:lstStyle/>
                    <a:p>
                      <a:pPr algn="ctr"/>
                      <a:r>
                        <a:rPr lang="en-IN" dirty="0"/>
                        <a:t>200</a:t>
                      </a:r>
                    </a:p>
                  </a:txBody>
                  <a:tcPr/>
                </a:tc>
                <a:extLst>
                  <a:ext uri="{0D108BD9-81ED-4DB2-BD59-A6C34878D82A}">
                    <a16:rowId xmlns:a16="http://schemas.microsoft.com/office/drawing/2014/main" val="588010884"/>
                  </a:ext>
                </a:extLst>
              </a:tr>
            </a:tbl>
          </a:graphicData>
        </a:graphic>
      </p:graphicFrame>
      <p:graphicFrame>
        <p:nvGraphicFramePr>
          <p:cNvPr id="7" name="Table 6">
            <a:extLst>
              <a:ext uri="{FF2B5EF4-FFF2-40B4-BE49-F238E27FC236}">
                <a16:creationId xmlns:a16="http://schemas.microsoft.com/office/drawing/2014/main" id="{E28224B8-0F84-F590-7FEC-CA20DF00022F}"/>
              </a:ext>
            </a:extLst>
          </p:cNvPr>
          <p:cNvGraphicFramePr>
            <a:graphicFrameLocks noGrp="1"/>
          </p:cNvGraphicFramePr>
          <p:nvPr/>
        </p:nvGraphicFramePr>
        <p:xfrm>
          <a:off x="304795" y="2567541"/>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5</a:t>
                      </a:r>
                    </a:p>
                  </a:txBody>
                  <a:tcPr/>
                </a:tc>
                <a:tc>
                  <a:txBody>
                    <a:bodyPr/>
                    <a:lstStyle/>
                    <a:p>
                      <a:pPr algn="ctr"/>
                      <a:r>
                        <a:rPr lang="en-IN" dirty="0"/>
                        <a:t>P. O. No. 10</a:t>
                      </a:r>
                    </a:p>
                  </a:txBody>
                  <a:tcPr/>
                </a:tc>
                <a:tc>
                  <a:txBody>
                    <a:bodyPr/>
                    <a:lstStyle/>
                    <a:p>
                      <a:pPr algn="ctr"/>
                      <a:r>
                        <a:rPr lang="en-IN" dirty="0"/>
                        <a:t>40</a:t>
                      </a:r>
                    </a:p>
                  </a:txBody>
                  <a:tcPr/>
                </a:tc>
                <a:tc>
                  <a:txBody>
                    <a:bodyPr/>
                    <a:lstStyle/>
                    <a:p>
                      <a:pPr algn="ctr"/>
                      <a:r>
                        <a:rPr lang="en-IN" dirty="0"/>
                        <a:t>3</a:t>
                      </a:r>
                    </a:p>
                  </a:txBody>
                  <a:tcPr/>
                </a:tc>
                <a:tc>
                  <a:txBody>
                    <a:bodyPr/>
                    <a:lstStyle/>
                    <a:p>
                      <a:pPr algn="ctr"/>
                      <a:r>
                        <a:rPr lang="en-IN" dirty="0"/>
                        <a:t>120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90</a:t>
                      </a:r>
                    </a:p>
                  </a:txBody>
                  <a:tcPr/>
                </a:tc>
                <a:tc>
                  <a:txBody>
                    <a:bodyPr/>
                    <a:lstStyle/>
                    <a:p>
                      <a:pPr algn="ctr"/>
                      <a:r>
                        <a:rPr lang="en-IN" dirty="0"/>
                        <a:t>320</a:t>
                      </a:r>
                    </a:p>
                  </a:txBody>
                  <a:tcPr/>
                </a:tc>
                <a:extLst>
                  <a:ext uri="{0D108BD9-81ED-4DB2-BD59-A6C34878D82A}">
                    <a16:rowId xmlns:a16="http://schemas.microsoft.com/office/drawing/2014/main" val="588010884"/>
                  </a:ext>
                </a:extLst>
              </a:tr>
            </a:tbl>
          </a:graphicData>
        </a:graphic>
      </p:graphicFrame>
      <p:graphicFrame>
        <p:nvGraphicFramePr>
          <p:cNvPr id="8" name="Table 7">
            <a:extLst>
              <a:ext uri="{FF2B5EF4-FFF2-40B4-BE49-F238E27FC236}">
                <a16:creationId xmlns:a16="http://schemas.microsoft.com/office/drawing/2014/main" id="{36E86681-76C5-1331-FFD1-DACDAC3742D9}"/>
              </a:ext>
            </a:extLst>
          </p:cNvPr>
          <p:cNvGraphicFramePr>
            <a:graphicFrameLocks noGrp="1"/>
          </p:cNvGraphicFramePr>
          <p:nvPr/>
        </p:nvGraphicFramePr>
        <p:xfrm>
          <a:off x="304795" y="2933301"/>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8</a:t>
                      </a:r>
                    </a:p>
                  </a:txBody>
                  <a:tcPr/>
                </a:tc>
                <a:tc>
                  <a:txBody>
                    <a:bodyPr/>
                    <a:lstStyle/>
                    <a:p>
                      <a:pPr algn="ctr"/>
                      <a:r>
                        <a:rPr lang="en-IN" dirty="0"/>
                        <a:t>P. O. No. 12</a:t>
                      </a:r>
                    </a:p>
                  </a:txBody>
                  <a:tcPr/>
                </a:tc>
                <a:tc>
                  <a:txBody>
                    <a:bodyPr/>
                    <a:lstStyle/>
                    <a:p>
                      <a:pPr algn="ctr"/>
                      <a:r>
                        <a:rPr lang="en-IN" dirty="0"/>
                        <a:t>30</a:t>
                      </a:r>
                    </a:p>
                  </a:txBody>
                  <a:tcPr/>
                </a:tc>
                <a:tc>
                  <a:txBody>
                    <a:bodyPr/>
                    <a:lstStyle/>
                    <a:p>
                      <a:pPr algn="ctr"/>
                      <a:r>
                        <a:rPr lang="en-IN" dirty="0"/>
                        <a:t>4</a:t>
                      </a:r>
                    </a:p>
                  </a:txBody>
                  <a:tcPr/>
                </a:tc>
                <a:tc>
                  <a:txBody>
                    <a:bodyPr/>
                    <a:lstStyle/>
                    <a:p>
                      <a:pPr algn="ctr"/>
                      <a:r>
                        <a:rPr lang="en-IN" dirty="0"/>
                        <a:t>120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120</a:t>
                      </a:r>
                    </a:p>
                  </a:txBody>
                  <a:tcPr/>
                </a:tc>
                <a:tc>
                  <a:txBody>
                    <a:bodyPr/>
                    <a:lstStyle/>
                    <a:p>
                      <a:pPr algn="ctr"/>
                      <a:r>
                        <a:rPr lang="en-IN" dirty="0"/>
                        <a:t>440</a:t>
                      </a:r>
                    </a:p>
                  </a:txBody>
                  <a:tcPr/>
                </a:tc>
                <a:extLst>
                  <a:ext uri="{0D108BD9-81ED-4DB2-BD59-A6C34878D82A}">
                    <a16:rowId xmlns:a16="http://schemas.microsoft.com/office/drawing/2014/main" val="588010884"/>
                  </a:ext>
                </a:extLst>
              </a:tr>
            </a:tbl>
          </a:graphicData>
        </a:graphic>
      </p:graphicFrame>
      <p:graphicFrame>
        <p:nvGraphicFramePr>
          <p:cNvPr id="9" name="Table 8">
            <a:extLst>
              <a:ext uri="{FF2B5EF4-FFF2-40B4-BE49-F238E27FC236}">
                <a16:creationId xmlns:a16="http://schemas.microsoft.com/office/drawing/2014/main" id="{950A7C76-5F13-544A-9CDF-250761AD1F15}"/>
              </a:ext>
            </a:extLst>
          </p:cNvPr>
          <p:cNvGraphicFramePr>
            <a:graphicFrameLocks noGrp="1"/>
          </p:cNvGraphicFramePr>
          <p:nvPr/>
        </p:nvGraphicFramePr>
        <p:xfrm>
          <a:off x="304794" y="3298167"/>
          <a:ext cx="11582401" cy="64008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M. R. No. 4</a:t>
                      </a:r>
                    </a:p>
                  </a:txBody>
                  <a:tcPr/>
                </a:tc>
                <a:tc>
                  <a:txBody>
                    <a:bodyPr/>
                    <a:lstStyle/>
                    <a:p>
                      <a:pPr algn="ctr"/>
                      <a:r>
                        <a:rPr lang="en-IN" dirty="0"/>
                        <a:t>30</a:t>
                      </a:r>
                    </a:p>
                    <a:p>
                      <a:pPr algn="ctr"/>
                      <a:r>
                        <a:rPr lang="en-IN" dirty="0"/>
                        <a:t>20</a:t>
                      </a:r>
                    </a:p>
                  </a:txBody>
                  <a:tcPr/>
                </a:tc>
                <a:tc>
                  <a:txBody>
                    <a:bodyPr/>
                    <a:lstStyle/>
                    <a:p>
                      <a:pPr algn="ctr"/>
                      <a:r>
                        <a:rPr lang="en-IN" dirty="0"/>
                        <a:t>4</a:t>
                      </a:r>
                    </a:p>
                    <a:p>
                      <a:pPr algn="ctr"/>
                      <a:r>
                        <a:rPr lang="en-IN" dirty="0"/>
                        <a:t>3</a:t>
                      </a:r>
                    </a:p>
                  </a:txBody>
                  <a:tcPr/>
                </a:tc>
                <a:tc>
                  <a:txBody>
                    <a:bodyPr/>
                    <a:lstStyle/>
                    <a:p>
                      <a:pPr algn="ctr"/>
                      <a:r>
                        <a:rPr lang="en-IN" dirty="0"/>
                        <a:t>120</a:t>
                      </a:r>
                    </a:p>
                    <a:p>
                      <a:pPr algn="ctr"/>
                      <a:r>
                        <a:rPr lang="en-IN" dirty="0"/>
                        <a:t>120</a:t>
                      </a:r>
                    </a:p>
                  </a:txBody>
                  <a:tcPr/>
                </a:tc>
                <a:tc>
                  <a:txBody>
                    <a:bodyPr/>
                    <a:lstStyle/>
                    <a:p>
                      <a:pPr algn="ctr"/>
                      <a:r>
                        <a:rPr lang="en-IN" dirty="0"/>
                        <a:t>50</a:t>
                      </a:r>
                    </a:p>
                  </a:txBody>
                  <a:tcPr/>
                </a:tc>
                <a:tc>
                  <a:txBody>
                    <a:bodyPr/>
                    <a:lstStyle/>
                    <a:p>
                      <a:pPr algn="ctr"/>
                      <a:r>
                        <a:rPr lang="en-IN" dirty="0"/>
                        <a:t>200</a:t>
                      </a:r>
                    </a:p>
                  </a:txBody>
                  <a:tcPr/>
                </a:tc>
                <a:extLst>
                  <a:ext uri="{0D108BD9-81ED-4DB2-BD59-A6C34878D82A}">
                    <a16:rowId xmlns:a16="http://schemas.microsoft.com/office/drawing/2014/main" val="588010884"/>
                  </a:ext>
                </a:extLst>
              </a:tr>
            </a:tbl>
          </a:graphicData>
        </a:graphic>
      </p:graphicFrame>
      <p:graphicFrame>
        <p:nvGraphicFramePr>
          <p:cNvPr id="10" name="Table 9">
            <a:extLst>
              <a:ext uri="{FF2B5EF4-FFF2-40B4-BE49-F238E27FC236}">
                <a16:creationId xmlns:a16="http://schemas.microsoft.com/office/drawing/2014/main" id="{DDC3C33B-D480-09E3-B316-3DCDE597B7D0}"/>
              </a:ext>
            </a:extLst>
          </p:cNvPr>
          <p:cNvGraphicFramePr>
            <a:graphicFrameLocks noGrp="1"/>
          </p:cNvGraphicFramePr>
          <p:nvPr/>
        </p:nvGraphicFramePr>
        <p:xfrm>
          <a:off x="304793" y="4303113"/>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15</a:t>
                      </a:r>
                    </a:p>
                  </a:txBody>
                  <a:tcPr/>
                </a:tc>
                <a:tc>
                  <a:txBody>
                    <a:bodyPr/>
                    <a:lstStyle/>
                    <a:p>
                      <a:pPr algn="ctr"/>
                      <a:r>
                        <a:rPr lang="en-IN" dirty="0"/>
                        <a:t>P. O. No. 11</a:t>
                      </a:r>
                    </a:p>
                  </a:txBody>
                  <a:tcPr/>
                </a:tc>
                <a:tc>
                  <a:txBody>
                    <a:bodyPr/>
                    <a:lstStyle/>
                    <a:p>
                      <a:pPr algn="ctr"/>
                      <a:r>
                        <a:rPr lang="en-IN" dirty="0"/>
                        <a:t>20</a:t>
                      </a:r>
                    </a:p>
                  </a:txBody>
                  <a:tcPr/>
                </a:tc>
                <a:tc>
                  <a:txBody>
                    <a:bodyPr/>
                    <a:lstStyle/>
                    <a:p>
                      <a:pPr algn="ctr"/>
                      <a:r>
                        <a:rPr lang="en-IN" dirty="0"/>
                        <a:t>5</a:t>
                      </a:r>
                    </a:p>
                  </a:txBody>
                  <a:tcPr/>
                </a:tc>
                <a:tc>
                  <a:txBody>
                    <a:bodyPr/>
                    <a:lstStyle/>
                    <a:p>
                      <a:pPr algn="ctr"/>
                      <a:r>
                        <a:rPr lang="en-IN" dirty="0"/>
                        <a:t>100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60</a:t>
                      </a:r>
                    </a:p>
                  </a:txBody>
                  <a:tcPr/>
                </a:tc>
                <a:tc>
                  <a:txBody>
                    <a:bodyPr/>
                    <a:lstStyle/>
                    <a:p>
                      <a:pPr algn="ctr"/>
                      <a:r>
                        <a:rPr lang="en-IN" dirty="0"/>
                        <a:t>250</a:t>
                      </a:r>
                    </a:p>
                  </a:txBody>
                  <a:tcPr/>
                </a:tc>
                <a:extLst>
                  <a:ext uri="{0D108BD9-81ED-4DB2-BD59-A6C34878D82A}">
                    <a16:rowId xmlns:a16="http://schemas.microsoft.com/office/drawing/2014/main" val="588010884"/>
                  </a:ext>
                </a:extLst>
              </a:tr>
            </a:tbl>
          </a:graphicData>
        </a:graphic>
      </p:graphicFrame>
      <p:graphicFrame>
        <p:nvGraphicFramePr>
          <p:cNvPr id="11" name="Table 10">
            <a:extLst>
              <a:ext uri="{FF2B5EF4-FFF2-40B4-BE49-F238E27FC236}">
                <a16:creationId xmlns:a16="http://schemas.microsoft.com/office/drawing/2014/main" id="{7DC91495-FA28-F77F-E1C5-44FA71848CED}"/>
              </a:ext>
            </a:extLst>
          </p:cNvPr>
          <p:cNvGraphicFramePr>
            <a:graphicFrameLocks noGrp="1"/>
          </p:cNvGraphicFramePr>
          <p:nvPr/>
        </p:nvGraphicFramePr>
        <p:xfrm>
          <a:off x="304792" y="4676243"/>
          <a:ext cx="11582401" cy="64008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 R. No. 6</a:t>
                      </a:r>
                    </a:p>
                  </a:txBody>
                  <a:tcPr/>
                </a:tc>
                <a:tc>
                  <a:txBody>
                    <a:bodyPr/>
                    <a:lstStyle/>
                    <a:p>
                      <a:pPr algn="ctr"/>
                      <a:r>
                        <a:rPr lang="en-IN" dirty="0"/>
                        <a:t>10</a:t>
                      </a:r>
                    </a:p>
                    <a:p>
                      <a:pPr algn="ctr"/>
                      <a:r>
                        <a:rPr lang="en-IN" dirty="0"/>
                        <a:t>10</a:t>
                      </a:r>
                    </a:p>
                  </a:txBody>
                  <a:tcPr/>
                </a:tc>
                <a:tc>
                  <a:txBody>
                    <a:bodyPr/>
                    <a:lstStyle/>
                    <a:p>
                      <a:pPr algn="ctr"/>
                      <a:r>
                        <a:rPr lang="en-IN" dirty="0"/>
                        <a:t>3</a:t>
                      </a:r>
                    </a:p>
                    <a:p>
                      <a:pPr algn="ctr"/>
                      <a:r>
                        <a:rPr lang="en-IN" dirty="0"/>
                        <a:t>4</a:t>
                      </a:r>
                    </a:p>
                  </a:txBody>
                  <a:tcPr/>
                </a:tc>
                <a:tc>
                  <a:txBody>
                    <a:bodyPr/>
                    <a:lstStyle/>
                    <a:p>
                      <a:pPr algn="ctr"/>
                      <a:r>
                        <a:rPr lang="en-IN" dirty="0"/>
                        <a:t>30</a:t>
                      </a:r>
                    </a:p>
                    <a:p>
                      <a:pPr algn="ctr"/>
                      <a:r>
                        <a:rPr lang="en-IN" dirty="0"/>
                        <a:t>40</a:t>
                      </a:r>
                    </a:p>
                  </a:txBody>
                  <a:tcPr/>
                </a:tc>
                <a:tc>
                  <a:txBody>
                    <a:bodyPr/>
                    <a:lstStyle/>
                    <a:p>
                      <a:pPr algn="ctr"/>
                      <a:r>
                        <a:rPr lang="en-IN" dirty="0"/>
                        <a:t>40</a:t>
                      </a:r>
                    </a:p>
                  </a:txBody>
                  <a:tcPr/>
                </a:tc>
                <a:tc>
                  <a:txBody>
                    <a:bodyPr/>
                    <a:lstStyle/>
                    <a:p>
                      <a:pPr algn="ctr"/>
                      <a:r>
                        <a:rPr lang="en-IN" dirty="0"/>
                        <a:t>180</a:t>
                      </a:r>
                    </a:p>
                  </a:txBody>
                  <a:tcPr/>
                </a:tc>
                <a:extLst>
                  <a:ext uri="{0D108BD9-81ED-4DB2-BD59-A6C34878D82A}">
                    <a16:rowId xmlns:a16="http://schemas.microsoft.com/office/drawing/2014/main" val="588010884"/>
                  </a:ext>
                </a:extLst>
              </a:tr>
            </a:tbl>
          </a:graphicData>
        </a:graphic>
      </p:graphicFrame>
      <p:graphicFrame>
        <p:nvGraphicFramePr>
          <p:cNvPr id="12" name="Table 11">
            <a:extLst>
              <a:ext uri="{FF2B5EF4-FFF2-40B4-BE49-F238E27FC236}">
                <a16:creationId xmlns:a16="http://schemas.microsoft.com/office/drawing/2014/main" id="{F7391F08-C59C-5040-77B6-FA3D80AF9E15}"/>
              </a:ext>
            </a:extLst>
          </p:cNvPr>
          <p:cNvGraphicFramePr>
            <a:graphicFrameLocks noGrp="1"/>
          </p:cNvGraphicFramePr>
          <p:nvPr/>
        </p:nvGraphicFramePr>
        <p:xfrm>
          <a:off x="304793" y="3929983"/>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12</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 R. No. 5</a:t>
                      </a:r>
                    </a:p>
                  </a:txBody>
                  <a:tcPr/>
                </a:tc>
                <a:tc>
                  <a:txBody>
                    <a:bodyPr/>
                    <a:lstStyle/>
                    <a:p>
                      <a:pPr algn="ctr"/>
                      <a:r>
                        <a:rPr lang="en-IN" dirty="0"/>
                        <a:t>10</a:t>
                      </a:r>
                    </a:p>
                  </a:txBody>
                  <a:tcPr/>
                </a:tc>
                <a:tc>
                  <a:txBody>
                    <a:bodyPr/>
                    <a:lstStyle/>
                    <a:p>
                      <a:pPr algn="ctr"/>
                      <a:endParaRPr lang="en-IN" dirty="0"/>
                    </a:p>
                  </a:txBody>
                  <a:tcPr/>
                </a:tc>
                <a:tc>
                  <a:txBody>
                    <a:bodyPr/>
                    <a:lstStyle/>
                    <a:p>
                      <a:pPr algn="ctr"/>
                      <a:r>
                        <a:rPr lang="en-IN" dirty="0"/>
                        <a:t>30</a:t>
                      </a:r>
                    </a:p>
                  </a:txBody>
                  <a:tcPr/>
                </a:tc>
                <a:tc>
                  <a:txBody>
                    <a:bodyPr/>
                    <a:lstStyle/>
                    <a:p>
                      <a:pPr algn="ctr"/>
                      <a:r>
                        <a:rPr lang="en-IN" dirty="0"/>
                        <a:t>40</a:t>
                      </a:r>
                    </a:p>
                  </a:txBody>
                  <a:tcPr/>
                </a:tc>
                <a:tc>
                  <a:txBody>
                    <a:bodyPr/>
                    <a:lstStyle/>
                    <a:p>
                      <a:pPr algn="ctr"/>
                      <a:r>
                        <a:rPr lang="en-IN" dirty="0"/>
                        <a:t>150</a:t>
                      </a:r>
                    </a:p>
                  </a:txBody>
                  <a:tcPr/>
                </a:tc>
                <a:extLst>
                  <a:ext uri="{0D108BD9-81ED-4DB2-BD59-A6C34878D82A}">
                    <a16:rowId xmlns:a16="http://schemas.microsoft.com/office/drawing/2014/main" val="588010884"/>
                  </a:ext>
                </a:extLst>
              </a:tr>
            </a:tbl>
          </a:graphicData>
        </a:graphic>
      </p:graphicFrame>
      <p:sp>
        <p:nvSpPr>
          <p:cNvPr id="13" name="Right Brace 12">
            <a:extLst>
              <a:ext uri="{FF2B5EF4-FFF2-40B4-BE49-F238E27FC236}">
                <a16:creationId xmlns:a16="http://schemas.microsoft.com/office/drawing/2014/main" id="{7E3BC392-A609-77A5-CEAE-2EAC68B23625}"/>
              </a:ext>
            </a:extLst>
          </p:cNvPr>
          <p:cNvSpPr/>
          <p:nvPr/>
        </p:nvSpPr>
        <p:spPr>
          <a:xfrm>
            <a:off x="7958438" y="3424929"/>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4" name="Right Brace 13">
            <a:extLst>
              <a:ext uri="{FF2B5EF4-FFF2-40B4-BE49-F238E27FC236}">
                <a16:creationId xmlns:a16="http://schemas.microsoft.com/office/drawing/2014/main" id="{F3710109-FC14-1221-ACBF-A78C31A099B5}"/>
              </a:ext>
            </a:extLst>
          </p:cNvPr>
          <p:cNvSpPr/>
          <p:nvPr/>
        </p:nvSpPr>
        <p:spPr>
          <a:xfrm>
            <a:off x="8785409" y="3433018"/>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40990588-4517-EFA8-9205-1D58A09E749B}"/>
              </a:ext>
            </a:extLst>
          </p:cNvPr>
          <p:cNvSpPr/>
          <p:nvPr/>
        </p:nvSpPr>
        <p:spPr>
          <a:xfrm>
            <a:off x="9728351" y="3433018"/>
            <a:ext cx="62753"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Right Brace 16">
            <a:extLst>
              <a:ext uri="{FF2B5EF4-FFF2-40B4-BE49-F238E27FC236}">
                <a16:creationId xmlns:a16="http://schemas.microsoft.com/office/drawing/2014/main" id="{4484DBBE-48CB-8062-7ED4-5EC61EA2B5C5}"/>
              </a:ext>
            </a:extLst>
          </p:cNvPr>
          <p:cNvSpPr/>
          <p:nvPr/>
        </p:nvSpPr>
        <p:spPr>
          <a:xfrm>
            <a:off x="7943343" y="4787850"/>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Right Brace 17">
            <a:extLst>
              <a:ext uri="{FF2B5EF4-FFF2-40B4-BE49-F238E27FC236}">
                <a16:creationId xmlns:a16="http://schemas.microsoft.com/office/drawing/2014/main" id="{3AB4ED4E-6DE0-62F4-DDA5-475AE0D7B4D4}"/>
              </a:ext>
            </a:extLst>
          </p:cNvPr>
          <p:cNvSpPr/>
          <p:nvPr/>
        </p:nvSpPr>
        <p:spPr>
          <a:xfrm>
            <a:off x="8785409" y="4790175"/>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ight Brace 18">
            <a:extLst>
              <a:ext uri="{FF2B5EF4-FFF2-40B4-BE49-F238E27FC236}">
                <a16:creationId xmlns:a16="http://schemas.microsoft.com/office/drawing/2014/main" id="{2121E658-CD0F-4237-4048-84ABF89C2D35}"/>
              </a:ext>
            </a:extLst>
          </p:cNvPr>
          <p:cNvSpPr/>
          <p:nvPr/>
        </p:nvSpPr>
        <p:spPr>
          <a:xfrm>
            <a:off x="9701456" y="4761207"/>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15" name="Table 14">
            <a:extLst>
              <a:ext uri="{FF2B5EF4-FFF2-40B4-BE49-F238E27FC236}">
                <a16:creationId xmlns:a16="http://schemas.microsoft.com/office/drawing/2014/main" id="{122C2207-47B8-2E5B-3020-B43CE27BEC78}"/>
              </a:ext>
            </a:extLst>
          </p:cNvPr>
          <p:cNvGraphicFramePr>
            <a:graphicFrameLocks noGrp="1"/>
          </p:cNvGraphicFramePr>
          <p:nvPr/>
        </p:nvGraphicFramePr>
        <p:xfrm>
          <a:off x="304791" y="5325034"/>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24</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 R. No. 7</a:t>
                      </a:r>
                    </a:p>
                  </a:txBody>
                  <a:tcPr/>
                </a:tc>
                <a:tc>
                  <a:txBody>
                    <a:bodyPr/>
                    <a:lstStyle/>
                    <a:p>
                      <a:pPr algn="ctr"/>
                      <a:r>
                        <a:rPr lang="en-IN" dirty="0"/>
                        <a:t>10</a:t>
                      </a:r>
                    </a:p>
                  </a:txBody>
                  <a:tcPr/>
                </a:tc>
                <a:tc>
                  <a:txBody>
                    <a:bodyPr/>
                    <a:lstStyle/>
                    <a:p>
                      <a:pPr algn="ctr"/>
                      <a:r>
                        <a:rPr lang="en-IN" dirty="0"/>
                        <a:t>4</a:t>
                      </a:r>
                    </a:p>
                  </a:txBody>
                  <a:tcPr/>
                </a:tc>
                <a:tc>
                  <a:txBody>
                    <a:bodyPr/>
                    <a:lstStyle/>
                    <a:p>
                      <a:pPr algn="ctr"/>
                      <a:r>
                        <a:rPr lang="en-IN" dirty="0"/>
                        <a:t>40</a:t>
                      </a:r>
                    </a:p>
                  </a:txBody>
                  <a:tcPr/>
                </a:tc>
                <a:tc>
                  <a:txBody>
                    <a:bodyPr/>
                    <a:lstStyle/>
                    <a:p>
                      <a:pPr algn="ctr"/>
                      <a:r>
                        <a:rPr lang="en-IN" dirty="0"/>
                        <a:t>30</a:t>
                      </a:r>
                    </a:p>
                  </a:txBody>
                  <a:tcPr/>
                </a:tc>
                <a:tc>
                  <a:txBody>
                    <a:bodyPr/>
                    <a:lstStyle/>
                    <a:p>
                      <a:pPr algn="ctr"/>
                      <a:r>
                        <a:rPr lang="en-IN" dirty="0"/>
                        <a:t>140</a:t>
                      </a:r>
                    </a:p>
                  </a:txBody>
                  <a:tcPr/>
                </a:tc>
                <a:extLst>
                  <a:ext uri="{0D108BD9-81ED-4DB2-BD59-A6C34878D82A}">
                    <a16:rowId xmlns:a16="http://schemas.microsoft.com/office/drawing/2014/main" val="588010884"/>
                  </a:ext>
                </a:extLst>
              </a:tr>
            </a:tbl>
          </a:graphicData>
        </a:graphic>
      </p:graphicFrame>
      <p:graphicFrame>
        <p:nvGraphicFramePr>
          <p:cNvPr id="20" name="Table 19">
            <a:extLst>
              <a:ext uri="{FF2B5EF4-FFF2-40B4-BE49-F238E27FC236}">
                <a16:creationId xmlns:a16="http://schemas.microsoft.com/office/drawing/2014/main" id="{068EAD4B-38F1-94DA-EB8F-6373649B5699}"/>
              </a:ext>
            </a:extLst>
          </p:cNvPr>
          <p:cNvGraphicFramePr>
            <a:graphicFrameLocks noGrp="1"/>
          </p:cNvGraphicFramePr>
          <p:nvPr/>
        </p:nvGraphicFramePr>
        <p:xfrm>
          <a:off x="304791" y="5693997"/>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05543">
                <a:tc>
                  <a:txBody>
                    <a:bodyPr/>
                    <a:lstStyle/>
                    <a:p>
                      <a:pPr algn="ctr"/>
                      <a:r>
                        <a:rPr lang="en-IN" dirty="0"/>
                        <a:t>26</a:t>
                      </a:r>
                    </a:p>
                  </a:txBody>
                  <a:tcPr/>
                </a:tc>
                <a:tc>
                  <a:txBody>
                    <a:bodyPr/>
                    <a:lstStyle/>
                    <a:p>
                      <a:pPr algn="ctr"/>
                      <a:r>
                        <a:rPr lang="en-IN" dirty="0"/>
                        <a:t>P. O. No. 13</a:t>
                      </a:r>
                    </a:p>
                  </a:txBody>
                  <a:tcPr/>
                </a:tc>
                <a:tc>
                  <a:txBody>
                    <a:bodyPr/>
                    <a:lstStyle/>
                    <a:p>
                      <a:pPr algn="ctr"/>
                      <a:r>
                        <a:rPr lang="en-IN" dirty="0"/>
                        <a:t>40</a:t>
                      </a:r>
                    </a:p>
                  </a:txBody>
                  <a:tcPr/>
                </a:tc>
                <a:tc>
                  <a:txBody>
                    <a:bodyPr/>
                    <a:lstStyle/>
                    <a:p>
                      <a:pPr algn="ctr"/>
                      <a:r>
                        <a:rPr lang="en-IN" dirty="0"/>
                        <a:t>3</a:t>
                      </a:r>
                    </a:p>
                  </a:txBody>
                  <a:tcPr/>
                </a:tc>
                <a:tc>
                  <a:txBody>
                    <a:bodyPr/>
                    <a:lstStyle/>
                    <a:p>
                      <a:pPr algn="ctr"/>
                      <a:r>
                        <a:rPr lang="en-IN" dirty="0"/>
                        <a:t>120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70</a:t>
                      </a:r>
                    </a:p>
                  </a:txBody>
                  <a:tcPr/>
                </a:tc>
                <a:tc>
                  <a:txBody>
                    <a:bodyPr/>
                    <a:lstStyle/>
                    <a:p>
                      <a:pPr algn="ctr"/>
                      <a:r>
                        <a:rPr lang="en-IN" dirty="0"/>
                        <a:t>260</a:t>
                      </a:r>
                    </a:p>
                  </a:txBody>
                  <a:tcPr/>
                </a:tc>
                <a:extLst>
                  <a:ext uri="{0D108BD9-81ED-4DB2-BD59-A6C34878D82A}">
                    <a16:rowId xmlns:a16="http://schemas.microsoft.com/office/drawing/2014/main" val="588010884"/>
                  </a:ext>
                </a:extLst>
              </a:tr>
            </a:tbl>
          </a:graphicData>
        </a:graphic>
      </p:graphicFrame>
      <p:graphicFrame>
        <p:nvGraphicFramePr>
          <p:cNvPr id="21" name="Table 20">
            <a:extLst>
              <a:ext uri="{FF2B5EF4-FFF2-40B4-BE49-F238E27FC236}">
                <a16:creationId xmlns:a16="http://schemas.microsoft.com/office/drawing/2014/main" id="{AB8F99DE-D8C9-C1DF-DAD6-90E021E79BEA}"/>
              </a:ext>
            </a:extLst>
          </p:cNvPr>
          <p:cNvGraphicFramePr>
            <a:graphicFrameLocks noGrp="1"/>
          </p:cNvGraphicFramePr>
          <p:nvPr/>
        </p:nvGraphicFramePr>
        <p:xfrm>
          <a:off x="304790" y="6062960"/>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05543">
                <a:tc>
                  <a:txBody>
                    <a:bodyPr/>
                    <a:lstStyle/>
                    <a:p>
                      <a:pPr algn="ctr"/>
                      <a:r>
                        <a:rPr lang="en-IN" dirty="0"/>
                        <a:t>31</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Shortage</a:t>
                      </a:r>
                    </a:p>
                  </a:txBody>
                  <a:tcPr/>
                </a:tc>
                <a:tc>
                  <a:txBody>
                    <a:bodyPr/>
                    <a:lstStyle/>
                    <a:p>
                      <a:pPr algn="ctr"/>
                      <a:r>
                        <a:rPr lang="en-IN" dirty="0"/>
                        <a:t>5</a:t>
                      </a:r>
                    </a:p>
                  </a:txBody>
                  <a:tcPr/>
                </a:tc>
                <a:tc>
                  <a:txBody>
                    <a:bodyPr/>
                    <a:lstStyle/>
                    <a:p>
                      <a:pPr algn="ctr"/>
                      <a:r>
                        <a:rPr lang="en-IN" dirty="0"/>
                        <a:t>4</a:t>
                      </a:r>
                    </a:p>
                  </a:txBody>
                  <a:tcPr/>
                </a:tc>
                <a:tc>
                  <a:txBody>
                    <a:bodyPr/>
                    <a:lstStyle/>
                    <a:p>
                      <a:pPr algn="ctr"/>
                      <a:r>
                        <a:rPr lang="en-IN" dirty="0"/>
                        <a:t>20</a:t>
                      </a:r>
                    </a:p>
                  </a:txBody>
                  <a:tcPr/>
                </a:tc>
                <a:tc>
                  <a:txBody>
                    <a:bodyPr/>
                    <a:lstStyle/>
                    <a:p>
                      <a:pPr algn="ctr"/>
                      <a:r>
                        <a:rPr lang="en-IN" dirty="0"/>
                        <a:t>65</a:t>
                      </a:r>
                    </a:p>
                  </a:txBody>
                  <a:tcPr/>
                </a:tc>
                <a:tc>
                  <a:txBody>
                    <a:bodyPr/>
                    <a:lstStyle/>
                    <a:p>
                      <a:pPr algn="ctr"/>
                      <a:r>
                        <a:rPr lang="en-IN" dirty="0"/>
                        <a:t>240*</a:t>
                      </a:r>
                    </a:p>
                  </a:txBody>
                  <a:tcPr/>
                </a:tc>
                <a:extLst>
                  <a:ext uri="{0D108BD9-81ED-4DB2-BD59-A6C34878D82A}">
                    <a16:rowId xmlns:a16="http://schemas.microsoft.com/office/drawing/2014/main" val="588010884"/>
                  </a:ext>
                </a:extLst>
              </a:tr>
            </a:tbl>
          </a:graphicData>
        </a:graphic>
      </p:graphicFrame>
    </p:spTree>
    <p:extLst>
      <p:ext uri="{BB962C8B-B14F-4D97-AF65-F5344CB8AC3E}">
        <p14:creationId xmlns:p14="http://schemas.microsoft.com/office/powerpoint/2010/main" val="886352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5"/>
                                        </p:tgtEl>
                                        <p:attrNameLst>
                                          <p:attrName>style.visibility</p:attrName>
                                        </p:attrNameLst>
                                      </p:cBhvr>
                                      <p:to>
                                        <p:strVal val="visible"/>
                                      </p:to>
                                    </p:set>
                                    <p:anim calcmode="lin" valueType="num">
                                      <p:cBhvr additive="base">
                                        <p:cTn id="97" dur="500" fill="hold"/>
                                        <p:tgtEl>
                                          <p:spTgt spid="15"/>
                                        </p:tgtEl>
                                        <p:attrNameLst>
                                          <p:attrName>ppt_x</p:attrName>
                                        </p:attrNameLst>
                                      </p:cBhvr>
                                      <p:tavLst>
                                        <p:tav tm="0">
                                          <p:val>
                                            <p:strVal val="#ppt_x"/>
                                          </p:val>
                                        </p:tav>
                                        <p:tav tm="100000">
                                          <p:val>
                                            <p:strVal val="#ppt_x"/>
                                          </p:val>
                                        </p:tav>
                                      </p:tavLst>
                                    </p:anim>
                                    <p:anim calcmode="lin" valueType="num">
                                      <p:cBhvr additive="base">
                                        <p:cTn id="9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1"/>
                                        </p:tgtEl>
                                        <p:attrNameLst>
                                          <p:attrName>style.visibility</p:attrName>
                                        </p:attrNameLst>
                                      </p:cBhvr>
                                      <p:to>
                                        <p:strVal val="visible"/>
                                      </p:to>
                                    </p:set>
                                    <p:anim calcmode="lin" valueType="num">
                                      <p:cBhvr additive="base">
                                        <p:cTn id="109" dur="500" fill="hold"/>
                                        <p:tgtEl>
                                          <p:spTgt spid="21"/>
                                        </p:tgtEl>
                                        <p:attrNameLst>
                                          <p:attrName>ppt_x</p:attrName>
                                        </p:attrNameLst>
                                      </p:cBhvr>
                                      <p:tavLst>
                                        <p:tav tm="0">
                                          <p:val>
                                            <p:strVal val="#ppt_x"/>
                                          </p:val>
                                        </p:tav>
                                        <p:tav tm="100000">
                                          <p:val>
                                            <p:strVal val="#ppt_x"/>
                                          </p:val>
                                        </p:tav>
                                      </p:tavLst>
                                    </p:anim>
                                    <p:anim calcmode="lin" valueType="num">
                                      <p:cBhvr additive="base">
                                        <p:cTn id="11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D89B5D-999B-849F-F766-DD1A7F4C2AC4}"/>
              </a:ext>
            </a:extLst>
          </p:cNvPr>
          <p:cNvSpPr>
            <a:spLocks noGrp="1"/>
          </p:cNvSpPr>
          <p:nvPr>
            <p:ph idx="4294967295"/>
          </p:nvPr>
        </p:nvSpPr>
        <p:spPr>
          <a:xfrm>
            <a:off x="0" y="863600"/>
            <a:ext cx="11928475" cy="5591175"/>
          </a:xfrm>
        </p:spPr>
        <p:txBody>
          <a:bodyPr/>
          <a:lstStyle/>
          <a:p>
            <a:r>
              <a:rPr lang="en-IN" dirty="0"/>
              <a:t>The stock consist of :</a:t>
            </a:r>
          </a:p>
          <a:p>
            <a:pPr marL="0" indent="0">
              <a:buNone/>
            </a:pPr>
            <a:r>
              <a:rPr lang="en-IN" dirty="0"/>
              <a:t>	40  units	purchased on Jan. 26  @ ₹3 per unit      =    ₹120	</a:t>
            </a:r>
          </a:p>
          <a:p>
            <a:pPr marL="0" indent="0">
              <a:buNone/>
            </a:pPr>
            <a:r>
              <a:rPr lang="en-IN" dirty="0"/>
              <a:t>	20  units	purchased on Jan. 15  @ ₹5 per unit      =    ₹100</a:t>
            </a:r>
          </a:p>
          <a:p>
            <a:pPr marL="0" indent="0">
              <a:buNone/>
            </a:pPr>
            <a:r>
              <a:rPr lang="en-IN" dirty="0"/>
              <a:t>	 5  units	purchased on Jan. 8    @ ₹4 per unit      =     ₹20</a:t>
            </a:r>
          </a:p>
          <a:p>
            <a:pPr marL="0" indent="0">
              <a:buNone/>
            </a:pPr>
            <a:r>
              <a:rPr lang="en-IN" dirty="0"/>
              <a:t>          ---------------                                                                          -------------------</a:t>
            </a:r>
          </a:p>
          <a:p>
            <a:pPr marL="0" indent="0">
              <a:buNone/>
            </a:pPr>
            <a:r>
              <a:rPr lang="en-IN" dirty="0"/>
              <a:t>            65 units                                                       Total            =      ₹240</a:t>
            </a:r>
          </a:p>
          <a:p>
            <a:pPr marL="0" indent="0">
              <a:buNone/>
            </a:pPr>
            <a:r>
              <a:rPr lang="en-IN" dirty="0"/>
              <a:t>             </a:t>
            </a:r>
          </a:p>
        </p:txBody>
      </p:sp>
    </p:spTree>
    <p:extLst>
      <p:ext uri="{BB962C8B-B14F-4D97-AF65-F5344CB8AC3E}">
        <p14:creationId xmlns:p14="http://schemas.microsoft.com/office/powerpoint/2010/main" val="298331624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5FA28A-CECA-5A98-5B6E-574FAEADC507}"/>
              </a:ext>
            </a:extLst>
          </p:cNvPr>
          <p:cNvSpPr>
            <a:spLocks noGrp="1"/>
          </p:cNvSpPr>
          <p:nvPr>
            <p:ph idx="4294967295"/>
          </p:nvPr>
        </p:nvSpPr>
        <p:spPr>
          <a:xfrm>
            <a:off x="0" y="-3052"/>
            <a:ext cx="11928475" cy="5591175"/>
          </a:xfrm>
        </p:spPr>
        <p:txBody>
          <a:bodyPr/>
          <a:lstStyle/>
          <a:p>
            <a:pPr marL="0" indent="0" algn="ctr">
              <a:buNone/>
            </a:pPr>
            <a:r>
              <a:rPr lang="en-IN" dirty="0"/>
              <a:t>Store Ledger Card (LIFO)</a:t>
            </a:r>
          </a:p>
          <a:p>
            <a:pPr marL="0" indent="0" algn="ctr">
              <a:buNone/>
            </a:pPr>
            <a:r>
              <a:rPr lang="en-IN" dirty="0"/>
              <a:t>Material X</a:t>
            </a:r>
          </a:p>
          <a:p>
            <a:pPr marL="0" indent="0" algn="l">
              <a:buNone/>
            </a:pPr>
            <a:endParaRPr lang="en-IN" dirty="0"/>
          </a:p>
        </p:txBody>
      </p:sp>
      <p:sp>
        <p:nvSpPr>
          <p:cNvPr id="3" name="Title 2">
            <a:extLst>
              <a:ext uri="{FF2B5EF4-FFF2-40B4-BE49-F238E27FC236}">
                <a16:creationId xmlns:a16="http://schemas.microsoft.com/office/drawing/2014/main" id="{4CF13B88-7261-8884-04D7-052C8FAEAD43}"/>
              </a:ext>
            </a:extLst>
          </p:cNvPr>
          <p:cNvSpPr>
            <a:spLocks noGrp="1"/>
          </p:cNvSpPr>
          <p:nvPr>
            <p:ph type="title" idx="4294967295"/>
          </p:nvPr>
        </p:nvSpPr>
        <p:spPr>
          <a:xfrm>
            <a:off x="0" y="0"/>
            <a:ext cx="12192000" cy="711200"/>
          </a:xfrm>
        </p:spPr>
        <p:txBody>
          <a:bodyPr/>
          <a:lstStyle/>
          <a:p>
            <a:r>
              <a:rPr lang="en-IN" sz="2800" dirty="0"/>
              <a:t>Solution : </a:t>
            </a:r>
            <a:endParaRPr lang="en-IN" dirty="0"/>
          </a:p>
        </p:txBody>
      </p:sp>
      <p:graphicFrame>
        <p:nvGraphicFramePr>
          <p:cNvPr id="4" name="Table 4">
            <a:extLst>
              <a:ext uri="{FF2B5EF4-FFF2-40B4-BE49-F238E27FC236}">
                <a16:creationId xmlns:a16="http://schemas.microsoft.com/office/drawing/2014/main" id="{A84EBAE8-4343-0953-CDA8-274748F3724A}"/>
              </a:ext>
            </a:extLst>
          </p:cNvPr>
          <p:cNvGraphicFramePr>
            <a:graphicFrameLocks noGrp="1"/>
          </p:cNvGraphicFramePr>
          <p:nvPr/>
        </p:nvGraphicFramePr>
        <p:xfrm>
          <a:off x="304798" y="916541"/>
          <a:ext cx="11582400" cy="370840"/>
        </p:xfrm>
        <a:graphic>
          <a:graphicData uri="http://schemas.openxmlformats.org/drawingml/2006/table">
            <a:tbl>
              <a:tblPr firstRow="1" bandRow="1">
                <a:tableStyleId>{5940675A-B579-460E-94D1-54222C63F5DA}</a:tableStyleId>
              </a:tblPr>
              <a:tblGrid>
                <a:gridCol w="1074559">
                  <a:extLst>
                    <a:ext uri="{9D8B030D-6E8A-4147-A177-3AD203B41FA5}">
                      <a16:colId xmlns:a16="http://schemas.microsoft.com/office/drawing/2014/main" val="2566589486"/>
                    </a:ext>
                  </a:extLst>
                </a:gridCol>
                <a:gridCol w="4375982">
                  <a:extLst>
                    <a:ext uri="{9D8B030D-6E8A-4147-A177-3AD203B41FA5}">
                      <a16:colId xmlns:a16="http://schemas.microsoft.com/office/drawing/2014/main" val="3504936410"/>
                    </a:ext>
                  </a:extLst>
                </a:gridCol>
                <a:gridCol w="4268025">
                  <a:extLst>
                    <a:ext uri="{9D8B030D-6E8A-4147-A177-3AD203B41FA5}">
                      <a16:colId xmlns:a16="http://schemas.microsoft.com/office/drawing/2014/main" val="1513356730"/>
                    </a:ext>
                  </a:extLst>
                </a:gridCol>
                <a:gridCol w="1863834">
                  <a:extLst>
                    <a:ext uri="{9D8B030D-6E8A-4147-A177-3AD203B41FA5}">
                      <a16:colId xmlns:a16="http://schemas.microsoft.com/office/drawing/2014/main" val="3758419749"/>
                    </a:ext>
                  </a:extLst>
                </a:gridCol>
              </a:tblGrid>
              <a:tr h="370840">
                <a:tc>
                  <a:txBody>
                    <a:bodyPr/>
                    <a:lstStyle/>
                    <a:p>
                      <a:pPr algn="ctr"/>
                      <a:r>
                        <a:rPr lang="en-IN" b="1" dirty="0"/>
                        <a:t>Date</a:t>
                      </a:r>
                    </a:p>
                  </a:txBody>
                  <a:tcPr/>
                </a:tc>
                <a:tc>
                  <a:txBody>
                    <a:bodyPr/>
                    <a:lstStyle/>
                    <a:p>
                      <a:pPr algn="ctr"/>
                      <a:r>
                        <a:rPr lang="en-IN" b="1" dirty="0"/>
                        <a:t>Receipts</a:t>
                      </a:r>
                    </a:p>
                  </a:txBody>
                  <a:tcPr/>
                </a:tc>
                <a:tc>
                  <a:txBody>
                    <a:bodyPr/>
                    <a:lstStyle/>
                    <a:p>
                      <a:pPr algn="ctr"/>
                      <a:r>
                        <a:rPr lang="en-IN" b="1" dirty="0"/>
                        <a:t>Issues</a:t>
                      </a:r>
                    </a:p>
                  </a:txBody>
                  <a:tcPr/>
                </a:tc>
                <a:tc>
                  <a:txBody>
                    <a:bodyPr/>
                    <a:lstStyle/>
                    <a:p>
                      <a:pPr algn="ctr"/>
                      <a:r>
                        <a:rPr lang="en-IN" b="1" dirty="0"/>
                        <a:t>Balance</a:t>
                      </a:r>
                    </a:p>
                  </a:txBody>
                  <a:tcPr/>
                </a:tc>
                <a:extLst>
                  <a:ext uri="{0D108BD9-81ED-4DB2-BD59-A6C34878D82A}">
                    <a16:rowId xmlns:a16="http://schemas.microsoft.com/office/drawing/2014/main" val="561035757"/>
                  </a:ext>
                </a:extLst>
              </a:tr>
            </a:tbl>
          </a:graphicData>
        </a:graphic>
      </p:graphicFrame>
      <p:graphicFrame>
        <p:nvGraphicFramePr>
          <p:cNvPr id="5" name="Table 5">
            <a:extLst>
              <a:ext uri="{FF2B5EF4-FFF2-40B4-BE49-F238E27FC236}">
                <a16:creationId xmlns:a16="http://schemas.microsoft.com/office/drawing/2014/main" id="{76416582-2316-178D-9564-8C3ED1CB1C1D}"/>
              </a:ext>
            </a:extLst>
          </p:cNvPr>
          <p:cNvGraphicFramePr>
            <a:graphicFrameLocks noGrp="1"/>
          </p:cNvGraphicFramePr>
          <p:nvPr/>
        </p:nvGraphicFramePr>
        <p:xfrm>
          <a:off x="304796" y="1287381"/>
          <a:ext cx="11582401" cy="91440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03699">
                <a:tc>
                  <a:txBody>
                    <a:bodyPr/>
                    <a:lstStyle/>
                    <a:p>
                      <a:pPr algn="ctr"/>
                      <a:r>
                        <a:rPr lang="en-IN" b="1" dirty="0"/>
                        <a:t>Jan</a:t>
                      </a:r>
                    </a:p>
                  </a:txBody>
                  <a:tcPr/>
                </a:tc>
                <a:tc>
                  <a:txBody>
                    <a:bodyPr/>
                    <a:lstStyle/>
                    <a:p>
                      <a:pPr algn="ctr"/>
                      <a:r>
                        <a:rPr lang="en-IN" b="1" dirty="0"/>
                        <a:t>Ref.</a:t>
                      </a:r>
                    </a:p>
                  </a:txBody>
                  <a:tcPr/>
                </a:tc>
                <a:tc>
                  <a:txBody>
                    <a:bodyPr/>
                    <a:lstStyle/>
                    <a:p>
                      <a:pPr algn="ctr"/>
                      <a:r>
                        <a:rPr lang="en-IN" b="1" dirty="0"/>
                        <a:t>Qty. units</a:t>
                      </a:r>
                    </a:p>
                  </a:txBody>
                  <a:tcPr/>
                </a:tc>
                <a:tc>
                  <a:txBody>
                    <a:bodyPr/>
                    <a:lstStyle/>
                    <a:p>
                      <a:pPr algn="ctr"/>
                      <a:r>
                        <a:rPr lang="en-IN" b="1" dirty="0"/>
                        <a:t>Rate ₹</a:t>
                      </a:r>
                    </a:p>
                  </a:txBody>
                  <a:tcPr/>
                </a:tc>
                <a:tc>
                  <a:txBody>
                    <a:bodyPr/>
                    <a:lstStyle/>
                    <a:p>
                      <a:pPr algn="ctr"/>
                      <a:r>
                        <a:rPr lang="en-IN" b="1" dirty="0"/>
                        <a:t>Amt. ₹</a:t>
                      </a:r>
                    </a:p>
                  </a:txBody>
                  <a:tcPr/>
                </a:tc>
                <a:tc>
                  <a:txBody>
                    <a:bodyPr/>
                    <a:lstStyle/>
                    <a:p>
                      <a:pPr algn="ctr"/>
                      <a:r>
                        <a:rPr lang="en-IN" b="1" dirty="0"/>
                        <a:t>Ref.</a:t>
                      </a:r>
                    </a:p>
                  </a:txBody>
                  <a:tcPr/>
                </a:tc>
                <a:tc>
                  <a:txBody>
                    <a:bodyPr/>
                    <a:lstStyle/>
                    <a:p>
                      <a:pPr algn="ctr"/>
                      <a:r>
                        <a:rPr lang="en-IN" b="1" dirty="0"/>
                        <a:t>Qty. Units</a:t>
                      </a:r>
                    </a:p>
                  </a:txBody>
                  <a:tcPr/>
                </a:tc>
                <a:tc>
                  <a:txBody>
                    <a:bodyPr/>
                    <a:lstStyle/>
                    <a:p>
                      <a:pPr algn="ctr"/>
                      <a:r>
                        <a:rPr lang="en-IN" b="1" dirty="0"/>
                        <a:t>Rate ₹</a:t>
                      </a:r>
                    </a:p>
                  </a:txBody>
                  <a:tcPr/>
                </a:tc>
                <a:tc>
                  <a:txBody>
                    <a:bodyPr/>
                    <a:lstStyle/>
                    <a:p>
                      <a:pPr algn="ctr"/>
                      <a:r>
                        <a:rPr lang="en-IN" b="1" dirty="0"/>
                        <a:t>Amt.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Qty. Units</a:t>
                      </a:r>
                    </a:p>
                    <a:p>
                      <a:pPr algn="ctr"/>
                      <a:endParaRPr lang="en-IN"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Amt. ₹</a:t>
                      </a:r>
                    </a:p>
                    <a:p>
                      <a:pPr algn="ctr"/>
                      <a:endParaRPr lang="en-IN" b="1" dirty="0"/>
                    </a:p>
                  </a:txBody>
                  <a:tcPr/>
                </a:tc>
                <a:extLst>
                  <a:ext uri="{0D108BD9-81ED-4DB2-BD59-A6C34878D82A}">
                    <a16:rowId xmlns:a16="http://schemas.microsoft.com/office/drawing/2014/main" val="588010884"/>
                  </a:ext>
                </a:extLst>
              </a:tr>
            </a:tbl>
          </a:graphicData>
        </a:graphic>
      </p:graphicFrame>
      <p:graphicFrame>
        <p:nvGraphicFramePr>
          <p:cNvPr id="6" name="Table 5">
            <a:extLst>
              <a:ext uri="{FF2B5EF4-FFF2-40B4-BE49-F238E27FC236}">
                <a16:creationId xmlns:a16="http://schemas.microsoft.com/office/drawing/2014/main" id="{7170EF5A-D5C2-079C-D3C3-AFF63592FB43}"/>
              </a:ext>
            </a:extLst>
          </p:cNvPr>
          <p:cNvGraphicFramePr>
            <a:graphicFrameLocks noGrp="1"/>
          </p:cNvGraphicFramePr>
          <p:nvPr/>
        </p:nvGraphicFramePr>
        <p:xfrm>
          <a:off x="304795" y="2201781"/>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a:t>
                      </a:r>
                    </a:p>
                  </a:txBody>
                  <a:tcPr/>
                </a:tc>
                <a:tc>
                  <a:txBody>
                    <a:bodyPr/>
                    <a:lstStyle/>
                    <a:p>
                      <a:pPr algn="ctr"/>
                      <a:r>
                        <a:rPr lang="en-IN" dirty="0"/>
                        <a:t>Balance</a:t>
                      </a:r>
                    </a:p>
                  </a:txBody>
                  <a:tcPr/>
                </a:tc>
                <a:tc>
                  <a:txBody>
                    <a:bodyPr/>
                    <a:lstStyle/>
                    <a:p>
                      <a:pPr algn="ctr"/>
                      <a:r>
                        <a:rPr lang="en-IN" dirty="0"/>
                        <a:t>50</a:t>
                      </a:r>
                    </a:p>
                  </a:txBody>
                  <a:tcPr/>
                </a:tc>
                <a:tc>
                  <a:txBody>
                    <a:bodyPr/>
                    <a:lstStyle/>
                    <a:p>
                      <a:pPr algn="ctr"/>
                      <a:r>
                        <a:rPr lang="en-IN" dirty="0"/>
                        <a:t>4</a:t>
                      </a:r>
                    </a:p>
                  </a:txBody>
                  <a:tcPr/>
                </a:tc>
                <a:tc>
                  <a:txBody>
                    <a:bodyPr/>
                    <a:lstStyle/>
                    <a:p>
                      <a:pPr algn="ctr"/>
                      <a:r>
                        <a:rPr lang="en-IN" dirty="0"/>
                        <a:t>200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50</a:t>
                      </a:r>
                    </a:p>
                  </a:txBody>
                  <a:tcPr/>
                </a:tc>
                <a:tc>
                  <a:txBody>
                    <a:bodyPr/>
                    <a:lstStyle/>
                    <a:p>
                      <a:pPr algn="ctr"/>
                      <a:r>
                        <a:rPr lang="en-IN" dirty="0"/>
                        <a:t>200</a:t>
                      </a:r>
                    </a:p>
                  </a:txBody>
                  <a:tcPr/>
                </a:tc>
                <a:extLst>
                  <a:ext uri="{0D108BD9-81ED-4DB2-BD59-A6C34878D82A}">
                    <a16:rowId xmlns:a16="http://schemas.microsoft.com/office/drawing/2014/main" val="588010884"/>
                  </a:ext>
                </a:extLst>
              </a:tr>
            </a:tbl>
          </a:graphicData>
        </a:graphic>
      </p:graphicFrame>
      <p:graphicFrame>
        <p:nvGraphicFramePr>
          <p:cNvPr id="7" name="Table 6">
            <a:extLst>
              <a:ext uri="{FF2B5EF4-FFF2-40B4-BE49-F238E27FC236}">
                <a16:creationId xmlns:a16="http://schemas.microsoft.com/office/drawing/2014/main" id="{E28224B8-0F84-F590-7FEC-CA20DF00022F}"/>
              </a:ext>
            </a:extLst>
          </p:cNvPr>
          <p:cNvGraphicFramePr>
            <a:graphicFrameLocks noGrp="1"/>
          </p:cNvGraphicFramePr>
          <p:nvPr/>
        </p:nvGraphicFramePr>
        <p:xfrm>
          <a:off x="304795" y="2567541"/>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5</a:t>
                      </a:r>
                    </a:p>
                  </a:txBody>
                  <a:tcPr/>
                </a:tc>
                <a:tc>
                  <a:txBody>
                    <a:bodyPr/>
                    <a:lstStyle/>
                    <a:p>
                      <a:pPr algn="ctr"/>
                      <a:r>
                        <a:rPr lang="en-IN" dirty="0"/>
                        <a:t>P. O. No. 10</a:t>
                      </a:r>
                    </a:p>
                  </a:txBody>
                  <a:tcPr/>
                </a:tc>
                <a:tc>
                  <a:txBody>
                    <a:bodyPr/>
                    <a:lstStyle/>
                    <a:p>
                      <a:pPr algn="ctr"/>
                      <a:r>
                        <a:rPr lang="en-IN" dirty="0"/>
                        <a:t>40</a:t>
                      </a:r>
                    </a:p>
                  </a:txBody>
                  <a:tcPr/>
                </a:tc>
                <a:tc>
                  <a:txBody>
                    <a:bodyPr/>
                    <a:lstStyle/>
                    <a:p>
                      <a:pPr algn="ctr"/>
                      <a:r>
                        <a:rPr lang="en-IN" dirty="0"/>
                        <a:t>3</a:t>
                      </a:r>
                    </a:p>
                  </a:txBody>
                  <a:tcPr/>
                </a:tc>
                <a:tc>
                  <a:txBody>
                    <a:bodyPr/>
                    <a:lstStyle/>
                    <a:p>
                      <a:pPr algn="ctr"/>
                      <a:r>
                        <a:rPr lang="en-IN" dirty="0"/>
                        <a:t>120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90</a:t>
                      </a:r>
                    </a:p>
                  </a:txBody>
                  <a:tcPr/>
                </a:tc>
                <a:tc>
                  <a:txBody>
                    <a:bodyPr/>
                    <a:lstStyle/>
                    <a:p>
                      <a:pPr algn="ctr"/>
                      <a:r>
                        <a:rPr lang="en-IN" dirty="0"/>
                        <a:t>320</a:t>
                      </a:r>
                    </a:p>
                  </a:txBody>
                  <a:tcPr/>
                </a:tc>
                <a:extLst>
                  <a:ext uri="{0D108BD9-81ED-4DB2-BD59-A6C34878D82A}">
                    <a16:rowId xmlns:a16="http://schemas.microsoft.com/office/drawing/2014/main" val="588010884"/>
                  </a:ext>
                </a:extLst>
              </a:tr>
            </a:tbl>
          </a:graphicData>
        </a:graphic>
      </p:graphicFrame>
      <p:graphicFrame>
        <p:nvGraphicFramePr>
          <p:cNvPr id="8" name="Table 7">
            <a:extLst>
              <a:ext uri="{FF2B5EF4-FFF2-40B4-BE49-F238E27FC236}">
                <a16:creationId xmlns:a16="http://schemas.microsoft.com/office/drawing/2014/main" id="{36E86681-76C5-1331-FFD1-DACDAC3742D9}"/>
              </a:ext>
            </a:extLst>
          </p:cNvPr>
          <p:cNvGraphicFramePr>
            <a:graphicFrameLocks noGrp="1"/>
          </p:cNvGraphicFramePr>
          <p:nvPr/>
        </p:nvGraphicFramePr>
        <p:xfrm>
          <a:off x="304795" y="2933301"/>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8</a:t>
                      </a:r>
                    </a:p>
                  </a:txBody>
                  <a:tcPr/>
                </a:tc>
                <a:tc>
                  <a:txBody>
                    <a:bodyPr/>
                    <a:lstStyle/>
                    <a:p>
                      <a:pPr algn="ctr"/>
                      <a:r>
                        <a:rPr lang="en-IN" dirty="0"/>
                        <a:t>P. O. No. 12</a:t>
                      </a:r>
                    </a:p>
                  </a:txBody>
                  <a:tcPr/>
                </a:tc>
                <a:tc>
                  <a:txBody>
                    <a:bodyPr/>
                    <a:lstStyle/>
                    <a:p>
                      <a:pPr algn="ctr"/>
                      <a:r>
                        <a:rPr lang="en-IN" dirty="0"/>
                        <a:t>30</a:t>
                      </a:r>
                    </a:p>
                  </a:txBody>
                  <a:tcPr/>
                </a:tc>
                <a:tc>
                  <a:txBody>
                    <a:bodyPr/>
                    <a:lstStyle/>
                    <a:p>
                      <a:pPr algn="ctr"/>
                      <a:r>
                        <a:rPr lang="en-IN" dirty="0"/>
                        <a:t>4</a:t>
                      </a:r>
                    </a:p>
                  </a:txBody>
                  <a:tcPr/>
                </a:tc>
                <a:tc>
                  <a:txBody>
                    <a:bodyPr/>
                    <a:lstStyle/>
                    <a:p>
                      <a:pPr algn="ctr"/>
                      <a:r>
                        <a:rPr lang="en-IN" dirty="0"/>
                        <a:t>120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120</a:t>
                      </a:r>
                    </a:p>
                  </a:txBody>
                  <a:tcPr/>
                </a:tc>
                <a:tc>
                  <a:txBody>
                    <a:bodyPr/>
                    <a:lstStyle/>
                    <a:p>
                      <a:pPr algn="ctr"/>
                      <a:r>
                        <a:rPr lang="en-IN" dirty="0"/>
                        <a:t>440</a:t>
                      </a:r>
                    </a:p>
                  </a:txBody>
                  <a:tcPr/>
                </a:tc>
                <a:extLst>
                  <a:ext uri="{0D108BD9-81ED-4DB2-BD59-A6C34878D82A}">
                    <a16:rowId xmlns:a16="http://schemas.microsoft.com/office/drawing/2014/main" val="588010884"/>
                  </a:ext>
                </a:extLst>
              </a:tr>
            </a:tbl>
          </a:graphicData>
        </a:graphic>
      </p:graphicFrame>
      <p:graphicFrame>
        <p:nvGraphicFramePr>
          <p:cNvPr id="9" name="Table 8">
            <a:extLst>
              <a:ext uri="{FF2B5EF4-FFF2-40B4-BE49-F238E27FC236}">
                <a16:creationId xmlns:a16="http://schemas.microsoft.com/office/drawing/2014/main" id="{950A7C76-5F13-544A-9CDF-250761AD1F15}"/>
              </a:ext>
            </a:extLst>
          </p:cNvPr>
          <p:cNvGraphicFramePr>
            <a:graphicFrameLocks noGrp="1"/>
          </p:cNvGraphicFramePr>
          <p:nvPr/>
        </p:nvGraphicFramePr>
        <p:xfrm>
          <a:off x="304794" y="3298167"/>
          <a:ext cx="11582401" cy="64008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M. R. No. 4</a:t>
                      </a:r>
                    </a:p>
                  </a:txBody>
                  <a:tcPr/>
                </a:tc>
                <a:tc>
                  <a:txBody>
                    <a:bodyPr/>
                    <a:lstStyle/>
                    <a:p>
                      <a:pPr algn="ctr"/>
                      <a:r>
                        <a:rPr lang="en-IN" dirty="0"/>
                        <a:t>30</a:t>
                      </a:r>
                    </a:p>
                    <a:p>
                      <a:pPr algn="ctr"/>
                      <a:r>
                        <a:rPr lang="en-IN" dirty="0"/>
                        <a:t>40</a:t>
                      </a:r>
                    </a:p>
                  </a:txBody>
                  <a:tcPr/>
                </a:tc>
                <a:tc>
                  <a:txBody>
                    <a:bodyPr/>
                    <a:lstStyle/>
                    <a:p>
                      <a:pPr algn="ctr"/>
                      <a:r>
                        <a:rPr lang="en-IN" dirty="0"/>
                        <a:t>4</a:t>
                      </a:r>
                    </a:p>
                    <a:p>
                      <a:pPr algn="ctr"/>
                      <a:r>
                        <a:rPr lang="en-IN" dirty="0"/>
                        <a:t>3</a:t>
                      </a:r>
                    </a:p>
                  </a:txBody>
                  <a:tcPr/>
                </a:tc>
                <a:tc>
                  <a:txBody>
                    <a:bodyPr/>
                    <a:lstStyle/>
                    <a:p>
                      <a:pPr algn="ctr"/>
                      <a:r>
                        <a:rPr lang="en-IN" dirty="0"/>
                        <a:t>120</a:t>
                      </a:r>
                    </a:p>
                    <a:p>
                      <a:pPr algn="ctr"/>
                      <a:r>
                        <a:rPr lang="en-IN" dirty="0"/>
                        <a:t>120</a:t>
                      </a:r>
                    </a:p>
                  </a:txBody>
                  <a:tcPr/>
                </a:tc>
                <a:tc>
                  <a:txBody>
                    <a:bodyPr/>
                    <a:lstStyle/>
                    <a:p>
                      <a:pPr algn="ctr"/>
                      <a:r>
                        <a:rPr lang="en-IN" dirty="0"/>
                        <a:t>50</a:t>
                      </a:r>
                    </a:p>
                  </a:txBody>
                  <a:tcPr/>
                </a:tc>
                <a:tc>
                  <a:txBody>
                    <a:bodyPr/>
                    <a:lstStyle/>
                    <a:p>
                      <a:pPr algn="ctr"/>
                      <a:r>
                        <a:rPr lang="en-IN" dirty="0"/>
                        <a:t>200</a:t>
                      </a:r>
                    </a:p>
                  </a:txBody>
                  <a:tcPr/>
                </a:tc>
                <a:extLst>
                  <a:ext uri="{0D108BD9-81ED-4DB2-BD59-A6C34878D82A}">
                    <a16:rowId xmlns:a16="http://schemas.microsoft.com/office/drawing/2014/main" val="588010884"/>
                  </a:ext>
                </a:extLst>
              </a:tr>
            </a:tbl>
          </a:graphicData>
        </a:graphic>
      </p:graphicFrame>
      <p:graphicFrame>
        <p:nvGraphicFramePr>
          <p:cNvPr id="10" name="Table 9">
            <a:extLst>
              <a:ext uri="{FF2B5EF4-FFF2-40B4-BE49-F238E27FC236}">
                <a16:creationId xmlns:a16="http://schemas.microsoft.com/office/drawing/2014/main" id="{DDC3C33B-D480-09E3-B316-3DCDE597B7D0}"/>
              </a:ext>
            </a:extLst>
          </p:cNvPr>
          <p:cNvGraphicFramePr>
            <a:graphicFrameLocks noGrp="1"/>
          </p:cNvGraphicFramePr>
          <p:nvPr/>
        </p:nvGraphicFramePr>
        <p:xfrm>
          <a:off x="304793" y="4303113"/>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15</a:t>
                      </a:r>
                    </a:p>
                  </a:txBody>
                  <a:tcPr/>
                </a:tc>
                <a:tc>
                  <a:txBody>
                    <a:bodyPr/>
                    <a:lstStyle/>
                    <a:p>
                      <a:pPr algn="ctr"/>
                      <a:r>
                        <a:rPr lang="en-IN" dirty="0"/>
                        <a:t>P. O. No. 11</a:t>
                      </a:r>
                    </a:p>
                  </a:txBody>
                  <a:tcPr/>
                </a:tc>
                <a:tc>
                  <a:txBody>
                    <a:bodyPr/>
                    <a:lstStyle/>
                    <a:p>
                      <a:pPr algn="ctr"/>
                      <a:r>
                        <a:rPr lang="en-IN" dirty="0"/>
                        <a:t>20</a:t>
                      </a:r>
                    </a:p>
                  </a:txBody>
                  <a:tcPr/>
                </a:tc>
                <a:tc>
                  <a:txBody>
                    <a:bodyPr/>
                    <a:lstStyle/>
                    <a:p>
                      <a:pPr algn="ctr"/>
                      <a:r>
                        <a:rPr lang="en-IN" dirty="0"/>
                        <a:t>5</a:t>
                      </a:r>
                    </a:p>
                  </a:txBody>
                  <a:tcPr/>
                </a:tc>
                <a:tc>
                  <a:txBody>
                    <a:bodyPr/>
                    <a:lstStyle/>
                    <a:p>
                      <a:pPr algn="ctr"/>
                      <a:r>
                        <a:rPr lang="en-IN" dirty="0"/>
                        <a:t>100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60</a:t>
                      </a:r>
                    </a:p>
                  </a:txBody>
                  <a:tcPr/>
                </a:tc>
                <a:tc>
                  <a:txBody>
                    <a:bodyPr/>
                    <a:lstStyle/>
                    <a:p>
                      <a:pPr algn="ctr"/>
                      <a:r>
                        <a:rPr lang="en-IN" dirty="0"/>
                        <a:t>260</a:t>
                      </a:r>
                    </a:p>
                  </a:txBody>
                  <a:tcPr/>
                </a:tc>
                <a:extLst>
                  <a:ext uri="{0D108BD9-81ED-4DB2-BD59-A6C34878D82A}">
                    <a16:rowId xmlns:a16="http://schemas.microsoft.com/office/drawing/2014/main" val="588010884"/>
                  </a:ext>
                </a:extLst>
              </a:tr>
            </a:tbl>
          </a:graphicData>
        </a:graphic>
      </p:graphicFrame>
      <p:graphicFrame>
        <p:nvGraphicFramePr>
          <p:cNvPr id="11" name="Table 10">
            <a:extLst>
              <a:ext uri="{FF2B5EF4-FFF2-40B4-BE49-F238E27FC236}">
                <a16:creationId xmlns:a16="http://schemas.microsoft.com/office/drawing/2014/main" id="{7DC91495-FA28-F77F-E1C5-44FA71848CED}"/>
              </a:ext>
            </a:extLst>
          </p:cNvPr>
          <p:cNvGraphicFramePr>
            <a:graphicFrameLocks noGrp="1"/>
          </p:cNvGraphicFramePr>
          <p:nvPr/>
        </p:nvGraphicFramePr>
        <p:xfrm>
          <a:off x="304792" y="4676243"/>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 R. No. 6</a:t>
                      </a:r>
                    </a:p>
                  </a:txBody>
                  <a:tcPr/>
                </a:tc>
                <a:tc>
                  <a:txBody>
                    <a:bodyPr/>
                    <a:lstStyle/>
                    <a:p>
                      <a:pPr algn="ctr"/>
                      <a:r>
                        <a:rPr lang="en-IN" dirty="0"/>
                        <a:t>20</a:t>
                      </a:r>
                    </a:p>
                  </a:txBody>
                  <a:tcPr/>
                </a:tc>
                <a:tc>
                  <a:txBody>
                    <a:bodyPr/>
                    <a:lstStyle/>
                    <a:p>
                      <a:pPr algn="ctr"/>
                      <a:r>
                        <a:rPr lang="en-IN" dirty="0"/>
                        <a:t>5</a:t>
                      </a:r>
                    </a:p>
                  </a:txBody>
                  <a:tcPr/>
                </a:tc>
                <a:tc>
                  <a:txBody>
                    <a:bodyPr/>
                    <a:lstStyle/>
                    <a:p>
                      <a:pPr algn="ctr"/>
                      <a:r>
                        <a:rPr lang="en-IN" dirty="0"/>
                        <a:t>100</a:t>
                      </a:r>
                    </a:p>
                  </a:txBody>
                  <a:tcPr/>
                </a:tc>
                <a:tc>
                  <a:txBody>
                    <a:bodyPr/>
                    <a:lstStyle/>
                    <a:p>
                      <a:pPr algn="ctr"/>
                      <a:r>
                        <a:rPr lang="en-IN" dirty="0"/>
                        <a:t>40</a:t>
                      </a:r>
                    </a:p>
                  </a:txBody>
                  <a:tcPr/>
                </a:tc>
                <a:tc>
                  <a:txBody>
                    <a:bodyPr/>
                    <a:lstStyle/>
                    <a:p>
                      <a:pPr algn="ctr"/>
                      <a:r>
                        <a:rPr lang="en-IN" dirty="0"/>
                        <a:t>160</a:t>
                      </a:r>
                    </a:p>
                  </a:txBody>
                  <a:tcPr/>
                </a:tc>
                <a:extLst>
                  <a:ext uri="{0D108BD9-81ED-4DB2-BD59-A6C34878D82A}">
                    <a16:rowId xmlns:a16="http://schemas.microsoft.com/office/drawing/2014/main" val="588010884"/>
                  </a:ext>
                </a:extLst>
              </a:tr>
            </a:tbl>
          </a:graphicData>
        </a:graphic>
      </p:graphicFrame>
      <p:graphicFrame>
        <p:nvGraphicFramePr>
          <p:cNvPr id="12" name="Table 11">
            <a:extLst>
              <a:ext uri="{FF2B5EF4-FFF2-40B4-BE49-F238E27FC236}">
                <a16:creationId xmlns:a16="http://schemas.microsoft.com/office/drawing/2014/main" id="{F7391F08-C59C-5040-77B6-FA3D80AF9E15}"/>
              </a:ext>
            </a:extLst>
          </p:cNvPr>
          <p:cNvGraphicFramePr>
            <a:graphicFrameLocks noGrp="1"/>
          </p:cNvGraphicFramePr>
          <p:nvPr/>
        </p:nvGraphicFramePr>
        <p:xfrm>
          <a:off x="304793" y="3929983"/>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12</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 R. No. 5</a:t>
                      </a:r>
                    </a:p>
                  </a:txBody>
                  <a:tcPr/>
                </a:tc>
                <a:tc>
                  <a:txBody>
                    <a:bodyPr/>
                    <a:lstStyle/>
                    <a:p>
                      <a:pPr algn="ctr"/>
                      <a:r>
                        <a:rPr lang="en-IN" dirty="0"/>
                        <a:t>10</a:t>
                      </a:r>
                    </a:p>
                  </a:txBody>
                  <a:tcPr/>
                </a:tc>
                <a:tc>
                  <a:txBody>
                    <a:bodyPr/>
                    <a:lstStyle/>
                    <a:p>
                      <a:pPr algn="ctr"/>
                      <a:r>
                        <a:rPr lang="en-IN" dirty="0"/>
                        <a:t>4</a:t>
                      </a:r>
                    </a:p>
                  </a:txBody>
                  <a:tcPr/>
                </a:tc>
                <a:tc>
                  <a:txBody>
                    <a:bodyPr/>
                    <a:lstStyle/>
                    <a:p>
                      <a:pPr algn="ctr"/>
                      <a:r>
                        <a:rPr lang="en-IN" dirty="0"/>
                        <a:t>40</a:t>
                      </a:r>
                    </a:p>
                  </a:txBody>
                  <a:tcPr/>
                </a:tc>
                <a:tc>
                  <a:txBody>
                    <a:bodyPr/>
                    <a:lstStyle/>
                    <a:p>
                      <a:pPr algn="ctr"/>
                      <a:r>
                        <a:rPr lang="en-IN" dirty="0"/>
                        <a:t>40</a:t>
                      </a:r>
                    </a:p>
                  </a:txBody>
                  <a:tcPr/>
                </a:tc>
                <a:tc>
                  <a:txBody>
                    <a:bodyPr/>
                    <a:lstStyle/>
                    <a:p>
                      <a:pPr algn="ctr"/>
                      <a:r>
                        <a:rPr lang="en-IN" dirty="0"/>
                        <a:t>160</a:t>
                      </a:r>
                    </a:p>
                  </a:txBody>
                  <a:tcPr/>
                </a:tc>
                <a:extLst>
                  <a:ext uri="{0D108BD9-81ED-4DB2-BD59-A6C34878D82A}">
                    <a16:rowId xmlns:a16="http://schemas.microsoft.com/office/drawing/2014/main" val="588010884"/>
                  </a:ext>
                </a:extLst>
              </a:tr>
            </a:tbl>
          </a:graphicData>
        </a:graphic>
      </p:graphicFrame>
      <p:sp>
        <p:nvSpPr>
          <p:cNvPr id="13" name="Right Brace 12">
            <a:extLst>
              <a:ext uri="{FF2B5EF4-FFF2-40B4-BE49-F238E27FC236}">
                <a16:creationId xmlns:a16="http://schemas.microsoft.com/office/drawing/2014/main" id="{7E3BC392-A609-77A5-CEAE-2EAC68B23625}"/>
              </a:ext>
            </a:extLst>
          </p:cNvPr>
          <p:cNvSpPr/>
          <p:nvPr/>
        </p:nvSpPr>
        <p:spPr>
          <a:xfrm>
            <a:off x="7958438" y="3424929"/>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4" name="Right Brace 13">
            <a:extLst>
              <a:ext uri="{FF2B5EF4-FFF2-40B4-BE49-F238E27FC236}">
                <a16:creationId xmlns:a16="http://schemas.microsoft.com/office/drawing/2014/main" id="{F3710109-FC14-1221-ACBF-A78C31A099B5}"/>
              </a:ext>
            </a:extLst>
          </p:cNvPr>
          <p:cNvSpPr/>
          <p:nvPr/>
        </p:nvSpPr>
        <p:spPr>
          <a:xfrm>
            <a:off x="8785410" y="3429705"/>
            <a:ext cx="116541"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40990588-4517-EFA8-9205-1D58A09E749B}"/>
              </a:ext>
            </a:extLst>
          </p:cNvPr>
          <p:cNvSpPr/>
          <p:nvPr/>
        </p:nvSpPr>
        <p:spPr>
          <a:xfrm>
            <a:off x="9728351" y="3433018"/>
            <a:ext cx="62753" cy="365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aphicFrame>
        <p:nvGraphicFramePr>
          <p:cNvPr id="15" name="Table 14">
            <a:extLst>
              <a:ext uri="{FF2B5EF4-FFF2-40B4-BE49-F238E27FC236}">
                <a16:creationId xmlns:a16="http://schemas.microsoft.com/office/drawing/2014/main" id="{122C2207-47B8-2E5B-3020-B43CE27BEC78}"/>
              </a:ext>
            </a:extLst>
          </p:cNvPr>
          <p:cNvGraphicFramePr>
            <a:graphicFrameLocks noGrp="1"/>
          </p:cNvGraphicFramePr>
          <p:nvPr/>
        </p:nvGraphicFramePr>
        <p:xfrm>
          <a:off x="304790" y="5041085"/>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41204">
                <a:tc>
                  <a:txBody>
                    <a:bodyPr/>
                    <a:lstStyle/>
                    <a:p>
                      <a:pPr algn="ctr"/>
                      <a:r>
                        <a:rPr lang="en-IN" dirty="0"/>
                        <a:t>24</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 R. No. 7</a:t>
                      </a:r>
                    </a:p>
                  </a:txBody>
                  <a:tcPr/>
                </a:tc>
                <a:tc>
                  <a:txBody>
                    <a:bodyPr/>
                    <a:lstStyle/>
                    <a:p>
                      <a:pPr algn="ctr"/>
                      <a:r>
                        <a:rPr lang="en-IN" dirty="0"/>
                        <a:t>10</a:t>
                      </a:r>
                    </a:p>
                  </a:txBody>
                  <a:tcPr/>
                </a:tc>
                <a:tc>
                  <a:txBody>
                    <a:bodyPr/>
                    <a:lstStyle/>
                    <a:p>
                      <a:pPr algn="ctr"/>
                      <a:r>
                        <a:rPr lang="en-IN" dirty="0"/>
                        <a:t>4</a:t>
                      </a:r>
                    </a:p>
                  </a:txBody>
                  <a:tcPr/>
                </a:tc>
                <a:tc>
                  <a:txBody>
                    <a:bodyPr/>
                    <a:lstStyle/>
                    <a:p>
                      <a:pPr algn="ctr"/>
                      <a:r>
                        <a:rPr lang="en-IN" dirty="0"/>
                        <a:t>40</a:t>
                      </a:r>
                    </a:p>
                  </a:txBody>
                  <a:tcPr/>
                </a:tc>
                <a:tc>
                  <a:txBody>
                    <a:bodyPr/>
                    <a:lstStyle/>
                    <a:p>
                      <a:pPr algn="ctr"/>
                      <a:r>
                        <a:rPr lang="en-IN" dirty="0"/>
                        <a:t>30</a:t>
                      </a:r>
                    </a:p>
                  </a:txBody>
                  <a:tcPr/>
                </a:tc>
                <a:tc>
                  <a:txBody>
                    <a:bodyPr/>
                    <a:lstStyle/>
                    <a:p>
                      <a:pPr algn="ctr"/>
                      <a:r>
                        <a:rPr lang="en-IN" dirty="0"/>
                        <a:t>120</a:t>
                      </a:r>
                    </a:p>
                  </a:txBody>
                  <a:tcPr/>
                </a:tc>
                <a:extLst>
                  <a:ext uri="{0D108BD9-81ED-4DB2-BD59-A6C34878D82A}">
                    <a16:rowId xmlns:a16="http://schemas.microsoft.com/office/drawing/2014/main" val="588010884"/>
                  </a:ext>
                </a:extLst>
              </a:tr>
            </a:tbl>
          </a:graphicData>
        </a:graphic>
      </p:graphicFrame>
      <p:graphicFrame>
        <p:nvGraphicFramePr>
          <p:cNvPr id="20" name="Table 19">
            <a:extLst>
              <a:ext uri="{FF2B5EF4-FFF2-40B4-BE49-F238E27FC236}">
                <a16:creationId xmlns:a16="http://schemas.microsoft.com/office/drawing/2014/main" id="{068EAD4B-38F1-94DA-EB8F-6373649B5699}"/>
              </a:ext>
            </a:extLst>
          </p:cNvPr>
          <p:cNvGraphicFramePr>
            <a:graphicFrameLocks noGrp="1"/>
          </p:cNvGraphicFramePr>
          <p:nvPr/>
        </p:nvGraphicFramePr>
        <p:xfrm>
          <a:off x="304789" y="5406845"/>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05543">
                <a:tc>
                  <a:txBody>
                    <a:bodyPr/>
                    <a:lstStyle/>
                    <a:p>
                      <a:pPr algn="ctr"/>
                      <a:r>
                        <a:rPr lang="en-IN" dirty="0"/>
                        <a:t>26</a:t>
                      </a:r>
                    </a:p>
                  </a:txBody>
                  <a:tcPr/>
                </a:tc>
                <a:tc>
                  <a:txBody>
                    <a:bodyPr/>
                    <a:lstStyle/>
                    <a:p>
                      <a:pPr algn="ctr"/>
                      <a:r>
                        <a:rPr lang="en-IN" dirty="0"/>
                        <a:t>P. O. No. 13</a:t>
                      </a:r>
                    </a:p>
                  </a:txBody>
                  <a:tcPr/>
                </a:tc>
                <a:tc>
                  <a:txBody>
                    <a:bodyPr/>
                    <a:lstStyle/>
                    <a:p>
                      <a:pPr algn="ctr"/>
                      <a:r>
                        <a:rPr lang="en-IN" dirty="0"/>
                        <a:t>40</a:t>
                      </a:r>
                    </a:p>
                  </a:txBody>
                  <a:tcPr/>
                </a:tc>
                <a:tc>
                  <a:txBody>
                    <a:bodyPr/>
                    <a:lstStyle/>
                    <a:p>
                      <a:pPr algn="ctr"/>
                      <a:r>
                        <a:rPr lang="en-IN" dirty="0"/>
                        <a:t>3</a:t>
                      </a:r>
                    </a:p>
                  </a:txBody>
                  <a:tcPr/>
                </a:tc>
                <a:tc>
                  <a:txBody>
                    <a:bodyPr/>
                    <a:lstStyle/>
                    <a:p>
                      <a:pPr algn="ctr"/>
                      <a:r>
                        <a:rPr lang="en-IN" dirty="0"/>
                        <a:t>120</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70</a:t>
                      </a:r>
                    </a:p>
                  </a:txBody>
                  <a:tcPr/>
                </a:tc>
                <a:tc>
                  <a:txBody>
                    <a:bodyPr/>
                    <a:lstStyle/>
                    <a:p>
                      <a:pPr algn="ctr"/>
                      <a:r>
                        <a:rPr lang="en-IN" dirty="0"/>
                        <a:t>240</a:t>
                      </a:r>
                    </a:p>
                  </a:txBody>
                  <a:tcPr/>
                </a:tc>
                <a:extLst>
                  <a:ext uri="{0D108BD9-81ED-4DB2-BD59-A6C34878D82A}">
                    <a16:rowId xmlns:a16="http://schemas.microsoft.com/office/drawing/2014/main" val="588010884"/>
                  </a:ext>
                </a:extLst>
              </a:tr>
            </a:tbl>
          </a:graphicData>
        </a:graphic>
      </p:graphicFrame>
      <p:graphicFrame>
        <p:nvGraphicFramePr>
          <p:cNvPr id="21" name="Table 20">
            <a:extLst>
              <a:ext uri="{FF2B5EF4-FFF2-40B4-BE49-F238E27FC236}">
                <a16:creationId xmlns:a16="http://schemas.microsoft.com/office/drawing/2014/main" id="{AB8F99DE-D8C9-C1DF-DAD6-90E021E79BEA}"/>
              </a:ext>
            </a:extLst>
          </p:cNvPr>
          <p:cNvGraphicFramePr>
            <a:graphicFrameLocks noGrp="1"/>
          </p:cNvGraphicFramePr>
          <p:nvPr/>
        </p:nvGraphicFramePr>
        <p:xfrm>
          <a:off x="304789" y="5766153"/>
          <a:ext cx="11582401" cy="365760"/>
        </p:xfrm>
        <a:graphic>
          <a:graphicData uri="http://schemas.openxmlformats.org/drawingml/2006/table">
            <a:tbl>
              <a:tblPr firstRow="1" bandRow="1">
                <a:tableStyleId>{5940675A-B579-460E-94D1-54222C63F5DA}</a:tableStyleId>
              </a:tblPr>
              <a:tblGrid>
                <a:gridCol w="1075765">
                  <a:extLst>
                    <a:ext uri="{9D8B030D-6E8A-4147-A177-3AD203B41FA5}">
                      <a16:colId xmlns:a16="http://schemas.microsoft.com/office/drawing/2014/main" val="1494866301"/>
                    </a:ext>
                  </a:extLst>
                </a:gridCol>
                <a:gridCol w="1604682">
                  <a:extLst>
                    <a:ext uri="{9D8B030D-6E8A-4147-A177-3AD203B41FA5}">
                      <a16:colId xmlns:a16="http://schemas.microsoft.com/office/drawing/2014/main" val="2415118754"/>
                    </a:ext>
                  </a:extLst>
                </a:gridCol>
                <a:gridCol w="968188">
                  <a:extLst>
                    <a:ext uri="{9D8B030D-6E8A-4147-A177-3AD203B41FA5}">
                      <a16:colId xmlns:a16="http://schemas.microsoft.com/office/drawing/2014/main" val="1776883230"/>
                    </a:ext>
                  </a:extLst>
                </a:gridCol>
                <a:gridCol w="815789">
                  <a:extLst>
                    <a:ext uri="{9D8B030D-6E8A-4147-A177-3AD203B41FA5}">
                      <a16:colId xmlns:a16="http://schemas.microsoft.com/office/drawing/2014/main" val="2775361787"/>
                    </a:ext>
                  </a:extLst>
                </a:gridCol>
                <a:gridCol w="986117">
                  <a:extLst>
                    <a:ext uri="{9D8B030D-6E8A-4147-A177-3AD203B41FA5}">
                      <a16:colId xmlns:a16="http://schemas.microsoft.com/office/drawing/2014/main" val="3538658991"/>
                    </a:ext>
                  </a:extLst>
                </a:gridCol>
                <a:gridCol w="1595718">
                  <a:extLst>
                    <a:ext uri="{9D8B030D-6E8A-4147-A177-3AD203B41FA5}">
                      <a16:colId xmlns:a16="http://schemas.microsoft.com/office/drawing/2014/main" val="2045161670"/>
                    </a:ext>
                  </a:extLst>
                </a:gridCol>
                <a:gridCol w="887506">
                  <a:extLst>
                    <a:ext uri="{9D8B030D-6E8A-4147-A177-3AD203B41FA5}">
                      <a16:colId xmlns:a16="http://schemas.microsoft.com/office/drawing/2014/main" val="829474634"/>
                    </a:ext>
                  </a:extLst>
                </a:gridCol>
                <a:gridCol w="842682">
                  <a:extLst>
                    <a:ext uri="{9D8B030D-6E8A-4147-A177-3AD203B41FA5}">
                      <a16:colId xmlns:a16="http://schemas.microsoft.com/office/drawing/2014/main" val="650988121"/>
                    </a:ext>
                  </a:extLst>
                </a:gridCol>
                <a:gridCol w="941294">
                  <a:extLst>
                    <a:ext uri="{9D8B030D-6E8A-4147-A177-3AD203B41FA5}">
                      <a16:colId xmlns:a16="http://schemas.microsoft.com/office/drawing/2014/main" val="1441079593"/>
                    </a:ext>
                  </a:extLst>
                </a:gridCol>
                <a:gridCol w="912943">
                  <a:extLst>
                    <a:ext uri="{9D8B030D-6E8A-4147-A177-3AD203B41FA5}">
                      <a16:colId xmlns:a16="http://schemas.microsoft.com/office/drawing/2014/main" val="2521875059"/>
                    </a:ext>
                  </a:extLst>
                </a:gridCol>
                <a:gridCol w="951717">
                  <a:extLst>
                    <a:ext uri="{9D8B030D-6E8A-4147-A177-3AD203B41FA5}">
                      <a16:colId xmlns:a16="http://schemas.microsoft.com/office/drawing/2014/main" val="1306004064"/>
                    </a:ext>
                  </a:extLst>
                </a:gridCol>
              </a:tblGrid>
              <a:tr h="205543">
                <a:tc>
                  <a:txBody>
                    <a:bodyPr/>
                    <a:lstStyle/>
                    <a:p>
                      <a:pPr algn="ctr"/>
                      <a:r>
                        <a:rPr lang="en-IN" dirty="0"/>
                        <a:t>31</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Shortage</a:t>
                      </a:r>
                    </a:p>
                  </a:txBody>
                  <a:tcPr/>
                </a:tc>
                <a:tc>
                  <a:txBody>
                    <a:bodyPr/>
                    <a:lstStyle/>
                    <a:p>
                      <a:pPr algn="ctr"/>
                      <a:r>
                        <a:rPr lang="en-IN" dirty="0"/>
                        <a:t>5</a:t>
                      </a:r>
                    </a:p>
                  </a:txBody>
                  <a:tcPr/>
                </a:tc>
                <a:tc>
                  <a:txBody>
                    <a:bodyPr/>
                    <a:lstStyle/>
                    <a:p>
                      <a:pPr algn="ctr"/>
                      <a:r>
                        <a:rPr lang="en-IN" dirty="0"/>
                        <a:t>3</a:t>
                      </a:r>
                    </a:p>
                  </a:txBody>
                  <a:tcPr/>
                </a:tc>
                <a:tc>
                  <a:txBody>
                    <a:bodyPr/>
                    <a:lstStyle/>
                    <a:p>
                      <a:pPr algn="ctr"/>
                      <a:r>
                        <a:rPr lang="en-IN" dirty="0"/>
                        <a:t>15</a:t>
                      </a:r>
                    </a:p>
                  </a:txBody>
                  <a:tcPr/>
                </a:tc>
                <a:tc>
                  <a:txBody>
                    <a:bodyPr/>
                    <a:lstStyle/>
                    <a:p>
                      <a:pPr algn="ctr"/>
                      <a:r>
                        <a:rPr lang="en-IN" dirty="0"/>
                        <a:t>65</a:t>
                      </a:r>
                    </a:p>
                  </a:txBody>
                  <a:tcPr/>
                </a:tc>
                <a:tc>
                  <a:txBody>
                    <a:bodyPr/>
                    <a:lstStyle/>
                    <a:p>
                      <a:pPr algn="ctr"/>
                      <a:r>
                        <a:rPr lang="en-IN" dirty="0"/>
                        <a:t>225*</a:t>
                      </a:r>
                    </a:p>
                  </a:txBody>
                  <a:tcPr/>
                </a:tc>
                <a:extLst>
                  <a:ext uri="{0D108BD9-81ED-4DB2-BD59-A6C34878D82A}">
                    <a16:rowId xmlns:a16="http://schemas.microsoft.com/office/drawing/2014/main" val="588010884"/>
                  </a:ext>
                </a:extLst>
              </a:tr>
            </a:tbl>
          </a:graphicData>
        </a:graphic>
      </p:graphicFrame>
    </p:spTree>
    <p:extLst>
      <p:ext uri="{BB962C8B-B14F-4D97-AF65-F5344CB8AC3E}">
        <p14:creationId xmlns:p14="http://schemas.microsoft.com/office/powerpoint/2010/main" val="23915859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ppt_x"/>
                                          </p:val>
                                        </p:tav>
                                        <p:tav tm="100000">
                                          <p:val>
                                            <p:strVal val="#ppt_x"/>
                                          </p:val>
                                        </p:tav>
                                      </p:tavLst>
                                    </p:anim>
                                    <p:anim calcmode="lin" valueType="num">
                                      <p:cBhvr additive="base">
                                        <p:cTn id="8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1"/>
                                        </p:tgtEl>
                                        <p:attrNameLst>
                                          <p:attrName>style.visibility</p:attrName>
                                        </p:attrNameLst>
                                      </p:cBhvr>
                                      <p:to>
                                        <p:strVal val="visible"/>
                                      </p:to>
                                    </p:set>
                                    <p:anim calcmode="lin" valueType="num">
                                      <p:cBhvr additive="base">
                                        <p:cTn id="91" dur="500" fill="hold"/>
                                        <p:tgtEl>
                                          <p:spTgt spid="21"/>
                                        </p:tgtEl>
                                        <p:attrNameLst>
                                          <p:attrName>ppt_x</p:attrName>
                                        </p:attrNameLst>
                                      </p:cBhvr>
                                      <p:tavLst>
                                        <p:tav tm="0">
                                          <p:val>
                                            <p:strVal val="#ppt_x"/>
                                          </p:val>
                                        </p:tav>
                                        <p:tav tm="100000">
                                          <p:val>
                                            <p:strVal val="#ppt_x"/>
                                          </p:val>
                                        </p:tav>
                                      </p:tavLst>
                                    </p:anim>
                                    <p:anim calcmode="lin" valueType="num">
                                      <p:cBhvr additive="base">
                                        <p:cTn id="9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D89B5D-999B-849F-F766-DD1A7F4C2AC4}"/>
              </a:ext>
            </a:extLst>
          </p:cNvPr>
          <p:cNvSpPr>
            <a:spLocks noGrp="1"/>
          </p:cNvSpPr>
          <p:nvPr>
            <p:ph idx="4294967295"/>
          </p:nvPr>
        </p:nvSpPr>
        <p:spPr>
          <a:xfrm>
            <a:off x="0" y="227106"/>
            <a:ext cx="11928475" cy="5591175"/>
          </a:xfrm>
        </p:spPr>
        <p:txBody>
          <a:bodyPr/>
          <a:lstStyle/>
          <a:p>
            <a:r>
              <a:rPr lang="en-IN" dirty="0"/>
              <a:t>The stock consist of :</a:t>
            </a:r>
          </a:p>
          <a:p>
            <a:pPr marL="0" indent="0">
              <a:buNone/>
            </a:pPr>
            <a:r>
              <a:rPr lang="en-IN" dirty="0"/>
              <a:t>	30  units	balance on Jan. 1  @ ₹4 per unit      =    ₹120	</a:t>
            </a:r>
          </a:p>
          <a:p>
            <a:pPr marL="0" indent="0">
              <a:buNone/>
            </a:pPr>
            <a:r>
              <a:rPr lang="en-IN" dirty="0"/>
              <a:t>	35  units	balance on Jan. 26  @ ₹3 per unit    =    ₹105</a:t>
            </a:r>
          </a:p>
          <a:p>
            <a:pPr marL="0" indent="0">
              <a:buNone/>
            </a:pPr>
            <a:r>
              <a:rPr lang="en-IN" dirty="0"/>
              <a:t>          ---------------                                                                       -------------------</a:t>
            </a:r>
          </a:p>
          <a:p>
            <a:pPr marL="0" indent="0">
              <a:buNone/>
            </a:pPr>
            <a:r>
              <a:rPr lang="en-IN" dirty="0"/>
              <a:t>            65 units                                                       Total      =      ₹225</a:t>
            </a:r>
          </a:p>
          <a:p>
            <a:pPr marL="0" indent="0">
              <a:buNone/>
            </a:pPr>
            <a:r>
              <a:rPr lang="en-IN" dirty="0"/>
              <a:t>             </a:t>
            </a:r>
          </a:p>
        </p:txBody>
      </p:sp>
    </p:spTree>
    <p:extLst>
      <p:ext uri="{BB962C8B-B14F-4D97-AF65-F5344CB8AC3E}">
        <p14:creationId xmlns:p14="http://schemas.microsoft.com/office/powerpoint/2010/main" val="212889394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76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5A958-79C7-0666-2840-FC2EA535FF51}"/>
              </a:ext>
            </a:extLst>
          </p:cNvPr>
          <p:cNvSpPr>
            <a:spLocks noGrp="1"/>
          </p:cNvSpPr>
          <p:nvPr>
            <p:ph idx="1"/>
          </p:nvPr>
        </p:nvSpPr>
        <p:spPr/>
        <p:txBody>
          <a:bodyPr/>
          <a:lstStyle/>
          <a:p>
            <a:r>
              <a:rPr lang="en-IN" b="1" dirty="0">
                <a:solidFill>
                  <a:srgbClr val="C00000"/>
                </a:solidFill>
              </a:rPr>
              <a:t>Checking of the arithmetical accuracy</a:t>
            </a:r>
          </a:p>
          <a:p>
            <a:pPr lvl="1"/>
            <a:r>
              <a:rPr lang="en-IN" dirty="0"/>
              <a:t>Trial Balance helps in knowing the arithmetical accuracy of the accounting entries. This is because according to the dual aspect concept for every debit, there must be an equivalent credit.</a:t>
            </a:r>
          </a:p>
          <a:p>
            <a:pPr lvl="1"/>
            <a:r>
              <a:rPr lang="en-IN" dirty="0"/>
              <a:t>There may be certain errors in the books of account in spite of an agreed Trial Balance but it is assumed that at least posting from journal of the respective account is arithmetically correct.</a:t>
            </a:r>
          </a:p>
          <a:p>
            <a:endParaRPr lang="en-IN" b="1" dirty="0"/>
          </a:p>
          <a:p>
            <a:r>
              <a:rPr lang="en-IN" b="1" dirty="0">
                <a:solidFill>
                  <a:srgbClr val="C00000"/>
                </a:solidFill>
              </a:rPr>
              <a:t>Summarising the ledger accounts</a:t>
            </a:r>
          </a:p>
          <a:p>
            <a:pPr lvl="1"/>
            <a:r>
              <a:rPr lang="en-IN" dirty="0"/>
              <a:t>Trial Balance acts as a consolidated statement, providing a comprehensive list of all the accounts. Trial Balance contains the ledger balance on a particular date. Thus, a Trial Balance provides a summarised version of each account.</a:t>
            </a:r>
          </a:p>
          <a:p>
            <a:pPr marL="0" indent="0">
              <a:buNone/>
            </a:pPr>
            <a:r>
              <a:rPr lang="en-IN" dirty="0"/>
              <a:t>		</a:t>
            </a:r>
          </a:p>
        </p:txBody>
      </p:sp>
      <p:sp>
        <p:nvSpPr>
          <p:cNvPr id="3" name="Title 2">
            <a:extLst>
              <a:ext uri="{FF2B5EF4-FFF2-40B4-BE49-F238E27FC236}">
                <a16:creationId xmlns:a16="http://schemas.microsoft.com/office/drawing/2014/main" id="{E02E112E-2321-0F34-B17F-8862AAC42362}"/>
              </a:ext>
            </a:extLst>
          </p:cNvPr>
          <p:cNvSpPr>
            <a:spLocks noGrp="1"/>
          </p:cNvSpPr>
          <p:nvPr>
            <p:ph type="title"/>
          </p:nvPr>
        </p:nvSpPr>
        <p:spPr/>
        <p:txBody>
          <a:bodyPr/>
          <a:lstStyle/>
          <a:p>
            <a:r>
              <a:rPr lang="en-IN" dirty="0"/>
              <a:t>Purpose/Objective for the preparation of Trial Balance </a:t>
            </a:r>
          </a:p>
        </p:txBody>
      </p:sp>
    </p:spTree>
    <p:extLst>
      <p:ext uri="{BB962C8B-B14F-4D97-AF65-F5344CB8AC3E}">
        <p14:creationId xmlns:p14="http://schemas.microsoft.com/office/powerpoint/2010/main" val="28817444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939302-28F9-24AE-8912-0AC5393B394C}"/>
              </a:ext>
            </a:extLst>
          </p:cNvPr>
          <p:cNvSpPr>
            <a:spLocks noGrp="1"/>
          </p:cNvSpPr>
          <p:nvPr>
            <p:ph type="title"/>
          </p:nvPr>
        </p:nvSpPr>
        <p:spPr/>
        <p:txBody>
          <a:bodyPr/>
          <a:lstStyle/>
          <a:p>
            <a:r>
              <a:rPr lang="en-IN" dirty="0"/>
              <a:t>Purpose/Objective for the preparation of Trial Balance</a:t>
            </a:r>
            <a:endParaRPr lang="en-IN" sz="2000" b="0" dirty="0"/>
          </a:p>
        </p:txBody>
      </p:sp>
      <p:sp>
        <p:nvSpPr>
          <p:cNvPr id="2" name="Content Placeholder 1">
            <a:extLst>
              <a:ext uri="{FF2B5EF4-FFF2-40B4-BE49-F238E27FC236}">
                <a16:creationId xmlns:a16="http://schemas.microsoft.com/office/drawing/2014/main" id="{204C7FA8-635E-E5E9-B5E5-0EF7A5B5169F}"/>
              </a:ext>
            </a:extLst>
          </p:cNvPr>
          <p:cNvSpPr>
            <a:spLocks noGrp="1"/>
          </p:cNvSpPr>
          <p:nvPr>
            <p:ph idx="1"/>
          </p:nvPr>
        </p:nvSpPr>
        <p:spPr/>
        <p:txBody>
          <a:bodyPr/>
          <a:lstStyle/>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IN" sz="2800" b="1" i="0" u="none" strike="noStrike" kern="1200" cap="none" spc="0" normalizeH="0" baseline="0" noProof="0" dirty="0">
                <a:ln>
                  <a:noFill/>
                </a:ln>
                <a:solidFill>
                  <a:srgbClr val="C00000"/>
                </a:solidFill>
                <a:effectLst/>
                <a:uLnTx/>
                <a:uFillTx/>
                <a:latin typeface="Roboto Condensed"/>
                <a:ea typeface="+mn-ea"/>
                <a:cs typeface="+mn-cs"/>
              </a:rPr>
              <a:t>Basis for Financial Statements</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kumimoji="0" lang="en-IN" sz="2600" b="0" i="0" u="none" strike="noStrike" kern="1200" cap="none" spc="0" normalizeH="0" baseline="0" noProof="0" dirty="0">
                <a:ln>
                  <a:noFill/>
                </a:ln>
                <a:solidFill>
                  <a:srgbClr val="212121"/>
                </a:solidFill>
                <a:effectLst/>
                <a:uLnTx/>
                <a:uFillTx/>
                <a:latin typeface="Roboto Condensed"/>
                <a:ea typeface="+mn-ea"/>
                <a:cs typeface="+mn-cs"/>
              </a:rPr>
              <a:t>Trial Balance will also help in the preparation of the final account. The balance for the preparation of financial statement are taken from the trial balance.</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kumimoji="0" lang="en-IN" sz="2600" b="0" i="0" u="none" strike="noStrike" kern="1200" cap="none" spc="0" normalizeH="0" baseline="0" noProof="0" dirty="0">
                <a:ln>
                  <a:noFill/>
                </a:ln>
                <a:solidFill>
                  <a:srgbClr val="212121"/>
                </a:solidFill>
                <a:effectLst/>
                <a:uLnTx/>
                <a:uFillTx/>
                <a:latin typeface="Roboto Condensed"/>
                <a:ea typeface="+mn-ea"/>
                <a:cs typeface="+mn-cs"/>
              </a:rPr>
              <a:t>Trial Balance forms the basis for preparing financial statements such as Trading A/C, Profit &amp; Loss A/C and Balance Sheet. Without Trial Balance it is difficult to know the profit &amp; Loss and Financial Position of business on a particular time.</a:t>
            </a:r>
          </a:p>
          <a:p>
            <a:pPr marL="457200" marR="0" lvl="1" indent="0" algn="just" defTabSz="914400" rtl="0" eaLnBrk="1" fontAlgn="auto" latinLnBrk="0" hangingPunct="1">
              <a:lnSpc>
                <a:spcPct val="90000"/>
              </a:lnSpc>
              <a:spcBef>
                <a:spcPts val="500"/>
              </a:spcBef>
              <a:spcAft>
                <a:spcPts val="0"/>
              </a:spcAft>
              <a:buClr>
                <a:srgbClr val="B84742"/>
              </a:buClr>
              <a:buSzTx/>
              <a:buNone/>
              <a:tabLst/>
              <a:defRPr/>
            </a:pPr>
            <a:endParaRPr kumimoji="0" lang="en-IN" sz="2600" b="0" i="0" u="none" strike="noStrike" kern="1200" cap="none" spc="0" normalizeH="0" baseline="0" noProof="0" dirty="0">
              <a:ln>
                <a:noFill/>
              </a:ln>
              <a:solidFill>
                <a:srgbClr val="C00000"/>
              </a:solidFill>
              <a:effectLst/>
              <a:uLnTx/>
              <a:uFillTx/>
              <a:latin typeface="Roboto Condensed"/>
              <a:ea typeface="+mn-ea"/>
              <a:cs typeface="+mn-cs"/>
            </a:endParaRP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r>
              <a:rPr kumimoji="0" lang="en-IN" sz="2800" b="1" i="0" u="none" strike="noStrike" kern="1200" cap="none" spc="0" normalizeH="0" baseline="0" noProof="0" dirty="0">
                <a:ln>
                  <a:noFill/>
                </a:ln>
                <a:solidFill>
                  <a:srgbClr val="C00000"/>
                </a:solidFill>
                <a:effectLst/>
                <a:uLnTx/>
                <a:uFillTx/>
                <a:latin typeface="Roboto Condensed"/>
                <a:ea typeface="+mn-ea"/>
                <a:cs typeface="+mn-cs"/>
              </a:rPr>
              <a:t>Locating and rectifying errors</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kumimoji="0" lang="en-IN" sz="2600" b="0" i="0" u="none" strike="noStrike" kern="1200" cap="none" spc="0" normalizeH="0" baseline="0" noProof="0" dirty="0">
                <a:ln>
                  <a:noFill/>
                </a:ln>
                <a:solidFill>
                  <a:srgbClr val="212121"/>
                </a:solidFill>
                <a:effectLst/>
                <a:uLnTx/>
                <a:uFillTx/>
                <a:latin typeface="Roboto Condensed"/>
                <a:ea typeface="+mn-ea"/>
                <a:cs typeface="+mn-cs"/>
              </a:rPr>
              <a:t>When a trial balance does not tally (Debit ≠ Credit), so there is at least one error has occurred. It indicates the occurrence of arithmetical error.</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kumimoji="0" lang="en-IN" sz="2600" b="0" i="0" u="none" strike="noStrike" kern="1200" cap="none" spc="0" normalizeH="0" baseline="0" noProof="0" dirty="0">
                <a:ln>
                  <a:noFill/>
                </a:ln>
                <a:solidFill>
                  <a:srgbClr val="212121"/>
                </a:solidFill>
                <a:effectLst/>
                <a:uLnTx/>
                <a:uFillTx/>
                <a:latin typeface="Roboto Condensed"/>
                <a:ea typeface="+mn-ea"/>
                <a:cs typeface="+mn-cs"/>
              </a:rPr>
              <a:t>However, Trial Balance only helps in locate and rectify arithmetical error and not other types of errors</a:t>
            </a:r>
            <a:r>
              <a:rPr lang="en-IN" dirty="0">
                <a:solidFill>
                  <a:srgbClr val="212121"/>
                </a:solidFill>
                <a:latin typeface="Roboto Condensed"/>
              </a:rPr>
              <a:t>.</a:t>
            </a:r>
            <a:endParaRPr kumimoji="0" lang="en-IN" sz="2600" b="0" i="0" u="none" strike="noStrike" kern="1200" cap="none" spc="0" normalizeH="0" baseline="0" noProof="0" dirty="0">
              <a:ln>
                <a:noFill/>
              </a:ln>
              <a:solidFill>
                <a:srgbClr val="212121"/>
              </a:solidFill>
              <a:effectLst/>
              <a:uLnTx/>
              <a:uFillTx/>
              <a:latin typeface="Roboto Condensed"/>
              <a:ea typeface="+mn-ea"/>
              <a:cs typeface="+mn-cs"/>
            </a:endParaRPr>
          </a:p>
          <a:p>
            <a:pPr marL="265113" marR="0" lvl="0" indent="-265113" algn="just"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Char char=""/>
              <a:tabLst/>
              <a:defRPr/>
            </a:pP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a:p>
            <a:endParaRPr lang="en-IN" dirty="0"/>
          </a:p>
          <a:p>
            <a:endParaRPr lang="en-IN" dirty="0"/>
          </a:p>
        </p:txBody>
      </p:sp>
    </p:spTree>
    <p:extLst>
      <p:ext uri="{BB962C8B-B14F-4D97-AF65-F5344CB8AC3E}">
        <p14:creationId xmlns:p14="http://schemas.microsoft.com/office/powerpoint/2010/main" val="26906619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F365A0-B038-296B-2545-1814BEFE1904}"/>
              </a:ext>
            </a:extLst>
          </p:cNvPr>
          <p:cNvSpPr>
            <a:spLocks noGrp="1"/>
          </p:cNvSpPr>
          <p:nvPr>
            <p:ph idx="1"/>
          </p:nvPr>
        </p:nvSpPr>
        <p:spPr/>
        <p:txBody>
          <a:bodyPr/>
          <a:lstStyle/>
          <a:p>
            <a:r>
              <a:rPr lang="en-IN" b="1" dirty="0">
                <a:solidFill>
                  <a:srgbClr val="C00000"/>
                </a:solidFill>
              </a:rPr>
              <a:t>Identifying Errors</a:t>
            </a:r>
          </a:p>
          <a:p>
            <a:pPr lvl="1"/>
            <a:r>
              <a:rPr lang="en-IN" dirty="0"/>
              <a:t>One of the primary advantages of trial balance is that it helps in identifying errors in accounting records.</a:t>
            </a:r>
          </a:p>
          <a:p>
            <a:pPr lvl="1"/>
            <a:r>
              <a:rPr lang="en-IN" dirty="0"/>
              <a:t>By identifying errors early on, the company can take corrective measures to rectify them before they cause any significant damage. </a:t>
            </a:r>
          </a:p>
          <a:p>
            <a:pPr marL="457200" lvl="1" indent="0">
              <a:buNone/>
            </a:pPr>
            <a:endParaRPr lang="en-IN" dirty="0">
              <a:solidFill>
                <a:srgbClr val="C00000"/>
              </a:solidFill>
            </a:endParaRPr>
          </a:p>
          <a:p>
            <a:r>
              <a:rPr lang="en-IN" b="1" dirty="0">
                <a:solidFill>
                  <a:srgbClr val="C00000"/>
                </a:solidFill>
              </a:rPr>
              <a:t>Easy Detection of Fraud</a:t>
            </a:r>
          </a:p>
          <a:p>
            <a:pPr lvl="1"/>
            <a:r>
              <a:rPr lang="en-IN" dirty="0"/>
              <a:t>Trial balance can help in identifying fraudulent activities. For instance, if a transaction is recorded twice, it will result in an imbalance in the trial balance.</a:t>
            </a:r>
          </a:p>
          <a:p>
            <a:pPr lvl="1"/>
            <a:r>
              <a:rPr lang="en-IN" dirty="0"/>
              <a:t>By identifying such discrepancies early on, the company can take steps to prevent fraud. </a:t>
            </a:r>
          </a:p>
          <a:p>
            <a:pPr lvl="1"/>
            <a:endParaRPr lang="en-IN" dirty="0"/>
          </a:p>
          <a:p>
            <a:pPr marL="0" indent="0">
              <a:buNone/>
            </a:pPr>
            <a:endParaRPr lang="en-IN" dirty="0"/>
          </a:p>
        </p:txBody>
      </p:sp>
      <p:sp>
        <p:nvSpPr>
          <p:cNvPr id="3" name="Title 2">
            <a:extLst>
              <a:ext uri="{FF2B5EF4-FFF2-40B4-BE49-F238E27FC236}">
                <a16:creationId xmlns:a16="http://schemas.microsoft.com/office/drawing/2014/main" id="{5F9D85DD-19C8-54B0-BA90-358E17111B69}"/>
              </a:ext>
            </a:extLst>
          </p:cNvPr>
          <p:cNvSpPr>
            <a:spLocks noGrp="1"/>
          </p:cNvSpPr>
          <p:nvPr>
            <p:ph type="title"/>
          </p:nvPr>
        </p:nvSpPr>
        <p:spPr/>
        <p:txBody>
          <a:bodyPr/>
          <a:lstStyle/>
          <a:p>
            <a:r>
              <a:rPr lang="en-IN" dirty="0"/>
              <a:t>Advantages of Trial Balance</a:t>
            </a:r>
          </a:p>
        </p:txBody>
      </p:sp>
    </p:spTree>
    <p:extLst>
      <p:ext uri="{BB962C8B-B14F-4D97-AF65-F5344CB8AC3E}">
        <p14:creationId xmlns:p14="http://schemas.microsoft.com/office/powerpoint/2010/main" val="4825675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4C7FA8-635E-E5E9-B5E5-0EF7A5B5169F}"/>
              </a:ext>
            </a:extLst>
          </p:cNvPr>
          <p:cNvSpPr>
            <a:spLocks noGrp="1"/>
          </p:cNvSpPr>
          <p:nvPr>
            <p:ph idx="1"/>
          </p:nvPr>
        </p:nvSpPr>
        <p:spPr/>
        <p:txBody>
          <a:bodyPr>
            <a:normAutofit fontScale="92500"/>
          </a:bodyPr>
          <a:lstStyle/>
          <a:p>
            <a:pPr marL="265113" lvl="0" indent="-265113" algn="just">
              <a:buClr>
                <a:srgbClr val="B84742"/>
              </a:buClr>
              <a:buFont typeface="Wingdings 3" panose="05040102010807070707" pitchFamily="18" charset="2"/>
              <a:buChar char=""/>
            </a:pPr>
            <a:r>
              <a:rPr lang="en-IN" b="1" dirty="0">
                <a:solidFill>
                  <a:srgbClr val="C00000"/>
                </a:solidFill>
              </a:rPr>
              <a:t>Facilitates preparation of Financial Statements</a:t>
            </a:r>
            <a:r>
              <a:rPr lang="en-IN" dirty="0">
                <a:solidFill>
                  <a:srgbClr val="C00000"/>
                </a:solidFill>
              </a:rPr>
              <a:t> </a:t>
            </a:r>
          </a:p>
          <a:p>
            <a:pPr marL="809625" lvl="1" indent="-352425" algn="just">
              <a:buClr>
                <a:srgbClr val="B84742"/>
              </a:buClr>
              <a:buFont typeface="Wingdings 3" panose="05040102010807070707" pitchFamily="18" charset="2"/>
              <a:buChar char=""/>
            </a:pPr>
            <a:r>
              <a:rPr lang="en-IN" sz="2600" dirty="0">
                <a:solidFill>
                  <a:srgbClr val="212121"/>
                </a:solidFill>
              </a:rPr>
              <a:t>Trial balance provides a summarized version of the ledger balances, which can be used to prepare financial statements.</a:t>
            </a:r>
          </a:p>
          <a:p>
            <a:pPr marL="809625" lvl="1" indent="-352425" algn="just">
              <a:buClr>
                <a:srgbClr val="B84742"/>
              </a:buClr>
              <a:buFont typeface="Wingdings 3" panose="05040102010807070707" pitchFamily="18" charset="2"/>
              <a:buChar char=""/>
            </a:pPr>
            <a:r>
              <a:rPr lang="en-IN" sz="2600" dirty="0">
                <a:solidFill>
                  <a:srgbClr val="212121"/>
                </a:solidFill>
              </a:rPr>
              <a:t>Trial balance ensures that the ledger balance are accurate, which in turn ensures that the financial statements are also accurate.</a:t>
            </a:r>
          </a:p>
          <a:p>
            <a:pPr marL="457200" lvl="1" indent="0" algn="just">
              <a:buClr>
                <a:srgbClr val="B84742"/>
              </a:buClr>
              <a:buNone/>
            </a:pPr>
            <a:endParaRPr lang="en-IN" sz="2600" dirty="0">
              <a:solidFill>
                <a:srgbClr val="212121"/>
              </a:solidFill>
            </a:endParaRPr>
          </a:p>
          <a:p>
            <a:pPr marL="265113" lvl="0" indent="-265113" algn="just">
              <a:buClr>
                <a:srgbClr val="B84742"/>
              </a:buClr>
              <a:buFont typeface="Wingdings 3" panose="05040102010807070707" pitchFamily="18" charset="2"/>
              <a:buChar char=""/>
            </a:pPr>
            <a:r>
              <a:rPr lang="en-IN" b="1" dirty="0">
                <a:solidFill>
                  <a:srgbClr val="C00000"/>
                </a:solidFill>
              </a:rPr>
              <a:t>Saves time and effort</a:t>
            </a:r>
            <a:endParaRPr lang="en-IN" sz="2600" b="1" dirty="0">
              <a:solidFill>
                <a:srgbClr val="C00000"/>
              </a:solidFill>
            </a:endParaRPr>
          </a:p>
          <a:p>
            <a:pPr marL="809625" lvl="1" indent="-352425" algn="just">
              <a:buClr>
                <a:srgbClr val="B84742"/>
              </a:buClr>
              <a:buFont typeface="Wingdings 3" panose="05040102010807070707" pitchFamily="18" charset="2"/>
              <a:buChar char=""/>
            </a:pPr>
            <a:r>
              <a:rPr lang="en-IN" sz="2600" dirty="0">
                <a:solidFill>
                  <a:srgbClr val="212121"/>
                </a:solidFill>
              </a:rPr>
              <a:t>Trial balance makes the process more efficient by providing a summary of the business that saves time and efforts.</a:t>
            </a:r>
          </a:p>
          <a:p>
            <a:pPr marL="457200" lvl="1" indent="0" algn="just">
              <a:buClr>
                <a:srgbClr val="B84742"/>
              </a:buClr>
              <a:buNone/>
            </a:pPr>
            <a:endParaRPr lang="en-IN" sz="2600" dirty="0">
              <a:solidFill>
                <a:srgbClr val="212121"/>
              </a:solidFill>
            </a:endParaRPr>
          </a:p>
          <a:p>
            <a:pPr marL="265113" lvl="0" indent="-265113" algn="just">
              <a:buClr>
                <a:srgbClr val="B84742"/>
              </a:buClr>
              <a:buFont typeface="Wingdings 3" panose="05040102010807070707" pitchFamily="18" charset="2"/>
              <a:buChar char=""/>
            </a:pPr>
            <a:r>
              <a:rPr lang="en-IN" b="1" dirty="0">
                <a:solidFill>
                  <a:srgbClr val="C00000"/>
                </a:solidFill>
              </a:rPr>
              <a:t>Facilitating Decision Making</a:t>
            </a:r>
          </a:p>
          <a:p>
            <a:pPr marL="809625" lvl="1" indent="-352425" algn="just">
              <a:buClr>
                <a:srgbClr val="B84742"/>
              </a:buClr>
              <a:buFont typeface="Wingdings 3" panose="05040102010807070707" pitchFamily="18" charset="2"/>
              <a:buChar char=""/>
            </a:pPr>
            <a:r>
              <a:rPr lang="en-IN" sz="2600" dirty="0">
                <a:solidFill>
                  <a:srgbClr val="212121"/>
                </a:solidFill>
              </a:rPr>
              <a:t>Trial Balance provide accurate and up-to-date financial information through, company can make informed decisions about their operations and future plans.</a:t>
            </a:r>
          </a:p>
          <a:p>
            <a:pPr marL="809625" lvl="1" indent="-352425" algn="just">
              <a:buClr>
                <a:srgbClr val="B84742"/>
              </a:buClr>
              <a:buFont typeface="Wingdings 3" panose="05040102010807070707" pitchFamily="18" charset="2"/>
              <a:buChar char=""/>
            </a:pPr>
            <a:r>
              <a:rPr lang="en-IN" sz="2600" dirty="0">
                <a:solidFill>
                  <a:srgbClr val="212121"/>
                </a:solidFill>
              </a:rPr>
              <a:t>This can help to identify areas for improvement, optimize resources and drive growth.</a:t>
            </a:r>
          </a:p>
          <a:p>
            <a:pPr marL="809625" lvl="1" indent="-352425" algn="just">
              <a:buClr>
                <a:srgbClr val="B84742"/>
              </a:buClr>
              <a:buFont typeface="Wingdings 3" panose="05040102010807070707" pitchFamily="18" charset="2"/>
              <a:buChar char=""/>
            </a:pPr>
            <a:endParaRPr lang="en-IN" sz="2600" dirty="0">
              <a:solidFill>
                <a:srgbClr val="212121"/>
              </a:solidFill>
            </a:endParaRPr>
          </a:p>
          <a:p>
            <a:pPr marL="809625" lvl="1" indent="-352425" algn="just">
              <a:buClr>
                <a:srgbClr val="B84742"/>
              </a:buClr>
              <a:buFont typeface="Wingdings 3" panose="05040102010807070707" pitchFamily="18" charset="2"/>
              <a:buChar char=""/>
            </a:pPr>
            <a:endParaRPr lang="en-IN" sz="2600" dirty="0">
              <a:solidFill>
                <a:srgbClr val="212121"/>
              </a:solidFill>
            </a:endParaRPr>
          </a:p>
          <a:p>
            <a:pPr marL="457200" lvl="1" indent="0" algn="just">
              <a:buClr>
                <a:srgbClr val="B84742"/>
              </a:buClr>
              <a:buNone/>
            </a:pPr>
            <a:endParaRPr lang="en-IN" sz="2600" dirty="0">
              <a:solidFill>
                <a:srgbClr val="212121"/>
              </a:solidFill>
            </a:endParaRPr>
          </a:p>
          <a:p>
            <a:endParaRPr lang="en-IN" dirty="0"/>
          </a:p>
          <a:p>
            <a:endParaRPr lang="en-IN" dirty="0"/>
          </a:p>
        </p:txBody>
      </p:sp>
      <p:sp>
        <p:nvSpPr>
          <p:cNvPr id="4" name="Title 3">
            <a:extLst>
              <a:ext uri="{FF2B5EF4-FFF2-40B4-BE49-F238E27FC236}">
                <a16:creationId xmlns:a16="http://schemas.microsoft.com/office/drawing/2014/main" id="{545B461D-88F0-7ECF-6861-C585BF655E24}"/>
              </a:ext>
            </a:extLst>
          </p:cNvPr>
          <p:cNvSpPr>
            <a:spLocks noGrp="1"/>
          </p:cNvSpPr>
          <p:nvPr>
            <p:ph type="title"/>
          </p:nvPr>
        </p:nvSpPr>
        <p:spPr/>
        <p:txBody>
          <a:bodyPr/>
          <a:lstStyle/>
          <a:p>
            <a:r>
              <a:rPr lang="en-IN" dirty="0"/>
              <a:t>Advantages of Trial Balance</a:t>
            </a:r>
            <a:endParaRPr lang="en-IN" sz="2000" b="0" dirty="0"/>
          </a:p>
        </p:txBody>
      </p:sp>
    </p:spTree>
    <p:extLst>
      <p:ext uri="{BB962C8B-B14F-4D97-AF65-F5344CB8AC3E}">
        <p14:creationId xmlns:p14="http://schemas.microsoft.com/office/powerpoint/2010/main" val="28941195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5AF9A-0EB3-A256-23B4-1407CA5A36AD}"/>
              </a:ext>
            </a:extLst>
          </p:cNvPr>
          <p:cNvSpPr>
            <a:spLocks noGrp="1"/>
          </p:cNvSpPr>
          <p:nvPr>
            <p:ph idx="1"/>
          </p:nvPr>
        </p:nvSpPr>
        <p:spPr/>
        <p:txBody>
          <a:bodyPr/>
          <a:lstStyle/>
          <a:p>
            <a:r>
              <a:rPr lang="en-IN" sz="2650" dirty="0"/>
              <a:t>It </a:t>
            </a:r>
            <a:r>
              <a:rPr lang="en-IN" sz="2650" b="1" dirty="0">
                <a:solidFill>
                  <a:srgbClr val="C00000"/>
                </a:solidFill>
              </a:rPr>
              <a:t>does not assist to detect errors</a:t>
            </a:r>
            <a:r>
              <a:rPr lang="en-IN" sz="2650" dirty="0">
                <a:solidFill>
                  <a:srgbClr val="C00000"/>
                </a:solidFill>
              </a:rPr>
              <a:t> </a:t>
            </a:r>
            <a:r>
              <a:rPr lang="en-IN" sz="2650" dirty="0"/>
              <a:t>that arise if an entry is not recorded in the journal. Such errors are termed as </a:t>
            </a:r>
            <a:r>
              <a:rPr lang="en-IN" sz="2650" b="1" dirty="0">
                <a:solidFill>
                  <a:srgbClr val="C00000"/>
                </a:solidFill>
              </a:rPr>
              <a:t>the Errors of complete omission</a:t>
            </a:r>
            <a:r>
              <a:rPr lang="en-IN" sz="2650" dirty="0"/>
              <a:t>.</a:t>
            </a:r>
          </a:p>
          <a:p>
            <a:r>
              <a:rPr lang="en-IN" sz="2650" dirty="0"/>
              <a:t>If the </a:t>
            </a:r>
            <a:r>
              <a:rPr lang="en-IN" sz="2650" b="1" dirty="0">
                <a:solidFill>
                  <a:srgbClr val="C00000"/>
                </a:solidFill>
              </a:rPr>
              <a:t>effect of one error is cancelled by the effect of another error</a:t>
            </a:r>
            <a:r>
              <a:rPr lang="en-IN" sz="2650" dirty="0"/>
              <a:t>, then it </a:t>
            </a:r>
            <a:r>
              <a:rPr lang="en-IN" sz="2650" b="1" dirty="0">
                <a:solidFill>
                  <a:srgbClr val="C00000"/>
                </a:solidFill>
              </a:rPr>
              <a:t>cannot be ascertained</a:t>
            </a:r>
            <a:r>
              <a:rPr lang="en-IN" sz="2650" dirty="0"/>
              <a:t> by the Trial Balance. Such types of errors are termed as compensatory error, which are rare to find.</a:t>
            </a:r>
          </a:p>
          <a:p>
            <a:r>
              <a:rPr lang="en-IN" sz="2650" dirty="0"/>
              <a:t>If </a:t>
            </a:r>
            <a:r>
              <a:rPr lang="en-IN" sz="2650" b="1" dirty="0">
                <a:solidFill>
                  <a:srgbClr val="C00000"/>
                </a:solidFill>
              </a:rPr>
              <a:t>correct amount is posted in the correct side</a:t>
            </a:r>
            <a:r>
              <a:rPr lang="en-IN" sz="2650" dirty="0"/>
              <a:t>; however, in the </a:t>
            </a:r>
            <a:r>
              <a:rPr lang="en-IN" sz="2650" b="1" dirty="0">
                <a:solidFill>
                  <a:srgbClr val="C00000"/>
                </a:solidFill>
              </a:rPr>
              <a:t>wrong account and if wrong amount is posted in the wrong side, but in the correct amount</a:t>
            </a:r>
            <a:r>
              <a:rPr lang="en-IN" sz="2650" dirty="0"/>
              <a:t>, then the trial balance fails to reflect these errors.</a:t>
            </a:r>
          </a:p>
          <a:p>
            <a:pPr lvl="0">
              <a:buClr>
                <a:srgbClr val="B84742"/>
              </a:buClr>
            </a:pPr>
            <a:r>
              <a:rPr lang="en-IN" sz="2650" dirty="0">
                <a:solidFill>
                  <a:srgbClr val="212121"/>
                </a:solidFill>
              </a:rPr>
              <a:t>If there arises any </a:t>
            </a:r>
            <a:r>
              <a:rPr lang="en-IN" sz="2650" b="1" dirty="0">
                <a:solidFill>
                  <a:srgbClr val="C00000"/>
                </a:solidFill>
              </a:rPr>
              <a:t>error of principle</a:t>
            </a:r>
            <a:r>
              <a:rPr lang="en-IN" sz="2650" dirty="0">
                <a:solidFill>
                  <a:srgbClr val="212121"/>
                </a:solidFill>
              </a:rPr>
              <a:t>, like capital expenditure mistakenly regarded as revenue expenditure or vice-versa, then such </a:t>
            </a:r>
            <a:r>
              <a:rPr lang="en-IN" sz="2650" b="1" dirty="0">
                <a:solidFill>
                  <a:srgbClr val="C00000"/>
                </a:solidFill>
              </a:rPr>
              <a:t>errors may not be revealed in form of mismatch</a:t>
            </a:r>
            <a:r>
              <a:rPr lang="en-IN" sz="2650" dirty="0">
                <a:solidFill>
                  <a:srgbClr val="212121"/>
                </a:solidFill>
              </a:rPr>
              <a:t> between the two columns of the Trial Balance.</a:t>
            </a:r>
          </a:p>
          <a:p>
            <a:pPr lvl="0">
              <a:buClr>
                <a:srgbClr val="B84742"/>
              </a:buClr>
            </a:pPr>
            <a:r>
              <a:rPr lang="en-IN" sz="2650" dirty="0">
                <a:solidFill>
                  <a:srgbClr val="212121"/>
                </a:solidFill>
              </a:rPr>
              <a:t>If any transaction is recorded wrongly in the books of original entry, then such mistakes lead to the errors of recording which are not revealed by Trial Balance.</a:t>
            </a:r>
            <a:endParaRPr lang="en-IN" sz="2650" dirty="0"/>
          </a:p>
        </p:txBody>
      </p:sp>
      <p:sp>
        <p:nvSpPr>
          <p:cNvPr id="3" name="Title 2">
            <a:extLst>
              <a:ext uri="{FF2B5EF4-FFF2-40B4-BE49-F238E27FC236}">
                <a16:creationId xmlns:a16="http://schemas.microsoft.com/office/drawing/2014/main" id="{129CAF10-E255-5002-2AA6-A424F9F00786}"/>
              </a:ext>
            </a:extLst>
          </p:cNvPr>
          <p:cNvSpPr>
            <a:spLocks noGrp="1"/>
          </p:cNvSpPr>
          <p:nvPr>
            <p:ph type="title"/>
          </p:nvPr>
        </p:nvSpPr>
        <p:spPr/>
        <p:txBody>
          <a:bodyPr/>
          <a:lstStyle/>
          <a:p>
            <a:r>
              <a:rPr lang="en-IN" dirty="0"/>
              <a:t>Limitations of Trial Balance</a:t>
            </a:r>
          </a:p>
        </p:txBody>
      </p:sp>
    </p:spTree>
    <p:extLst>
      <p:ext uri="{BB962C8B-B14F-4D97-AF65-F5344CB8AC3E}">
        <p14:creationId xmlns:p14="http://schemas.microsoft.com/office/powerpoint/2010/main" val="29969986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8718</TotalTime>
  <Words>4324</Words>
  <Application>Microsoft Office PowerPoint</Application>
  <PresentationFormat>Widescreen</PresentationFormat>
  <Paragraphs>883</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Roboto Condensed Light</vt:lpstr>
      <vt:lpstr>Wingdings 2</vt:lpstr>
      <vt:lpstr>Wingdings</vt:lpstr>
      <vt:lpstr>Arial</vt:lpstr>
      <vt:lpstr>Roboto Condensed</vt:lpstr>
      <vt:lpstr>Wingdings 3</vt:lpstr>
      <vt:lpstr>Calibri</vt:lpstr>
      <vt:lpstr>Office Theme</vt:lpstr>
      <vt:lpstr>Unit-3 Trial Balance &amp; Valuation of Inventory</vt:lpstr>
      <vt:lpstr>PowerPoint Presentation</vt:lpstr>
      <vt:lpstr>Trial Balance</vt:lpstr>
      <vt:lpstr>Meaning of Trial Balance</vt:lpstr>
      <vt:lpstr>Purpose/Objective for the preparation of Trial Balance </vt:lpstr>
      <vt:lpstr>Purpose/Objective for the preparation of Trial Balance</vt:lpstr>
      <vt:lpstr>Advantages of Trial Balance</vt:lpstr>
      <vt:lpstr>Advantages of Trial Balance</vt:lpstr>
      <vt:lpstr>Limitations of Trial Balance</vt:lpstr>
      <vt:lpstr>Trial Balance of………as on March 31, ……</vt:lpstr>
      <vt:lpstr>PowerPoint Presentation</vt:lpstr>
      <vt:lpstr>CW 1 – Prepare trial balance of M/s Gopal Traders for the year ending on 31-03-2022 from the following balances.</vt:lpstr>
      <vt:lpstr>Trial Balance of M/s Gopal trading Dr.                                 as on 31st March, 2022                                                Cr.                               </vt:lpstr>
      <vt:lpstr>PowerPoint Presentation</vt:lpstr>
      <vt:lpstr>CW 2 – Prepare trial balance of M/s Rajesh Trading for the year ending on 31-03-2022 from the following balances. </vt:lpstr>
      <vt:lpstr>Trial Balance of M/s Rajesh trading Dr.                                 as on 31st March, 2023                                                Cr.                               </vt:lpstr>
      <vt:lpstr>CW 3 – From the following balances of Shree Raj &amp; sons, prepare their trial balance for the year ending on 2021.</vt:lpstr>
      <vt:lpstr>Trial Balance of Shri Raj &amp; Sons Dr.                                 as on 31st March, 2023                                                Cr.                               </vt:lpstr>
      <vt:lpstr>Rectification of Errors in Trial Balance</vt:lpstr>
      <vt:lpstr>Errors</vt:lpstr>
      <vt:lpstr>Cause of differences in the Trial Balance</vt:lpstr>
      <vt:lpstr>Examples</vt:lpstr>
      <vt:lpstr>Classification of Errors of Trial Balance</vt:lpstr>
      <vt:lpstr>PowerPoint Presentation</vt:lpstr>
      <vt:lpstr>PowerPoint Presentation</vt:lpstr>
      <vt:lpstr>PowerPoint Presentation</vt:lpstr>
      <vt:lpstr>Suspense Account </vt:lpstr>
      <vt:lpstr>Suspense Account</vt:lpstr>
      <vt:lpstr>Valuation of Inventory</vt:lpstr>
      <vt:lpstr>Meaning of Inventory</vt:lpstr>
      <vt:lpstr>Objectives of Inventory Valuation</vt:lpstr>
      <vt:lpstr>Inventory Record Systems</vt:lpstr>
      <vt:lpstr>Inventory Record Systems</vt:lpstr>
      <vt:lpstr>Methods of Valuation of Inventory</vt:lpstr>
      <vt:lpstr>Methods of Valuation of Inventory</vt:lpstr>
      <vt:lpstr>1. FIFO Method</vt:lpstr>
      <vt:lpstr>2. LIFO Method</vt:lpstr>
      <vt:lpstr>3. WAM</vt:lpstr>
      <vt:lpstr>FIFO vs LIFO vs WAM</vt:lpstr>
      <vt:lpstr>CW 1 - The following are the details regarding the receipts and issues of material X in respect of a firm.</vt:lpstr>
      <vt:lpstr>Solution : </vt:lpstr>
      <vt:lpstr>PowerPoint Presentation</vt:lpstr>
      <vt:lpstr>Solution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kishanjjjani@gmail.com</cp:lastModifiedBy>
  <cp:revision>485</cp:revision>
  <dcterms:created xsi:type="dcterms:W3CDTF">2020-05-01T05:09:15Z</dcterms:created>
  <dcterms:modified xsi:type="dcterms:W3CDTF">2024-10-18T07:01:59Z</dcterms:modified>
</cp:coreProperties>
</file>