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2"/>
  </p:notesMasterIdLst>
  <p:sldIdLst>
    <p:sldId id="309" r:id="rId2"/>
    <p:sldId id="292" r:id="rId3"/>
    <p:sldId id="310" r:id="rId4"/>
    <p:sldId id="853" r:id="rId5"/>
    <p:sldId id="854" r:id="rId6"/>
    <p:sldId id="855" r:id="rId7"/>
    <p:sldId id="1018" r:id="rId8"/>
    <p:sldId id="859" r:id="rId9"/>
    <p:sldId id="860" r:id="rId10"/>
    <p:sldId id="856" r:id="rId11"/>
    <p:sldId id="857" r:id="rId12"/>
    <p:sldId id="858" r:id="rId13"/>
    <p:sldId id="1017" r:id="rId14"/>
    <p:sldId id="748" r:id="rId15"/>
    <p:sldId id="952" r:id="rId16"/>
    <p:sldId id="953" r:id="rId17"/>
    <p:sldId id="954" r:id="rId18"/>
    <p:sldId id="955" r:id="rId19"/>
    <p:sldId id="956" r:id="rId20"/>
    <p:sldId id="957" r:id="rId21"/>
    <p:sldId id="958" r:id="rId22"/>
    <p:sldId id="959" r:id="rId23"/>
    <p:sldId id="960" r:id="rId24"/>
    <p:sldId id="961" r:id="rId25"/>
    <p:sldId id="962" r:id="rId26"/>
    <p:sldId id="963" r:id="rId27"/>
    <p:sldId id="964" r:id="rId28"/>
    <p:sldId id="965" r:id="rId29"/>
    <p:sldId id="966" r:id="rId30"/>
    <p:sldId id="967" r:id="rId31"/>
    <p:sldId id="969" r:id="rId32"/>
    <p:sldId id="970" r:id="rId33"/>
    <p:sldId id="971" r:id="rId34"/>
    <p:sldId id="750" r:id="rId35"/>
    <p:sldId id="972" r:id="rId36"/>
    <p:sldId id="973" r:id="rId37"/>
    <p:sldId id="974" r:id="rId38"/>
    <p:sldId id="975" r:id="rId39"/>
    <p:sldId id="976" r:id="rId40"/>
    <p:sldId id="977" r:id="rId41"/>
    <p:sldId id="808" r:id="rId42"/>
    <p:sldId id="978" r:id="rId43"/>
    <p:sldId id="980" r:id="rId44"/>
    <p:sldId id="981" r:id="rId45"/>
    <p:sldId id="982" r:id="rId46"/>
    <p:sldId id="983" r:id="rId47"/>
    <p:sldId id="979" r:id="rId48"/>
    <p:sldId id="984" r:id="rId49"/>
    <p:sldId id="985" r:id="rId50"/>
    <p:sldId id="986" r:id="rId51"/>
    <p:sldId id="809" r:id="rId52"/>
    <p:sldId id="818" r:id="rId53"/>
    <p:sldId id="819" r:id="rId54"/>
    <p:sldId id="820" r:id="rId55"/>
    <p:sldId id="821" r:id="rId56"/>
    <p:sldId id="823" r:id="rId57"/>
    <p:sldId id="824" r:id="rId58"/>
    <p:sldId id="825" r:id="rId59"/>
    <p:sldId id="826" r:id="rId60"/>
    <p:sldId id="827" r:id="rId61"/>
    <p:sldId id="828" r:id="rId62"/>
    <p:sldId id="830" r:id="rId63"/>
    <p:sldId id="831" r:id="rId64"/>
    <p:sldId id="832" r:id="rId65"/>
    <p:sldId id="833" r:id="rId66"/>
    <p:sldId id="834" r:id="rId67"/>
    <p:sldId id="835" r:id="rId68"/>
    <p:sldId id="836" r:id="rId69"/>
    <p:sldId id="837" r:id="rId70"/>
    <p:sldId id="838" r:id="rId71"/>
    <p:sldId id="839" r:id="rId72"/>
    <p:sldId id="840" r:id="rId73"/>
    <p:sldId id="842" r:id="rId74"/>
    <p:sldId id="843" r:id="rId75"/>
    <p:sldId id="845" r:id="rId76"/>
    <p:sldId id="846" r:id="rId77"/>
    <p:sldId id="847" r:id="rId78"/>
    <p:sldId id="848" r:id="rId79"/>
    <p:sldId id="849" r:id="rId80"/>
    <p:sldId id="851" r:id="rId81"/>
    <p:sldId id="852" r:id="rId82"/>
    <p:sldId id="810" r:id="rId83"/>
    <p:sldId id="861" r:id="rId84"/>
    <p:sldId id="862" r:id="rId85"/>
    <p:sldId id="863" r:id="rId86"/>
    <p:sldId id="864" r:id="rId87"/>
    <p:sldId id="865" r:id="rId88"/>
    <p:sldId id="866" r:id="rId89"/>
    <p:sldId id="811" r:id="rId90"/>
    <p:sldId id="867" r:id="rId91"/>
    <p:sldId id="868" r:id="rId92"/>
    <p:sldId id="869" r:id="rId93"/>
    <p:sldId id="870" r:id="rId94"/>
    <p:sldId id="871" r:id="rId95"/>
    <p:sldId id="872" r:id="rId96"/>
    <p:sldId id="873" r:id="rId97"/>
    <p:sldId id="874" r:id="rId98"/>
    <p:sldId id="812" r:id="rId99"/>
    <p:sldId id="875" r:id="rId100"/>
    <p:sldId id="876" r:id="rId101"/>
    <p:sldId id="877" r:id="rId102"/>
    <p:sldId id="878" r:id="rId103"/>
    <p:sldId id="813" r:id="rId104"/>
    <p:sldId id="879" r:id="rId105"/>
    <p:sldId id="880" r:id="rId106"/>
    <p:sldId id="814" r:id="rId107"/>
    <p:sldId id="881" r:id="rId108"/>
    <p:sldId id="882" r:id="rId109"/>
    <p:sldId id="883" r:id="rId110"/>
    <p:sldId id="884" r:id="rId111"/>
    <p:sldId id="885" r:id="rId112"/>
    <p:sldId id="886" r:id="rId113"/>
    <p:sldId id="887" r:id="rId114"/>
    <p:sldId id="888" r:id="rId115"/>
    <p:sldId id="889" r:id="rId116"/>
    <p:sldId id="890" r:id="rId117"/>
    <p:sldId id="815" r:id="rId118"/>
    <p:sldId id="891" r:id="rId119"/>
    <p:sldId id="892" r:id="rId120"/>
    <p:sldId id="893" r:id="rId121"/>
    <p:sldId id="894" r:id="rId122"/>
    <p:sldId id="895" r:id="rId123"/>
    <p:sldId id="896" r:id="rId124"/>
    <p:sldId id="897" r:id="rId125"/>
    <p:sldId id="898" r:id="rId126"/>
    <p:sldId id="899" r:id="rId127"/>
    <p:sldId id="900" r:id="rId128"/>
    <p:sldId id="901" r:id="rId129"/>
    <p:sldId id="902" r:id="rId130"/>
    <p:sldId id="903" r:id="rId131"/>
    <p:sldId id="904" r:id="rId132"/>
    <p:sldId id="816" r:id="rId133"/>
    <p:sldId id="905" r:id="rId134"/>
    <p:sldId id="906" r:id="rId135"/>
    <p:sldId id="907" r:id="rId136"/>
    <p:sldId id="908" r:id="rId137"/>
    <p:sldId id="909" r:id="rId138"/>
    <p:sldId id="910" r:id="rId139"/>
    <p:sldId id="911" r:id="rId140"/>
    <p:sldId id="912" r:id="rId141"/>
    <p:sldId id="913" r:id="rId142"/>
    <p:sldId id="914" r:id="rId143"/>
    <p:sldId id="915" r:id="rId144"/>
    <p:sldId id="916" r:id="rId145"/>
    <p:sldId id="917" r:id="rId146"/>
    <p:sldId id="918" r:id="rId147"/>
    <p:sldId id="919" r:id="rId148"/>
    <p:sldId id="920" r:id="rId149"/>
    <p:sldId id="921" r:id="rId150"/>
    <p:sldId id="817" r:id="rId151"/>
    <p:sldId id="922" r:id="rId152"/>
    <p:sldId id="923" r:id="rId153"/>
    <p:sldId id="924" r:id="rId154"/>
    <p:sldId id="925" r:id="rId155"/>
    <p:sldId id="926" r:id="rId156"/>
    <p:sldId id="927" r:id="rId157"/>
    <p:sldId id="928" r:id="rId158"/>
    <p:sldId id="929" r:id="rId159"/>
    <p:sldId id="930" r:id="rId160"/>
    <p:sldId id="931" r:id="rId161"/>
    <p:sldId id="932" r:id="rId162"/>
    <p:sldId id="933" r:id="rId163"/>
    <p:sldId id="934" r:id="rId164"/>
    <p:sldId id="935" r:id="rId165"/>
    <p:sldId id="936" r:id="rId166"/>
    <p:sldId id="938" r:id="rId167"/>
    <p:sldId id="939" r:id="rId168"/>
    <p:sldId id="940" r:id="rId169"/>
    <p:sldId id="941" r:id="rId170"/>
    <p:sldId id="942" r:id="rId171"/>
    <p:sldId id="943" r:id="rId172"/>
    <p:sldId id="944" r:id="rId173"/>
    <p:sldId id="945" r:id="rId174"/>
    <p:sldId id="946" r:id="rId175"/>
    <p:sldId id="947" r:id="rId176"/>
    <p:sldId id="948" r:id="rId177"/>
    <p:sldId id="949" r:id="rId178"/>
    <p:sldId id="950" r:id="rId179"/>
    <p:sldId id="951" r:id="rId180"/>
    <p:sldId id="345" r:id="rId181"/>
  </p:sldIdLst>
  <p:sldSz cx="12192000" cy="6858000"/>
  <p:notesSz cx="6858000" cy="9144000"/>
  <p:embeddedFontLst>
    <p:embeddedFont>
      <p:font typeface="Consolas" panose="020B0609020204030204" pitchFamily="49" charset="0"/>
      <p:regular r:id="rId183"/>
      <p:bold r:id="rId184"/>
      <p:italic r:id="rId185"/>
      <p:boldItalic r:id="rId186"/>
    </p:embeddedFont>
    <p:embeddedFont>
      <p:font typeface="Lohit Gujarati" panose="020B0600000000000000" pitchFamily="34" charset="0"/>
      <p:regular r:id="rId187"/>
    </p:embeddedFont>
    <p:embeddedFont>
      <p:font typeface="open sans" panose="020B0606030504020204" pitchFamily="34" charset="0"/>
      <p:regular r:id="rId188"/>
      <p:bold r:id="rId189"/>
      <p:italic r:id="rId190"/>
      <p:boldItalic r:id="rId191"/>
    </p:embeddedFont>
    <p:embeddedFont>
      <p:font typeface="open sans" panose="020B0606030504020204" pitchFamily="34" charset="0"/>
      <p:regular r:id="rId188"/>
      <p:bold r:id="rId189"/>
      <p:italic r:id="rId190"/>
      <p:boldItalic r:id="rId191"/>
    </p:embeddedFont>
    <p:embeddedFont>
      <p:font typeface="Roboto Condensed" panose="02000000000000000000" pitchFamily="2" charset="0"/>
      <p:regular r:id="rId192"/>
      <p:bold r:id="rId193"/>
      <p:italic r:id="rId194"/>
      <p:boldItalic r:id="rId195"/>
    </p:embeddedFont>
    <p:embeddedFont>
      <p:font typeface="Roboto Condensed Light" panose="02000000000000000000" pitchFamily="2" charset="0"/>
      <p:regular r:id="rId196"/>
      <p:italic r:id="rId197"/>
    </p:embeddedFont>
    <p:embeddedFont>
      <p:font typeface="Shruti" panose="020B0502040204020203" pitchFamily="34" charset="0"/>
      <p:regular r:id="rId198"/>
      <p:bold r:id="rId199"/>
    </p:embeddedFont>
    <p:embeddedFont>
      <p:font typeface="Wingdings 2" panose="05020102010507070707" pitchFamily="18" charset="2"/>
      <p:regular r:id="rId200"/>
    </p:embeddedFont>
    <p:embeddedFont>
      <p:font typeface="Wingdings 3" panose="05040102010807070707" pitchFamily="18" charset="2"/>
      <p:regular r:id="rId20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bnOqwMgioxK/8OC4u6dZOw==" hashData="k+ABZcY9MrhWF5vel9DKj1r6aVDXugsHcNkL4M7jEnMgIERTShDDa+9Xsw/TtOqH4fDkdgJfjBl8SJezjCq18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9.fntdata"/><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0.fntdata"/><Relationship Id="rId206"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11.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font" Target="fonts/font1.fntdata"/><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2.fntdata"/><Relationship Id="rId199" Type="http://schemas.openxmlformats.org/officeDocument/2006/relationships/font" Target="fonts/font17.fntdata"/><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2.fntdata"/><Relationship Id="rId189"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13.fntdata"/><Relationship Id="rId190" Type="http://schemas.openxmlformats.org/officeDocument/2006/relationships/font" Target="fonts/font8.fntdata"/><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14.fntdata"/><Relationship Id="rId200" Type="http://schemas.openxmlformats.org/officeDocument/2006/relationships/font" Target="fonts/font18.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4.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15.fntdata"/><Relationship Id="rId201" Type="http://schemas.openxmlformats.org/officeDocument/2006/relationships/font" Target="fonts/font19.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5.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16.fntdata"/><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6.fntdata"/><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0F675715-7BC5-419F-A852-9E939943AA9D}"/>
    <pc:docChg chg="undo custSel addSld delSld modSld">
      <pc:chgData name="Naimish Vadodariya" userId="d2e325c0593a319e" providerId="LiveId" clId="{0F675715-7BC5-419F-A852-9E939943AA9D}" dt="2023-01-23T02:54:32.340" v="519" actId="20577"/>
      <pc:docMkLst>
        <pc:docMk/>
      </pc:docMkLst>
      <pc:sldChg chg="modSp modAnim">
        <pc:chgData name="Naimish Vadodariya" userId="d2e325c0593a319e" providerId="LiveId" clId="{0F675715-7BC5-419F-A852-9E939943AA9D}" dt="2023-01-17T04:52:53.679" v="400" actId="20577"/>
        <pc:sldMkLst>
          <pc:docMk/>
          <pc:sldMk cId="4216305698" sldId="292"/>
        </pc:sldMkLst>
        <pc:spChg chg="mod">
          <ac:chgData name="Naimish Vadodariya" userId="d2e325c0593a319e" providerId="LiveId" clId="{0F675715-7BC5-419F-A852-9E939943AA9D}" dt="2023-01-17T04:52:53.679" v="400" actId="20577"/>
          <ac:spMkLst>
            <pc:docMk/>
            <pc:sldMk cId="4216305698" sldId="292"/>
            <ac:spMk id="9" creationId="{BDA2F9A4-6988-4274-8384-12496EC9D59D}"/>
          </ac:spMkLst>
        </pc:spChg>
      </pc:sldChg>
      <pc:sldChg chg="modSp modAnim">
        <pc:chgData name="Naimish Vadodariya" userId="d2e325c0593a319e" providerId="LiveId" clId="{0F675715-7BC5-419F-A852-9E939943AA9D}" dt="2023-01-17T04:30:52.612" v="166" actId="20577"/>
        <pc:sldMkLst>
          <pc:docMk/>
          <pc:sldMk cId="4119392232" sldId="311"/>
        </pc:sldMkLst>
        <pc:spChg chg="mod">
          <ac:chgData name="Naimish Vadodariya" userId="d2e325c0593a319e" providerId="LiveId" clId="{0F675715-7BC5-419F-A852-9E939943AA9D}" dt="2023-01-17T04:30:52.612" v="166" actId="20577"/>
          <ac:spMkLst>
            <pc:docMk/>
            <pc:sldMk cId="4119392232" sldId="311"/>
            <ac:spMk id="5" creationId="{00000000-0000-0000-0000-000000000000}"/>
          </ac:spMkLst>
        </pc:spChg>
      </pc:sldChg>
      <pc:sldChg chg="modSp mod modAnim">
        <pc:chgData name="Naimish Vadodariya" userId="d2e325c0593a319e" providerId="LiveId" clId="{0F675715-7BC5-419F-A852-9E939943AA9D}" dt="2023-01-17T04:32:38.728" v="180" actId="1076"/>
        <pc:sldMkLst>
          <pc:docMk/>
          <pc:sldMk cId="2063409194" sldId="312"/>
        </pc:sldMkLst>
        <pc:spChg chg="mod">
          <ac:chgData name="Naimish Vadodariya" userId="d2e325c0593a319e" providerId="LiveId" clId="{0F675715-7BC5-419F-A852-9E939943AA9D}" dt="2023-01-17T04:31:23.110" v="169" actId="14"/>
          <ac:spMkLst>
            <pc:docMk/>
            <pc:sldMk cId="2063409194" sldId="312"/>
            <ac:spMk id="3" creationId="{00000000-0000-0000-0000-000000000000}"/>
          </ac:spMkLst>
        </pc:spChg>
        <pc:graphicFrameChg chg="mod modGraphic">
          <ac:chgData name="Naimish Vadodariya" userId="d2e325c0593a319e" providerId="LiveId" clId="{0F675715-7BC5-419F-A852-9E939943AA9D}" dt="2023-01-17T04:32:38.728" v="180" actId="1076"/>
          <ac:graphicFrameMkLst>
            <pc:docMk/>
            <pc:sldMk cId="2063409194" sldId="312"/>
            <ac:graphicFrameMk id="5" creationId="{26B864CA-85CD-4666-B9D1-870ED08B272C}"/>
          </ac:graphicFrameMkLst>
        </pc:graphicFrameChg>
        <pc:graphicFrameChg chg="mod modGraphic">
          <ac:chgData name="Naimish Vadodariya" userId="d2e325c0593a319e" providerId="LiveId" clId="{0F675715-7BC5-419F-A852-9E939943AA9D}" dt="2023-01-17T04:32:29.993" v="179" actId="1076"/>
          <ac:graphicFrameMkLst>
            <pc:docMk/>
            <pc:sldMk cId="2063409194" sldId="312"/>
            <ac:graphicFrameMk id="6" creationId="{26B864CA-85CD-4666-B9D1-870ED08B272C}"/>
          </ac:graphicFrameMkLst>
        </pc:graphicFrameChg>
        <pc:cxnChg chg="mod">
          <ac:chgData name="Naimish Vadodariya" userId="d2e325c0593a319e" providerId="LiveId" clId="{0F675715-7BC5-419F-A852-9E939943AA9D}" dt="2023-01-17T04:32:38.728" v="180" actId="1076"/>
          <ac:cxnSpMkLst>
            <pc:docMk/>
            <pc:sldMk cId="2063409194" sldId="312"/>
            <ac:cxnSpMk id="4" creationId="{00000000-0000-0000-0000-000000000000}"/>
          </ac:cxnSpMkLst>
        </pc:cxnChg>
      </pc:sldChg>
      <pc:sldChg chg="modSp mod">
        <pc:chgData name="Naimish Vadodariya" userId="d2e325c0593a319e" providerId="LiveId" clId="{0F675715-7BC5-419F-A852-9E939943AA9D}" dt="2023-01-17T04:33:18.217" v="219" actId="20577"/>
        <pc:sldMkLst>
          <pc:docMk/>
          <pc:sldMk cId="2733917320" sldId="314"/>
        </pc:sldMkLst>
        <pc:spChg chg="mod">
          <ac:chgData name="Naimish Vadodariya" userId="d2e325c0593a319e" providerId="LiveId" clId="{0F675715-7BC5-419F-A852-9E939943AA9D}" dt="2023-01-17T04:33:18.217" v="219" actId="20577"/>
          <ac:spMkLst>
            <pc:docMk/>
            <pc:sldMk cId="2733917320" sldId="314"/>
            <ac:spMk id="4" creationId="{00000000-0000-0000-0000-000000000000}"/>
          </ac:spMkLst>
        </pc:spChg>
      </pc:sldChg>
      <pc:sldChg chg="modSp mod">
        <pc:chgData name="Naimish Vadodariya" userId="d2e325c0593a319e" providerId="LiveId" clId="{0F675715-7BC5-419F-A852-9E939943AA9D}" dt="2023-01-17T04:33:39.587" v="221" actId="14100"/>
        <pc:sldMkLst>
          <pc:docMk/>
          <pc:sldMk cId="1662067996" sldId="318"/>
        </pc:sldMkLst>
        <pc:spChg chg="mod">
          <ac:chgData name="Naimish Vadodariya" userId="d2e325c0593a319e" providerId="LiveId" clId="{0F675715-7BC5-419F-A852-9E939943AA9D}" dt="2023-01-17T04:33:39.587" v="221" actId="14100"/>
          <ac:spMkLst>
            <pc:docMk/>
            <pc:sldMk cId="1662067996" sldId="318"/>
            <ac:spMk id="15" creationId="{00000000-0000-0000-0000-000000000000}"/>
          </ac:spMkLst>
        </pc:spChg>
      </pc:sldChg>
      <pc:sldChg chg="modSp del mod">
        <pc:chgData name="Naimish Vadodariya" userId="d2e325c0593a319e" providerId="LiveId" clId="{0F675715-7BC5-419F-A852-9E939943AA9D}" dt="2023-01-17T04:34:35.672" v="226" actId="2696"/>
        <pc:sldMkLst>
          <pc:docMk/>
          <pc:sldMk cId="2610991813" sldId="324"/>
        </pc:sldMkLst>
        <pc:spChg chg="mod">
          <ac:chgData name="Naimish Vadodariya" userId="d2e325c0593a319e" providerId="LiveId" clId="{0F675715-7BC5-419F-A852-9E939943AA9D}" dt="2023-01-17T04:34:17.935" v="222" actId="21"/>
          <ac:spMkLst>
            <pc:docMk/>
            <pc:sldMk cId="2610991813" sldId="324"/>
            <ac:spMk id="3" creationId="{00000000-0000-0000-0000-000000000000}"/>
          </ac:spMkLst>
        </pc:spChg>
      </pc:sldChg>
      <pc:sldChg chg="modSp modAnim">
        <pc:chgData name="Naimish Vadodariya" userId="d2e325c0593a319e" providerId="LiveId" clId="{0F675715-7BC5-419F-A852-9E939943AA9D}" dt="2023-01-17T04:34:30.058" v="225" actId="404"/>
        <pc:sldMkLst>
          <pc:docMk/>
          <pc:sldMk cId="2466307806" sldId="325"/>
        </pc:sldMkLst>
        <pc:spChg chg="mod">
          <ac:chgData name="Naimish Vadodariya" userId="d2e325c0593a319e" providerId="LiveId" clId="{0F675715-7BC5-419F-A852-9E939943AA9D}" dt="2023-01-17T04:34:30.058" v="225" actId="404"/>
          <ac:spMkLst>
            <pc:docMk/>
            <pc:sldMk cId="2466307806" sldId="325"/>
            <ac:spMk id="3" creationId="{00000000-0000-0000-0000-000000000000}"/>
          </ac:spMkLst>
        </pc:spChg>
      </pc:sldChg>
      <pc:sldChg chg="modSp">
        <pc:chgData name="Naimish Vadodariya" userId="d2e325c0593a319e" providerId="LiveId" clId="{0F675715-7BC5-419F-A852-9E939943AA9D}" dt="2023-01-16T02:40:33.553" v="93" actId="113"/>
        <pc:sldMkLst>
          <pc:docMk/>
          <pc:sldMk cId="2121103112" sldId="326"/>
        </pc:sldMkLst>
        <pc:spChg chg="mod">
          <ac:chgData name="Naimish Vadodariya" userId="d2e325c0593a319e" providerId="LiveId" clId="{0F675715-7BC5-419F-A852-9E939943AA9D}" dt="2023-01-16T02:40:33.553" v="93" actId="113"/>
          <ac:spMkLst>
            <pc:docMk/>
            <pc:sldMk cId="2121103112" sldId="326"/>
            <ac:spMk id="3" creationId="{00000000-0000-0000-0000-000000000000}"/>
          </ac:spMkLst>
        </pc:spChg>
      </pc:sldChg>
      <pc:sldChg chg="modSp">
        <pc:chgData name="Naimish Vadodariya" userId="d2e325c0593a319e" providerId="LiveId" clId="{0F675715-7BC5-419F-A852-9E939943AA9D}" dt="2023-01-16T02:40:37.715" v="94" actId="113"/>
        <pc:sldMkLst>
          <pc:docMk/>
          <pc:sldMk cId="1453523635" sldId="327"/>
        </pc:sldMkLst>
        <pc:spChg chg="mod">
          <ac:chgData name="Naimish Vadodariya" userId="d2e325c0593a319e" providerId="LiveId" clId="{0F675715-7BC5-419F-A852-9E939943AA9D}" dt="2023-01-16T02:40:37.715" v="94" actId="113"/>
          <ac:spMkLst>
            <pc:docMk/>
            <pc:sldMk cId="1453523635" sldId="327"/>
            <ac:spMk id="3" creationId="{00000000-0000-0000-0000-000000000000}"/>
          </ac:spMkLst>
        </pc:spChg>
      </pc:sldChg>
      <pc:sldChg chg="modSp">
        <pc:chgData name="Naimish Vadodariya" userId="d2e325c0593a319e" providerId="LiveId" clId="{0F675715-7BC5-419F-A852-9E939943AA9D}" dt="2023-01-16T02:40:49.528" v="96" actId="113"/>
        <pc:sldMkLst>
          <pc:docMk/>
          <pc:sldMk cId="3425114414" sldId="328"/>
        </pc:sldMkLst>
        <pc:spChg chg="mod">
          <ac:chgData name="Naimish Vadodariya" userId="d2e325c0593a319e" providerId="LiveId" clId="{0F675715-7BC5-419F-A852-9E939943AA9D}" dt="2023-01-16T02:40:49.528" v="96" actId="113"/>
          <ac:spMkLst>
            <pc:docMk/>
            <pc:sldMk cId="3425114414" sldId="328"/>
            <ac:spMk id="3" creationId="{00000000-0000-0000-0000-000000000000}"/>
          </ac:spMkLst>
        </pc:spChg>
      </pc:sldChg>
      <pc:sldChg chg="modSp mod">
        <pc:chgData name="Naimish Vadodariya" userId="d2e325c0593a319e" providerId="LiveId" clId="{0F675715-7BC5-419F-A852-9E939943AA9D}" dt="2023-01-16T02:40:58.555" v="98" actId="113"/>
        <pc:sldMkLst>
          <pc:docMk/>
          <pc:sldMk cId="4255081710" sldId="329"/>
        </pc:sldMkLst>
        <pc:spChg chg="mod">
          <ac:chgData name="Naimish Vadodariya" userId="d2e325c0593a319e" providerId="LiveId" clId="{0F675715-7BC5-419F-A852-9E939943AA9D}" dt="2023-01-16T02:40:58.555" v="98" actId="113"/>
          <ac:spMkLst>
            <pc:docMk/>
            <pc:sldMk cId="4255081710" sldId="329"/>
            <ac:spMk id="3" creationId="{00000000-0000-0000-0000-000000000000}"/>
          </ac:spMkLst>
        </pc:spChg>
        <pc:graphicFrameChg chg="modGraphic">
          <ac:chgData name="Naimish Vadodariya" userId="d2e325c0593a319e" providerId="LiveId" clId="{0F675715-7BC5-419F-A852-9E939943AA9D}" dt="2023-01-16T02:40:20.219" v="91" actId="20577"/>
          <ac:graphicFrameMkLst>
            <pc:docMk/>
            <pc:sldMk cId="4255081710" sldId="329"/>
            <ac:graphicFrameMk id="5" creationId="{2486BC6F-42B7-4A1D-889E-1B1818D1D5FB}"/>
          </ac:graphicFrameMkLst>
        </pc:graphicFrameChg>
        <pc:graphicFrameChg chg="modGraphic">
          <ac:chgData name="Naimish Vadodariya" userId="d2e325c0593a319e" providerId="LiveId" clId="{0F675715-7BC5-419F-A852-9E939943AA9D}" dt="2023-01-16T02:39:40.465" v="62" actId="207"/>
          <ac:graphicFrameMkLst>
            <pc:docMk/>
            <pc:sldMk cId="4255081710" sldId="329"/>
            <ac:graphicFrameMk id="9" creationId="{26B864CA-85CD-4666-B9D1-870ED08B272C}"/>
          </ac:graphicFrameMkLst>
        </pc:graphicFrameChg>
        <pc:graphicFrameChg chg="modGraphic">
          <ac:chgData name="Naimish Vadodariya" userId="d2e325c0593a319e" providerId="LiveId" clId="{0F675715-7BC5-419F-A852-9E939943AA9D}" dt="2023-01-16T02:39:50.657" v="63" actId="207"/>
          <ac:graphicFrameMkLst>
            <pc:docMk/>
            <pc:sldMk cId="4255081710" sldId="329"/>
            <ac:graphicFrameMk id="11" creationId="{26B864CA-85CD-4666-B9D1-870ED08B272C}"/>
          </ac:graphicFrameMkLst>
        </pc:graphicFrameChg>
        <pc:graphicFrameChg chg="mod modGraphic">
          <ac:chgData name="Naimish Vadodariya" userId="d2e325c0593a319e" providerId="LiveId" clId="{0F675715-7BC5-419F-A852-9E939943AA9D}" dt="2023-01-16T02:38:58.066" v="34" actId="122"/>
          <ac:graphicFrameMkLst>
            <pc:docMk/>
            <pc:sldMk cId="4255081710" sldId="329"/>
            <ac:graphicFrameMk id="12" creationId="{00000000-0000-0000-0000-000000000000}"/>
          </ac:graphicFrameMkLst>
        </pc:graphicFrameChg>
        <pc:graphicFrameChg chg="modGraphic">
          <ac:chgData name="Naimish Vadodariya" userId="d2e325c0593a319e" providerId="LiveId" clId="{0F675715-7BC5-419F-A852-9E939943AA9D}" dt="2023-01-16T02:39:03.477" v="41" actId="20577"/>
          <ac:graphicFrameMkLst>
            <pc:docMk/>
            <pc:sldMk cId="4255081710" sldId="329"/>
            <ac:graphicFrameMk id="13" creationId="{00000000-0000-0000-0000-000000000000}"/>
          </ac:graphicFrameMkLst>
        </pc:graphicFrameChg>
        <pc:graphicFrameChg chg="modGraphic">
          <ac:chgData name="Naimish Vadodariya" userId="d2e325c0593a319e" providerId="LiveId" clId="{0F675715-7BC5-419F-A852-9E939943AA9D}" dt="2023-01-16T02:39:16.060" v="61" actId="20577"/>
          <ac:graphicFrameMkLst>
            <pc:docMk/>
            <pc:sldMk cId="4255081710" sldId="329"/>
            <ac:graphicFrameMk id="20" creationId="{00000000-0000-0000-0000-000000000000}"/>
          </ac:graphicFrameMkLst>
        </pc:graphicFrameChg>
      </pc:sldChg>
      <pc:sldChg chg="del mod modShow">
        <pc:chgData name="Naimish Vadodariya" userId="d2e325c0593a319e" providerId="LiveId" clId="{0F675715-7BC5-419F-A852-9E939943AA9D}" dt="2023-01-23T02:53:29.424" v="403" actId="2696"/>
        <pc:sldMkLst>
          <pc:docMk/>
          <pc:sldMk cId="511572957" sldId="343"/>
        </pc:sldMkLst>
      </pc:sldChg>
      <pc:sldChg chg="del mod modShow">
        <pc:chgData name="Naimish Vadodariya" userId="d2e325c0593a319e" providerId="LiveId" clId="{0F675715-7BC5-419F-A852-9E939943AA9D}" dt="2023-01-23T02:53:29.424" v="403" actId="2696"/>
        <pc:sldMkLst>
          <pc:docMk/>
          <pc:sldMk cId="1940672176" sldId="344"/>
        </pc:sldMkLst>
      </pc:sldChg>
      <pc:sldChg chg="modSp modAnim">
        <pc:chgData name="Naimish Vadodariya" userId="d2e325c0593a319e" providerId="LiveId" clId="{0F675715-7BC5-419F-A852-9E939943AA9D}" dt="2023-01-23T02:54:32.340" v="519" actId="20577"/>
        <pc:sldMkLst>
          <pc:docMk/>
          <pc:sldMk cId="1610840491" sldId="346"/>
        </pc:sldMkLst>
        <pc:spChg chg="mod">
          <ac:chgData name="Naimish Vadodariya" userId="d2e325c0593a319e" providerId="LiveId" clId="{0F675715-7BC5-419F-A852-9E939943AA9D}" dt="2023-01-23T02:54:32.340" v="519" actId="20577"/>
          <ac:spMkLst>
            <pc:docMk/>
            <pc:sldMk cId="1610840491" sldId="346"/>
            <ac:spMk id="3" creationId="{00000000-0000-0000-0000-000000000000}"/>
          </ac:spMkLst>
        </pc:spChg>
      </pc:sldChg>
      <pc:sldChg chg="delSp modSp del mod delAnim modAnim modShow">
        <pc:chgData name="Naimish Vadodariya" userId="d2e325c0593a319e" providerId="LiveId" clId="{0F675715-7BC5-419F-A852-9E939943AA9D}" dt="2023-01-23T02:53:05.856" v="402" actId="2696"/>
        <pc:sldMkLst>
          <pc:docMk/>
          <pc:sldMk cId="2415440773" sldId="347"/>
        </pc:sldMkLst>
        <pc:spChg chg="mod">
          <ac:chgData name="Naimish Vadodariya" userId="d2e325c0593a319e" providerId="LiveId" clId="{0F675715-7BC5-419F-A852-9E939943AA9D}" dt="2023-01-17T04:26:33.506" v="99" actId="20577"/>
          <ac:spMkLst>
            <pc:docMk/>
            <pc:sldMk cId="2415440773" sldId="347"/>
            <ac:spMk id="4" creationId="{00000000-0000-0000-0000-000000000000}"/>
          </ac:spMkLst>
        </pc:spChg>
        <pc:spChg chg="mod">
          <ac:chgData name="Naimish Vadodariya" userId="d2e325c0593a319e" providerId="LiveId" clId="{0F675715-7BC5-419F-A852-9E939943AA9D}" dt="2023-01-16T02:33:33.523" v="13" actId="20577"/>
          <ac:spMkLst>
            <pc:docMk/>
            <pc:sldMk cId="2415440773" sldId="347"/>
            <ac:spMk id="5" creationId="{00000000-0000-0000-0000-000000000000}"/>
          </ac:spMkLst>
        </pc:spChg>
        <pc:spChg chg="del">
          <ac:chgData name="Naimish Vadodariya" userId="d2e325c0593a319e" providerId="LiveId" clId="{0F675715-7BC5-419F-A852-9E939943AA9D}" dt="2023-01-16T02:34:24.496" v="15" actId="478"/>
          <ac:spMkLst>
            <pc:docMk/>
            <pc:sldMk cId="2415440773" sldId="347"/>
            <ac:spMk id="8" creationId="{90D6FFB1-D346-4729-9A74-FDD274F5EE1F}"/>
          </ac:spMkLst>
        </pc:spChg>
        <pc:picChg chg="del">
          <ac:chgData name="Naimish Vadodariya" userId="d2e325c0593a319e" providerId="LiveId" clId="{0F675715-7BC5-419F-A852-9E939943AA9D}" dt="2023-01-16T02:34:25.657" v="16" actId="478"/>
          <ac:picMkLst>
            <pc:docMk/>
            <pc:sldMk cId="2415440773" sldId="347"/>
            <ac:picMk id="9" creationId="{FFB09E8D-2733-4603-8FB1-4EA7412348AF}"/>
          </ac:picMkLst>
        </pc:picChg>
      </pc:sldChg>
      <pc:sldChg chg="del">
        <pc:chgData name="Naimish Vadodariya" userId="d2e325c0593a319e" providerId="LiveId" clId="{0F675715-7BC5-419F-A852-9E939943AA9D}" dt="2023-01-16T02:34:31.958" v="17" actId="2696"/>
        <pc:sldMkLst>
          <pc:docMk/>
          <pc:sldMk cId="2295940979" sldId="348"/>
        </pc:sldMkLst>
      </pc:sldChg>
      <pc:sldChg chg="modSp">
        <pc:chgData name="Naimish Vadodariya" userId="d2e325c0593a319e" providerId="LiveId" clId="{0F675715-7BC5-419F-A852-9E939943AA9D}" dt="2023-01-17T04:30:08.628" v="121" actId="113"/>
        <pc:sldMkLst>
          <pc:docMk/>
          <pc:sldMk cId="3810644495" sldId="349"/>
        </pc:sldMkLst>
        <pc:spChg chg="mod">
          <ac:chgData name="Naimish Vadodariya" userId="d2e325c0593a319e" providerId="LiveId" clId="{0F675715-7BC5-419F-A852-9E939943AA9D}" dt="2023-01-17T04:30:08.628" v="121" actId="113"/>
          <ac:spMkLst>
            <pc:docMk/>
            <pc:sldMk cId="3810644495" sldId="349"/>
            <ac:spMk id="2" creationId="{2B726B6D-1F73-42F4-96C6-3F7914599F42}"/>
          </ac:spMkLst>
        </pc:spChg>
      </pc:sldChg>
      <pc:sldChg chg="modSp mod modAnim">
        <pc:chgData name="Naimish Vadodariya" userId="d2e325c0593a319e" providerId="LiveId" clId="{0F675715-7BC5-419F-A852-9E939943AA9D}" dt="2023-01-17T04:27:35.666" v="107"/>
        <pc:sldMkLst>
          <pc:docMk/>
          <pc:sldMk cId="3529687291" sldId="350"/>
        </pc:sldMkLst>
        <pc:spChg chg="mod">
          <ac:chgData name="Naimish Vadodariya" userId="d2e325c0593a319e" providerId="LiveId" clId="{0F675715-7BC5-419F-A852-9E939943AA9D}" dt="2023-01-17T04:27:21.345" v="106" actId="1076"/>
          <ac:spMkLst>
            <pc:docMk/>
            <pc:sldMk cId="3529687291" sldId="350"/>
            <ac:spMk id="5" creationId="{842FA836-6A14-48FE-A225-A5EB191D4ABF}"/>
          </ac:spMkLst>
        </pc:spChg>
        <pc:spChg chg="mod">
          <ac:chgData name="Naimish Vadodariya" userId="d2e325c0593a319e" providerId="LiveId" clId="{0F675715-7BC5-419F-A852-9E939943AA9D}" dt="2023-01-17T04:26:50.169" v="101" actId="1076"/>
          <ac:spMkLst>
            <pc:docMk/>
            <pc:sldMk cId="3529687291" sldId="350"/>
            <ac:spMk id="6" creationId="{32DC1E68-5507-4BCB-9226-DBF1BEFA7F82}"/>
          </ac:spMkLst>
        </pc:spChg>
        <pc:spChg chg="mod">
          <ac:chgData name="Naimish Vadodariya" userId="d2e325c0593a319e" providerId="LiveId" clId="{0F675715-7BC5-419F-A852-9E939943AA9D}" dt="2023-01-17T04:27:06.313" v="104" actId="1076"/>
          <ac:spMkLst>
            <pc:docMk/>
            <pc:sldMk cId="3529687291" sldId="350"/>
            <ac:spMk id="7" creationId="{D7F89C2C-D7F5-40EF-B1B0-41A9C8F24DB3}"/>
          </ac:spMkLst>
        </pc:spChg>
      </pc:sldChg>
      <pc:sldChg chg="modSp mod">
        <pc:chgData name="Naimish Vadodariya" userId="d2e325c0593a319e" providerId="LiveId" clId="{0F675715-7BC5-419F-A852-9E939943AA9D}" dt="2023-01-17T04:28:52.305" v="117" actId="207"/>
        <pc:sldMkLst>
          <pc:docMk/>
          <pc:sldMk cId="1545860125" sldId="351"/>
        </pc:sldMkLst>
        <pc:spChg chg="mod">
          <ac:chgData name="Naimish Vadodariya" userId="d2e325c0593a319e" providerId="LiveId" clId="{0F675715-7BC5-419F-A852-9E939943AA9D}" dt="2023-01-17T04:28:52.305" v="117" actId="207"/>
          <ac:spMkLst>
            <pc:docMk/>
            <pc:sldMk cId="1545860125" sldId="351"/>
            <ac:spMk id="2" creationId="{1E4F5685-B811-493F-A818-E0523FDDBF99}"/>
          </ac:spMkLst>
        </pc:spChg>
        <pc:spChg chg="mod">
          <ac:chgData name="Naimish Vadodariya" userId="d2e325c0593a319e" providerId="LiveId" clId="{0F675715-7BC5-419F-A852-9E939943AA9D}" dt="2023-01-17T04:27:56.242" v="111" actId="20577"/>
          <ac:spMkLst>
            <pc:docMk/>
            <pc:sldMk cId="1545860125" sldId="351"/>
            <ac:spMk id="3" creationId="{A9785437-4426-4472-9F94-FF24FA2FDCB5}"/>
          </ac:spMkLst>
        </pc:spChg>
      </pc:sldChg>
      <pc:sldChg chg="add mod modShow">
        <pc:chgData name="Naimish Vadodariya" userId="d2e325c0593a319e" providerId="LiveId" clId="{0F675715-7BC5-419F-A852-9E939943AA9D}" dt="2023-01-23T02:53:01.990" v="401" actId="729"/>
        <pc:sldMkLst>
          <pc:docMk/>
          <pc:sldMk cId="3675047237" sldId="352"/>
        </pc:sldMkLst>
      </pc:sldChg>
    </pc:docChg>
  </pc:docChgLst>
  <pc:docChgLst>
    <pc:chgData name="Naimish Vadodariya" userId="d2e325c0593a319e" providerId="LiveId" clId="{0C20591F-2EC1-4F3F-A659-EF792F057E2D}"/>
    <pc:docChg chg="custSel addSld modSld sldOrd modMainMaster">
      <pc:chgData name="Naimish Vadodariya" userId="d2e325c0593a319e" providerId="LiveId" clId="{0C20591F-2EC1-4F3F-A659-EF792F057E2D}" dt="2022-02-07T03:52:42.776" v="462" actId="20577"/>
      <pc:docMkLst>
        <pc:docMk/>
      </pc:docMkLst>
      <pc:sldChg chg="modSp ord modAnim">
        <pc:chgData name="Naimish Vadodariya" userId="d2e325c0593a319e" providerId="LiveId" clId="{0C20591F-2EC1-4F3F-A659-EF792F057E2D}" dt="2022-02-07T03:09:38.703" v="217"/>
        <pc:sldMkLst>
          <pc:docMk/>
          <pc:sldMk cId="4216305698" sldId="292"/>
        </pc:sldMkLst>
        <pc:spChg chg="mod">
          <ac:chgData name="Naimish Vadodariya" userId="d2e325c0593a319e" providerId="LiveId" clId="{0C20591F-2EC1-4F3F-A659-EF792F057E2D}" dt="2022-02-03T19:06:35.749" v="205" actId="2710"/>
          <ac:spMkLst>
            <pc:docMk/>
            <pc:sldMk cId="4216305698" sldId="292"/>
            <ac:spMk id="9" creationId="{BDA2F9A4-6988-4274-8384-12496EC9D59D}"/>
          </ac:spMkLst>
        </pc:spChg>
      </pc:sldChg>
      <pc:sldChg chg="modSp mod">
        <pc:chgData name="Naimish Vadodariya" userId="d2e325c0593a319e" providerId="LiveId" clId="{0C20591F-2EC1-4F3F-A659-EF792F057E2D}" dt="2022-02-03T18:58:45.015" v="128" actId="20577"/>
        <pc:sldMkLst>
          <pc:docMk/>
          <pc:sldMk cId="1600834761" sldId="309"/>
        </pc:sldMkLst>
        <pc:spChg chg="mod">
          <ac:chgData name="Naimish Vadodariya" userId="d2e325c0593a319e" providerId="LiveId" clId="{0C20591F-2EC1-4F3F-A659-EF792F057E2D}" dt="2022-02-03T18:58:37.003" v="118" actId="20577"/>
          <ac:spMkLst>
            <pc:docMk/>
            <pc:sldMk cId="1600834761" sldId="309"/>
            <ac:spMk id="10" creationId="{4F27F027-AAC9-4C88-B3AF-3C4A20BDDDA6}"/>
          </ac:spMkLst>
        </pc:spChg>
        <pc:spChg chg="mod">
          <ac:chgData name="Naimish Vadodariya" userId="d2e325c0593a319e" providerId="LiveId" clId="{0C20591F-2EC1-4F3F-A659-EF792F057E2D}" dt="2022-02-03T18:58:45.015" v="128" actId="20577"/>
          <ac:spMkLst>
            <pc:docMk/>
            <pc:sldMk cId="1600834761" sldId="309"/>
            <ac:spMk id="11" creationId="{59B646FF-BD32-4C5A-94AF-AC4347EADA2E}"/>
          </ac:spMkLst>
        </pc:spChg>
        <pc:spChg chg="mod">
          <ac:chgData name="Naimish Vadodariya" userId="d2e325c0593a319e" providerId="LiveId" clId="{0C20591F-2EC1-4F3F-A659-EF792F057E2D}" dt="2022-02-03T18:34:30.960" v="36" actId="20577"/>
          <ac:spMkLst>
            <pc:docMk/>
            <pc:sldMk cId="1600834761" sldId="309"/>
            <ac:spMk id="13" creationId="{89F5B5F8-350F-4941-B9DE-36BF8B014803}"/>
          </ac:spMkLst>
        </pc:spChg>
        <pc:spChg chg="mod">
          <ac:chgData name="Naimish Vadodariya" userId="d2e325c0593a319e" providerId="LiveId" clId="{0C20591F-2EC1-4F3F-A659-EF792F057E2D}" dt="2022-02-03T18:35:01.842" v="40" actId="20577"/>
          <ac:spMkLst>
            <pc:docMk/>
            <pc:sldMk cId="1600834761" sldId="309"/>
            <ac:spMk id="14" creationId="{E2AD8B6E-51EA-4A15-8752-4F221E5E02C5}"/>
          </ac:spMkLst>
        </pc:spChg>
        <pc:picChg chg="mod">
          <ac:chgData name="Naimish Vadodariya" userId="d2e325c0593a319e" providerId="LiveId" clId="{0C20591F-2EC1-4F3F-A659-EF792F057E2D}" dt="2022-02-03T18:39:34.188" v="72" actId="14826"/>
          <ac:picMkLst>
            <pc:docMk/>
            <pc:sldMk cId="1600834761" sldId="309"/>
            <ac:picMk id="2" creationId="{00000000-0000-0000-0000-000000000000}"/>
          </ac:picMkLst>
        </pc:picChg>
      </pc:sldChg>
      <pc:sldChg chg="modSp modAnim">
        <pc:chgData name="Naimish Vadodariya" userId="d2e325c0593a319e" providerId="LiveId" clId="{0C20591F-2EC1-4F3F-A659-EF792F057E2D}" dt="2022-02-07T03:11:03.441" v="229" actId="20577"/>
        <pc:sldMkLst>
          <pc:docMk/>
          <pc:sldMk cId="4119392232" sldId="311"/>
        </pc:sldMkLst>
        <pc:spChg chg="mod">
          <ac:chgData name="Naimish Vadodariya" userId="d2e325c0593a319e" providerId="LiveId" clId="{0C20591F-2EC1-4F3F-A659-EF792F057E2D}" dt="2022-02-07T03:11:03.441" v="229" actId="20577"/>
          <ac:spMkLst>
            <pc:docMk/>
            <pc:sldMk cId="4119392232" sldId="311"/>
            <ac:spMk id="5" creationId="{00000000-0000-0000-0000-000000000000}"/>
          </ac:spMkLst>
        </pc:spChg>
      </pc:sldChg>
      <pc:sldChg chg="modSp">
        <pc:chgData name="Naimish Vadodariya" userId="d2e325c0593a319e" providerId="LiveId" clId="{0C20591F-2EC1-4F3F-A659-EF792F057E2D}" dt="2022-02-07T03:15:29.968" v="230" actId="2710"/>
        <pc:sldMkLst>
          <pc:docMk/>
          <pc:sldMk cId="2063409194" sldId="312"/>
        </pc:sldMkLst>
        <pc:spChg chg="mod">
          <ac:chgData name="Naimish Vadodariya" userId="d2e325c0593a319e" providerId="LiveId" clId="{0C20591F-2EC1-4F3F-A659-EF792F057E2D}" dt="2022-02-07T03:15:29.968" v="230" actId="2710"/>
          <ac:spMkLst>
            <pc:docMk/>
            <pc:sldMk cId="2063409194" sldId="312"/>
            <ac:spMk id="3" creationId="{00000000-0000-0000-0000-000000000000}"/>
          </ac:spMkLst>
        </pc:spChg>
      </pc:sldChg>
      <pc:sldChg chg="modSp mod">
        <pc:chgData name="Naimish Vadodariya" userId="d2e325c0593a319e" providerId="LiveId" clId="{0C20591F-2EC1-4F3F-A659-EF792F057E2D}" dt="2022-02-03T19:05:15.553" v="202" actId="20577"/>
        <pc:sldMkLst>
          <pc:docMk/>
          <pc:sldMk cId="1453459561" sldId="345"/>
        </pc:sldMkLst>
        <pc:spChg chg="mod">
          <ac:chgData name="Naimish Vadodariya" userId="d2e325c0593a319e" providerId="LiveId" clId="{0C20591F-2EC1-4F3F-A659-EF792F057E2D}" dt="2022-02-03T19:04:40.975" v="143" actId="20577"/>
          <ac:spMkLst>
            <pc:docMk/>
            <pc:sldMk cId="1453459561" sldId="345"/>
            <ac:spMk id="27" creationId="{E2AD8B6E-51EA-4A15-8752-4F221E5E02C5}"/>
          </ac:spMkLst>
        </pc:spChg>
        <pc:spChg chg="mod">
          <ac:chgData name="Naimish Vadodariya" userId="d2e325c0593a319e" providerId="LiveId" clId="{0C20591F-2EC1-4F3F-A659-EF792F057E2D}" dt="2022-02-03T19:05:05.722" v="188" actId="20577"/>
          <ac:spMkLst>
            <pc:docMk/>
            <pc:sldMk cId="1453459561" sldId="345"/>
            <ac:spMk id="28" creationId="{4F27F027-AAC9-4C88-B3AF-3C4A20BDDDA6}"/>
          </ac:spMkLst>
        </pc:spChg>
        <pc:spChg chg="mod">
          <ac:chgData name="Naimish Vadodariya" userId="d2e325c0593a319e" providerId="LiveId" clId="{0C20591F-2EC1-4F3F-A659-EF792F057E2D}" dt="2022-02-03T19:05:15.553" v="202" actId="20577"/>
          <ac:spMkLst>
            <pc:docMk/>
            <pc:sldMk cId="1453459561" sldId="345"/>
            <ac:spMk id="29" creationId="{59B646FF-BD32-4C5A-94AF-AC4347EADA2E}"/>
          </ac:spMkLst>
        </pc:spChg>
        <pc:spChg chg="mod">
          <ac:chgData name="Naimish Vadodariya" userId="d2e325c0593a319e" providerId="LiveId" clId="{0C20591F-2EC1-4F3F-A659-EF792F057E2D}" dt="2022-02-03T19:04:57.276" v="169" actId="20577"/>
          <ac:spMkLst>
            <pc:docMk/>
            <pc:sldMk cId="1453459561" sldId="345"/>
            <ac:spMk id="31" creationId="{89F5B5F8-350F-4941-B9DE-36BF8B014803}"/>
          </ac:spMkLst>
        </pc:spChg>
        <pc:picChg chg="mod">
          <ac:chgData name="Naimish Vadodariya" userId="d2e325c0593a319e" providerId="LiveId" clId="{0C20591F-2EC1-4F3F-A659-EF792F057E2D}" dt="2022-02-03T19:04:46.880" v="144" actId="14826"/>
          <ac:picMkLst>
            <pc:docMk/>
            <pc:sldMk cId="1453459561" sldId="345"/>
            <ac:picMk id="32" creationId="{00000000-0000-0000-0000-000000000000}"/>
          </ac:picMkLst>
        </pc:picChg>
      </pc:sldChg>
      <pc:sldChg chg="addSp modSp add mod ord modAnim modShow">
        <pc:chgData name="Naimish Vadodariya" userId="d2e325c0593a319e" providerId="LiveId" clId="{0C20591F-2EC1-4F3F-A659-EF792F057E2D}" dt="2022-02-07T03:38:20.894" v="339" actId="729"/>
        <pc:sldMkLst>
          <pc:docMk/>
          <pc:sldMk cId="2415440773" sldId="347"/>
        </pc:sldMkLst>
        <pc:spChg chg="mod">
          <ac:chgData name="Naimish Vadodariya" userId="d2e325c0593a319e" providerId="LiveId" clId="{0C20591F-2EC1-4F3F-A659-EF792F057E2D}" dt="2022-02-07T02:56:48.227" v="207"/>
          <ac:spMkLst>
            <pc:docMk/>
            <pc:sldMk cId="2415440773" sldId="347"/>
            <ac:spMk id="4" creationId="{00000000-0000-0000-0000-000000000000}"/>
          </ac:spMkLst>
        </pc:spChg>
        <pc:spChg chg="mod">
          <ac:chgData name="Naimish Vadodariya" userId="d2e325c0593a319e" providerId="LiveId" clId="{0C20591F-2EC1-4F3F-A659-EF792F057E2D}" dt="2022-02-07T03:34:42.178" v="317" actId="14100"/>
          <ac:spMkLst>
            <pc:docMk/>
            <pc:sldMk cId="2415440773" sldId="347"/>
            <ac:spMk id="5" creationId="{00000000-0000-0000-0000-000000000000}"/>
          </ac:spMkLst>
        </pc:spChg>
        <pc:spChg chg="add mod">
          <ac:chgData name="Naimish Vadodariya" userId="d2e325c0593a319e" providerId="LiveId" clId="{0C20591F-2EC1-4F3F-A659-EF792F057E2D}" dt="2022-02-07T03:32:59.940" v="284" actId="1076"/>
          <ac:spMkLst>
            <pc:docMk/>
            <pc:sldMk cId="2415440773" sldId="347"/>
            <ac:spMk id="6" creationId="{01DD528B-5F66-48DB-9035-2D7126BF2615}"/>
          </ac:spMkLst>
        </pc:spChg>
        <pc:spChg chg="add mod">
          <ac:chgData name="Naimish Vadodariya" userId="d2e325c0593a319e" providerId="LiveId" clId="{0C20591F-2EC1-4F3F-A659-EF792F057E2D}" dt="2022-02-07T03:37:53.406" v="336" actId="207"/>
          <ac:spMkLst>
            <pc:docMk/>
            <pc:sldMk cId="2415440773" sldId="347"/>
            <ac:spMk id="8" creationId="{90D6FFB1-D346-4729-9A74-FDD274F5EE1F}"/>
          </ac:spMkLst>
        </pc:spChg>
        <pc:picChg chg="add mod">
          <ac:chgData name="Naimish Vadodariya" userId="d2e325c0593a319e" providerId="LiveId" clId="{0C20591F-2EC1-4F3F-A659-EF792F057E2D}" dt="2022-02-07T03:33:04.221" v="285" actId="1076"/>
          <ac:picMkLst>
            <pc:docMk/>
            <pc:sldMk cId="2415440773" sldId="347"/>
            <ac:picMk id="7" creationId="{A6EBFFAB-F535-4450-AEF2-9B28A6E9ECEB}"/>
          </ac:picMkLst>
        </pc:picChg>
        <pc:picChg chg="add mod">
          <ac:chgData name="Naimish Vadodariya" userId="d2e325c0593a319e" providerId="LiveId" clId="{0C20591F-2EC1-4F3F-A659-EF792F057E2D}" dt="2022-02-07T03:37:14.032" v="332" actId="1076"/>
          <ac:picMkLst>
            <pc:docMk/>
            <pc:sldMk cId="2415440773" sldId="347"/>
            <ac:picMk id="9" creationId="{FFB09E8D-2733-4603-8FB1-4EA7412348AF}"/>
          </ac:picMkLst>
        </pc:picChg>
      </pc:sldChg>
      <pc:sldChg chg="modSp add modAnim">
        <pc:chgData name="Naimish Vadodariya" userId="d2e325c0593a319e" providerId="LiveId" clId="{0C20591F-2EC1-4F3F-A659-EF792F057E2D}" dt="2022-02-07T03:38:59.994" v="353" actId="113"/>
        <pc:sldMkLst>
          <pc:docMk/>
          <pc:sldMk cId="2295940979" sldId="348"/>
        </pc:sldMkLst>
        <pc:spChg chg="mod">
          <ac:chgData name="Naimish Vadodariya" userId="d2e325c0593a319e" providerId="LiveId" clId="{0C20591F-2EC1-4F3F-A659-EF792F057E2D}" dt="2022-02-07T03:38:43.341" v="351" actId="20577"/>
          <ac:spMkLst>
            <pc:docMk/>
            <pc:sldMk cId="2295940979" sldId="348"/>
            <ac:spMk id="5" creationId="{00000000-0000-0000-0000-000000000000}"/>
          </ac:spMkLst>
        </pc:spChg>
        <pc:spChg chg="mod">
          <ac:chgData name="Naimish Vadodariya" userId="d2e325c0593a319e" providerId="LiveId" clId="{0C20591F-2EC1-4F3F-A659-EF792F057E2D}" dt="2022-02-07T03:38:59.994" v="353" actId="113"/>
          <ac:spMkLst>
            <pc:docMk/>
            <pc:sldMk cId="2295940979" sldId="348"/>
            <ac:spMk id="8" creationId="{90D6FFB1-D346-4729-9A74-FDD274F5EE1F}"/>
          </ac:spMkLst>
        </pc:spChg>
      </pc:sldChg>
      <pc:sldChg chg="modSp new mod modAnim">
        <pc:chgData name="Naimish Vadodariya" userId="d2e325c0593a319e" providerId="LiveId" clId="{0C20591F-2EC1-4F3F-A659-EF792F057E2D}" dt="2022-02-07T03:40:18.572" v="432" actId="403"/>
        <pc:sldMkLst>
          <pc:docMk/>
          <pc:sldMk cId="3810644495" sldId="349"/>
        </pc:sldMkLst>
        <pc:spChg chg="mod">
          <ac:chgData name="Naimish Vadodariya" userId="d2e325c0593a319e" providerId="LiveId" clId="{0C20591F-2EC1-4F3F-A659-EF792F057E2D}" dt="2022-02-07T03:40:18.572" v="432" actId="403"/>
          <ac:spMkLst>
            <pc:docMk/>
            <pc:sldMk cId="3810644495" sldId="349"/>
            <ac:spMk id="2" creationId="{2B726B6D-1F73-42F4-96C6-3F7914599F42}"/>
          </ac:spMkLst>
        </pc:spChg>
        <pc:spChg chg="mod">
          <ac:chgData name="Naimish Vadodariya" userId="d2e325c0593a319e" providerId="LiveId" clId="{0C20591F-2EC1-4F3F-A659-EF792F057E2D}" dt="2022-02-07T03:39:28.481" v="355"/>
          <ac:spMkLst>
            <pc:docMk/>
            <pc:sldMk cId="3810644495" sldId="349"/>
            <ac:spMk id="3" creationId="{E30B9B8C-EDDC-4E9D-B186-6846FAB63B95}"/>
          </ac:spMkLst>
        </pc:spChg>
      </pc:sldChg>
      <pc:sldChg chg="addSp delSp modSp new mod modAnim">
        <pc:chgData name="Naimish Vadodariya" userId="d2e325c0593a319e" providerId="LiveId" clId="{0C20591F-2EC1-4F3F-A659-EF792F057E2D}" dt="2022-02-07T03:42:54.219" v="452" actId="20577"/>
        <pc:sldMkLst>
          <pc:docMk/>
          <pc:sldMk cId="3529687291" sldId="350"/>
        </pc:sldMkLst>
        <pc:spChg chg="del">
          <ac:chgData name="Naimish Vadodariya" userId="d2e325c0593a319e" providerId="LiveId" clId="{0C20591F-2EC1-4F3F-A659-EF792F057E2D}" dt="2022-02-07T03:41:58.806" v="435" actId="478"/>
          <ac:spMkLst>
            <pc:docMk/>
            <pc:sldMk cId="3529687291" sldId="350"/>
            <ac:spMk id="2" creationId="{3CE78EB3-D184-427F-9A6D-EAD246365C03}"/>
          </ac:spMkLst>
        </pc:spChg>
        <pc:spChg chg="mod">
          <ac:chgData name="Naimish Vadodariya" userId="d2e325c0593a319e" providerId="LiveId" clId="{0C20591F-2EC1-4F3F-A659-EF792F057E2D}" dt="2022-02-07T03:42:45.237" v="445" actId="20577"/>
          <ac:spMkLst>
            <pc:docMk/>
            <pc:sldMk cId="3529687291" sldId="350"/>
            <ac:spMk id="3" creationId="{086640FB-F210-4131-9CC7-628E053BB00D}"/>
          </ac:spMkLst>
        </pc:spChg>
        <pc:spChg chg="add mod">
          <ac:chgData name="Naimish Vadodariya" userId="d2e325c0593a319e" providerId="LiveId" clId="{0C20591F-2EC1-4F3F-A659-EF792F057E2D}" dt="2022-02-07T03:42:27.999" v="437" actId="207"/>
          <ac:spMkLst>
            <pc:docMk/>
            <pc:sldMk cId="3529687291" sldId="350"/>
            <ac:spMk id="4" creationId="{F1AE22F0-4423-42AD-8EB4-B6A43DF87BB3}"/>
          </ac:spMkLst>
        </pc:spChg>
        <pc:spChg chg="add mod">
          <ac:chgData name="Naimish Vadodariya" userId="d2e325c0593a319e" providerId="LiveId" clId="{0C20591F-2EC1-4F3F-A659-EF792F057E2D}" dt="2022-02-07T03:42:16.175" v="436" actId="1076"/>
          <ac:spMkLst>
            <pc:docMk/>
            <pc:sldMk cId="3529687291" sldId="350"/>
            <ac:spMk id="5" creationId="{842FA836-6A14-48FE-A225-A5EB191D4ABF}"/>
          </ac:spMkLst>
        </pc:spChg>
        <pc:spChg chg="add mod">
          <ac:chgData name="Naimish Vadodariya" userId="d2e325c0593a319e" providerId="LiveId" clId="{0C20591F-2EC1-4F3F-A659-EF792F057E2D}" dt="2022-02-07T03:42:16.175" v="436" actId="1076"/>
          <ac:spMkLst>
            <pc:docMk/>
            <pc:sldMk cId="3529687291" sldId="350"/>
            <ac:spMk id="6" creationId="{32DC1E68-5507-4BCB-9226-DBF1BEFA7F82}"/>
          </ac:spMkLst>
        </pc:spChg>
        <pc:spChg chg="add mod">
          <ac:chgData name="Naimish Vadodariya" userId="d2e325c0593a319e" providerId="LiveId" clId="{0C20591F-2EC1-4F3F-A659-EF792F057E2D}" dt="2022-02-07T03:42:16.175" v="436" actId="1076"/>
          <ac:spMkLst>
            <pc:docMk/>
            <pc:sldMk cId="3529687291" sldId="350"/>
            <ac:spMk id="7" creationId="{D7F89C2C-D7F5-40EF-B1B0-41A9C8F24DB3}"/>
          </ac:spMkLst>
        </pc:spChg>
        <pc:graphicFrameChg chg="add mod modGraphic">
          <ac:chgData name="Naimish Vadodariya" userId="d2e325c0593a319e" providerId="LiveId" clId="{0C20591F-2EC1-4F3F-A659-EF792F057E2D}" dt="2022-02-07T03:42:54.219" v="452" actId="20577"/>
          <ac:graphicFrameMkLst>
            <pc:docMk/>
            <pc:sldMk cId="3529687291" sldId="350"/>
            <ac:graphicFrameMk id="8" creationId="{EFFFF619-0BDC-47B4-8FD7-E7939759593C}"/>
          </ac:graphicFrameMkLst>
        </pc:graphicFrameChg>
      </pc:sldChg>
      <pc:sldChg chg="addSp modSp new mod modAnim">
        <pc:chgData name="Naimish Vadodariya" userId="d2e325c0593a319e" providerId="LiveId" clId="{0C20591F-2EC1-4F3F-A659-EF792F057E2D}" dt="2022-02-07T03:52:42.776" v="462" actId="20577"/>
        <pc:sldMkLst>
          <pc:docMk/>
          <pc:sldMk cId="1545860125" sldId="351"/>
        </pc:sldMkLst>
        <pc:spChg chg="mod">
          <ac:chgData name="Naimish Vadodariya" userId="d2e325c0593a319e" providerId="LiveId" clId="{0C20591F-2EC1-4F3F-A659-EF792F057E2D}" dt="2022-02-07T03:52:04.479" v="454"/>
          <ac:spMkLst>
            <pc:docMk/>
            <pc:sldMk cId="1545860125" sldId="351"/>
            <ac:spMk id="2" creationId="{1E4F5685-B811-493F-A818-E0523FDDBF99}"/>
          </ac:spMkLst>
        </pc:spChg>
        <pc:spChg chg="mod">
          <ac:chgData name="Naimish Vadodariya" userId="d2e325c0593a319e" providerId="LiveId" clId="{0C20591F-2EC1-4F3F-A659-EF792F057E2D}" dt="2022-02-07T03:52:42.776" v="462" actId="20577"/>
          <ac:spMkLst>
            <pc:docMk/>
            <pc:sldMk cId="1545860125" sldId="351"/>
            <ac:spMk id="3" creationId="{A9785437-4426-4472-9F94-FF24FA2FDCB5}"/>
          </ac:spMkLst>
        </pc:spChg>
        <pc:spChg chg="add mod">
          <ac:chgData name="Naimish Vadodariya" userId="d2e325c0593a319e" providerId="LiveId" clId="{0C20591F-2EC1-4F3F-A659-EF792F057E2D}" dt="2022-02-07T03:52:11.308" v="455"/>
          <ac:spMkLst>
            <pc:docMk/>
            <pc:sldMk cId="1545860125" sldId="351"/>
            <ac:spMk id="4" creationId="{55BF4E5F-D46B-4F24-91D3-7763B4D1A242}"/>
          </ac:spMkLst>
        </pc:spChg>
      </pc:sldChg>
      <pc:sldMasterChg chg="modSldLayout">
        <pc:chgData name="Naimish Vadodariya" userId="d2e325c0593a319e" providerId="LiveId" clId="{0C20591F-2EC1-4F3F-A659-EF792F057E2D}" dt="2022-02-03T19:05:37.797" v="203" actId="20577"/>
        <pc:sldMasterMkLst>
          <pc:docMk/>
          <pc:sldMasterMk cId="791954662" sldId="2147483648"/>
        </pc:sldMasterMkLst>
        <pc:sldLayoutChg chg="addSp delSp modSp mod">
          <pc:chgData name="Naimish Vadodariya" userId="d2e325c0593a319e" providerId="LiveId" clId="{0C20591F-2EC1-4F3F-A659-EF792F057E2D}" dt="2022-02-03T18:58:13.179" v="99" actId="1076"/>
          <pc:sldLayoutMkLst>
            <pc:docMk/>
            <pc:sldMasterMk cId="791954662" sldId="2147483648"/>
            <pc:sldLayoutMk cId="2731625911" sldId="2147483679"/>
          </pc:sldLayoutMkLst>
          <pc:graphicFrameChg chg="add del mod">
            <ac:chgData name="Naimish Vadodariya" userId="d2e325c0593a319e" providerId="LiveId" clId="{0C20591F-2EC1-4F3F-A659-EF792F057E2D}" dt="2022-02-03T18:57:42.438" v="94"/>
            <ac:graphicFrameMkLst>
              <pc:docMk/>
              <pc:sldMasterMk cId="791954662" sldId="2147483648"/>
              <pc:sldLayoutMk cId="2731625911" sldId="2147483679"/>
              <ac:graphicFrameMk id="16" creationId="{D98F56AA-28E9-475F-A78A-977DCFE51EB6}"/>
            </ac:graphicFrameMkLst>
          </pc:graphicFrameChg>
          <pc:picChg chg="add del mod">
            <ac:chgData name="Naimish Vadodariya" userId="d2e325c0593a319e" providerId="LiveId" clId="{0C20591F-2EC1-4F3F-A659-EF792F057E2D}" dt="2022-02-03T18:41:26.595" v="75" actId="478"/>
            <ac:picMkLst>
              <pc:docMk/>
              <pc:sldMasterMk cId="791954662" sldId="2147483648"/>
              <pc:sldLayoutMk cId="2731625911" sldId="2147483679"/>
              <ac:picMk id="5" creationId="{A9B8EA20-A0DA-4C95-A4D4-89A59967F412}"/>
            </ac:picMkLst>
          </pc:picChg>
          <pc:picChg chg="add del mod">
            <ac:chgData name="Naimish Vadodariya" userId="d2e325c0593a319e" providerId="LiveId" clId="{0C20591F-2EC1-4F3F-A659-EF792F057E2D}" dt="2022-02-03T18:42:08.105" v="78" actId="478"/>
            <ac:picMkLst>
              <pc:docMk/>
              <pc:sldMasterMk cId="791954662" sldId="2147483648"/>
              <pc:sldLayoutMk cId="2731625911" sldId="2147483679"/>
              <ac:picMk id="7" creationId="{198A77F8-4EA6-478A-A12B-41DEB4618BCE}"/>
            </ac:picMkLst>
          </pc:picChg>
          <pc:picChg chg="add del mod">
            <ac:chgData name="Naimish Vadodariya" userId="d2e325c0593a319e" providerId="LiveId" clId="{0C20591F-2EC1-4F3F-A659-EF792F057E2D}" dt="2022-02-03T18:43:04.856" v="80" actId="478"/>
            <ac:picMkLst>
              <pc:docMk/>
              <pc:sldMasterMk cId="791954662" sldId="2147483648"/>
              <pc:sldLayoutMk cId="2731625911" sldId="2147483679"/>
              <ac:picMk id="9" creationId="{BF3B9BD1-6AC0-4231-AC24-02D73BE741DF}"/>
            </ac:picMkLst>
          </pc:picChg>
          <pc:picChg chg="add del mod">
            <ac:chgData name="Naimish Vadodariya" userId="d2e325c0593a319e" providerId="LiveId" clId="{0C20591F-2EC1-4F3F-A659-EF792F057E2D}" dt="2022-02-03T18:46:20.428" v="84" actId="478"/>
            <ac:picMkLst>
              <pc:docMk/>
              <pc:sldMasterMk cId="791954662" sldId="2147483648"/>
              <pc:sldLayoutMk cId="2731625911" sldId="2147483679"/>
              <ac:picMk id="11" creationId="{E2BAC4AE-352B-4DEE-9028-EF872B88D905}"/>
            </ac:picMkLst>
          </pc:picChg>
          <pc:picChg chg="add del mod">
            <ac:chgData name="Naimish Vadodariya" userId="d2e325c0593a319e" providerId="LiveId" clId="{0C20591F-2EC1-4F3F-A659-EF792F057E2D}" dt="2022-02-03T18:46:24.246" v="86" actId="478"/>
            <ac:picMkLst>
              <pc:docMk/>
              <pc:sldMasterMk cId="791954662" sldId="2147483648"/>
              <pc:sldLayoutMk cId="2731625911" sldId="2147483679"/>
              <ac:picMk id="13" creationId="{ED5C4C2E-18F6-4EE3-8DAF-88132FCD4849}"/>
            </ac:picMkLst>
          </pc:picChg>
          <pc:picChg chg="add del mod">
            <ac:chgData name="Naimish Vadodariya" userId="d2e325c0593a319e" providerId="LiveId" clId="{0C20591F-2EC1-4F3F-A659-EF792F057E2D}" dt="2022-02-03T18:51:48.261" v="92" actId="478"/>
            <ac:picMkLst>
              <pc:docMk/>
              <pc:sldMasterMk cId="791954662" sldId="2147483648"/>
              <pc:sldLayoutMk cId="2731625911" sldId="2147483679"/>
              <ac:picMk id="15" creationId="{744B266A-5C24-43B3-9C2B-02BFFB8449CD}"/>
            </ac:picMkLst>
          </pc:picChg>
          <pc:picChg chg="add mod">
            <ac:chgData name="Naimish Vadodariya" userId="d2e325c0593a319e" providerId="LiveId" clId="{0C20591F-2EC1-4F3F-A659-EF792F057E2D}" dt="2022-02-03T18:58:13.179" v="99" actId="1076"/>
            <ac:picMkLst>
              <pc:docMk/>
              <pc:sldMasterMk cId="791954662" sldId="2147483648"/>
              <pc:sldLayoutMk cId="2731625911" sldId="2147483679"/>
              <ac:picMk id="18" creationId="{79BE6AF3-7C05-4B7C-831E-038095D82C00}"/>
            </ac:picMkLst>
          </pc:picChg>
          <pc:picChg chg="del">
            <ac:chgData name="Naimish Vadodariya" userId="d2e325c0593a319e" providerId="LiveId" clId="{0C20591F-2EC1-4F3F-A659-EF792F057E2D}" dt="2022-02-03T18:35:24.654" v="41"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0C20591F-2EC1-4F3F-A659-EF792F057E2D}" dt="2022-02-03T19:05:37.797" v="203" actId="20577"/>
          <pc:sldLayoutMkLst>
            <pc:docMk/>
            <pc:sldMasterMk cId="791954662" sldId="2147483648"/>
            <pc:sldLayoutMk cId="4202761244" sldId="2147483687"/>
          </pc:sldLayoutMkLst>
          <pc:spChg chg="mod">
            <ac:chgData name="Naimish Vadodariya" userId="d2e325c0593a319e" providerId="LiveId" clId="{0C20591F-2EC1-4F3F-A659-EF792F057E2D}" dt="2022-02-03T18:36:03.021" v="62"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0C20591F-2EC1-4F3F-A659-EF792F057E2D}" dt="2022-02-03T19:05:37.797" v="203" actId="20577"/>
            <ac:spMkLst>
              <pc:docMk/>
              <pc:sldMasterMk cId="791954662" sldId="2147483648"/>
              <pc:sldLayoutMk cId="4202761244" sldId="2147483687"/>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9.jpeg"/></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grpSp>
        <p:nvGrpSpPr>
          <p:cNvPr id="30" name="Group 2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31" name="Picture 30">
              <a:extLst>
                <a:ext uri="{FF2B5EF4-FFF2-40B4-BE49-F238E27FC236}">
                  <a16:creationId xmlns:a16="http://schemas.microsoft.com/office/drawing/2014/main" id="{B49C31A0-0173-45C3-B715-F73A797EA642}"/>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34" name="Rectangle 33">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78003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7" name="Picture 26"/>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94182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18" name="Picture 17">
            <a:extLst>
              <a:ext uri="{FF2B5EF4-FFF2-40B4-BE49-F238E27FC236}">
                <a16:creationId xmlns:a16="http://schemas.microsoft.com/office/drawing/2014/main" id="{79BE6AF3-7C05-4B7C-831E-038095D82C00}"/>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377142" y="1374127"/>
            <a:ext cx="5794682" cy="3337666"/>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48662" y="921114"/>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p:cNvPicPr>
            <a:picLocks noChangeAspect="1"/>
          </p:cNvPicPr>
          <p:nvPr userDrawn="1"/>
        </p:nvPicPr>
        <p:blipFill rotWithShape="1">
          <a:blip r:embed="rId11"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981" t="10725" r="4439" b="11492"/>
          <a:stretch/>
        </p:blipFill>
        <p:spPr>
          <a:xfrm>
            <a:off x="131180" y="5712647"/>
            <a:ext cx="1910727" cy="741362"/>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4" name="Group 13">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105840"/>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27313" y="599344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2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7.png"/></Relationships>
</file>

<file path=ppt/slides/_rels/slide1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7.png"/></Relationships>
</file>

<file path=ppt/slides/_rels/slide1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57.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g"/><Relationship Id="rId1" Type="http://schemas.openxmlformats.org/officeDocument/2006/relationships/slideLayout" Target="../slideLayouts/slideLayout3.xml"/><Relationship Id="rId5" Type="http://schemas.openxmlformats.org/officeDocument/2006/relationships/image" Target="../media/image69.jpeg"/><Relationship Id="rId4" Type="http://schemas.openxmlformats.org/officeDocument/2006/relationships/image" Target="../media/image68.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2.png"/><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17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microsoft.com/office/2007/relationships/hdphoto" Target="../media/hdphoto10.wdp"/><Relationship Id="rId7" Type="http://schemas.microsoft.com/office/2007/relationships/hdphoto" Target="../media/hdphoto12.wdp"/><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2.png"/><Relationship Id="rId5" Type="http://schemas.microsoft.com/office/2007/relationships/hdphoto" Target="../media/hdphoto11.wdp"/><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g"/><Relationship Id="rId4" Type="http://schemas.openxmlformats.org/officeDocument/2006/relationships/image" Target="../media/image2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dirty="0"/>
              <a:t>Advanced SQL Concepts</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84048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a:t>
            </a:r>
            <a:r>
              <a:rPr lang="en-US" dirty="0" err="1"/>
              <a:t>Firoz</a:t>
            </a:r>
            <a:r>
              <a:rPr lang="en-US" dirty="0"/>
              <a:t> A. </a:t>
            </a:r>
            <a:r>
              <a:rPr lang="en-US" dirty="0" err="1"/>
              <a:t>Sherasiya</a:t>
            </a:r>
            <a:endParaRPr lang="en-US" dirty="0"/>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#2305CS101</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with Group By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4025633" cy="396240"/>
        </p:xfrm>
        <a:graphic>
          <a:graphicData uri="http://schemas.openxmlformats.org/drawingml/2006/table">
            <a:tbl>
              <a:tblPr firstRow="1" bandRow="1">
                <a:tableStyleId>{8EC20E35-A176-4012-BC5E-935CFFF8708E}</a:tableStyleId>
              </a:tblPr>
              <a:tblGrid>
                <a:gridCol w="402563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Branch wise Maximum</a:t>
                      </a:r>
                      <a:r>
                        <a:rPr lang="en-US" sz="2000" b="0" kern="1200" baseline="0" dirty="0">
                          <a:solidFill>
                            <a:schemeClr val="tx1"/>
                          </a:solidFill>
                          <a:latin typeface="+mn-lt"/>
                          <a:ea typeface="+mn-ea"/>
                          <a:cs typeface="+mn-cs"/>
                        </a:rPr>
                        <a:t> CPI.</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6237248" cy="30480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08974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510827"/>
            <a:ext cx="4788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97224943"/>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66436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655480"/>
          <a:ext cx="6224548" cy="38100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900" b="0" kern="1200" dirty="0">
                          <a:solidFill>
                            <a:schemeClr val="tx1"/>
                          </a:solidFill>
                          <a:latin typeface="+mn-lt"/>
                          <a:ea typeface="+mn-ea"/>
                          <a:cs typeface="+mn-cs"/>
                        </a:rPr>
                        <a:t>Find out Branch wise Semester wise</a:t>
                      </a:r>
                      <a:r>
                        <a:rPr lang="en-US" sz="1900" b="0" kern="1200" baseline="0" dirty="0">
                          <a:solidFill>
                            <a:schemeClr val="tx1"/>
                          </a:solidFill>
                          <a:latin typeface="+mn-lt"/>
                          <a:ea typeface="+mn-ea"/>
                          <a:cs typeface="+mn-cs"/>
                        </a:rPr>
                        <a:t> Minimum &amp; Average CPI.</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10074071"/>
              </p:ext>
            </p:extLst>
          </p:nvPr>
        </p:nvGraphicFramePr>
        <p:xfrm>
          <a:off x="5878551" y="4094262"/>
          <a:ext cx="5922885" cy="51816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a:t>
                      </a:r>
                      <a:r>
                        <a:rPr lang="en-US" sz="1400" b="0">
                          <a:solidFill>
                            <a:prstClr val="black"/>
                          </a:solidFill>
                          <a:latin typeface="Consolas" panose="020B0609020204030204" pitchFamily="49" charset="0"/>
                        </a:rPr>
                        <a:t>Student </a:t>
                      </a:r>
                      <a:r>
                        <a:rPr lang="en-IN" sz="1400" b="0">
                          <a:solidFill>
                            <a:srgbClr val="0000FF"/>
                          </a:solidFill>
                          <a:latin typeface="Consolas" panose="020B0609020204030204" pitchFamily="49" charset="0"/>
                        </a:rPr>
                        <a:t>Group</a:t>
                      </a:r>
                      <a:r>
                        <a:rPr lang="en-IN" sz="1400" b="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Semester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827786"/>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50072"/>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77433419"/>
              </p:ext>
            </p:extLst>
          </p:nvPr>
        </p:nvGraphicFramePr>
        <p:xfrm>
          <a:off x="4781437" y="406095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437" y="2471171"/>
            <a:ext cx="857370" cy="905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37" y="5216533"/>
            <a:ext cx="2000529" cy="1276528"/>
          </a:xfrm>
          <a:prstGeom prst="rect">
            <a:avLst/>
          </a:prstGeom>
        </p:spPr>
      </p:pic>
    </p:spTree>
    <p:extLst>
      <p:ext uri="{BB962C8B-B14F-4D97-AF65-F5344CB8AC3E}">
        <p14:creationId xmlns:p14="http://schemas.microsoft.com/office/powerpoint/2010/main" val="155343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OUT</a:t>
            </a:r>
            <a:r>
              <a:rPr lang="en-US" dirty="0"/>
              <a:t>] Parameter</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id="{C4499F60-3764-5CC8-5C83-857AC1583F24}"/>
              </a:ext>
            </a:extLst>
          </p:cNvPr>
          <p:cNvSpPr/>
          <p:nvPr/>
        </p:nvSpPr>
        <p:spPr>
          <a:xfrm>
            <a:off x="689224" y="4555414"/>
            <a:ext cx="8972563" cy="923330"/>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@Count </a:t>
            </a:r>
            <a:r>
              <a:rPr lang="en-GB" dirty="0">
                <a:solidFill>
                  <a:srgbClr val="0000FF"/>
                </a:solidFill>
                <a:latin typeface="Consolas" panose="020B0609020204030204" pitchFamily="49" charset="0"/>
              </a:rPr>
              <a:t>int</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EXEC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PR_Customer_GetCityCount</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'Rajkot'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0000FF"/>
                </a:solidFill>
                <a:latin typeface="Consolas" panose="020B0609020204030204" pitchFamily="49" charset="0"/>
              </a:rPr>
              <a:t>OUTPUT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@Count</a:t>
            </a:r>
          </a:p>
        </p:txBody>
      </p:sp>
      <p:sp>
        <p:nvSpPr>
          <p:cNvPr id="16" name="Rectangle 15">
            <a:extLst>
              <a:ext uri="{FF2B5EF4-FFF2-40B4-BE49-F238E27FC236}">
                <a16:creationId xmlns:a16="http://schemas.microsoft.com/office/drawing/2014/main" id="{08A50DC0-ACD1-C821-B8A5-EE4CB8303E37}"/>
              </a:ext>
            </a:extLst>
          </p:cNvPr>
          <p:cNvSpPr/>
          <p:nvPr/>
        </p:nvSpPr>
        <p:spPr>
          <a:xfrm>
            <a:off x="152399" y="4555414"/>
            <a:ext cx="536825"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4226230"/>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id="{CC74C14F-C13D-3C02-4C4E-3E96CFB42C4B}"/>
              </a:ext>
            </a:extLst>
          </p:cNvPr>
          <p:cNvSpPr/>
          <p:nvPr/>
        </p:nvSpPr>
        <p:spPr>
          <a:xfrm>
            <a:off x="662263" y="5934678"/>
            <a:ext cx="1176104" cy="369332"/>
          </a:xfrm>
          <a:prstGeom prst="rect">
            <a:avLst/>
          </a:prstGeom>
          <a:solidFill>
            <a:schemeClr val="bg1">
              <a:lumMod val="95000"/>
            </a:schemeClr>
          </a:solidFill>
          <a:ln>
            <a:noFill/>
          </a:ln>
        </p:spPr>
        <p:txBody>
          <a:bodyPr wrap="square">
            <a:spAutoFit/>
          </a:bodyPr>
          <a:lstStyle/>
          <a:p>
            <a:r>
              <a:rPr lang="en-US" dirty="0">
                <a:solidFill>
                  <a:srgbClr val="000000"/>
                </a:solidFill>
                <a:latin typeface="Consolas" panose="020B0609020204030204" pitchFamily="49" charset="0"/>
              </a:rPr>
              <a:t>2</a:t>
            </a:r>
            <a:endParaRPr lang="en-GB"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id="{AE5EFED1-E0F3-1EAB-3FBB-1AC572C3809D}"/>
              </a:ext>
            </a:extLst>
          </p:cNvPr>
          <p:cNvSpPr/>
          <p:nvPr/>
        </p:nvSpPr>
        <p:spPr>
          <a:xfrm>
            <a:off x="125438" y="5957373"/>
            <a:ext cx="536825"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id="{5384D5CD-1F17-87A6-54E7-ECF2A5F8ED8C}"/>
              </a:ext>
            </a:extLst>
          </p:cNvPr>
          <p:cNvSpPr/>
          <p:nvPr/>
        </p:nvSpPr>
        <p:spPr>
          <a:xfrm>
            <a:off x="125438" y="5637917"/>
            <a:ext cx="171292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221606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Stored Procedure Important Error Messages [Remember]</a:t>
            </a:r>
            <a:endParaRPr lang="en-GB" dirty="0"/>
          </a:p>
        </p:txBody>
      </p:sp>
      <p:sp>
        <p:nvSpPr>
          <p:cNvPr id="9" name="Content Placeholder 2">
            <a:extLst>
              <a:ext uri="{FF2B5EF4-FFF2-40B4-BE49-F238E27FC236}">
                <a16:creationId xmlns:a16="http://schemas.microsoft.com/office/drawing/2014/main" id="{E7BF5C15-3998-5926-AE2E-58B9F589E718}"/>
              </a:ext>
            </a:extLst>
          </p:cNvPr>
          <p:cNvSpPr>
            <a:spLocks noGrp="1"/>
          </p:cNvSpPr>
          <p:nvPr>
            <p:ph idx="1"/>
          </p:nvPr>
        </p:nvSpPr>
        <p:spPr>
          <a:xfrm>
            <a:off x="131180" y="863444"/>
            <a:ext cx="11929641" cy="5590565"/>
          </a:xfrm>
        </p:spPr>
        <p:txBody>
          <a:bodyPr/>
          <a:lstStyle/>
          <a:p>
            <a:r>
              <a:rPr lang="en-US" dirty="0"/>
              <a:t>If you try to create the stored procedure and it already exists you will get an error message.</a:t>
            </a:r>
          </a:p>
          <a:p>
            <a:endParaRPr lang="en-US" dirty="0"/>
          </a:p>
          <a:p>
            <a:endParaRPr lang="en-US" dirty="0"/>
          </a:p>
          <a:p>
            <a:r>
              <a:rPr lang="en-US" dirty="0"/>
              <a:t>Error When Parameter Is Not Passed</a:t>
            </a:r>
          </a:p>
          <a:p>
            <a:endParaRPr lang="en-US" dirty="0"/>
          </a:p>
          <a:p>
            <a:endParaRPr lang="en-US" dirty="0"/>
          </a:p>
          <a:p>
            <a:endParaRPr lang="en-US" dirty="0"/>
          </a:p>
          <a:p>
            <a:r>
              <a:rPr lang="en-US" dirty="0"/>
              <a:t>If you try to supply other datatype for the parameter </a:t>
            </a:r>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98EB4C7C-634D-29F0-D416-2D5BBCAD3F0B}"/>
              </a:ext>
            </a:extLst>
          </p:cNvPr>
          <p:cNvSpPr/>
          <p:nvPr/>
        </p:nvSpPr>
        <p:spPr>
          <a:xfrm>
            <a:off x="452369" y="1304595"/>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2714</a:t>
            </a:r>
            <a:r>
              <a:rPr lang="en-US" sz="2000" dirty="0">
                <a:solidFill>
                  <a:srgbClr val="FF0000"/>
                </a:solidFill>
                <a:latin typeface="Consolas" panose="020B0609020204030204" pitchFamily="49" charset="0"/>
              </a:rPr>
              <a:t>, Level 16, State 3, Procedure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Line 1</a:t>
            </a:r>
          </a:p>
          <a:p>
            <a:r>
              <a:rPr lang="en-US" sz="2000" dirty="0">
                <a:solidFill>
                  <a:srgbClr val="FF0000"/>
                </a:solidFill>
                <a:latin typeface="Consolas" panose="020B0609020204030204" pitchFamily="49" charset="0"/>
              </a:rPr>
              <a:t>There is already an object named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in the database.</a:t>
            </a:r>
            <a:endParaRPr lang="en-GB" sz="2000" dirty="0">
              <a:solidFill>
                <a:srgbClr val="FF0000"/>
              </a:solidFill>
              <a:latin typeface="Consolas" panose="020B0609020204030204" pitchFamily="49" charset="0"/>
            </a:endParaRPr>
          </a:p>
        </p:txBody>
      </p:sp>
      <p:sp>
        <p:nvSpPr>
          <p:cNvPr id="11" name="Rectangle 10">
            <a:extLst>
              <a:ext uri="{FF2B5EF4-FFF2-40B4-BE49-F238E27FC236}">
                <a16:creationId xmlns:a16="http://schemas.microsoft.com/office/drawing/2014/main" id="{67D68336-E7BD-60E7-85CF-6C01759CCA82}"/>
              </a:ext>
            </a:extLst>
          </p:cNvPr>
          <p:cNvSpPr/>
          <p:nvPr/>
        </p:nvSpPr>
        <p:spPr>
          <a:xfrm>
            <a:off x="452369" y="2721114"/>
            <a:ext cx="11481484" cy="1015663"/>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201</a:t>
            </a:r>
            <a:r>
              <a:rPr lang="en-US" sz="2000" dirty="0">
                <a:solidFill>
                  <a:srgbClr val="FF0000"/>
                </a:solidFill>
                <a:latin typeface="Consolas" panose="020B0609020204030204" pitchFamily="49" charset="0"/>
              </a:rPr>
              <a:t>, Level 16, State 4,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Procedure or function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expects parameter '@</a:t>
            </a:r>
            <a:r>
              <a:rPr lang="en-US" sz="2000" dirty="0" err="1">
                <a:solidFill>
                  <a:srgbClr val="FF0000"/>
                </a:solidFill>
                <a:latin typeface="Consolas" panose="020B0609020204030204" pitchFamily="49" charset="0"/>
              </a:rPr>
              <a:t>WorkerID</a:t>
            </a:r>
            <a:r>
              <a:rPr lang="en-US" sz="2000" dirty="0">
                <a:solidFill>
                  <a:srgbClr val="FF0000"/>
                </a:solidFill>
                <a:latin typeface="Consolas" panose="020B0609020204030204" pitchFamily="49" charset="0"/>
              </a:rPr>
              <a:t>', which was not supplied.</a:t>
            </a:r>
            <a:endParaRPr lang="en-GB" sz="2000" dirty="0">
              <a:solidFill>
                <a:srgbClr val="FF0000"/>
              </a:solidFill>
              <a:latin typeface="Consolas" panose="020B0609020204030204" pitchFamily="49" charset="0"/>
            </a:endParaRPr>
          </a:p>
        </p:txBody>
      </p:sp>
      <p:sp>
        <p:nvSpPr>
          <p:cNvPr id="12" name="Rectangle 11">
            <a:extLst>
              <a:ext uri="{FF2B5EF4-FFF2-40B4-BE49-F238E27FC236}">
                <a16:creationId xmlns:a16="http://schemas.microsoft.com/office/drawing/2014/main" id="{C1D672BA-4446-0F02-1505-6E22239EE1E4}"/>
              </a:ext>
            </a:extLst>
          </p:cNvPr>
          <p:cNvSpPr/>
          <p:nvPr/>
        </p:nvSpPr>
        <p:spPr>
          <a:xfrm>
            <a:off x="452369" y="4537742"/>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8114</a:t>
            </a:r>
            <a:r>
              <a:rPr lang="en-US" sz="2000" dirty="0">
                <a:solidFill>
                  <a:srgbClr val="FF0000"/>
                </a:solidFill>
                <a:latin typeface="Consolas" panose="020B0609020204030204" pitchFamily="49" charset="0"/>
              </a:rPr>
              <a:t>, Level 16, State 5,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Error converting data type varchar to int.</a:t>
            </a:r>
            <a:endParaRPr lang="en-GB" sz="20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11125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uiExpand="1" build="p" animBg="1"/>
      <p:bldP spid="12" grpId="0" uiExpand="1" build="p"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Practice </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32CFF17C-2F7C-1CB3-F439-E587C6FEAB8F}"/>
              </a:ext>
            </a:extLst>
          </p:cNvPr>
          <p:cNvGrpSpPr/>
          <p:nvPr/>
        </p:nvGrpSpPr>
        <p:grpSpPr>
          <a:xfrm>
            <a:off x="4607876" y="892480"/>
            <a:ext cx="7087496" cy="4575258"/>
            <a:chOff x="428231" y="2718637"/>
            <a:chExt cx="11064239" cy="1499167"/>
          </a:xfrm>
        </p:grpSpPr>
        <p:sp>
          <p:nvSpPr>
            <p:cNvPr id="7" name="Rectangle 6">
              <a:extLst>
                <a:ext uri="{FF2B5EF4-FFF2-40B4-BE49-F238E27FC236}">
                  <a16:creationId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returns table with Branch &amp; Semester Wise Maximum SPI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student details with CE branch’s student’s only.</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Insert record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first 5 students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accepts Semester &amp; Branch and based on that returns record.</a:t>
              </a:r>
              <a:endParaRPr lang="gu-IN" sz="2200" dirty="0">
                <a:solidFill>
                  <a:schemeClr val="tx1"/>
                </a:solidFill>
                <a:latin typeface="+mj-lt"/>
                <a:cs typeface="Lohit Gujarati" panose="020B0600000000000000" pitchFamily="34" charset="0"/>
              </a:endParaRPr>
            </a:p>
          </p:txBody>
        </p:sp>
        <p:sp>
          <p:nvSpPr>
            <p:cNvPr id="8" name="Rounded Rectangle 5">
              <a:extLst>
                <a:ext uri="{FF2B5EF4-FFF2-40B4-BE49-F238E27FC236}">
                  <a16:creationId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36761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Procedures v/s Functions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- 9</a:t>
            </a:r>
          </a:p>
        </p:txBody>
      </p:sp>
    </p:spTree>
    <p:extLst>
      <p:ext uri="{BB962C8B-B14F-4D97-AF65-F5344CB8AC3E}">
        <p14:creationId xmlns:p14="http://schemas.microsoft.com/office/powerpoint/2010/main" val="13170484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Function v/s Procedure</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0" y="1281848"/>
          <a:ext cx="11635363" cy="4522148"/>
        </p:xfrm>
        <a:graphic>
          <a:graphicData uri="http://schemas.openxmlformats.org/drawingml/2006/table">
            <a:tbl>
              <a:tblPr firstRow="1" bandRow="1">
                <a:tableStyleId>{8EC20E35-A176-4012-BC5E-935CFFF8708E}</a:tableStyleId>
              </a:tblPr>
              <a:tblGrid>
                <a:gridCol w="1688932">
                  <a:extLst>
                    <a:ext uri="{9D8B030D-6E8A-4147-A177-3AD203B41FA5}">
                      <a16:colId xmlns:a16="http://schemas.microsoft.com/office/drawing/2014/main" val="20000"/>
                    </a:ext>
                  </a:extLst>
                </a:gridCol>
                <a:gridCol w="5019869">
                  <a:extLst>
                    <a:ext uri="{9D8B030D-6E8A-4147-A177-3AD203B41FA5}">
                      <a16:colId xmlns:a16="http://schemas.microsoft.com/office/drawing/2014/main" val="20001"/>
                    </a:ext>
                  </a:extLst>
                </a:gridCol>
                <a:gridCol w="4926562">
                  <a:extLst>
                    <a:ext uri="{9D8B030D-6E8A-4147-A177-3AD203B41FA5}">
                      <a16:colId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47514">
                <a:tc>
                  <a:txBody>
                    <a:bodyPr/>
                    <a:lstStyle/>
                    <a:p>
                      <a:pPr fontAlgn="t"/>
                      <a:r>
                        <a:rPr lang="en-GB" b="1" dirty="0">
                          <a:solidFill>
                            <a:schemeClr val="tx2"/>
                          </a:solidFill>
                          <a:effectLst/>
                        </a:rPr>
                        <a:t>Basics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Functions calculate the results of a program on the basis of the given input.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perform certain tasks in a particular order on the basis of the given inputs.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514">
                <a:tc>
                  <a:txBody>
                    <a:bodyPr/>
                    <a:lstStyle/>
                    <a:p>
                      <a:pPr fontAlgn="t"/>
                      <a:r>
                        <a:rPr lang="en-GB" b="1">
                          <a:solidFill>
                            <a:schemeClr val="tx2"/>
                          </a:solidFill>
                          <a:effectLst/>
                        </a:rPr>
                        <a:t>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do not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7514">
                <a:tc>
                  <a:txBody>
                    <a:bodyPr/>
                    <a:lstStyle/>
                    <a:p>
                      <a:pPr fontAlgn="t"/>
                      <a:r>
                        <a:rPr lang="en-GB" b="1">
                          <a:solidFill>
                            <a:schemeClr val="tx2"/>
                          </a:solidFill>
                          <a:effectLst/>
                        </a:rPr>
                        <a:t>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 call a function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cannot call a procedure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7514">
                <a:tc>
                  <a:txBody>
                    <a:bodyPr/>
                    <a:lstStyle/>
                    <a:p>
                      <a:pPr fontAlgn="t"/>
                      <a:r>
                        <a:rPr lang="en-GB" b="1">
                          <a:solidFill>
                            <a:schemeClr val="tx2"/>
                          </a:solidFill>
                          <a:effectLst/>
                        </a:rPr>
                        <a:t>SELECT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SELECT statements can have function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SELECT statements can never have procedure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7514">
                <a:tc>
                  <a:txBody>
                    <a:bodyPr/>
                    <a:lstStyle/>
                    <a:p>
                      <a:pPr fontAlgn="t"/>
                      <a:r>
                        <a:rPr lang="en-GB" b="1" dirty="0">
                          <a:solidFill>
                            <a:schemeClr val="tx2"/>
                          </a:solidFill>
                          <a:effectLst/>
                        </a:rPr>
                        <a:t>Return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would return the returning value/control to the code or calling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on the other hand, would return the control, but would not return any value to the calling function or the code.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47514">
                <a:tc>
                  <a:txBody>
                    <a:bodyPr/>
                    <a:lstStyle/>
                    <a:p>
                      <a:pPr fontAlgn="t"/>
                      <a:r>
                        <a:rPr lang="en-GB" b="1" dirty="0">
                          <a:solidFill>
                            <a:schemeClr val="tx2"/>
                          </a:solidFill>
                          <a:effectLst/>
                        </a:rPr>
                        <a:t>DML Statements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cannot use the DML statements in a function, (functions such as Update, Delete, and Insert).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 always use the DML statements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14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a:xfrm>
            <a:off x="0" y="0"/>
            <a:ext cx="12192000" cy="711200"/>
          </a:xfrm>
        </p:spPr>
        <p:txBody>
          <a:bodyPr/>
          <a:lstStyle/>
          <a:p>
            <a:r>
              <a:rPr lang="en-US" dirty="0"/>
              <a:t>Function v/s Procedure (Cont..)</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0" y="1281848"/>
          <a:ext cx="11635363" cy="3506622"/>
        </p:xfrm>
        <a:graphic>
          <a:graphicData uri="http://schemas.openxmlformats.org/drawingml/2006/table">
            <a:tbl>
              <a:tblPr firstRow="1" bandRow="1">
                <a:tableStyleId>{8EC20E35-A176-4012-BC5E-935CFFF8708E}</a:tableStyleId>
              </a:tblPr>
              <a:tblGrid>
                <a:gridCol w="1688932">
                  <a:extLst>
                    <a:ext uri="{9D8B030D-6E8A-4147-A177-3AD203B41FA5}">
                      <a16:colId xmlns:a16="http://schemas.microsoft.com/office/drawing/2014/main" val="20000"/>
                    </a:ext>
                  </a:extLst>
                </a:gridCol>
                <a:gridCol w="5019869">
                  <a:extLst>
                    <a:ext uri="{9D8B030D-6E8A-4147-A177-3AD203B41FA5}">
                      <a16:colId xmlns:a16="http://schemas.microsoft.com/office/drawing/2014/main" val="20001"/>
                    </a:ext>
                  </a:extLst>
                </a:gridCol>
                <a:gridCol w="4926562">
                  <a:extLst>
                    <a:ext uri="{9D8B030D-6E8A-4147-A177-3AD203B41FA5}">
                      <a16:colId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47514">
                <a:tc>
                  <a:txBody>
                    <a:bodyPr/>
                    <a:lstStyle/>
                    <a:p>
                      <a:pPr fontAlgn="t"/>
                      <a:r>
                        <a:rPr lang="en-GB" b="1">
                          <a:solidFill>
                            <a:schemeClr val="tx2"/>
                          </a:solidFill>
                          <a:effectLst/>
                        </a:rPr>
                        <a:t>Call</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can be called using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cannot be called using any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514">
                <a:tc>
                  <a:txBody>
                    <a:bodyPr/>
                    <a:lstStyle/>
                    <a:p>
                      <a:pPr fontAlgn="t"/>
                      <a:r>
                        <a:rPr lang="en-GB" b="1" dirty="0">
                          <a:solidFill>
                            <a:schemeClr val="tx2"/>
                          </a:solidFill>
                          <a:effectLst/>
                        </a:rPr>
                        <a:t>Compilation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compilation of a function occurs when we call them in a program.</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compilation of the procedures needs to occur once, and in case it is necessary, these can be called repeatedly, and we don’t have to compile them every single time.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7514">
                <a:tc>
                  <a:txBody>
                    <a:bodyPr/>
                    <a:lstStyle/>
                    <a:p>
                      <a:pPr fontAlgn="t"/>
                      <a:r>
                        <a:rPr lang="en-GB" b="1">
                          <a:solidFill>
                            <a:schemeClr val="tx2"/>
                          </a:solidFill>
                          <a:effectLst/>
                        </a:rPr>
                        <a:t>Expression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must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need not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7514">
                <a:tc>
                  <a:txBody>
                    <a:bodyPr/>
                    <a:lstStyle/>
                    <a:p>
                      <a:pPr fontAlgn="t"/>
                      <a:r>
                        <a:rPr lang="en-GB" b="1" dirty="0">
                          <a:solidFill>
                            <a:schemeClr val="tx2"/>
                          </a:solidFill>
                          <a:effectLst/>
                        </a:rPr>
                        <a:t>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cannot have 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Explicit transaction handling exists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44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Cursor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- 10</a:t>
            </a:r>
          </a:p>
        </p:txBody>
      </p:sp>
    </p:spTree>
    <p:extLst>
      <p:ext uri="{BB962C8B-B14F-4D97-AF65-F5344CB8AC3E}">
        <p14:creationId xmlns:p14="http://schemas.microsoft.com/office/powerpoint/2010/main" val="1010644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Cursor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t>Cursor</a:t>
            </a:r>
            <a:r>
              <a:rPr lang="en-US" dirty="0"/>
              <a:t> is a Temporary Memory or Temporary Work Station.</a:t>
            </a:r>
          </a:p>
          <a:p>
            <a:r>
              <a:rPr lang="en-US" dirty="0"/>
              <a:t>It is Allocated by Database Server at the time of performing DML(Data Manipulation Language) operations on table by User.</a:t>
            </a:r>
          </a:p>
          <a:p>
            <a:r>
              <a:rPr lang="en-US" dirty="0"/>
              <a:t>A SQL cursor is a database object that is used to retrieve data from a result set one row at a time.</a:t>
            </a:r>
          </a:p>
          <a:p>
            <a:r>
              <a:rPr lang="en-US" dirty="0"/>
              <a:t>Cursors are used to store Database Tables.</a:t>
            </a:r>
          </a:p>
          <a:p>
            <a:r>
              <a:rPr lang="en-US" dirty="0"/>
              <a:t>A SQL cursor is used when the data needs to be updated row by row. </a:t>
            </a:r>
          </a:p>
          <a:p>
            <a:r>
              <a:rPr lang="en-US" dirty="0"/>
              <a:t>The purpose for the cursor may be to update one row at a time or perform an administrative process such as SQL Server database backups in a sequential manner.</a:t>
            </a:r>
          </a:p>
          <a:p>
            <a:r>
              <a:rPr lang="en-US" dirty="0"/>
              <a:t>We use a cursor to iterate over a set of rows, we can change it to a WHILE loop as </a:t>
            </a:r>
            <a:r>
              <a:rPr lang="en-US" b="1" dirty="0">
                <a:solidFill>
                  <a:schemeClr val="accent6"/>
                </a:solidFill>
              </a:rPr>
              <a:t>FOR loops are not available in T-SQL</a:t>
            </a:r>
            <a:r>
              <a:rPr lang="en-US" dirty="0"/>
              <a:t>.</a:t>
            </a:r>
          </a:p>
          <a:p>
            <a:r>
              <a:rPr lang="en-US" dirty="0"/>
              <a:t>In such cases, the only challenge will be to choose a proper exit condition.</a:t>
            </a:r>
          </a:p>
          <a:p>
            <a:endParaRPr lang="en-US" dirty="0"/>
          </a:p>
          <a:p>
            <a:endParaRPr lang="en-US" dirty="0"/>
          </a:p>
        </p:txBody>
      </p:sp>
    </p:spTree>
    <p:extLst>
      <p:ext uri="{BB962C8B-B14F-4D97-AF65-F5344CB8AC3E}">
        <p14:creationId xmlns:p14="http://schemas.microsoft.com/office/powerpoint/2010/main" val="318911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Cursor </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457200" indent="-457200">
              <a:lnSpc>
                <a:spcPct val="100000"/>
              </a:lnSpc>
              <a:buFont typeface="+mj-lt"/>
              <a:buAutoNum type="arabicPeriod"/>
            </a:pPr>
            <a:r>
              <a:rPr lang="en-US" b="1" dirty="0"/>
              <a:t>Implicit Cursor</a:t>
            </a:r>
          </a:p>
          <a:p>
            <a:pPr marL="1001712" lvl="1" indent="-457200">
              <a:lnSpc>
                <a:spcPct val="100000"/>
              </a:lnSpc>
            </a:pPr>
            <a:r>
              <a:rPr lang="en-US" dirty="0"/>
              <a:t>Implicit cursors are automatically or default generated by the </a:t>
            </a:r>
            <a:r>
              <a:rPr lang="en-US" dirty="0" err="1"/>
              <a:t>sql</a:t>
            </a:r>
            <a:r>
              <a:rPr lang="en-US" dirty="0"/>
              <a:t> server. It opens a cursor for its internal processing, it is known as Implicit cursor.</a:t>
            </a:r>
          </a:p>
          <a:p>
            <a:pPr marL="1001712" lvl="1" indent="-457200">
              <a:lnSpc>
                <a:spcPct val="100000"/>
              </a:lnSpc>
            </a:pPr>
            <a:r>
              <a:rPr lang="en-US" dirty="0"/>
              <a:t>Implicit cursors are created by default to process the statements when DML statements (INSERT, UPDATE, DELETE) are executed.</a:t>
            </a:r>
          </a:p>
          <a:p>
            <a:pPr marL="457200" indent="-457200">
              <a:lnSpc>
                <a:spcPct val="100000"/>
              </a:lnSpc>
              <a:buFont typeface="+mj-lt"/>
              <a:buAutoNum type="arabicPeriod"/>
            </a:pPr>
            <a:r>
              <a:rPr lang="en-US" b="1" dirty="0"/>
              <a:t>Explicit Cursor</a:t>
            </a:r>
          </a:p>
          <a:p>
            <a:pPr marL="1001712" lvl="1" indent="-457200">
              <a:lnSpc>
                <a:spcPct val="100000"/>
              </a:lnSpc>
            </a:pPr>
            <a:r>
              <a:rPr lang="en-US" dirty="0"/>
              <a:t>If a cursor is opened for processing data through a PL/SQL block as per requirement like user defined cursor, is known as an Explicit cursor.</a:t>
            </a:r>
          </a:p>
          <a:p>
            <a:pPr marL="1001712" lvl="1" indent="-457200">
              <a:lnSpc>
                <a:spcPct val="100000"/>
              </a:lnSpc>
            </a:pPr>
            <a:r>
              <a:rPr lang="en-US" dirty="0"/>
              <a:t>Explicit cursor is created while executing a SELECT statement that returns more than one row.</a:t>
            </a:r>
          </a:p>
          <a:p>
            <a:pPr marL="1001712" lvl="1" indent="-457200">
              <a:lnSpc>
                <a:spcPct val="100000"/>
              </a:lnSpc>
            </a:pPr>
            <a:r>
              <a:rPr lang="en-US" dirty="0"/>
              <a:t>These cursor should be defined in the declaration section of the PL/SQL block and created on a SELECT statement which returns more than one row.</a:t>
            </a:r>
          </a:p>
          <a:p>
            <a:endParaRPr lang="en-US" dirty="0"/>
          </a:p>
          <a:p>
            <a:endParaRPr lang="en-US" dirty="0"/>
          </a:p>
        </p:txBody>
      </p:sp>
    </p:spTree>
    <p:extLst>
      <p:ext uri="{BB962C8B-B14F-4D97-AF65-F5344CB8AC3E}">
        <p14:creationId xmlns:p14="http://schemas.microsoft.com/office/powerpoint/2010/main" val="162559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CDD7-CD84-3862-4ABF-EA723AB62441}"/>
              </a:ext>
            </a:extLst>
          </p:cNvPr>
          <p:cNvSpPr>
            <a:spLocks noGrp="1"/>
          </p:cNvSpPr>
          <p:nvPr>
            <p:ph type="title"/>
          </p:nvPr>
        </p:nvSpPr>
        <p:spPr/>
        <p:txBody>
          <a:bodyPr>
            <a:normAutofit/>
          </a:bodyPr>
          <a:lstStyle/>
          <a:p>
            <a:r>
              <a:rPr lang="en-GB" dirty="0"/>
              <a:t>SQL Cursor Life Cycle</a:t>
            </a:r>
          </a:p>
        </p:txBody>
      </p:sp>
      <p:sp>
        <p:nvSpPr>
          <p:cNvPr id="3" name="Content Placeholder 2">
            <a:extLst>
              <a:ext uri="{FF2B5EF4-FFF2-40B4-BE49-F238E27FC236}">
                <a16:creationId xmlns:a16="http://schemas.microsoft.com/office/drawing/2014/main" id="{70A31607-AC84-1927-EF5B-859F51588C32}"/>
              </a:ext>
            </a:extLst>
          </p:cNvPr>
          <p:cNvSpPr>
            <a:spLocks noGrp="1"/>
          </p:cNvSpPr>
          <p:nvPr>
            <p:ph idx="1"/>
          </p:nvPr>
        </p:nvSpPr>
        <p:spPr/>
        <p:txBody>
          <a:bodyPr>
            <a:normAutofit fontScale="85000" lnSpcReduction="20000"/>
          </a:bodyPr>
          <a:lstStyle/>
          <a:p>
            <a:pPr algn="l">
              <a:lnSpc>
                <a:spcPct val="110000"/>
              </a:lnSpc>
            </a:pPr>
            <a:r>
              <a:rPr lang="en-US" b="0" dirty="0">
                <a:solidFill>
                  <a:srgbClr val="212121"/>
                </a:solidFill>
                <a:effectLst/>
                <a:latin typeface="+mj-lt"/>
              </a:rPr>
              <a:t>The following steps are involved in a SQL cursor life cycle. </a:t>
            </a:r>
          </a:p>
          <a:p>
            <a:pPr lvl="1" algn="l">
              <a:lnSpc>
                <a:spcPct val="120000"/>
              </a:lnSpc>
              <a:buFont typeface="+mj-lt"/>
              <a:buAutoNum type="arabicPeriod"/>
            </a:pPr>
            <a:r>
              <a:rPr lang="en-US" sz="2400" b="1" dirty="0">
                <a:solidFill>
                  <a:srgbClr val="212121"/>
                </a:solidFill>
                <a:effectLst/>
                <a:latin typeface="+mj-lt"/>
              </a:rPr>
              <a:t>Declaring Cursor</a:t>
            </a:r>
            <a:br>
              <a:rPr lang="en-US" sz="2400" b="0" dirty="0">
                <a:solidFill>
                  <a:srgbClr val="212121"/>
                </a:solidFill>
                <a:effectLst/>
                <a:latin typeface="+mj-lt"/>
              </a:rPr>
            </a:br>
            <a:r>
              <a:rPr lang="en-US" sz="2400" b="0" dirty="0">
                <a:solidFill>
                  <a:srgbClr val="212121"/>
                </a:solidFill>
                <a:effectLst/>
                <a:latin typeface="+mj-lt"/>
              </a:rPr>
              <a:t>A cursor is declared by defining the SQL statement.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Opening Cursor</a:t>
            </a:r>
            <a:br>
              <a:rPr lang="en-US" sz="2400" b="0" dirty="0">
                <a:solidFill>
                  <a:srgbClr val="212121"/>
                </a:solidFill>
                <a:effectLst/>
                <a:latin typeface="+mj-lt"/>
              </a:rPr>
            </a:br>
            <a:r>
              <a:rPr lang="en-US" sz="2400" b="0" dirty="0">
                <a:solidFill>
                  <a:srgbClr val="212121"/>
                </a:solidFill>
                <a:effectLst/>
                <a:latin typeface="+mj-lt"/>
              </a:rPr>
              <a:t>A cursor is opened for storing data retrieved from the result set.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Fetching Cursor</a:t>
            </a:r>
            <a:br>
              <a:rPr lang="en-US" sz="2400" b="0" dirty="0">
                <a:solidFill>
                  <a:srgbClr val="212121"/>
                </a:solidFill>
                <a:effectLst/>
                <a:latin typeface="+mj-lt"/>
              </a:rPr>
            </a:br>
            <a:r>
              <a:rPr lang="en-US" sz="2400" b="0" dirty="0">
                <a:solidFill>
                  <a:srgbClr val="212121"/>
                </a:solidFill>
                <a:effectLst/>
                <a:latin typeface="+mj-lt"/>
              </a:rPr>
              <a:t>When a cursor is opened, rows can be fetched from the cursor one by one or in a block to do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Closing Cursor</a:t>
            </a:r>
            <a:br>
              <a:rPr lang="en-US" sz="2400" b="0" dirty="0">
                <a:solidFill>
                  <a:srgbClr val="212121"/>
                </a:solidFill>
                <a:effectLst/>
                <a:latin typeface="+mj-lt"/>
              </a:rPr>
            </a:br>
            <a:r>
              <a:rPr lang="en-US" sz="2400" b="0" dirty="0">
                <a:solidFill>
                  <a:srgbClr val="212121"/>
                </a:solidFill>
                <a:effectLst/>
                <a:latin typeface="+mj-lt"/>
              </a:rPr>
              <a:t>The cursor should be closed explicitly after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Deallocating Cursor</a:t>
            </a:r>
            <a:br>
              <a:rPr lang="en-US" sz="2400" b="0" dirty="0">
                <a:solidFill>
                  <a:srgbClr val="212121"/>
                </a:solidFill>
                <a:effectLst/>
                <a:latin typeface="+mj-lt"/>
              </a:rPr>
            </a:br>
            <a:r>
              <a:rPr lang="en-US" sz="2400" b="0" dirty="0">
                <a:solidFill>
                  <a:srgbClr val="212121"/>
                </a:solidFill>
                <a:effectLst/>
                <a:latin typeface="+mj-lt"/>
              </a:rPr>
              <a:t>Cursors should be deallocated to delete cursor definition and release all the system resources associated with the cursor.</a:t>
            </a:r>
          </a:p>
          <a:p>
            <a:endParaRPr lang="en-GB" dirty="0"/>
          </a:p>
        </p:txBody>
      </p:sp>
    </p:spTree>
    <p:extLst>
      <p:ext uri="{BB962C8B-B14F-4D97-AF65-F5344CB8AC3E}">
        <p14:creationId xmlns:p14="http://schemas.microsoft.com/office/powerpoint/2010/main" val="66649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38100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All</a:t>
                      </a:r>
                      <a:r>
                        <a:rPr lang="en-US" sz="1400" b="0" kern="1200" baseline="0" dirty="0">
                          <a:solidFill>
                            <a:schemeClr val="tx1"/>
                          </a:solidFill>
                          <a:latin typeface="+mn-lt"/>
                          <a:ea typeface="+mn-ea"/>
                          <a:cs typeface="+mn-cs"/>
                        </a:rPr>
                        <a:t> the </a:t>
                      </a:r>
                      <a:r>
                        <a:rPr lang="en-US" sz="1400" b="0" kern="1200" dirty="0">
                          <a:solidFill>
                            <a:schemeClr val="tx1"/>
                          </a:solidFill>
                          <a:latin typeface="+mn-lt"/>
                          <a:ea typeface="+mn-ea"/>
                          <a:cs typeface="+mn-cs"/>
                        </a:rPr>
                        <a:t>Branches with maximum CPI, whose</a:t>
                      </a:r>
                      <a:r>
                        <a:rPr lang="en-US" sz="1400" b="0" kern="1200" baseline="0" dirty="0">
                          <a:solidFill>
                            <a:schemeClr val="tx1"/>
                          </a:solidFill>
                          <a:latin typeface="+mn-lt"/>
                          <a:ea typeface="+mn-ea"/>
                          <a:cs typeface="+mn-cs"/>
                        </a:rPr>
                        <a:t> m</a:t>
                      </a:r>
                      <a:r>
                        <a:rPr lang="en-US" sz="1400" b="0" kern="1200" dirty="0">
                          <a:solidFill>
                            <a:schemeClr val="tx1"/>
                          </a:solidFill>
                          <a:latin typeface="+mn-lt"/>
                          <a:ea typeface="+mn-ea"/>
                          <a:cs typeface="+mn-cs"/>
                        </a:rPr>
                        <a:t>aximum</a:t>
                      </a:r>
                      <a:r>
                        <a:rPr lang="en-US" sz="1400" b="0" kern="1200" baseline="0" dirty="0">
                          <a:solidFill>
                            <a:schemeClr val="tx1"/>
                          </a:solidFill>
                          <a:latin typeface="+mn-lt"/>
                          <a:ea typeface="+mn-ea"/>
                          <a:cs typeface="+mn-cs"/>
                        </a:rPr>
                        <a:t> CPI is more than 8</a:t>
                      </a:r>
                      <a:r>
                        <a:rPr lang="en-US" sz="1900" b="0" kern="1200" baseline="0" dirty="0">
                          <a:solidFill>
                            <a:schemeClr val="tx1"/>
                          </a:solidFill>
                          <a:latin typeface="+mn-lt"/>
                          <a:ea typeface="+mn-ea"/>
                          <a:cs typeface="+mn-cs"/>
                        </a:rPr>
                        <a:t>.</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723460"/>
          <a:ext cx="6237248" cy="73152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p>
                      <a:r>
                        <a:rPr lang="en-US" sz="1400" b="0" kern="1200" dirty="0">
                          <a:solidFill>
                            <a:srgbClr val="0000FF"/>
                          </a:solidFill>
                          <a:latin typeface="Consolas" panose="020B0609020204030204" pitchFamily="49" charset="0"/>
                          <a:ea typeface="+mn-ea"/>
                          <a:cs typeface="+mn-cs"/>
                        </a:rPr>
                        <a:t>Having</a:t>
                      </a:r>
                      <a:r>
                        <a:rPr lang="en-US" sz="1400" b="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 &gt; 8</a:t>
                      </a:r>
                      <a:endParaRPr lang="en-US"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6" y="240257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679270"/>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50630800"/>
              </p:ext>
            </p:extLst>
          </p:nvPr>
        </p:nvGraphicFramePr>
        <p:xfrm>
          <a:off x="4781437" y="16901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7124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703609"/>
          <a:ext cx="6224548" cy="31242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450" b="0" kern="1200" dirty="0">
                          <a:solidFill>
                            <a:schemeClr val="tx1"/>
                          </a:solidFill>
                          <a:latin typeface="+mn-lt"/>
                          <a:ea typeface="+mn-ea"/>
                          <a:cs typeface="+mn-cs"/>
                        </a:rPr>
                        <a:t>Find</a:t>
                      </a:r>
                      <a:r>
                        <a:rPr lang="en-US" sz="1450" b="0" kern="1200" baseline="0" dirty="0">
                          <a:solidFill>
                            <a:schemeClr val="tx1"/>
                          </a:solidFill>
                          <a:latin typeface="+mn-lt"/>
                          <a:ea typeface="+mn-ea"/>
                          <a:cs typeface="+mn-cs"/>
                        </a:rPr>
                        <a:t> out semester wise total students &amp; arrange them in order with their count.</a:t>
                      </a:r>
                      <a:endParaRPr lang="en-US" sz="145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142391"/>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93607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98201"/>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49779432"/>
              </p:ext>
            </p:extLst>
          </p:nvPr>
        </p:nvGraphicFramePr>
        <p:xfrm>
          <a:off x="4781437" y="410908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marL="0" algn="ctr" defTabSz="914400" rtl="0" eaLnBrk="1" latinLnBrk="0" hangingPunct="1"/>
                      <a:r>
                        <a:rPr lang="en-US" sz="2000" b="1" kern="1200" dirty="0">
                          <a:solidFill>
                            <a:schemeClr val="bg1"/>
                          </a:solidFill>
                          <a:latin typeface="+mn-lt"/>
                          <a:ea typeface="+mn-ea"/>
                          <a:cs typeface="+mn-cs"/>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70925" y="2776221"/>
            <a:ext cx="1272523" cy="797075"/>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6" y="5311158"/>
            <a:ext cx="1367115" cy="749285"/>
          </a:xfrm>
          <a:prstGeom prst="rect">
            <a:avLst/>
          </a:prstGeom>
        </p:spPr>
      </p:pic>
    </p:spTree>
    <p:extLst>
      <p:ext uri="{BB962C8B-B14F-4D97-AF65-F5344CB8AC3E}">
        <p14:creationId xmlns:p14="http://schemas.microsoft.com/office/powerpoint/2010/main" val="376373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3657-AEC5-12F3-2B59-F5E9286DC601}"/>
              </a:ext>
            </a:extLst>
          </p:cNvPr>
          <p:cNvSpPr>
            <a:spLocks noGrp="1"/>
          </p:cNvSpPr>
          <p:nvPr>
            <p:ph type="title"/>
          </p:nvPr>
        </p:nvSpPr>
        <p:spPr/>
        <p:txBody>
          <a:bodyPr/>
          <a:lstStyle/>
          <a:p>
            <a:r>
              <a:rPr lang="en-GB" dirty="0"/>
              <a:t>SQL Cursor Life Cycle (Cont..)</a:t>
            </a:r>
          </a:p>
        </p:txBody>
      </p:sp>
      <p:sp>
        <p:nvSpPr>
          <p:cNvPr id="3" name="Rectangle 2">
            <a:extLst>
              <a:ext uri="{FF2B5EF4-FFF2-40B4-BE49-F238E27FC236}">
                <a16:creationId xmlns:a16="http://schemas.microsoft.com/office/drawing/2014/main" id="{5FB09DE2-049C-2417-9F46-D837C8EB5E4A}"/>
              </a:ext>
            </a:extLst>
          </p:cNvPr>
          <p:cNvSpPr/>
          <p:nvPr/>
        </p:nvSpPr>
        <p:spPr>
          <a:xfrm>
            <a:off x="489856" y="3219061"/>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4" name="Rectangle 3">
            <a:extLst>
              <a:ext uri="{FF2B5EF4-FFF2-40B4-BE49-F238E27FC236}">
                <a16:creationId xmlns:a16="http://schemas.microsoft.com/office/drawing/2014/main" id="{564B3F07-1648-8077-2007-F7F18786C0B3}"/>
              </a:ext>
            </a:extLst>
          </p:cNvPr>
          <p:cNvSpPr/>
          <p:nvPr/>
        </p:nvSpPr>
        <p:spPr>
          <a:xfrm>
            <a:off x="2471056" y="3219061"/>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6" name="Rectangle 5">
            <a:extLst>
              <a:ext uri="{FF2B5EF4-FFF2-40B4-BE49-F238E27FC236}">
                <a16:creationId xmlns:a16="http://schemas.microsoft.com/office/drawing/2014/main" id="{6E785B3F-CDBF-FD04-98F7-026A6F5D5B3C}"/>
              </a:ext>
            </a:extLst>
          </p:cNvPr>
          <p:cNvSpPr/>
          <p:nvPr/>
        </p:nvSpPr>
        <p:spPr>
          <a:xfrm>
            <a:off x="4452256" y="3219061"/>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7" name="Rectangle 6">
            <a:extLst>
              <a:ext uri="{FF2B5EF4-FFF2-40B4-BE49-F238E27FC236}">
                <a16:creationId xmlns:a16="http://schemas.microsoft.com/office/drawing/2014/main" id="{3A8EF26A-BDF9-E84D-6381-0C60E3DAF2EA}"/>
              </a:ext>
            </a:extLst>
          </p:cNvPr>
          <p:cNvSpPr/>
          <p:nvPr/>
        </p:nvSpPr>
        <p:spPr>
          <a:xfrm>
            <a:off x="8458976" y="3219061"/>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8" name="Rectangle 7">
            <a:extLst>
              <a:ext uri="{FF2B5EF4-FFF2-40B4-BE49-F238E27FC236}">
                <a16:creationId xmlns:a16="http://schemas.microsoft.com/office/drawing/2014/main" id="{B08B00BD-5940-CFB2-686F-EC107FC0A31F}"/>
              </a:ext>
            </a:extLst>
          </p:cNvPr>
          <p:cNvSpPr/>
          <p:nvPr/>
        </p:nvSpPr>
        <p:spPr>
          <a:xfrm>
            <a:off x="10339871" y="3219061"/>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sp>
        <p:nvSpPr>
          <p:cNvPr id="9" name="Flowchart: Decision 8">
            <a:extLst>
              <a:ext uri="{FF2B5EF4-FFF2-40B4-BE49-F238E27FC236}">
                <a16:creationId xmlns:a16="http://schemas.microsoft.com/office/drawing/2014/main" id="{A005F6C8-969C-E7C7-A03B-33CCE5EE1BF1}"/>
              </a:ext>
            </a:extLst>
          </p:cNvPr>
          <p:cNvSpPr/>
          <p:nvPr/>
        </p:nvSpPr>
        <p:spPr>
          <a:xfrm>
            <a:off x="6232849" y="2967135"/>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11" name="Straight Arrow Connector 10">
            <a:extLst>
              <a:ext uri="{FF2B5EF4-FFF2-40B4-BE49-F238E27FC236}">
                <a16:creationId xmlns:a16="http://schemas.microsoft.com/office/drawing/2014/main" id="{752BA31A-58C8-1F27-F14B-427F0BF7BF63}"/>
              </a:ext>
            </a:extLst>
          </p:cNvPr>
          <p:cNvCxnSpPr>
            <a:stCxn id="3" idx="3"/>
            <a:endCxn id="4" idx="1"/>
          </p:cNvCxnSpPr>
          <p:nvPr/>
        </p:nvCxnSpPr>
        <p:spPr>
          <a:xfrm>
            <a:off x="1824134" y="3489649"/>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2D2996-E929-981D-FA8D-1CB6D995A3B6}"/>
              </a:ext>
            </a:extLst>
          </p:cNvPr>
          <p:cNvCxnSpPr/>
          <p:nvPr/>
        </p:nvCxnSpPr>
        <p:spPr>
          <a:xfrm>
            <a:off x="3805334" y="3499757"/>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E8629A-C8A2-CA27-3C7F-C4F991F7E8ED}"/>
              </a:ext>
            </a:extLst>
          </p:cNvPr>
          <p:cNvCxnSpPr>
            <a:cxnSpLocks/>
            <a:endCxn id="9" idx="1"/>
          </p:cNvCxnSpPr>
          <p:nvPr/>
        </p:nvCxnSpPr>
        <p:spPr>
          <a:xfrm>
            <a:off x="5786534" y="3496647"/>
            <a:ext cx="446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A47D72-3F1A-948C-8F71-0A01A9488219}"/>
              </a:ext>
            </a:extLst>
          </p:cNvPr>
          <p:cNvCxnSpPr>
            <a:cxnSpLocks/>
            <a:stCxn id="9" idx="3"/>
            <a:endCxn id="7" idx="1"/>
          </p:cNvCxnSpPr>
          <p:nvPr/>
        </p:nvCxnSpPr>
        <p:spPr>
          <a:xfrm flipV="1">
            <a:off x="7912359" y="3489649"/>
            <a:ext cx="546617" cy="69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22859D-AECD-5467-ABD7-E547CFAD60A3}"/>
              </a:ext>
            </a:extLst>
          </p:cNvPr>
          <p:cNvCxnSpPr>
            <a:cxnSpLocks/>
            <a:endCxn id="8" idx="1"/>
          </p:cNvCxnSpPr>
          <p:nvPr/>
        </p:nvCxnSpPr>
        <p:spPr>
          <a:xfrm>
            <a:off x="9793254" y="3489649"/>
            <a:ext cx="5466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6F16D83-1466-4ED7-2EE6-ABBB9B4D7C50}"/>
              </a:ext>
            </a:extLst>
          </p:cNvPr>
          <p:cNvCxnSpPr>
            <a:cxnSpLocks/>
            <a:stCxn id="9" idx="0"/>
          </p:cNvCxnSpPr>
          <p:nvPr/>
        </p:nvCxnSpPr>
        <p:spPr>
          <a:xfrm rot="16200000" flipH="1" flipV="1">
            <a:off x="5970037" y="2116494"/>
            <a:ext cx="251926" cy="1953208"/>
          </a:xfrm>
          <a:prstGeom prst="bentConnector4">
            <a:avLst>
              <a:gd name="adj1" fmla="val -235186"/>
              <a:gd name="adj2" fmla="val 99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299A626-6618-AA71-6F90-813A81F128D2}"/>
              </a:ext>
            </a:extLst>
          </p:cNvPr>
          <p:cNvSpPr txBox="1"/>
          <p:nvPr/>
        </p:nvSpPr>
        <p:spPr>
          <a:xfrm>
            <a:off x="7912359" y="3149215"/>
            <a:ext cx="474307" cy="307777"/>
          </a:xfrm>
          <a:prstGeom prst="rect">
            <a:avLst/>
          </a:prstGeom>
          <a:noFill/>
        </p:spPr>
        <p:txBody>
          <a:bodyPr wrap="square" rtlCol="0">
            <a:spAutoFit/>
          </a:bodyPr>
          <a:lstStyle/>
          <a:p>
            <a:r>
              <a:rPr lang="en-US" sz="1400" dirty="0"/>
              <a:t>YES</a:t>
            </a:r>
            <a:endParaRPr lang="en-GB" sz="1400" dirty="0"/>
          </a:p>
        </p:txBody>
      </p:sp>
      <p:sp>
        <p:nvSpPr>
          <p:cNvPr id="36" name="TextBox 35">
            <a:extLst>
              <a:ext uri="{FF2B5EF4-FFF2-40B4-BE49-F238E27FC236}">
                <a16:creationId xmlns:a16="http://schemas.microsoft.com/office/drawing/2014/main" id="{86CA3B26-B96E-62DF-97A8-09D4F7B33917}"/>
              </a:ext>
            </a:extLst>
          </p:cNvPr>
          <p:cNvSpPr txBox="1"/>
          <p:nvPr/>
        </p:nvSpPr>
        <p:spPr>
          <a:xfrm>
            <a:off x="5786534" y="2103602"/>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2238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35" grpId="0"/>
      <p:bldP spid="3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a:pPr>
            <a:r>
              <a:rPr lang="en-GB" dirty="0">
                <a:solidFill>
                  <a:srgbClr val="000000"/>
                </a:solidFill>
                <a:latin typeface="+mj-lt"/>
              </a:rPr>
              <a:t>D</a:t>
            </a:r>
            <a:r>
              <a:rPr lang="en-GB" b="0" i="0" dirty="0">
                <a:solidFill>
                  <a:srgbClr val="000000"/>
                </a:solidFill>
                <a:effectLst/>
                <a:latin typeface="+mj-lt"/>
              </a:rPr>
              <a:t>eclare a cursor.</a:t>
            </a:r>
          </a:p>
          <a:p>
            <a:pPr marL="544512" lvl="1" indent="0">
              <a:buNone/>
            </a:pPr>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CURSOR</a:t>
            </a:r>
            <a:endParaRPr lang="en-GB" dirty="0">
              <a:solidFill>
                <a:srgbClr val="000000"/>
              </a:solidFill>
              <a:latin typeface="Consolas" panose="020B0609020204030204" pitchFamily="49" charset="0"/>
            </a:endParaRPr>
          </a:p>
          <a:p>
            <a:pPr marL="544512" lvl="1" indent="0">
              <a:buNone/>
            </a:pPr>
            <a:r>
              <a:rPr lang="en-GB" dirty="0">
                <a:solidFill>
                  <a:srgbClr val="0000FF"/>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select_statement</a:t>
            </a:r>
            <a:r>
              <a:rPr lang="en-GB" dirty="0">
                <a:solidFill>
                  <a:srgbClr val="808080"/>
                </a:solidFill>
                <a:latin typeface="Consolas" panose="020B0609020204030204" pitchFamily="49" charset="0"/>
              </a:rPr>
              <a:t>;</a:t>
            </a:r>
          </a:p>
          <a:p>
            <a:pPr lvl="1"/>
            <a:r>
              <a:rPr lang="en-US" b="0" i="0" dirty="0">
                <a:solidFill>
                  <a:srgbClr val="000000"/>
                </a:solidFill>
                <a:effectLst/>
                <a:latin typeface="+mj-lt"/>
              </a:rPr>
              <a:t>To declare a cursor, you specify its name after the DECLARE keyword with the CURSOR data type and provide a SELECT statement that defines the result set for the cursor.</a:t>
            </a:r>
          </a:p>
          <a:p>
            <a:pPr marL="457200" indent="-457200">
              <a:buFont typeface="+mj-lt"/>
              <a:buAutoNum type="arabicPeriod"/>
            </a:pPr>
            <a:r>
              <a:rPr lang="en-US" b="0" i="0" dirty="0">
                <a:solidFill>
                  <a:srgbClr val="000000"/>
                </a:solidFill>
                <a:effectLst/>
                <a:latin typeface="+mj-lt"/>
              </a:rPr>
              <a:t>Next, open and populate the cursor by executing the SELECT statement:</a:t>
            </a:r>
          </a:p>
          <a:p>
            <a:pPr marL="544512" lvl="1" indent="0">
              <a:buNone/>
            </a:pPr>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a:pPr>
            <a:r>
              <a:rPr lang="en-US" b="0" i="0" dirty="0">
                <a:solidFill>
                  <a:srgbClr val="000000"/>
                </a:solidFill>
                <a:effectLst/>
                <a:latin typeface="+mj-lt"/>
              </a:rPr>
              <a:t>Then, fetch a row from the cursor into one or more variables</a:t>
            </a:r>
          </a:p>
          <a:p>
            <a:pPr marL="457200" lvl="1" indent="0">
              <a:buNone/>
            </a:pPr>
            <a:r>
              <a:rPr lang="en-US" sz="1800" dirty="0">
                <a:solidFill>
                  <a:srgbClr val="0000FF"/>
                </a:solidFill>
                <a:latin typeface="Consolas" panose="020B0609020204030204" pitchFamily="49" charset="0"/>
              </a:rPr>
              <a:t>FETCH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NEXT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cursor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variable_list</a:t>
            </a:r>
            <a:r>
              <a:rPr lang="en-US" sz="1800" dirty="0">
                <a:solidFill>
                  <a:srgbClr val="808080"/>
                </a:solidFill>
                <a:latin typeface="Consolas" panose="020B0609020204030204" pitchFamily="49" charset="0"/>
              </a:rPr>
              <a:t>;</a:t>
            </a: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2430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startAt="4"/>
            </a:pPr>
            <a:r>
              <a:rPr lang="en-US" b="0" i="0" dirty="0">
                <a:solidFill>
                  <a:srgbClr val="000000"/>
                </a:solidFill>
                <a:effectLst/>
                <a:latin typeface="+mj-lt"/>
              </a:rPr>
              <a:t>SQL Server provides the @@FETCHSTATUS function that returns the status of the last cursor FETCH statement executed against the cursor; </a:t>
            </a:r>
          </a:p>
          <a:p>
            <a:pPr lvl="1"/>
            <a:r>
              <a:rPr lang="en-US" b="0" i="0" dirty="0">
                <a:solidFill>
                  <a:srgbClr val="000000"/>
                </a:solidFill>
                <a:effectLst/>
                <a:latin typeface="+mj-lt"/>
              </a:rPr>
              <a:t>If @@FETCHSTATUS returns 0, meaning the FETCH statement was successful. </a:t>
            </a:r>
          </a:p>
          <a:p>
            <a:pPr lvl="1"/>
            <a:r>
              <a:rPr lang="en-US" b="0" i="0" dirty="0">
                <a:solidFill>
                  <a:srgbClr val="000000"/>
                </a:solidFill>
                <a:effectLst/>
                <a:latin typeface="+mj-lt"/>
              </a:rPr>
              <a:t>You can use the WHILE statement to fetch all rows from the cursor as shown in the following code</a:t>
            </a:r>
          </a:p>
          <a:p>
            <a:pPr marL="544512" lvl="1" indent="0">
              <a:buNone/>
            </a:pPr>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pPr marL="544512"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After that, close the cursor</a:t>
            </a:r>
            <a:endParaRPr lang="en-GB" b="0" i="0" dirty="0">
              <a:solidFill>
                <a:srgbClr val="000000"/>
              </a:solidFill>
              <a:effectLst/>
              <a:latin typeface="+mj-lt"/>
            </a:endParaRPr>
          </a:p>
          <a:p>
            <a:pPr marL="544512" lvl="1" indent="0">
              <a:buNone/>
            </a:pPr>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Finally, deallocate the cursor</a:t>
            </a:r>
          </a:p>
          <a:p>
            <a:pPr marL="544512" lvl="1" indent="0">
              <a:buNone/>
            </a:pPr>
            <a:r>
              <a:rPr lang="en-GB" dirty="0">
                <a:solidFill>
                  <a:srgbClr val="0000FF"/>
                </a:solidFill>
                <a:latin typeface="Consolas" panose="020B0609020204030204" pitchFamily="49" charset="0"/>
              </a:rPr>
              <a:t>DEALLOCATE </a:t>
            </a:r>
            <a:r>
              <a:rPr lang="en-GB" dirty="0" err="1">
                <a:latin typeface="Consolas" panose="020B0609020204030204" pitchFamily="49" charset="0"/>
              </a:rPr>
              <a:t>cursor_name</a:t>
            </a:r>
            <a:r>
              <a:rPr lang="en-GB" dirty="0">
                <a:latin typeface="Consolas" panose="020B0609020204030204" pitchFamily="49" charset="0"/>
              </a:rPr>
              <a:t>;</a:t>
            </a:r>
            <a:endParaRPr lang="en-US" dirty="0">
              <a:latin typeface="Consolas" panose="020B0609020204030204" pitchFamily="49" charset="0"/>
            </a:endParaRP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777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0DC8-1F1B-82EB-264A-503B801A7E2B}"/>
              </a:ext>
            </a:extLst>
          </p:cNvPr>
          <p:cNvSpPr>
            <a:spLocks noGrp="1"/>
          </p:cNvSpPr>
          <p:nvPr>
            <p:ph type="title"/>
          </p:nvPr>
        </p:nvSpPr>
        <p:spPr/>
        <p:txBody>
          <a:bodyPr/>
          <a:lstStyle/>
          <a:p>
            <a:r>
              <a:rPr lang="en-GB" dirty="0"/>
              <a:t>SQL Cursor Life Cycle - Steps (Summary)</a:t>
            </a:r>
          </a:p>
        </p:txBody>
      </p:sp>
      <p:sp>
        <p:nvSpPr>
          <p:cNvPr id="4" name="Rectangle 3">
            <a:extLst>
              <a:ext uri="{FF2B5EF4-FFF2-40B4-BE49-F238E27FC236}">
                <a16:creationId xmlns:a16="http://schemas.microsoft.com/office/drawing/2014/main" id="{827E1F2A-90B9-5F6A-B1C6-6A54420D33E2}"/>
              </a:ext>
            </a:extLst>
          </p:cNvPr>
          <p:cNvSpPr/>
          <p:nvPr/>
        </p:nvSpPr>
        <p:spPr>
          <a:xfrm>
            <a:off x="699080" y="1114906"/>
            <a:ext cx="5123058" cy="60016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cursor_name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CURSOR</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select_statement</a:t>
            </a:r>
            <a:r>
              <a:rPr lang="en-GB" sz="1650" dirty="0">
                <a:solidFill>
                  <a:srgbClr val="808080"/>
                </a:solidFill>
                <a:latin typeface="Consolas" panose="020B0609020204030204" pitchFamily="49" charset="0"/>
              </a:rPr>
              <a:t>;</a:t>
            </a:r>
          </a:p>
        </p:txBody>
      </p:sp>
      <p:sp>
        <p:nvSpPr>
          <p:cNvPr id="5" name="Rectangle 4">
            <a:extLst>
              <a:ext uri="{FF2B5EF4-FFF2-40B4-BE49-F238E27FC236}">
                <a16:creationId xmlns:a16="http://schemas.microsoft.com/office/drawing/2014/main" id="{E6ED0FC2-1EF7-547B-614C-BCA9AC492B47}"/>
              </a:ext>
            </a:extLst>
          </p:cNvPr>
          <p:cNvSpPr/>
          <p:nvPr/>
        </p:nvSpPr>
        <p:spPr>
          <a:xfrm>
            <a:off x="245706" y="1114007"/>
            <a:ext cx="453374" cy="60016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p:txBody>
      </p:sp>
      <p:sp>
        <p:nvSpPr>
          <p:cNvPr id="6" name="Rectangle: Top Corners Rounded 5">
            <a:extLst>
              <a:ext uri="{FF2B5EF4-FFF2-40B4-BE49-F238E27FC236}">
                <a16:creationId xmlns:a16="http://schemas.microsoft.com/office/drawing/2014/main" id="{1B468FAA-107B-3BD9-97AE-DE030EBE4F3D}"/>
              </a:ext>
            </a:extLst>
          </p:cNvPr>
          <p:cNvSpPr/>
          <p:nvPr/>
        </p:nvSpPr>
        <p:spPr>
          <a:xfrm>
            <a:off x="245706" y="78392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- 1</a:t>
            </a:r>
          </a:p>
        </p:txBody>
      </p:sp>
      <p:sp>
        <p:nvSpPr>
          <p:cNvPr id="9" name="Rectangle 8">
            <a:extLst>
              <a:ext uri="{FF2B5EF4-FFF2-40B4-BE49-F238E27FC236}">
                <a16:creationId xmlns:a16="http://schemas.microsoft.com/office/drawing/2014/main" id="{40A551E2-A833-07A4-DFF9-6DD365899A3E}"/>
              </a:ext>
            </a:extLst>
          </p:cNvPr>
          <p:cNvSpPr/>
          <p:nvPr/>
        </p:nvSpPr>
        <p:spPr>
          <a:xfrm>
            <a:off x="699080" y="2197396"/>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0" name="Rectangle 9">
            <a:extLst>
              <a:ext uri="{FF2B5EF4-FFF2-40B4-BE49-F238E27FC236}">
                <a16:creationId xmlns:a16="http://schemas.microsoft.com/office/drawing/2014/main" id="{A206458B-78D7-372C-DC31-6B4691C809B2}"/>
              </a:ext>
            </a:extLst>
          </p:cNvPr>
          <p:cNvSpPr/>
          <p:nvPr/>
        </p:nvSpPr>
        <p:spPr>
          <a:xfrm>
            <a:off x="245706" y="2196497"/>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1" name="Rectangle: Top Corners Rounded 10">
            <a:extLst>
              <a:ext uri="{FF2B5EF4-FFF2-40B4-BE49-F238E27FC236}">
                <a16:creationId xmlns:a16="http://schemas.microsoft.com/office/drawing/2014/main" id="{F95E7CA3-3E4F-D2FB-3B55-DDCCBE908969}"/>
              </a:ext>
            </a:extLst>
          </p:cNvPr>
          <p:cNvSpPr/>
          <p:nvPr/>
        </p:nvSpPr>
        <p:spPr>
          <a:xfrm>
            <a:off x="245706" y="186641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- 2</a:t>
            </a:r>
          </a:p>
        </p:txBody>
      </p:sp>
      <p:sp>
        <p:nvSpPr>
          <p:cNvPr id="12" name="Rectangle 11">
            <a:extLst>
              <a:ext uri="{FF2B5EF4-FFF2-40B4-BE49-F238E27FC236}">
                <a16:creationId xmlns:a16="http://schemas.microsoft.com/office/drawing/2014/main" id="{6F6E076B-6F7D-773D-5F9D-3D3CC5194B71}"/>
              </a:ext>
            </a:extLst>
          </p:cNvPr>
          <p:cNvSpPr/>
          <p:nvPr/>
        </p:nvSpPr>
        <p:spPr>
          <a:xfrm>
            <a:off x="699080" y="3020074"/>
            <a:ext cx="5123058" cy="338554"/>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variable_list</a:t>
            </a:r>
            <a:r>
              <a:rPr lang="en-US" sz="1600" dirty="0">
                <a:solidFill>
                  <a:srgbClr val="808080"/>
                </a:solidFill>
                <a:latin typeface="Consolas" panose="020B0609020204030204" pitchFamily="49" charset="0"/>
              </a:rPr>
              <a:t>;</a:t>
            </a:r>
          </a:p>
        </p:txBody>
      </p:sp>
      <p:sp>
        <p:nvSpPr>
          <p:cNvPr id="13" name="Rectangle 12">
            <a:extLst>
              <a:ext uri="{FF2B5EF4-FFF2-40B4-BE49-F238E27FC236}">
                <a16:creationId xmlns:a16="http://schemas.microsoft.com/office/drawing/2014/main" id="{260551C7-55B1-BECB-C759-5E0153BC4AB1}"/>
              </a:ext>
            </a:extLst>
          </p:cNvPr>
          <p:cNvSpPr/>
          <p:nvPr/>
        </p:nvSpPr>
        <p:spPr>
          <a:xfrm>
            <a:off x="245706" y="3019175"/>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4" name="Rectangle: Top Corners Rounded 13">
            <a:extLst>
              <a:ext uri="{FF2B5EF4-FFF2-40B4-BE49-F238E27FC236}">
                <a16:creationId xmlns:a16="http://schemas.microsoft.com/office/drawing/2014/main" id="{5482F175-E62B-9C74-A507-9DF1DEBB40F7}"/>
              </a:ext>
            </a:extLst>
          </p:cNvPr>
          <p:cNvSpPr/>
          <p:nvPr/>
        </p:nvSpPr>
        <p:spPr>
          <a:xfrm>
            <a:off x="245706" y="2689092"/>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- 3</a:t>
            </a:r>
          </a:p>
        </p:txBody>
      </p:sp>
      <p:sp>
        <p:nvSpPr>
          <p:cNvPr id="15" name="Rectangle 14">
            <a:extLst>
              <a:ext uri="{FF2B5EF4-FFF2-40B4-BE49-F238E27FC236}">
                <a16:creationId xmlns:a16="http://schemas.microsoft.com/office/drawing/2014/main" id="{F1F1CFEC-D67D-B37A-A35C-711616F69A1A}"/>
              </a:ext>
            </a:extLst>
          </p:cNvPr>
          <p:cNvSpPr/>
          <p:nvPr/>
        </p:nvSpPr>
        <p:spPr>
          <a:xfrm>
            <a:off x="699080" y="3833382"/>
            <a:ext cx="5123058"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16" name="Rectangle 15">
            <a:extLst>
              <a:ext uri="{FF2B5EF4-FFF2-40B4-BE49-F238E27FC236}">
                <a16:creationId xmlns:a16="http://schemas.microsoft.com/office/drawing/2014/main" id="{31394F60-1E6C-FB9C-F626-2DDEED94D574}"/>
              </a:ext>
            </a:extLst>
          </p:cNvPr>
          <p:cNvSpPr/>
          <p:nvPr/>
        </p:nvSpPr>
        <p:spPr>
          <a:xfrm>
            <a:off x="245706" y="3832483"/>
            <a:ext cx="453374"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a:p>
            <a:pPr algn="r"/>
            <a:r>
              <a:rPr lang="en-US" sz="1650" b="1" dirty="0">
                <a:solidFill>
                  <a:schemeClr val="tx1">
                    <a:lumMod val="75000"/>
                    <a:lumOff val="25000"/>
                  </a:schemeClr>
                </a:solidFill>
                <a:latin typeface="Consolas" panose="020B0609020204030204" pitchFamily="49" charset="0"/>
              </a:rPr>
              <a:t>3</a:t>
            </a:r>
          </a:p>
          <a:p>
            <a:pPr algn="r"/>
            <a:r>
              <a:rPr lang="en-US" sz="1650" b="1" dirty="0">
                <a:solidFill>
                  <a:schemeClr val="tx1">
                    <a:lumMod val="75000"/>
                    <a:lumOff val="25000"/>
                  </a:schemeClr>
                </a:solidFill>
                <a:latin typeface="Consolas" panose="020B0609020204030204" pitchFamily="49" charset="0"/>
              </a:rPr>
              <a:t>4</a:t>
            </a:r>
          </a:p>
        </p:txBody>
      </p:sp>
      <p:sp>
        <p:nvSpPr>
          <p:cNvPr id="17" name="Rectangle: Top Corners Rounded 16">
            <a:extLst>
              <a:ext uri="{FF2B5EF4-FFF2-40B4-BE49-F238E27FC236}">
                <a16:creationId xmlns:a16="http://schemas.microsoft.com/office/drawing/2014/main" id="{79C71ADE-B7B7-8587-933B-07895451E1BA}"/>
              </a:ext>
            </a:extLst>
          </p:cNvPr>
          <p:cNvSpPr/>
          <p:nvPr/>
        </p:nvSpPr>
        <p:spPr>
          <a:xfrm>
            <a:off x="245706" y="350240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- 4</a:t>
            </a:r>
          </a:p>
        </p:txBody>
      </p:sp>
      <p:sp>
        <p:nvSpPr>
          <p:cNvPr id="18" name="Rectangle 17">
            <a:extLst>
              <a:ext uri="{FF2B5EF4-FFF2-40B4-BE49-F238E27FC236}">
                <a16:creationId xmlns:a16="http://schemas.microsoft.com/office/drawing/2014/main" id="{F1AF2B4B-D27F-5AA4-B227-BA1D54447B24}"/>
              </a:ext>
            </a:extLst>
          </p:cNvPr>
          <p:cNvSpPr/>
          <p:nvPr/>
        </p:nvSpPr>
        <p:spPr>
          <a:xfrm>
            <a:off x="699080" y="5393825"/>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9" name="Rectangle 18">
            <a:extLst>
              <a:ext uri="{FF2B5EF4-FFF2-40B4-BE49-F238E27FC236}">
                <a16:creationId xmlns:a16="http://schemas.microsoft.com/office/drawing/2014/main" id="{BCC95577-B2A2-398B-D5DE-7AE2AD8F83F5}"/>
              </a:ext>
            </a:extLst>
          </p:cNvPr>
          <p:cNvSpPr/>
          <p:nvPr/>
        </p:nvSpPr>
        <p:spPr>
          <a:xfrm>
            <a:off x="245706" y="5392926"/>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0" name="Rectangle: Top Corners Rounded 19">
            <a:extLst>
              <a:ext uri="{FF2B5EF4-FFF2-40B4-BE49-F238E27FC236}">
                <a16:creationId xmlns:a16="http://schemas.microsoft.com/office/drawing/2014/main" id="{68EEC572-D44B-283E-0568-695C10C3CC25}"/>
              </a:ext>
            </a:extLst>
          </p:cNvPr>
          <p:cNvSpPr/>
          <p:nvPr/>
        </p:nvSpPr>
        <p:spPr>
          <a:xfrm>
            <a:off x="245706" y="507217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- 5</a:t>
            </a:r>
          </a:p>
        </p:txBody>
      </p:sp>
      <p:sp>
        <p:nvSpPr>
          <p:cNvPr id="21" name="Rectangle 20">
            <a:extLst>
              <a:ext uri="{FF2B5EF4-FFF2-40B4-BE49-F238E27FC236}">
                <a16:creationId xmlns:a16="http://schemas.microsoft.com/office/drawing/2014/main" id="{CEAB52AF-E101-5B96-7F63-466E71324EDC}"/>
              </a:ext>
            </a:extLst>
          </p:cNvPr>
          <p:cNvSpPr/>
          <p:nvPr/>
        </p:nvSpPr>
        <p:spPr>
          <a:xfrm>
            <a:off x="699080" y="6208071"/>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DEALLOCATE </a:t>
            </a:r>
            <a:r>
              <a:rPr lang="en-GB" sz="1600" dirty="0" err="1">
                <a:latin typeface="Consolas" panose="020B0609020204030204" pitchFamily="49" charset="0"/>
              </a:rPr>
              <a:t>cursor_name</a:t>
            </a:r>
            <a:r>
              <a:rPr lang="en-GB" sz="1600" dirty="0">
                <a:latin typeface="Consolas" panose="020B0609020204030204" pitchFamily="49" charset="0"/>
              </a:rPr>
              <a:t>;</a:t>
            </a:r>
            <a:endParaRPr lang="en-US" sz="1600" dirty="0">
              <a:latin typeface="Consolas" panose="020B0609020204030204" pitchFamily="49" charset="0"/>
            </a:endParaRPr>
          </a:p>
        </p:txBody>
      </p:sp>
      <p:sp>
        <p:nvSpPr>
          <p:cNvPr id="22" name="Rectangle 21">
            <a:extLst>
              <a:ext uri="{FF2B5EF4-FFF2-40B4-BE49-F238E27FC236}">
                <a16:creationId xmlns:a16="http://schemas.microsoft.com/office/drawing/2014/main" id="{E9D579E0-A144-20CD-73D2-ADD0A57C43BB}"/>
              </a:ext>
            </a:extLst>
          </p:cNvPr>
          <p:cNvSpPr/>
          <p:nvPr/>
        </p:nvSpPr>
        <p:spPr>
          <a:xfrm>
            <a:off x="245706" y="6207172"/>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3" name="Rectangle: Top Corners Rounded 22">
            <a:extLst>
              <a:ext uri="{FF2B5EF4-FFF2-40B4-BE49-F238E27FC236}">
                <a16:creationId xmlns:a16="http://schemas.microsoft.com/office/drawing/2014/main" id="{FF1CE0F0-4C36-326A-9742-0ADDD4332915}"/>
              </a:ext>
            </a:extLst>
          </p:cNvPr>
          <p:cNvSpPr/>
          <p:nvPr/>
        </p:nvSpPr>
        <p:spPr>
          <a:xfrm>
            <a:off x="245706" y="588642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- 6</a:t>
            </a:r>
          </a:p>
        </p:txBody>
      </p:sp>
      <p:sp>
        <p:nvSpPr>
          <p:cNvPr id="26" name="Rectangle 25">
            <a:extLst>
              <a:ext uri="{FF2B5EF4-FFF2-40B4-BE49-F238E27FC236}">
                <a16:creationId xmlns:a16="http://schemas.microsoft.com/office/drawing/2014/main" id="{1FA720E8-5086-EB47-412D-8C64613DA9F9}"/>
              </a:ext>
            </a:extLst>
          </p:cNvPr>
          <p:cNvSpPr/>
          <p:nvPr/>
        </p:nvSpPr>
        <p:spPr>
          <a:xfrm>
            <a:off x="8355562" y="1059316"/>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27" name="Rectangle 26">
            <a:extLst>
              <a:ext uri="{FF2B5EF4-FFF2-40B4-BE49-F238E27FC236}">
                <a16:creationId xmlns:a16="http://schemas.microsoft.com/office/drawing/2014/main" id="{1E5B2D59-254B-C604-2960-057B83883511}"/>
              </a:ext>
            </a:extLst>
          </p:cNvPr>
          <p:cNvSpPr/>
          <p:nvPr/>
        </p:nvSpPr>
        <p:spPr>
          <a:xfrm>
            <a:off x="8355562" y="2003503"/>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28" name="Rectangle 27">
            <a:extLst>
              <a:ext uri="{FF2B5EF4-FFF2-40B4-BE49-F238E27FC236}">
                <a16:creationId xmlns:a16="http://schemas.microsoft.com/office/drawing/2014/main" id="{BF57A25B-98B8-7C59-3DE4-3C19D77366A2}"/>
              </a:ext>
            </a:extLst>
          </p:cNvPr>
          <p:cNvSpPr/>
          <p:nvPr/>
        </p:nvSpPr>
        <p:spPr>
          <a:xfrm>
            <a:off x="8355562" y="2852685"/>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29" name="Rectangle 28">
            <a:extLst>
              <a:ext uri="{FF2B5EF4-FFF2-40B4-BE49-F238E27FC236}">
                <a16:creationId xmlns:a16="http://schemas.microsoft.com/office/drawing/2014/main" id="{67D20D9F-75D8-FB2D-26BC-8B3748C33A4E}"/>
              </a:ext>
            </a:extLst>
          </p:cNvPr>
          <p:cNvSpPr/>
          <p:nvPr/>
        </p:nvSpPr>
        <p:spPr>
          <a:xfrm>
            <a:off x="8355562" y="5135206"/>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30" name="Flowchart: Decision 29">
            <a:extLst>
              <a:ext uri="{FF2B5EF4-FFF2-40B4-BE49-F238E27FC236}">
                <a16:creationId xmlns:a16="http://schemas.microsoft.com/office/drawing/2014/main" id="{AA7A2294-C3B1-51EF-3CAE-D32E64989EFA}"/>
              </a:ext>
            </a:extLst>
          </p:cNvPr>
          <p:cNvSpPr/>
          <p:nvPr/>
        </p:nvSpPr>
        <p:spPr>
          <a:xfrm>
            <a:off x="8178379" y="3734709"/>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31" name="Straight Arrow Connector 30">
            <a:extLst>
              <a:ext uri="{FF2B5EF4-FFF2-40B4-BE49-F238E27FC236}">
                <a16:creationId xmlns:a16="http://schemas.microsoft.com/office/drawing/2014/main" id="{95859EE9-D0D3-ABAE-EDF3-E792F474BCFB}"/>
              </a:ext>
            </a:extLst>
          </p:cNvPr>
          <p:cNvCxnSpPr>
            <a:cxnSpLocks/>
            <a:stCxn id="26" idx="2"/>
            <a:endCxn id="27" idx="0"/>
          </p:cNvCxnSpPr>
          <p:nvPr/>
        </p:nvCxnSpPr>
        <p:spPr>
          <a:xfrm>
            <a:off x="9022701" y="1600492"/>
            <a:ext cx="0" cy="4030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DED6B2-C43A-2726-1253-0CCB7E8D84AA}"/>
              </a:ext>
            </a:extLst>
          </p:cNvPr>
          <p:cNvCxnSpPr>
            <a:cxnSpLocks/>
          </p:cNvCxnSpPr>
          <p:nvPr/>
        </p:nvCxnSpPr>
        <p:spPr>
          <a:xfrm>
            <a:off x="9018134" y="2549070"/>
            <a:ext cx="0" cy="303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7822E9-7B70-152E-4058-3037D235A604}"/>
              </a:ext>
            </a:extLst>
          </p:cNvPr>
          <p:cNvCxnSpPr>
            <a:cxnSpLocks/>
          </p:cNvCxnSpPr>
          <p:nvPr/>
        </p:nvCxnSpPr>
        <p:spPr>
          <a:xfrm>
            <a:off x="9018728" y="3393861"/>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5353F86-567F-E593-44B9-131C7CBEEDC7}"/>
              </a:ext>
            </a:extLst>
          </p:cNvPr>
          <p:cNvCxnSpPr>
            <a:cxnSpLocks/>
          </p:cNvCxnSpPr>
          <p:nvPr/>
        </p:nvCxnSpPr>
        <p:spPr>
          <a:xfrm>
            <a:off x="9018134" y="4793733"/>
            <a:ext cx="0" cy="36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EBEFFA-CA53-78D1-9D1D-B5A772AF2D22}"/>
              </a:ext>
            </a:extLst>
          </p:cNvPr>
          <p:cNvCxnSpPr>
            <a:cxnSpLocks/>
            <a:stCxn id="30" idx="3"/>
            <a:endCxn id="28" idx="3"/>
          </p:cNvCxnSpPr>
          <p:nvPr/>
        </p:nvCxnSpPr>
        <p:spPr>
          <a:xfrm flipH="1" flipV="1">
            <a:off x="9689840" y="3123273"/>
            <a:ext cx="168049" cy="1140948"/>
          </a:xfrm>
          <a:prstGeom prst="bentConnector3">
            <a:avLst>
              <a:gd name="adj1" fmla="val -1360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6AA354E-E1F2-A3B2-E039-8D8065EFC481}"/>
              </a:ext>
            </a:extLst>
          </p:cNvPr>
          <p:cNvSpPr txBox="1"/>
          <p:nvPr/>
        </p:nvSpPr>
        <p:spPr>
          <a:xfrm>
            <a:off x="9042953" y="4826804"/>
            <a:ext cx="474307" cy="307777"/>
          </a:xfrm>
          <a:prstGeom prst="rect">
            <a:avLst/>
          </a:prstGeom>
          <a:noFill/>
        </p:spPr>
        <p:txBody>
          <a:bodyPr wrap="square" rtlCol="0">
            <a:spAutoFit/>
          </a:bodyPr>
          <a:lstStyle/>
          <a:p>
            <a:r>
              <a:rPr lang="en-US" sz="1400" dirty="0"/>
              <a:t>YES</a:t>
            </a:r>
            <a:endParaRPr lang="en-GB" sz="1400" dirty="0"/>
          </a:p>
        </p:txBody>
      </p:sp>
      <p:sp>
        <p:nvSpPr>
          <p:cNvPr id="54" name="Rectangle 53">
            <a:extLst>
              <a:ext uri="{FF2B5EF4-FFF2-40B4-BE49-F238E27FC236}">
                <a16:creationId xmlns:a16="http://schemas.microsoft.com/office/drawing/2014/main" id="{5882CAB6-EB7D-CF98-FB5C-4714667597CF}"/>
              </a:ext>
            </a:extLst>
          </p:cNvPr>
          <p:cNvSpPr/>
          <p:nvPr/>
        </p:nvSpPr>
        <p:spPr>
          <a:xfrm>
            <a:off x="8336936" y="6017855"/>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cxnSp>
        <p:nvCxnSpPr>
          <p:cNvPr id="55" name="Straight Arrow Connector 54">
            <a:extLst>
              <a:ext uri="{FF2B5EF4-FFF2-40B4-BE49-F238E27FC236}">
                <a16:creationId xmlns:a16="http://schemas.microsoft.com/office/drawing/2014/main" id="{E4A7FE19-386C-3949-47F8-BF9C6A9E1F31}"/>
              </a:ext>
            </a:extLst>
          </p:cNvPr>
          <p:cNvCxnSpPr>
            <a:cxnSpLocks/>
          </p:cNvCxnSpPr>
          <p:nvPr/>
        </p:nvCxnSpPr>
        <p:spPr>
          <a:xfrm>
            <a:off x="9018134" y="5672444"/>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BE26C75-C082-85CF-97DF-FFC2255EB42A}"/>
              </a:ext>
            </a:extLst>
          </p:cNvPr>
          <p:cNvSpPr txBox="1"/>
          <p:nvPr/>
        </p:nvSpPr>
        <p:spPr>
          <a:xfrm>
            <a:off x="10054693" y="3533125"/>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100161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7" grpId="0"/>
      <p:bldP spid="54" grpId="0" animBg="1"/>
      <p:bldP spid="5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id="{188AA944-04AA-97EF-DD45-9F4BAB75B2FB}"/>
              </a:ext>
            </a:extLst>
          </p:cNvPr>
          <p:cNvSpPr/>
          <p:nvPr/>
        </p:nvSpPr>
        <p:spPr>
          <a:xfrm>
            <a:off x="681912" y="771390"/>
            <a:ext cx="5123058" cy="5688000"/>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    </a:t>
            </a:r>
            <a:r>
              <a:rPr lang="en-GB" sz="1600" dirty="0">
                <a:solidFill>
                  <a:srgbClr val="0000FF"/>
                </a:solidFill>
                <a:latin typeface="Consolas" panose="020B0609020204030204" pitchFamily="49" charset="0"/>
              </a:rPr>
              <a:t>DECIMAL</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8</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cursor_person</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p>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PRINT</a:t>
            </a:r>
            <a:r>
              <a:rPr lang="en-GB" sz="1600" dirty="0">
                <a:solidFill>
                  <a:srgbClr val="000000"/>
                </a:solidFill>
                <a:latin typeface="Consolas" panose="020B0609020204030204" pitchFamily="49" charset="0"/>
              </a:rPr>
              <a:t> @FirstName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0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CAST</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@Salary </a:t>
            </a:r>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US" sz="1600" dirty="0"/>
          </a:p>
          <a:p>
            <a:endParaRPr lang="en-US" sz="1600" dirty="0"/>
          </a:p>
        </p:txBody>
      </p:sp>
      <p:sp>
        <p:nvSpPr>
          <p:cNvPr id="8" name="Rectangle 7">
            <a:extLst>
              <a:ext uri="{FF2B5EF4-FFF2-40B4-BE49-F238E27FC236}">
                <a16:creationId xmlns:a16="http://schemas.microsoft.com/office/drawing/2014/main" id="{232266E0-6817-FA22-AF14-3A29C7BC2D31}"/>
              </a:ext>
            </a:extLst>
          </p:cNvPr>
          <p:cNvSpPr/>
          <p:nvPr/>
        </p:nvSpPr>
        <p:spPr>
          <a:xfrm>
            <a:off x="232426" y="771390"/>
            <a:ext cx="453374" cy="567847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a:p>
            <a:pPr algn="r"/>
            <a:r>
              <a:rPr lang="en-IN" sz="1650" b="1" dirty="0">
                <a:solidFill>
                  <a:schemeClr val="tx1">
                    <a:lumMod val="75000"/>
                    <a:lumOff val="25000"/>
                  </a:schemeClr>
                </a:solidFill>
                <a:latin typeface="Consolas" panose="020B0609020204030204" pitchFamily="49" charset="0"/>
              </a:rPr>
              <a:t>20</a:t>
            </a:r>
          </a:p>
          <a:p>
            <a:pPr algn="r"/>
            <a:r>
              <a:rPr lang="en-IN" sz="1650" b="1" dirty="0">
                <a:solidFill>
                  <a:schemeClr val="tx1">
                    <a:lumMod val="75000"/>
                    <a:lumOff val="25000"/>
                  </a:schemeClr>
                </a:solidFill>
                <a:latin typeface="Consolas" panose="020B0609020204030204" pitchFamily="49" charset="0"/>
              </a:rPr>
              <a:t>21</a:t>
            </a:r>
          </a:p>
        </p:txBody>
      </p:sp>
      <p:sp>
        <p:nvSpPr>
          <p:cNvPr id="10" name="Rectangle: Top Corners Rounded 9">
            <a:extLst>
              <a:ext uri="{FF2B5EF4-FFF2-40B4-BE49-F238E27FC236}">
                <a16:creationId xmlns:a16="http://schemas.microsoft.com/office/drawing/2014/main" id="{AD90EE71-A3FA-445D-257D-C640198FAC0E}"/>
              </a:ext>
            </a:extLst>
          </p:cNvPr>
          <p:cNvSpPr/>
          <p:nvPr/>
        </p:nvSpPr>
        <p:spPr>
          <a:xfrm>
            <a:off x="6096001" y="77139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1" name="Picture 10">
            <a:extLst>
              <a:ext uri="{FF2B5EF4-FFF2-40B4-BE49-F238E27FC236}">
                <a16:creationId xmlns:a16="http://schemas.microsoft.com/office/drawing/2014/main" id="{38218A02-B623-2DD7-B528-E2D496DFE27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110258" y="1100574"/>
            <a:ext cx="2229948" cy="1450548"/>
          </a:xfrm>
          <a:prstGeom prst="rect">
            <a:avLst/>
          </a:prstGeom>
          <a:solidFill>
            <a:srgbClr val="FFFFFF">
              <a:shade val="85000"/>
            </a:srgbClr>
          </a:solidFill>
          <a:ln w="19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39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lstStyle/>
          <a:p>
            <a:r>
              <a:rPr lang="en-US" dirty="0"/>
              <a:t>SQL Cursor Execution</a:t>
            </a:r>
            <a:endParaRPr lang="en-GB" dirty="0"/>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pPr fontAlgn="base"/>
            <a:r>
              <a:rPr lang="en-US" dirty="0"/>
              <a:t>Cursors use variables to store values returned in each part of the loop. </a:t>
            </a:r>
          </a:p>
          <a:p>
            <a:pPr fontAlgn="base"/>
            <a:r>
              <a:rPr lang="en-US" dirty="0"/>
              <a:t>Therefore, you’ll need to DECLARE all variables you’ll need.</a:t>
            </a:r>
          </a:p>
          <a:p>
            <a:pPr fontAlgn="base"/>
            <a:r>
              <a:rPr lang="en-US" dirty="0"/>
              <a:t>The next thing to do is to </a:t>
            </a:r>
            <a:r>
              <a:rPr lang="en-US" b="1" dirty="0"/>
              <a:t>DECLARE … CURSOR FOR SELECT query</a:t>
            </a:r>
            <a:r>
              <a:rPr lang="en-US" dirty="0"/>
              <a:t>, where you’ll declare a cursor and also define the query related to populating that cursor.</a:t>
            </a:r>
          </a:p>
          <a:p>
            <a:pPr fontAlgn="base"/>
            <a:r>
              <a:rPr lang="en-US" dirty="0"/>
              <a:t>You’ll OPEN the cursor and FETCH NEXT from the cursor.</a:t>
            </a:r>
          </a:p>
          <a:p>
            <a:pPr fontAlgn="base"/>
            <a:r>
              <a:rPr lang="en-US" dirty="0"/>
              <a:t>In the WHILE loop you’ll test the </a:t>
            </a:r>
            <a:r>
              <a:rPr lang="en-US" b="1" dirty="0"/>
              <a:t>@@FETCH_STATUS variable </a:t>
            </a:r>
            <a:r>
              <a:rPr lang="en-US" dirty="0"/>
              <a:t>(WHILE @@FETCH_STATUS = 0). If the condition holds, you’ll enter the loop BEGIN … END block and perform statements inside that block.</a:t>
            </a:r>
          </a:p>
          <a:p>
            <a:pPr fontAlgn="base"/>
            <a:r>
              <a:rPr lang="en-US" dirty="0"/>
              <a:t>After you’ve looped through the whole result set, you’ll exit from the loop. </a:t>
            </a:r>
          </a:p>
          <a:p>
            <a:pPr fontAlgn="base"/>
            <a:r>
              <a:rPr lang="en-US" dirty="0"/>
              <a:t>You should CLOSE the cursor and DEALLOCATE it. </a:t>
            </a:r>
          </a:p>
          <a:p>
            <a:pPr fontAlgn="base"/>
            <a:r>
              <a:rPr lang="en-US" dirty="0"/>
              <a:t>Deallocating is important because this delete the cursor definition and free the memory used.</a:t>
            </a:r>
          </a:p>
          <a:p>
            <a:endParaRPr lang="en-GB" dirty="0"/>
          </a:p>
        </p:txBody>
      </p:sp>
    </p:spTree>
    <p:extLst>
      <p:ext uri="{BB962C8B-B14F-4D97-AF65-F5344CB8AC3E}">
        <p14:creationId xmlns:p14="http://schemas.microsoft.com/office/powerpoint/2010/main" val="83620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id="{188AA944-04AA-97EF-DD45-9F4BAB75B2FB}"/>
              </a:ext>
            </a:extLst>
          </p:cNvPr>
          <p:cNvSpPr/>
          <p:nvPr/>
        </p:nvSpPr>
        <p:spPr>
          <a:xfrm>
            <a:off x="681912" y="1619115"/>
            <a:ext cx="5123058" cy="3672000"/>
          </a:xfrm>
          <a:prstGeom prst="rect">
            <a:avLst/>
          </a:prstGeom>
          <a:solidFill>
            <a:schemeClr val="bg1">
              <a:lumMod val="95000"/>
            </a:schemeClr>
          </a:solidFill>
          <a:ln>
            <a:noFill/>
          </a:ln>
        </p:spPr>
        <p:txBody>
          <a:bodyPr wrap="square">
            <a:spAutoFit/>
          </a:bodyPr>
          <a:lstStyle/>
          <a:p>
            <a:r>
              <a:rPr lang="en-GB" sz="1600" dirty="0">
                <a:solidFill>
                  <a:srgbClr val="008000"/>
                </a:solidFill>
                <a:latin typeface="Consolas" panose="020B0609020204030204" pitchFamily="49" charset="0"/>
              </a:rPr>
              <a:t>-- declare variables used in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@city_name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128</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@country_name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128</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@city_id </a:t>
            </a:r>
            <a:r>
              <a:rPr lang="en-GB" sz="1600" dirty="0">
                <a:solidFill>
                  <a:srgbClr val="0000FF"/>
                </a:solidFill>
                <a:latin typeface="Consolas" panose="020B0609020204030204" pitchFamily="49" charset="0"/>
              </a:rPr>
              <a:t>INT</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8000"/>
                </a:solidFill>
                <a:latin typeface="Consolas" panose="020B0609020204030204" pitchFamily="49" charset="0"/>
              </a:rPr>
              <a:t>-- declare cursor</a:t>
            </a:r>
            <a:endParaRPr lang="en-GB"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TRIM</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TRIM</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city</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INNER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country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open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id="{232266E0-6817-FA22-AF14-3A29C7BC2D31}"/>
              </a:ext>
            </a:extLst>
          </p:cNvPr>
          <p:cNvSpPr/>
          <p:nvPr/>
        </p:nvSpPr>
        <p:spPr>
          <a:xfrm>
            <a:off x="232426" y="1619115"/>
            <a:ext cx="453374"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9" name="Rectangle 8">
            <a:extLst>
              <a:ext uri="{FF2B5EF4-FFF2-40B4-BE49-F238E27FC236}">
                <a16:creationId xmlns:a16="http://schemas.microsoft.com/office/drawing/2014/main" id="{43B62EC6-FEA4-645E-8E80-C3D0C5B3C953}"/>
              </a:ext>
            </a:extLst>
          </p:cNvPr>
          <p:cNvSpPr/>
          <p:nvPr/>
        </p:nvSpPr>
        <p:spPr>
          <a:xfrm>
            <a:off x="6614329" y="1619115"/>
            <a:ext cx="5123058" cy="3636000"/>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PRINT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CONCAT</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'city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 city name: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 country name: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8000"/>
                </a:solidFill>
                <a:latin typeface="Consolas" panose="020B0609020204030204" pitchFamily="49" charset="0"/>
              </a:rPr>
              <a:t>-- close and deallocate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endParaRPr lang="en-US" sz="1600" dirty="0"/>
          </a:p>
        </p:txBody>
      </p:sp>
      <p:sp>
        <p:nvSpPr>
          <p:cNvPr id="12" name="Rectangle 11">
            <a:extLst>
              <a:ext uri="{FF2B5EF4-FFF2-40B4-BE49-F238E27FC236}">
                <a16:creationId xmlns:a16="http://schemas.microsoft.com/office/drawing/2014/main" id="{0CEA04DC-3985-1D20-42CB-534DB42F57EA}"/>
              </a:ext>
            </a:extLst>
          </p:cNvPr>
          <p:cNvSpPr/>
          <p:nvPr/>
        </p:nvSpPr>
        <p:spPr>
          <a:xfrm>
            <a:off x="6164843" y="1619115"/>
            <a:ext cx="453374"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14</a:t>
            </a:r>
          </a:p>
          <a:p>
            <a:pPr algn="r"/>
            <a:r>
              <a:rPr lang="en-US" sz="1650" b="1" dirty="0">
                <a:solidFill>
                  <a:schemeClr val="tx1">
                    <a:lumMod val="75000"/>
                    <a:lumOff val="25000"/>
                  </a:schemeClr>
                </a:solidFill>
                <a:latin typeface="Consolas" panose="020B0609020204030204" pitchFamily="49" charset="0"/>
              </a:rPr>
              <a:t>15</a:t>
            </a:r>
          </a:p>
          <a:p>
            <a:pPr algn="r"/>
            <a:r>
              <a:rPr lang="en-US" sz="1650" b="1" dirty="0">
                <a:solidFill>
                  <a:schemeClr val="tx1">
                    <a:lumMod val="75000"/>
                    <a:lumOff val="25000"/>
                  </a:schemeClr>
                </a:solidFill>
                <a:latin typeface="Consolas" panose="020B0609020204030204" pitchFamily="49" charset="0"/>
              </a:rPr>
              <a:t>16</a:t>
            </a:r>
          </a:p>
          <a:p>
            <a:pPr algn="r"/>
            <a:r>
              <a:rPr lang="en-US" sz="1650" b="1" dirty="0">
                <a:solidFill>
                  <a:schemeClr val="tx1">
                    <a:lumMod val="75000"/>
                    <a:lumOff val="25000"/>
                  </a:schemeClr>
                </a:solidFill>
                <a:latin typeface="Consolas" panose="020B0609020204030204" pitchFamily="49" charset="0"/>
              </a:rPr>
              <a:t>17</a:t>
            </a:r>
          </a:p>
          <a:p>
            <a:pPr algn="r"/>
            <a:r>
              <a:rPr lang="en-US" sz="1650" b="1" dirty="0">
                <a:solidFill>
                  <a:schemeClr val="tx1">
                    <a:lumMod val="75000"/>
                    <a:lumOff val="25000"/>
                  </a:schemeClr>
                </a:solidFill>
                <a:latin typeface="Consolas" panose="020B0609020204030204" pitchFamily="49" charset="0"/>
              </a:rPr>
              <a:t>18</a:t>
            </a:r>
          </a:p>
          <a:p>
            <a:pPr algn="r"/>
            <a:r>
              <a:rPr lang="en-US" sz="1650" b="1" dirty="0">
                <a:solidFill>
                  <a:schemeClr val="tx1">
                    <a:lumMod val="75000"/>
                    <a:lumOff val="25000"/>
                  </a:schemeClr>
                </a:solidFill>
                <a:latin typeface="Consolas" panose="020B0609020204030204" pitchFamily="49" charset="0"/>
              </a:rPr>
              <a:t>19</a:t>
            </a:r>
          </a:p>
          <a:p>
            <a:pPr algn="r"/>
            <a:r>
              <a:rPr lang="en-US" sz="1650" b="1" dirty="0">
                <a:solidFill>
                  <a:schemeClr val="tx1">
                    <a:lumMod val="75000"/>
                    <a:lumOff val="25000"/>
                  </a:schemeClr>
                </a:solidFill>
                <a:latin typeface="Consolas" panose="020B0609020204030204" pitchFamily="49" charset="0"/>
              </a:rPr>
              <a:t>20</a:t>
            </a:r>
          </a:p>
          <a:p>
            <a:pPr algn="r"/>
            <a:r>
              <a:rPr lang="en-US" sz="1650" b="1" dirty="0">
                <a:solidFill>
                  <a:schemeClr val="tx1">
                    <a:lumMod val="75000"/>
                    <a:lumOff val="25000"/>
                  </a:schemeClr>
                </a:solidFill>
                <a:latin typeface="Consolas" panose="020B0609020204030204" pitchFamily="49" charset="0"/>
              </a:rPr>
              <a:t>21</a:t>
            </a:r>
          </a:p>
          <a:p>
            <a:pPr algn="r"/>
            <a:r>
              <a:rPr lang="en-US" sz="1650" b="1" dirty="0">
                <a:solidFill>
                  <a:schemeClr val="tx1">
                    <a:lumMod val="75000"/>
                    <a:lumOff val="25000"/>
                  </a:schemeClr>
                </a:solidFill>
                <a:latin typeface="Consolas" panose="020B0609020204030204" pitchFamily="49" charset="0"/>
              </a:rPr>
              <a:t>22</a:t>
            </a:r>
          </a:p>
          <a:p>
            <a:pPr algn="r"/>
            <a:r>
              <a:rPr lang="en-US" sz="1650" b="1" dirty="0">
                <a:solidFill>
                  <a:schemeClr val="tx1">
                    <a:lumMod val="75000"/>
                    <a:lumOff val="25000"/>
                  </a:schemeClr>
                </a:solidFill>
                <a:latin typeface="Consolas" panose="020B0609020204030204" pitchFamily="49" charset="0"/>
              </a:rPr>
              <a:t>23</a:t>
            </a:r>
          </a:p>
          <a:p>
            <a:pPr algn="r"/>
            <a:r>
              <a:rPr lang="en-US" sz="1650" b="1" dirty="0">
                <a:solidFill>
                  <a:schemeClr val="tx1">
                    <a:lumMod val="75000"/>
                    <a:lumOff val="25000"/>
                  </a:schemeClr>
                </a:solidFill>
                <a:latin typeface="Consolas" panose="020B0609020204030204" pitchFamily="49" charset="0"/>
              </a:rPr>
              <a:t>24</a:t>
            </a:r>
          </a:p>
          <a:p>
            <a:pPr algn="r"/>
            <a:r>
              <a:rPr lang="en-US" sz="1650" b="1" dirty="0">
                <a:solidFill>
                  <a:schemeClr val="tx1">
                    <a:lumMod val="75000"/>
                    <a:lumOff val="25000"/>
                  </a:schemeClr>
                </a:solidFill>
                <a:latin typeface="Consolas" panose="020B0609020204030204" pitchFamily="49" charset="0"/>
              </a:rPr>
              <a:t>25</a:t>
            </a:r>
          </a:p>
          <a:p>
            <a:pPr algn="r"/>
            <a:r>
              <a:rPr lang="en-US" sz="1650" b="1" dirty="0">
                <a:solidFill>
                  <a:schemeClr val="tx1">
                    <a:lumMod val="75000"/>
                    <a:lumOff val="25000"/>
                  </a:schemeClr>
                </a:solidFill>
                <a:latin typeface="Consolas" panose="020B0609020204030204" pitchFamily="49" charset="0"/>
              </a:rPr>
              <a:t>26</a:t>
            </a:r>
          </a:p>
          <a:p>
            <a:pPr algn="r"/>
            <a:r>
              <a:rPr lang="en-US" sz="1650" b="1" dirty="0">
                <a:solidFill>
                  <a:schemeClr val="tx1">
                    <a:lumMod val="75000"/>
                    <a:lumOff val="25000"/>
                  </a:schemeClr>
                </a:solidFill>
                <a:latin typeface="Consolas" panose="020B0609020204030204" pitchFamily="49" charset="0"/>
              </a:rPr>
              <a:t>27</a:t>
            </a:r>
          </a:p>
        </p:txBody>
      </p:sp>
      <p:sp>
        <p:nvSpPr>
          <p:cNvPr id="13" name="TextBox 12">
            <a:extLst>
              <a:ext uri="{FF2B5EF4-FFF2-40B4-BE49-F238E27FC236}">
                <a16:creationId xmlns:a16="http://schemas.microsoft.com/office/drawing/2014/main" id="{C78920A2-260D-6D7A-D263-23052829BF66}"/>
              </a:ext>
            </a:extLst>
          </p:cNvPr>
          <p:cNvSpPr txBox="1"/>
          <p:nvPr/>
        </p:nvSpPr>
        <p:spPr>
          <a:xfrm>
            <a:off x="164485" y="846290"/>
            <a:ext cx="11572902" cy="646331"/>
          </a:xfrm>
          <a:prstGeom prst="rect">
            <a:avLst/>
          </a:prstGeom>
          <a:noFill/>
        </p:spPr>
        <p:txBody>
          <a:bodyPr wrap="square">
            <a:spAutoFit/>
          </a:bodyPr>
          <a:lstStyle/>
          <a:p>
            <a:r>
              <a:rPr lang="en-US" b="0" i="0" dirty="0">
                <a:solidFill>
                  <a:srgbClr val="252525"/>
                </a:solidFill>
                <a:effectLst/>
                <a:latin typeface="+mj-lt"/>
              </a:rPr>
              <a:t>We want to get all cities ids and names, together with their related country names. </a:t>
            </a:r>
          </a:p>
          <a:p>
            <a:r>
              <a:rPr lang="en-US" b="0" i="0" dirty="0">
                <a:solidFill>
                  <a:srgbClr val="252525"/>
                </a:solidFill>
                <a:effectLst/>
                <a:latin typeface="+mj-lt"/>
              </a:rPr>
              <a:t>We will use the PRINT command to print combinations in </a:t>
            </a:r>
            <a:r>
              <a:rPr lang="en-US" b="1" i="0" dirty="0">
                <a:solidFill>
                  <a:srgbClr val="252525"/>
                </a:solidFill>
                <a:effectLst/>
                <a:latin typeface="+mj-lt"/>
              </a:rPr>
              <a:t>each pass of the loop</a:t>
            </a:r>
            <a:r>
              <a:rPr lang="en-US" b="0" i="0" dirty="0">
                <a:solidFill>
                  <a:srgbClr val="252525"/>
                </a:solidFill>
                <a:effectLst/>
                <a:latin typeface="+mj-lt"/>
              </a:rPr>
              <a:t>.</a:t>
            </a:r>
            <a:endParaRPr lang="en-GB" dirty="0">
              <a:latin typeface="+mj-lt"/>
            </a:endParaRPr>
          </a:p>
        </p:txBody>
      </p:sp>
    </p:spTree>
    <p:extLst>
      <p:ext uri="{BB962C8B-B14F-4D97-AF65-F5344CB8AC3E}">
        <p14:creationId xmlns:p14="http://schemas.microsoft.com/office/powerpoint/2010/main" val="145737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2" end="1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9" grpId="0" uiExpand="1" build="p" animBg="1"/>
      <p:bldP spid="12" grpId="0" animBg="1"/>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Trigger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- 11</a:t>
            </a:r>
          </a:p>
        </p:txBody>
      </p:sp>
    </p:spTree>
    <p:extLst>
      <p:ext uri="{BB962C8B-B14F-4D97-AF65-F5344CB8AC3E}">
        <p14:creationId xmlns:p14="http://schemas.microsoft.com/office/powerpoint/2010/main" val="231862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SQL Server trigger is a piece of procedural code, like a stored procedure which is only executed when a given event happens. </a:t>
            </a:r>
          </a:p>
          <a:p>
            <a:r>
              <a:rPr lang="en-US" dirty="0"/>
              <a:t>There are different types of events that can fire a trigger. </a:t>
            </a:r>
          </a:p>
          <a:p>
            <a:r>
              <a:rPr lang="en-US" dirty="0"/>
              <a:t>Like </a:t>
            </a:r>
            <a:r>
              <a:rPr lang="en-US" b="1" dirty="0"/>
              <a:t>insertion of rows in a table</a:t>
            </a:r>
            <a:r>
              <a:rPr lang="en-US" dirty="0"/>
              <a:t>, a </a:t>
            </a:r>
            <a:r>
              <a:rPr lang="en-US" b="1" dirty="0"/>
              <a:t>change in a table structure </a:t>
            </a:r>
            <a:r>
              <a:rPr lang="en-US" dirty="0"/>
              <a:t>and </a:t>
            </a:r>
            <a:r>
              <a:rPr lang="en-US" b="1" dirty="0"/>
              <a:t>even a user logging into a SQL Server instance</a:t>
            </a:r>
            <a:r>
              <a:rPr lang="en-US" dirty="0"/>
              <a:t>.</a:t>
            </a:r>
          </a:p>
          <a:p>
            <a:r>
              <a:rPr lang="en-US" dirty="0"/>
              <a:t>There are three main characteristics that make triggers different than stored procedures:</a:t>
            </a:r>
          </a:p>
          <a:p>
            <a:pPr lvl="1"/>
            <a:r>
              <a:rPr lang="en-US" dirty="0"/>
              <a:t>Triggers </a:t>
            </a:r>
            <a:r>
              <a:rPr lang="en-US" b="1" dirty="0"/>
              <a:t>cannot be manually executed by the user</a:t>
            </a:r>
            <a:r>
              <a:rPr lang="en-US" dirty="0"/>
              <a:t>.</a:t>
            </a:r>
          </a:p>
          <a:p>
            <a:pPr lvl="1"/>
            <a:r>
              <a:rPr lang="en-US" dirty="0"/>
              <a:t>There is </a:t>
            </a:r>
            <a:r>
              <a:rPr lang="en-US" b="1" dirty="0"/>
              <a:t>no chance for triggers to receive parameters</a:t>
            </a:r>
            <a:r>
              <a:rPr lang="en-US" dirty="0"/>
              <a:t>.</a:t>
            </a:r>
          </a:p>
          <a:p>
            <a:pPr lvl="1"/>
            <a:r>
              <a:rPr lang="en-US" dirty="0"/>
              <a:t>You cannot </a:t>
            </a:r>
            <a:r>
              <a:rPr lang="en-US" b="1" dirty="0"/>
              <a:t>commit or rollback a transaction inside a trigger</a:t>
            </a:r>
            <a:r>
              <a:rPr lang="en-US" dirty="0"/>
              <a:t>.</a:t>
            </a:r>
          </a:p>
          <a:p>
            <a:pPr lvl="1"/>
            <a:endParaRPr lang="en-US" dirty="0"/>
          </a:p>
        </p:txBody>
      </p:sp>
    </p:spTree>
    <p:extLst>
      <p:ext uri="{BB962C8B-B14F-4D97-AF65-F5344CB8AC3E}">
        <p14:creationId xmlns:p14="http://schemas.microsoft.com/office/powerpoint/2010/main" val="154599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141D-96BE-1591-A398-49DE7EC9E5FF}"/>
              </a:ext>
            </a:extLst>
          </p:cNvPr>
          <p:cNvSpPr>
            <a:spLocks noGrp="1"/>
          </p:cNvSpPr>
          <p:nvPr>
            <p:ph type="title"/>
          </p:nvPr>
        </p:nvSpPr>
        <p:spPr/>
        <p:txBody>
          <a:bodyPr/>
          <a:lstStyle/>
          <a:p>
            <a:r>
              <a:rPr lang="en-GB" dirty="0"/>
              <a:t>Purpose of Triggers</a:t>
            </a:r>
          </a:p>
        </p:txBody>
      </p:sp>
      <p:sp>
        <p:nvSpPr>
          <p:cNvPr id="3" name="Content Placeholder 2">
            <a:extLst>
              <a:ext uri="{FF2B5EF4-FFF2-40B4-BE49-F238E27FC236}">
                <a16:creationId xmlns:a16="http://schemas.microsoft.com/office/drawing/2014/main" id="{29880EE6-00F9-6C2D-F098-D2C4694280DD}"/>
              </a:ext>
            </a:extLst>
          </p:cNvPr>
          <p:cNvSpPr>
            <a:spLocks noGrp="1"/>
          </p:cNvSpPr>
          <p:nvPr>
            <p:ph idx="1"/>
          </p:nvPr>
        </p:nvSpPr>
        <p:spPr/>
        <p:txBody>
          <a:bodyPr/>
          <a:lstStyle/>
          <a:p>
            <a:r>
              <a:rPr lang="en-US" dirty="0"/>
              <a:t>There are two clear scenarios when triggers are the best choice: auditing and enforcing business rules.</a:t>
            </a:r>
          </a:p>
          <a:p>
            <a:r>
              <a:rPr lang="en-US" dirty="0"/>
              <a:t>By using a trigger you can keep track of the changes on a given table by writing a log record with information about the user that made the change and what was changed.</a:t>
            </a:r>
            <a:endParaRPr lang="en-GB" dirty="0"/>
          </a:p>
          <a:p>
            <a:r>
              <a:rPr lang="en-US" dirty="0"/>
              <a:t>The main purpose of triggers is to automate execution of code when an event occurs.</a:t>
            </a:r>
          </a:p>
          <a:p>
            <a:r>
              <a:rPr lang="en-US" dirty="0"/>
              <a:t>If you need a certain piece of code to always be executed in response to an event, the best option is to use triggers.</a:t>
            </a:r>
          </a:p>
          <a:p>
            <a:r>
              <a:rPr lang="en-US" dirty="0"/>
              <a:t>Mostly because they guarantee that the code will be executed or the event that fired the trigger will fail.</a:t>
            </a:r>
          </a:p>
          <a:p>
            <a:r>
              <a:rPr lang="en-US" dirty="0"/>
              <a:t>Produce additional checking during insert, update or delete operations on the affected table.</a:t>
            </a:r>
          </a:p>
          <a:p>
            <a:r>
              <a:rPr lang="en-US" dirty="0"/>
              <a:t>They allow us to encode complex default values that cannot be handled by default constraints.</a:t>
            </a:r>
          </a:p>
          <a:p>
            <a:r>
              <a:rPr lang="en-US" dirty="0"/>
              <a:t>You can calculate aggregated columns in a table using triggers.</a:t>
            </a:r>
          </a:p>
        </p:txBody>
      </p:sp>
    </p:spTree>
    <p:extLst>
      <p:ext uri="{BB962C8B-B14F-4D97-AF65-F5344CB8AC3E}">
        <p14:creationId xmlns:p14="http://schemas.microsoft.com/office/powerpoint/2010/main" val="165786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01446710"/>
              </p:ext>
            </p:extLst>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787378"/>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78737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80772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Branch wise &amp; Semester wise minimum</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CPI</a:t>
                      </a:r>
                      <a:r>
                        <a:rPr lang="en-US" sz="1400" b="0" kern="1200" baseline="0" dirty="0">
                          <a:solidFill>
                            <a:schemeClr val="tx1"/>
                          </a:solidFill>
                          <a:latin typeface="+mn-lt"/>
                          <a:ea typeface="+mn-ea"/>
                          <a:cs typeface="+mn-cs"/>
                        </a:rPr>
                        <a:t> details of CE branch’s students in which minimum CPI is greater than 7</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D</a:t>
                      </a:r>
                      <a:r>
                        <a:rPr lang="en-US" sz="1400" b="0" kern="1200" dirty="0">
                          <a:solidFill>
                            <a:schemeClr val="tx1"/>
                          </a:solidFill>
                          <a:latin typeface="+mn-lt"/>
                          <a:ea typeface="+mn-ea"/>
                          <a:cs typeface="+mn-cs"/>
                        </a:rPr>
                        <a:t>o</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arrange the result in descending order to semester.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933732" y="2160607"/>
          <a:ext cx="6237248" cy="115824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Where</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srgbClr val="FF0000"/>
                          </a:solidFill>
                          <a:latin typeface="Consolas" panose="020B0609020204030204" pitchFamily="49" charset="0"/>
                        </a:rPr>
                        <a:t>'CE'</a:t>
                      </a:r>
                      <a:endParaRPr lang="en-IN" sz="1400" b="0" dirty="0">
                        <a:solidFill>
                          <a:prstClr val="black"/>
                        </a:solidFill>
                        <a:latin typeface="Consolas" panose="020B0609020204030204" pitchFamily="49" charset="0"/>
                      </a:endParaRP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 Semester</a:t>
                      </a:r>
                    </a:p>
                    <a:p>
                      <a:r>
                        <a:rPr lang="en-IN" sz="1400" b="0" dirty="0">
                          <a:solidFill>
                            <a:srgbClr val="0000FF"/>
                          </a:solidFill>
                          <a:latin typeface="Consolas" panose="020B0609020204030204" pitchFamily="49" charset="0"/>
                        </a:rPr>
                        <a:t>Having</a:t>
                      </a:r>
                      <a:r>
                        <a:rPr lang="en-IN" sz="1400" b="0" dirty="0">
                          <a:solidFill>
                            <a:prstClr val="black"/>
                          </a:solidFill>
                          <a:latin typeface="Consolas" panose="020B0609020204030204" pitchFamily="49" charset="0"/>
                        </a:rPr>
                        <a:t> </a:t>
                      </a:r>
                      <a:r>
                        <a:rPr lang="en-IN" sz="1400" b="0" dirty="0">
                          <a:solidFill>
                            <a:srgbClr val="FF00FF"/>
                          </a:solidFill>
                          <a:latin typeface="Consolas" panose="020B0609020204030204" pitchFamily="49" charset="0"/>
                        </a:rPr>
                        <a:t>MIN</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CPI</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a:t>
                      </a:r>
                      <a:r>
                        <a:rPr lang="en-IN" sz="1400" b="0" dirty="0">
                          <a:solidFill>
                            <a:srgbClr val="808080"/>
                          </a:solidFill>
                          <a:latin typeface="Consolas" panose="020B0609020204030204" pitchFamily="49" charset="0"/>
                        </a:rPr>
                        <a:t>&gt;</a:t>
                      </a:r>
                      <a:r>
                        <a:rPr lang="en-IN" sz="1400" b="0" dirty="0">
                          <a:solidFill>
                            <a:prstClr val="black"/>
                          </a:solidFill>
                          <a:latin typeface="Consolas" panose="020B0609020204030204" pitchFamily="49" charset="0"/>
                        </a:rPr>
                        <a:t> 7</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 </a:t>
                      </a:r>
                      <a:r>
                        <a:rPr lang="en-IN" sz="1400" b="0" dirty="0" err="1">
                          <a:solidFill>
                            <a:srgbClr val="0000FF"/>
                          </a:solidFill>
                          <a:latin typeface="Consolas" panose="020B0609020204030204" pitchFamily="49" charset="0"/>
                        </a:rPr>
                        <a:t>Desc</a:t>
                      </a:r>
                      <a:endParaRPr lang="en-IN"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3769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2078663"/>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09579980"/>
              </p:ext>
            </p:extLst>
          </p:nvPr>
        </p:nvGraphicFramePr>
        <p:xfrm>
          <a:off x="4781437" y="207866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7" y="3919994"/>
            <a:ext cx="2148320" cy="830684"/>
          </a:xfrm>
          <a:prstGeom prst="rect">
            <a:avLst/>
          </a:prstGeom>
        </p:spPr>
      </p:pic>
    </p:spTree>
    <p:extLst>
      <p:ext uri="{BB962C8B-B14F-4D97-AF65-F5344CB8AC3E}">
        <p14:creationId xmlns:p14="http://schemas.microsoft.com/office/powerpoint/2010/main" val="201127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SQL Server we can create the following 3 types of triggers:</a:t>
            </a:r>
          </a:p>
          <a:p>
            <a:pPr marL="914400" lvl="1" indent="-457200">
              <a:buFont typeface="+mj-lt"/>
              <a:buAutoNum type="arabicPeriod"/>
            </a:pPr>
            <a:r>
              <a:rPr lang="en-US" sz="2400" dirty="0">
                <a:solidFill>
                  <a:schemeClr val="tx2"/>
                </a:solidFill>
              </a:rPr>
              <a:t>Data Definition Language (DDL) triggers</a:t>
            </a:r>
          </a:p>
          <a:p>
            <a:pPr lvl="2"/>
            <a:r>
              <a:rPr lang="en-US" sz="2000" dirty="0"/>
              <a:t>DDL triggers are fired when DDL event occurs. i.e. when object is created, altered and dropped by a user. </a:t>
            </a:r>
          </a:p>
          <a:p>
            <a:pPr lvl="2"/>
            <a:r>
              <a:rPr lang="en-US" sz="2000" dirty="0"/>
              <a:t>These triggers are created at the database level or server level based on the type of DDL event.</a:t>
            </a:r>
          </a:p>
          <a:p>
            <a:pPr marL="914400" lvl="1" indent="-457200">
              <a:buFont typeface="+mj-lt"/>
              <a:buAutoNum type="arabicPeriod" startAt="2"/>
            </a:pPr>
            <a:r>
              <a:rPr lang="en-US" sz="2400" dirty="0">
                <a:solidFill>
                  <a:schemeClr val="tx2"/>
                </a:solidFill>
              </a:rPr>
              <a:t>Data Manipulation Language (DML) triggers</a:t>
            </a:r>
          </a:p>
          <a:p>
            <a:pPr lvl="2"/>
            <a:r>
              <a:rPr lang="en-US" sz="2000" dirty="0"/>
              <a:t>DML triggers are fired when a DML event occurs. i.e. when data is inserted/ updated/ deleted in the table by a user.</a:t>
            </a:r>
          </a:p>
          <a:p>
            <a:pPr lvl="2"/>
            <a:r>
              <a:rPr lang="en-US" sz="2000" dirty="0"/>
              <a:t>These triggers are created at the table level.</a:t>
            </a:r>
          </a:p>
          <a:p>
            <a:pPr lvl="2"/>
            <a:r>
              <a:rPr lang="en-US" sz="2000" dirty="0"/>
              <a:t>DML triggers have different types</a:t>
            </a:r>
          </a:p>
          <a:p>
            <a:pPr lvl="3"/>
            <a:r>
              <a:rPr lang="en-GB" b="1" dirty="0"/>
              <a:t>FOR or AFTER [INSERT, UPDATE, DELETE]</a:t>
            </a:r>
            <a:endParaRPr lang="en-GB" dirty="0"/>
          </a:p>
          <a:p>
            <a:pPr lvl="3"/>
            <a:r>
              <a:rPr lang="en-GB" b="1" dirty="0"/>
              <a:t>INSTEAD OF [INSERT, UPDATE, DELETE]</a:t>
            </a:r>
            <a:endParaRPr lang="en-US" sz="1800" dirty="0"/>
          </a:p>
          <a:p>
            <a:pPr marL="914400" lvl="1" indent="-457200">
              <a:buFont typeface="+mj-lt"/>
              <a:buAutoNum type="arabicPeriod" startAt="3"/>
            </a:pPr>
            <a:r>
              <a:rPr lang="en-US" sz="2400" dirty="0">
                <a:solidFill>
                  <a:schemeClr val="tx2"/>
                </a:solidFill>
              </a:rPr>
              <a:t>Logon triggers</a:t>
            </a:r>
          </a:p>
          <a:p>
            <a:pPr lvl="2"/>
            <a:r>
              <a:rPr lang="en-US" sz="2000" dirty="0"/>
              <a:t>These triggers are fired when LOGON event occurs. </a:t>
            </a:r>
          </a:p>
          <a:p>
            <a:pPr lvl="2"/>
            <a:r>
              <a:rPr lang="en-US" sz="2000" dirty="0"/>
              <a:t>LOGON triggers fired after successful authentication and before establishing the user session.</a:t>
            </a:r>
          </a:p>
        </p:txBody>
      </p:sp>
    </p:spTree>
    <p:extLst>
      <p:ext uri="{BB962C8B-B14F-4D97-AF65-F5344CB8AC3E}">
        <p14:creationId xmlns:p14="http://schemas.microsoft.com/office/powerpoint/2010/main" val="159962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DML Triggers [Important]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DML Triggers are of two types:</a:t>
            </a:r>
          </a:p>
          <a:p>
            <a:pPr marL="914400" lvl="1" indent="-457200">
              <a:buFont typeface="+mj-lt"/>
              <a:buAutoNum type="arabicPeriod"/>
            </a:pPr>
            <a:r>
              <a:rPr lang="en-US" sz="2400" dirty="0">
                <a:solidFill>
                  <a:schemeClr val="tx2"/>
                </a:solidFill>
              </a:rPr>
              <a:t>After trigger (using FOR/AFTER CLAUSE) : </a:t>
            </a:r>
          </a:p>
          <a:p>
            <a:pPr lvl="2"/>
            <a:r>
              <a:rPr lang="en-US" sz="2000" dirty="0"/>
              <a:t>After triggers are </a:t>
            </a:r>
            <a:r>
              <a:rPr lang="en-US" sz="2000" dirty="0">
                <a:solidFill>
                  <a:schemeClr val="tx2"/>
                </a:solidFill>
              </a:rPr>
              <a:t>executed after completing the execution of DML statements</a:t>
            </a:r>
            <a:r>
              <a:rPr lang="en-US" sz="2000" dirty="0"/>
              <a:t>.</a:t>
            </a:r>
          </a:p>
          <a:p>
            <a:pPr lvl="2"/>
            <a:r>
              <a:rPr lang="en-US" sz="2000" b="1" dirty="0"/>
              <a:t>Example:</a:t>
            </a:r>
            <a:r>
              <a:rPr lang="en-US" sz="2000" dirty="0"/>
              <a:t> If you insert a record/row into a table then the trigger related/associated with the insert event on this table will executed only after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not execute the after trigger</a:t>
            </a:r>
            <a:r>
              <a:rPr lang="en-US" sz="2000" dirty="0"/>
              <a:t>.</a:t>
            </a:r>
          </a:p>
          <a:p>
            <a:pPr marL="914400" lvl="1" indent="-457200">
              <a:buFont typeface="+mj-lt"/>
              <a:buAutoNum type="arabicPeriod" startAt="2"/>
            </a:pPr>
            <a:r>
              <a:rPr lang="en-US" sz="2400" dirty="0">
                <a:solidFill>
                  <a:schemeClr val="tx2"/>
                </a:solidFill>
              </a:rPr>
              <a:t>Instead of Trigger (using INSTEAD OF CLAUSE) : </a:t>
            </a:r>
          </a:p>
          <a:p>
            <a:pPr lvl="2"/>
            <a:r>
              <a:rPr lang="en-US" sz="2000" dirty="0"/>
              <a:t>Instead of trigger are </a:t>
            </a:r>
            <a:r>
              <a:rPr lang="en-US" sz="2000" dirty="0">
                <a:solidFill>
                  <a:schemeClr val="tx2"/>
                </a:solidFill>
              </a:rPr>
              <a:t>executed before starts the execution of DML statements</a:t>
            </a:r>
            <a:r>
              <a:rPr lang="en-US" sz="2000" dirty="0"/>
              <a:t>. </a:t>
            </a:r>
          </a:p>
          <a:p>
            <a:pPr lvl="2"/>
            <a:r>
              <a:rPr lang="en-US" sz="2000" dirty="0"/>
              <a:t>An instead of </a:t>
            </a:r>
            <a:r>
              <a:rPr lang="en-US" sz="2000" dirty="0">
                <a:solidFill>
                  <a:schemeClr val="tx2"/>
                </a:solidFill>
              </a:rPr>
              <a:t>trigger allows us to skip an INSERT, DELETE, or UPDATE statement </a:t>
            </a:r>
            <a:r>
              <a:rPr lang="en-US" sz="2000" dirty="0"/>
              <a:t>to a table and execute other statements defined in the trigger instead. </a:t>
            </a:r>
          </a:p>
          <a:p>
            <a:pPr lvl="2"/>
            <a:r>
              <a:rPr lang="en-US" sz="2000" dirty="0"/>
              <a:t>The actual INSERT, DELETE or UPDATE operation does not occur at all.</a:t>
            </a:r>
          </a:p>
          <a:p>
            <a:pPr lvl="3"/>
            <a:r>
              <a:rPr lang="en-US" sz="1800" b="1" dirty="0"/>
              <a:t>Example</a:t>
            </a:r>
            <a:r>
              <a:rPr lang="en-US" sz="1800" dirty="0"/>
              <a:t>: If you insert a record/row into a table then the trigger related/associated with the insert event on this table will be executed before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execute the instead of trigger</a:t>
            </a:r>
            <a:r>
              <a:rPr lang="en-US" sz="2000" dirty="0"/>
              <a:t>.</a:t>
            </a:r>
          </a:p>
          <a:p>
            <a:pPr marL="914400" lvl="2" indent="0">
              <a:buNone/>
            </a:pPr>
            <a:endParaRPr lang="en-US" sz="2000" dirty="0"/>
          </a:p>
        </p:txBody>
      </p:sp>
    </p:spTree>
    <p:extLst>
      <p:ext uri="{BB962C8B-B14F-4D97-AF65-F5344CB8AC3E}">
        <p14:creationId xmlns:p14="http://schemas.microsoft.com/office/powerpoint/2010/main" val="167149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FD87-CF1D-3DE2-FEED-85FA73EF62E0}"/>
              </a:ext>
            </a:extLst>
          </p:cNvPr>
          <p:cNvSpPr>
            <a:spLocks noGrp="1"/>
          </p:cNvSpPr>
          <p:nvPr>
            <p:ph type="title"/>
          </p:nvPr>
        </p:nvSpPr>
        <p:spPr/>
        <p:txBody>
          <a:bodyPr/>
          <a:lstStyle/>
          <a:p>
            <a:r>
              <a:rPr lang="en-US" dirty="0"/>
              <a:t>Syntax of Trigger</a:t>
            </a:r>
            <a:endParaRPr lang="en-GB" dirty="0"/>
          </a:p>
        </p:txBody>
      </p:sp>
      <p:sp>
        <p:nvSpPr>
          <p:cNvPr id="4" name="Rectangle 3">
            <a:extLst>
              <a:ext uri="{FF2B5EF4-FFF2-40B4-BE49-F238E27FC236}">
                <a16:creationId xmlns:a16="http://schemas.microsoft.com/office/drawing/2014/main" id="{2557ECAD-0448-629D-8AC8-276E967361C4}"/>
              </a:ext>
            </a:extLst>
          </p:cNvPr>
          <p:cNvSpPr/>
          <p:nvPr/>
        </p:nvSpPr>
        <p:spPr>
          <a:xfrm>
            <a:off x="694966" y="1192628"/>
            <a:ext cx="6247010" cy="3046988"/>
          </a:xfrm>
          <a:prstGeom prst="rect">
            <a:avLst/>
          </a:prstGeom>
          <a:solidFill>
            <a:schemeClr val="bg1">
              <a:lumMod val="95000"/>
            </a:schemeClr>
          </a:solidFill>
          <a:ln>
            <a:noFill/>
          </a:ln>
        </p:spPr>
        <p:txBody>
          <a:bodyPr wrap="square">
            <a:spAutoFit/>
          </a:bodyPr>
          <a:lstStyle/>
          <a:p>
            <a:pPr marL="87312"/>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[OR </a:t>
            </a:r>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TRIGGER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Trigger_name</a:t>
            </a:r>
            <a:r>
              <a:rPr lang="en-US" sz="1600" dirty="0">
                <a:solidFill>
                  <a:srgbClr val="000000"/>
                </a:solidFill>
                <a:latin typeface="Consolas" panose="020B0609020204030204" pitchFamily="49" charset="0"/>
              </a:rPr>
              <a:t> </a:t>
            </a:r>
          </a:p>
          <a:p>
            <a:pPr marL="87312"/>
            <a:endParaRPr lang="en-US"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Table_name</a:t>
            </a:r>
            <a:r>
              <a:rPr lang="en-GB" sz="1600" dirty="0">
                <a:solidFill>
                  <a:srgbClr val="000000"/>
                </a:solidFill>
                <a:latin typeface="Consolas" panose="020B0609020204030204" pitchFamily="49" charset="0"/>
              </a:rPr>
              <a:t> OR </a:t>
            </a:r>
            <a:r>
              <a:rPr lang="en-GB" sz="1600" dirty="0" err="1">
                <a:solidFill>
                  <a:srgbClr val="000000"/>
                </a:solidFill>
                <a:latin typeface="Consolas" panose="020B0609020204030204" pitchFamily="49" charset="0"/>
              </a:rPr>
              <a:t>view_name</a:t>
            </a:r>
            <a:endParaRPr lang="en-GB" sz="1600" dirty="0">
              <a:solidFill>
                <a:srgbClr val="000000"/>
              </a:solidFill>
              <a:latin typeface="Consolas" panose="020B0609020204030204" pitchFamily="49" charset="0"/>
            </a:endParaRP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AFTER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INSTEAD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OF</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 INSERT ] [ , ] [ UPDATE ] [ , ] [ DELETE ] </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AS</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p>
          <a:p>
            <a:pPr marL="87312"/>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--SQL Statements (Body)</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	Executable</a:t>
            </a:r>
            <a:r>
              <a:rPr lang="en-GB" sz="1600" dirty="0">
                <a:solidFill>
                  <a:srgbClr val="000000"/>
                </a:solidFill>
                <a:latin typeface="Consolas" panose="020B0609020204030204" pitchFamily="49" charset="0"/>
              </a:rPr>
              <a:t> statements  </a:t>
            </a:r>
          </a:p>
          <a:p>
            <a:pPr marL="87312"/>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endParaRPr lang="en-US" sz="1600" dirty="0"/>
          </a:p>
        </p:txBody>
      </p:sp>
      <p:sp>
        <p:nvSpPr>
          <p:cNvPr id="5" name="Rectangle 4">
            <a:extLst>
              <a:ext uri="{FF2B5EF4-FFF2-40B4-BE49-F238E27FC236}">
                <a16:creationId xmlns:a16="http://schemas.microsoft.com/office/drawing/2014/main" id="{E61A2CE8-F6B8-75A2-11C9-BC2F1FE4FD54}"/>
              </a:ext>
            </a:extLst>
          </p:cNvPr>
          <p:cNvSpPr/>
          <p:nvPr/>
        </p:nvSpPr>
        <p:spPr>
          <a:xfrm>
            <a:off x="131180" y="1192628"/>
            <a:ext cx="579518"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p:txBody>
      </p:sp>
      <p:sp>
        <p:nvSpPr>
          <p:cNvPr id="6" name="Rectangle: Top Corners Rounded 5">
            <a:extLst>
              <a:ext uri="{FF2B5EF4-FFF2-40B4-BE49-F238E27FC236}">
                <a16:creationId xmlns:a16="http://schemas.microsoft.com/office/drawing/2014/main" id="{71F25FAA-16D9-AE16-5056-BC07F02D226F}"/>
              </a:ext>
            </a:extLst>
          </p:cNvPr>
          <p:cNvSpPr/>
          <p:nvPr/>
        </p:nvSpPr>
        <p:spPr>
          <a:xfrm>
            <a:off x="131180" y="863444"/>
            <a:ext cx="145502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Syntax</a:t>
            </a:r>
          </a:p>
        </p:txBody>
      </p:sp>
    </p:spTree>
    <p:extLst>
      <p:ext uri="{BB962C8B-B14F-4D97-AF65-F5344CB8AC3E}">
        <p14:creationId xmlns:p14="http://schemas.microsoft.com/office/powerpoint/2010/main" val="36526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a:t>
            </a:r>
          </a:p>
        </p:txBody>
      </p:sp>
      <p:sp>
        <p:nvSpPr>
          <p:cNvPr id="3" name="Content Placeholder 2"/>
          <p:cNvSpPr>
            <a:spLocks noGrp="1"/>
          </p:cNvSpPr>
          <p:nvPr>
            <p:ph idx="1"/>
          </p:nvPr>
        </p:nvSpPr>
        <p:spPr/>
        <p:txBody>
          <a:bodyPr/>
          <a:lstStyle/>
          <a:p>
            <a:r>
              <a:rPr lang="en-US" dirty="0"/>
              <a:t>Create a trigger on department table for insert, update and delete statement to display a message “Record is affected”.</a:t>
            </a:r>
          </a:p>
          <a:p>
            <a:pPr marL="457200" lvl="1" indent="0">
              <a:buNone/>
            </a:pPr>
            <a:endParaRPr lang="en-US" dirty="0"/>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b="1" u="sng" dirty="0">
              <a:latin typeface="+mj-lt"/>
            </a:endParaRPr>
          </a:p>
          <a:p>
            <a:pPr marL="544512" lvl="1" indent="0">
              <a:buNone/>
            </a:pPr>
            <a:r>
              <a:rPr lang="en-GB" b="1" u="sng" dirty="0">
                <a:latin typeface="+mj-lt"/>
              </a:rPr>
              <a:t>Trigger Executed When…</a:t>
            </a:r>
          </a:p>
          <a:p>
            <a:pPr marL="887412" lvl="1" indent="-342900"/>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'Computer Department’</a:t>
            </a:r>
            <a:r>
              <a:rPr lang="en-US" dirty="0">
                <a:solidFill>
                  <a:srgbClr val="808080"/>
                </a:solidFill>
                <a:latin typeface="Consolas" panose="020B0609020204030204" pitchFamily="49" charset="0"/>
              </a:rPr>
              <a:t>)</a:t>
            </a:r>
          </a:p>
          <a:p>
            <a:pPr marL="895350" lvl="1" indent="-354013"/>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'Acc Dept’</a:t>
            </a:r>
            <a:r>
              <a:rPr lang="en-US"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DepartmentID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4</a:t>
            </a:r>
          </a:p>
          <a:p>
            <a:pPr marL="895350" lvl="1" indent="-354013"/>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4</a:t>
            </a: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US" dirty="0"/>
          </a:p>
        </p:txBody>
      </p:sp>
      <p:sp>
        <p:nvSpPr>
          <p:cNvPr id="4" name="Rectangle 3">
            <a:extLst>
              <a:ext uri="{FF2B5EF4-FFF2-40B4-BE49-F238E27FC236}">
                <a16:creationId xmlns:a16="http://schemas.microsoft.com/office/drawing/2014/main" id="{ACAECD48-8BE6-B073-71E0-0A8846C04257}"/>
              </a:ext>
            </a:extLst>
          </p:cNvPr>
          <p:cNvSpPr/>
          <p:nvPr/>
        </p:nvSpPr>
        <p:spPr>
          <a:xfrm>
            <a:off x="1070750" y="2060374"/>
            <a:ext cx="6247010" cy="207672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Dept_Msg</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AFTER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PRINT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'Record is affected'</a:t>
            </a:r>
            <a:r>
              <a:rPr lang="en-GB" sz="1650" dirty="0">
                <a:solidFill>
                  <a:srgbClr val="000000"/>
                </a:solidFill>
                <a:latin typeface="Consolas" panose="020B0609020204030204" pitchFamily="49" charset="0"/>
              </a:rPr>
              <a:t>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p>
        </p:txBody>
      </p:sp>
      <p:sp>
        <p:nvSpPr>
          <p:cNvPr id="5" name="Rectangle 4">
            <a:extLst>
              <a:ext uri="{FF2B5EF4-FFF2-40B4-BE49-F238E27FC236}">
                <a16:creationId xmlns:a16="http://schemas.microsoft.com/office/drawing/2014/main" id="{159F5761-4E32-BB06-9781-59682E8FA39C}"/>
              </a:ext>
            </a:extLst>
          </p:cNvPr>
          <p:cNvSpPr/>
          <p:nvPr/>
        </p:nvSpPr>
        <p:spPr>
          <a:xfrm>
            <a:off x="506964" y="2060374"/>
            <a:ext cx="579518"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5">
            <a:extLst>
              <a:ext uri="{FF2B5EF4-FFF2-40B4-BE49-F238E27FC236}">
                <a16:creationId xmlns:a16="http://schemas.microsoft.com/office/drawing/2014/main" id="{4A7B11A3-03EC-6FFD-4DE4-EA8965C895BE}"/>
              </a:ext>
            </a:extLst>
          </p:cNvPr>
          <p:cNvSpPr/>
          <p:nvPr/>
        </p:nvSpPr>
        <p:spPr>
          <a:xfrm>
            <a:off x="506963" y="1731190"/>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Example</a:t>
            </a:r>
          </a:p>
        </p:txBody>
      </p:sp>
    </p:spTree>
    <p:extLst>
      <p:ext uri="{BB962C8B-B14F-4D97-AF65-F5344CB8AC3E}">
        <p14:creationId xmlns:p14="http://schemas.microsoft.com/office/powerpoint/2010/main" val="21172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[Insert]</a:t>
            </a:r>
          </a:p>
        </p:txBody>
      </p:sp>
      <p:sp>
        <p:nvSpPr>
          <p:cNvPr id="3" name="Content Placeholder 2"/>
          <p:cNvSpPr>
            <a:spLocks noGrp="1"/>
          </p:cNvSpPr>
          <p:nvPr>
            <p:ph idx="1"/>
          </p:nvPr>
        </p:nvSpPr>
        <p:spPr/>
        <p:txBody>
          <a:bodyPr/>
          <a:lstStyle/>
          <a:p>
            <a:pPr lvl="0"/>
            <a:r>
              <a:rPr lang="en-US" dirty="0"/>
              <a:t>Create a trigger on department table for insert statement to insert description like (record with </a:t>
            </a:r>
            <a:r>
              <a:rPr lang="en-US" dirty="0" err="1"/>
              <a:t>deptid</a:t>
            </a:r>
            <a:r>
              <a:rPr lang="en-US" dirty="0"/>
              <a:t>=[103] is inserted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INSERTED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Insert Trigger</a:t>
            </a:r>
          </a:p>
        </p:txBody>
      </p:sp>
    </p:spTree>
    <p:extLst>
      <p:ext uri="{BB962C8B-B14F-4D97-AF65-F5344CB8AC3E}">
        <p14:creationId xmlns:p14="http://schemas.microsoft.com/office/powerpoint/2010/main" val="34155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[Update]</a:t>
            </a:r>
          </a:p>
        </p:txBody>
      </p:sp>
      <p:sp>
        <p:nvSpPr>
          <p:cNvPr id="3" name="Content Placeholder 2"/>
          <p:cNvSpPr>
            <a:spLocks noGrp="1"/>
          </p:cNvSpPr>
          <p:nvPr>
            <p:ph idx="1"/>
          </p:nvPr>
        </p:nvSpPr>
        <p:spPr/>
        <p:txBody>
          <a:bodyPr/>
          <a:lstStyle/>
          <a:p>
            <a:pPr lvl="0"/>
            <a:r>
              <a:rPr lang="en-US" dirty="0"/>
              <a:t>Create a trigger on department table for update statement to insert description like (record with </a:t>
            </a:r>
            <a:r>
              <a:rPr lang="en-US" dirty="0" err="1"/>
              <a:t>deptid</a:t>
            </a:r>
            <a:r>
              <a:rPr lang="en-US" dirty="0"/>
              <a:t>=[103] is updated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UPDATED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24044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[Delete]</a:t>
            </a:r>
          </a:p>
        </p:txBody>
      </p:sp>
      <p:sp>
        <p:nvSpPr>
          <p:cNvPr id="3" name="Content Placeholder 2"/>
          <p:cNvSpPr>
            <a:spLocks noGrp="1"/>
          </p:cNvSpPr>
          <p:nvPr>
            <p:ph idx="1"/>
          </p:nvPr>
        </p:nvSpPr>
        <p:spPr/>
        <p:txBody>
          <a:bodyPr/>
          <a:lstStyle/>
          <a:p>
            <a:pPr lvl="0"/>
            <a:r>
              <a:rPr lang="en-US" dirty="0"/>
              <a:t>Create a trigger on department table for delete statement to insert description like (record with </a:t>
            </a:r>
            <a:r>
              <a:rPr lang="en-US" dirty="0" err="1"/>
              <a:t>deptid</a:t>
            </a:r>
            <a:r>
              <a:rPr lang="en-US" dirty="0"/>
              <a:t>=[103] is deleted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DELETED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DELETED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Delete Trigger</a:t>
            </a:r>
          </a:p>
        </p:txBody>
      </p:sp>
    </p:spTree>
    <p:extLst>
      <p:ext uri="{BB962C8B-B14F-4D97-AF65-F5344CB8AC3E}">
        <p14:creationId xmlns:p14="http://schemas.microsoft.com/office/powerpoint/2010/main" val="15958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10129096" cy="412523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SUB1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SUB2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SUB3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33556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10129096" cy="3832588"/>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a:t>
            </a:r>
            <a:r>
              <a:rPr lang="en-US" sz="1650" dirty="0">
                <a:solidFill>
                  <a:srgbClr val="FF0000"/>
                </a:solidFill>
                <a:latin typeface="Consolas" panose="020B0609020204030204" pitchFamily="49" charset="0"/>
              </a:rPr>
              <a:t>SELECT @S1=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SUB1, @S2=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SUB2, @S3=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SUB3 </a:t>
            </a:r>
          </a:p>
          <a:p>
            <a:pPr marL="544512" lvl="1" algn="just">
              <a:lnSpc>
                <a:spcPct val="90000"/>
              </a:lnSpc>
              <a:spcBef>
                <a:spcPts val="500"/>
              </a:spcBef>
              <a:buClr>
                <a:srgbClr val="1D6FA9"/>
              </a:buClr>
            </a:pPr>
            <a:r>
              <a:rPr lang="en-US" sz="1650" dirty="0">
                <a:solidFill>
                  <a:srgbClr val="FF0000"/>
                </a:solidFill>
                <a:latin typeface="Consolas" panose="020B0609020204030204" pitchFamily="49" charset="0"/>
              </a:rPr>
              <a:t>   FROM </a:t>
            </a:r>
            <a:r>
              <a:rPr lang="en-US" sz="1650" b="1" dirty="0">
                <a:solidFill>
                  <a:srgbClr val="FF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318370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Trigger [Practice]</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32CFF17C-2F7C-1CB3-F439-E587C6FEAB8F}"/>
              </a:ext>
            </a:extLst>
          </p:cNvPr>
          <p:cNvGrpSpPr/>
          <p:nvPr/>
        </p:nvGrpSpPr>
        <p:grpSpPr>
          <a:xfrm>
            <a:off x="4626537" y="1276375"/>
            <a:ext cx="7087496" cy="3427593"/>
            <a:chOff x="428231" y="2718637"/>
            <a:chExt cx="11064239" cy="1499167"/>
          </a:xfrm>
        </p:grpSpPr>
        <p:sp>
          <p:nvSpPr>
            <p:cNvPr id="7" name="Rectangle 6">
              <a:extLst>
                <a:ext uri="{FF2B5EF4-FFF2-40B4-BE49-F238E27FC236}">
                  <a16:creationId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Record in another table when any one updates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in another table with name when any record is Inserted.</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with </a:t>
              </a:r>
              <a:r>
                <a:rPr lang="en-US" sz="2200" dirty="0" err="1">
                  <a:solidFill>
                    <a:schemeClr val="tx1"/>
                  </a:solidFill>
                  <a:latin typeface="+mj-lt"/>
                  <a:cs typeface="Lohit Gujarati" panose="020B0600000000000000" pitchFamily="34" charset="0"/>
                </a:rPr>
                <a:t>Rno</a:t>
              </a:r>
              <a:r>
                <a:rPr lang="en-US" sz="2200" dirty="0">
                  <a:solidFill>
                    <a:schemeClr val="tx1"/>
                  </a:solidFill>
                  <a:latin typeface="+mj-lt"/>
                  <a:cs typeface="Lohit Gujarati" panose="020B0600000000000000" pitchFamily="34" charset="0"/>
                </a:rPr>
                <a:t> in another log table when any record is deleted.</a:t>
              </a:r>
            </a:p>
          </p:txBody>
        </p:sp>
        <p:sp>
          <p:nvSpPr>
            <p:cNvPr id="8" name="Rounded Rectangle 5">
              <a:extLst>
                <a:ext uri="{FF2B5EF4-FFF2-40B4-BE49-F238E27FC236}">
                  <a16:creationId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29582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IN" sz="2800" dirty="0"/>
              <a:t>Exercise – Group by</a:t>
            </a:r>
            <a:endParaRPr lang="en-US" sz="3100" dirty="0"/>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09218621"/>
              </p:ext>
            </p:extLst>
          </p:nvPr>
        </p:nvGraphicFramePr>
        <p:xfrm>
          <a:off x="7203742" y="1281848"/>
          <a:ext cx="4822885" cy="4114800"/>
        </p:xfrm>
        <a:graphic>
          <a:graphicData uri="http://schemas.openxmlformats.org/drawingml/2006/table">
            <a:tbl>
              <a:tblPr firstRow="1" bandRow="1">
                <a:tableStyleId>{8EC20E35-A176-4012-BC5E-935CFFF8708E}</a:tableStyleId>
              </a:tblPr>
              <a:tblGrid>
                <a:gridCol w="544830">
                  <a:extLst>
                    <a:ext uri="{9D8B030D-6E8A-4147-A177-3AD203B41FA5}">
                      <a16:colId xmlns:a16="http://schemas.microsoft.com/office/drawing/2014/main" val="20000"/>
                    </a:ext>
                  </a:extLst>
                </a:gridCol>
                <a:gridCol w="1357630">
                  <a:extLst>
                    <a:ext uri="{9D8B030D-6E8A-4147-A177-3AD203B41FA5}">
                      <a16:colId xmlns:a16="http://schemas.microsoft.com/office/drawing/2014/main" val="20001"/>
                    </a:ext>
                  </a:extLst>
                </a:gridCol>
                <a:gridCol w="738505">
                  <a:extLst>
                    <a:ext uri="{9D8B030D-6E8A-4147-A177-3AD203B41FA5}">
                      <a16:colId xmlns:a16="http://schemas.microsoft.com/office/drawing/2014/main" val="20002"/>
                    </a:ext>
                  </a:extLst>
                </a:gridCol>
                <a:gridCol w="1030605">
                  <a:extLst>
                    <a:ext uri="{9D8B030D-6E8A-4147-A177-3AD203B41FA5}">
                      <a16:colId xmlns:a16="http://schemas.microsoft.com/office/drawing/2014/main" val="20003"/>
                    </a:ext>
                  </a:extLst>
                </a:gridCol>
                <a:gridCol w="1151315">
                  <a:extLst>
                    <a:ext uri="{9D8B030D-6E8A-4147-A177-3AD203B41FA5}">
                      <a16:colId xmlns:a16="http://schemas.microsoft.com/office/drawing/2014/main" val="20004"/>
                    </a:ext>
                  </a:extLst>
                </a:gridCol>
              </a:tblGrid>
              <a:tr h="411480">
                <a:tc>
                  <a:txBody>
                    <a:bodyPr/>
                    <a:lstStyle/>
                    <a:p>
                      <a:pPr algn="l"/>
                      <a:r>
                        <a:rPr lang="en-US" sz="1600" b="1" dirty="0">
                          <a:solidFill>
                            <a:schemeClr val="tx1"/>
                          </a:solidFill>
                        </a:rPr>
                        <a:t>ID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kern="1200" dirty="0">
                          <a:solidFill>
                            <a:schemeClr val="tx1"/>
                          </a:solidFill>
                        </a:rPr>
                        <a:t>Salary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City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Branch</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fontAlgn="b"/>
                      <a:r>
                        <a:rPr lang="en-US" sz="1600" b="0" u="none" strike="noStrike" dirty="0">
                          <a:solidFill>
                            <a:srgbClr val="000000"/>
                          </a:solidFill>
                          <a:effectLst/>
                        </a:rPr>
                        <a:t>258</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Ankit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Jetpur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Electrical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fontAlgn="b"/>
                      <a:r>
                        <a:rPr lang="en-US" sz="1600" b="0" u="none" strike="noStrike" dirty="0">
                          <a:solidFill>
                            <a:srgbClr val="000000"/>
                          </a:solidFill>
                          <a:effectLst/>
                        </a:rPr>
                        <a:t>742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Parmar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Baroda</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fontAlgn="b"/>
                      <a:r>
                        <a:rPr lang="en-US" sz="1600" b="0" u="none" strike="noStrike" dirty="0">
                          <a:solidFill>
                            <a:srgbClr val="000000"/>
                          </a:solidFill>
                          <a:effectLst/>
                        </a:rPr>
                        <a:t>325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Manan Doshi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Gondal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a:solidFill>
                            <a:srgbClr val="000000"/>
                          </a:solidFill>
                          <a:effectLst/>
                        </a:rPr>
                        <a:t>Civil</a:t>
                      </a:r>
                      <a:endParaRPr lang="en-US" sz="16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fontAlgn="b"/>
                      <a:r>
                        <a:rPr lang="en-US" sz="1600" b="0" u="none" strike="noStrike" dirty="0">
                          <a:solidFill>
                            <a:srgbClr val="000000"/>
                          </a:solidFill>
                          <a:effectLst/>
                        </a:rPr>
                        <a:t>125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Mitesh Manek</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Rajkot</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algn="ctr" fontAlgn="b"/>
                      <a:r>
                        <a:rPr lang="en-US" sz="1600" b="0" u="none" strike="noStrike" dirty="0">
                          <a:solidFill>
                            <a:srgbClr val="000000"/>
                          </a:solidFill>
                          <a:effectLst/>
                        </a:rPr>
                        <a:t>312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Akbari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28000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Rajkot</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Civil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fontAlgn="b"/>
                      <a:r>
                        <a:rPr lang="en-US" sz="1600" b="0" u="none" strike="noStrike" dirty="0">
                          <a:solidFill>
                            <a:srgbClr val="000000"/>
                          </a:solidFill>
                          <a:effectLst/>
                        </a:rPr>
                        <a:t>Null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Bhavin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35000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Jamnagar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Mechanical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fontAlgn="b"/>
                      <a:r>
                        <a:rPr lang="en-US" sz="1600" b="0" u="none" strike="noStrike" dirty="0">
                          <a:solidFill>
                            <a:srgbClr val="000000"/>
                          </a:solidFill>
                          <a:effectLst/>
                        </a:rPr>
                        <a:t>258</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Ankit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Jetpur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Electrical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algn="ctr" fontAlgn="b"/>
                      <a:r>
                        <a:rPr lang="en-US" sz="1600" b="0" u="none" strike="noStrike" dirty="0">
                          <a:solidFill>
                            <a:srgbClr val="000000"/>
                          </a:solidFill>
                          <a:effectLst/>
                        </a:rPr>
                        <a:t>742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Parmar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Baroda</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pPr algn="ctr" fontAlgn="b"/>
                      <a:r>
                        <a:rPr lang="en-US" sz="1600" b="0" u="none" strike="noStrike" dirty="0">
                          <a:solidFill>
                            <a:srgbClr val="000000"/>
                          </a:solidFill>
                          <a:effectLst/>
                        </a:rPr>
                        <a:t>325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Manan Doshi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Gondal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Civil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9194383"/>
              </p:ext>
            </p:extLst>
          </p:nvPr>
        </p:nvGraphicFramePr>
        <p:xfrm>
          <a:off x="7203742" y="910615"/>
          <a:ext cx="1008000" cy="365760"/>
        </p:xfrm>
        <a:graphic>
          <a:graphicData uri="http://schemas.openxmlformats.org/drawingml/2006/table">
            <a:tbl>
              <a:tblPr firstRow="1" bandRow="1">
                <a:tableStyleId>{8EC20E35-A176-4012-BC5E-935CFFF8708E}</a:tableStyleId>
              </a:tblPr>
              <a:tblGrid>
                <a:gridCol w="1008000">
                  <a:extLst>
                    <a:ext uri="{9D8B030D-6E8A-4147-A177-3AD203B41FA5}">
                      <a16:colId xmlns:a16="http://schemas.microsoft.com/office/drawing/2014/main" val="20000"/>
                    </a:ext>
                  </a:extLst>
                </a:gridCol>
              </a:tblGrid>
              <a:tr h="28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5D277E9B-ACB4-41BD-8F2A-63C6766D7534}"/>
              </a:ext>
            </a:extLst>
          </p:cNvPr>
          <p:cNvSpPr>
            <a:spLocks noGrp="1"/>
          </p:cNvSpPr>
          <p:nvPr>
            <p:ph idx="1"/>
          </p:nvPr>
        </p:nvSpPr>
        <p:spPr>
          <a:xfrm>
            <a:off x="165373" y="910615"/>
            <a:ext cx="6760584" cy="4603494"/>
          </a:xfrm>
        </p:spPr>
        <p:txBody>
          <a:bodyPr/>
          <a:lstStyle/>
          <a:p>
            <a:pPr marL="342900" indent="-342900">
              <a:buFont typeface="+mj-lt"/>
              <a:buAutoNum type="arabicPeriod"/>
            </a:pPr>
            <a:r>
              <a:rPr lang="en-IN" sz="1800" dirty="0"/>
              <a:t>Find branch wise highest salary.</a:t>
            </a:r>
          </a:p>
          <a:p>
            <a:pPr marL="342900" indent="-342900">
              <a:buFont typeface="+mj-lt"/>
              <a:buAutoNum type="arabicPeriod"/>
            </a:pPr>
            <a:r>
              <a:rPr lang="en-IN" sz="1800" dirty="0"/>
              <a:t>Find  city wise lowest salary.</a:t>
            </a:r>
          </a:p>
          <a:p>
            <a:pPr marL="342900" indent="-342900">
              <a:buFont typeface="+mj-lt"/>
              <a:buAutoNum type="arabicPeriod"/>
            </a:pPr>
            <a:r>
              <a:rPr lang="en-IN" sz="1800" dirty="0"/>
              <a:t>Find  branch</a:t>
            </a:r>
            <a:r>
              <a:rPr lang="en-US" sz="1800" dirty="0"/>
              <a:t> wise highest, lowest and average salary.</a:t>
            </a:r>
          </a:p>
          <a:p>
            <a:pPr marL="342900" indent="-342900">
              <a:buFont typeface="+mj-lt"/>
              <a:buAutoNum type="arabicPeriod"/>
            </a:pPr>
            <a:r>
              <a:rPr lang="en-IN" sz="1800" dirty="0"/>
              <a:t>Find  </a:t>
            </a:r>
            <a:r>
              <a:rPr lang="en-US" sz="1800" dirty="0"/>
              <a:t>average salary of Computer branch.</a:t>
            </a:r>
          </a:p>
          <a:p>
            <a:pPr marL="342900" indent="-342900">
              <a:buFont typeface="+mj-lt"/>
              <a:buAutoNum type="arabicPeriod"/>
            </a:pPr>
            <a:r>
              <a:rPr lang="en-US" sz="1800" dirty="0"/>
              <a:t>Find branch wise </a:t>
            </a:r>
            <a:r>
              <a:rPr lang="en-IN" sz="1800" dirty="0"/>
              <a:t>highest</a:t>
            </a:r>
            <a:r>
              <a:rPr lang="en-US" sz="1800" dirty="0"/>
              <a:t> salary, where</a:t>
            </a:r>
            <a:r>
              <a:rPr lang="en-IN" sz="1800" dirty="0"/>
              <a:t> highest</a:t>
            </a:r>
            <a:r>
              <a:rPr lang="en-US" sz="1800" dirty="0"/>
              <a:t> salary is more then 50000.</a:t>
            </a:r>
          </a:p>
          <a:p>
            <a:pPr marL="342900" indent="-342900">
              <a:buFont typeface="+mj-lt"/>
              <a:buAutoNum type="arabicPeriod"/>
            </a:pPr>
            <a:r>
              <a:rPr lang="en-US" sz="1800" dirty="0"/>
              <a:t>Find city wise, branch wise total salary.</a:t>
            </a:r>
          </a:p>
          <a:p>
            <a:pPr marL="342900" indent="-342900">
              <a:buFont typeface="+mj-lt"/>
              <a:buAutoNum type="arabicPeriod"/>
            </a:pPr>
            <a:r>
              <a:rPr lang="en-US" sz="1800" dirty="0"/>
              <a:t>Find city wise average salary and display then in ascending order.</a:t>
            </a:r>
          </a:p>
          <a:p>
            <a:pPr marL="342900" indent="-342900">
              <a:buFont typeface="+mj-lt"/>
              <a:buAutoNum type="arabicPeriod"/>
            </a:pPr>
            <a:r>
              <a:rPr lang="en-US" sz="1800" dirty="0"/>
              <a:t>Display branch wise maximum salary in descending order.</a:t>
            </a:r>
          </a:p>
          <a:p>
            <a:pPr marL="342900" indent="-342900">
              <a:buFont typeface="+mj-lt"/>
              <a:buAutoNum type="arabicPeriod"/>
            </a:pPr>
            <a:r>
              <a:rPr lang="en-US" sz="1800" dirty="0"/>
              <a:t>Find branch wise total faculties in descending order.</a:t>
            </a:r>
          </a:p>
          <a:p>
            <a:pPr marL="342900" indent="-342900">
              <a:lnSpc>
                <a:spcPct val="100000"/>
              </a:lnSpc>
              <a:buFont typeface="+mj-lt"/>
              <a:buAutoNum type="arabicPeriod"/>
            </a:pPr>
            <a:r>
              <a:rPr lang="en-US" sz="1800" dirty="0"/>
              <a:t>Find out branch wise &amp; city wise total salary of computer branch with total salary is greater than 50000.do arrange the result in descending order to total salary</a:t>
            </a:r>
            <a:r>
              <a:rPr lang="en-US" sz="2200" dirty="0"/>
              <a:t>.</a:t>
            </a:r>
          </a:p>
          <a:p>
            <a:endParaRPr lang="en-IN" cap="all" dirty="0"/>
          </a:p>
        </p:txBody>
      </p:sp>
    </p:spTree>
    <p:extLst>
      <p:ext uri="{BB962C8B-B14F-4D97-AF65-F5344CB8AC3E}">
        <p14:creationId xmlns:p14="http://schemas.microsoft.com/office/powerpoint/2010/main" val="9931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Pros/Advantages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are easy to code.</a:t>
            </a:r>
          </a:p>
          <a:p>
            <a:r>
              <a:rPr lang="en-US" dirty="0"/>
              <a:t>You can call stored procedures and functions from inside a trigger.</a:t>
            </a:r>
          </a:p>
          <a:p>
            <a:r>
              <a:rPr lang="en-US" dirty="0"/>
              <a:t>Triggers are useful when you need to validate inserted or updated data in batches instead of row by row.</a:t>
            </a:r>
          </a:p>
          <a:p>
            <a:r>
              <a:rPr lang="en-US" dirty="0"/>
              <a:t>Triggers are useful if you need to be sure that certain events always happen when data is inserted, updated or deleted. This is the case when you have to deal with complex default values of columns, or modify the data of other tables.</a:t>
            </a:r>
          </a:p>
          <a:p>
            <a:r>
              <a:rPr lang="en-US" dirty="0"/>
              <a:t>Triggers allow recursion, It is recursive when a trigger on a table performs an action on the base table that causes another instance of the trigger to fire.</a:t>
            </a:r>
          </a:p>
          <a:p>
            <a:endParaRPr lang="en-US" dirty="0"/>
          </a:p>
          <a:p>
            <a:endParaRPr lang="en-US" dirty="0"/>
          </a:p>
          <a:p>
            <a:endParaRPr lang="en-GB" dirty="0"/>
          </a:p>
        </p:txBody>
      </p:sp>
    </p:spTree>
    <p:extLst>
      <p:ext uri="{BB962C8B-B14F-4D97-AF65-F5344CB8AC3E}">
        <p14:creationId xmlns:p14="http://schemas.microsoft.com/office/powerpoint/2010/main" val="355405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Cons/Disadvantages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needs to be properly documented.</a:t>
            </a:r>
          </a:p>
          <a:p>
            <a:r>
              <a:rPr lang="en-US" dirty="0"/>
              <a:t>Triggers add overhead to DML statements.</a:t>
            </a:r>
          </a:p>
          <a:p>
            <a:r>
              <a:rPr lang="en-US" dirty="0"/>
              <a:t>If there are many nested triggers it could get very hard to debug and troubleshoot, which consumes development time and resources.</a:t>
            </a:r>
          </a:p>
          <a:p>
            <a:r>
              <a:rPr lang="en-US" dirty="0"/>
              <a:t>Recursive triggers are even harder to debug than nested triggers.</a:t>
            </a:r>
          </a:p>
          <a:p>
            <a:r>
              <a:rPr lang="en-US" dirty="0"/>
              <a:t>If you use triggers to enforce referential integrity you have to be aware that triggers can be disabled by users that have the ALTER permission on the table or view on which the trigger was created. To avoid this, you may have to review user permissions.</a:t>
            </a:r>
          </a:p>
          <a:p>
            <a:endParaRPr lang="en-US" dirty="0"/>
          </a:p>
          <a:p>
            <a:endParaRPr lang="en-GB" dirty="0"/>
          </a:p>
        </p:txBody>
      </p:sp>
    </p:spTree>
    <p:extLst>
      <p:ext uri="{BB962C8B-B14F-4D97-AF65-F5344CB8AC3E}">
        <p14:creationId xmlns:p14="http://schemas.microsoft.com/office/powerpoint/2010/main" val="415527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Exception Handling</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- 12</a:t>
            </a:r>
          </a:p>
        </p:txBody>
      </p:sp>
    </p:spTree>
    <p:extLst>
      <p:ext uri="{BB962C8B-B14F-4D97-AF65-F5344CB8AC3E}">
        <p14:creationId xmlns:p14="http://schemas.microsoft.com/office/powerpoint/2010/main" val="40330800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normAutofit/>
          </a:bodyPr>
          <a:lstStyle/>
          <a:p>
            <a:r>
              <a:rPr lang="en-GB" dirty="0"/>
              <a:t>Introduction : Error Handling</a:t>
            </a:r>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pPr fontAlgn="base"/>
            <a:r>
              <a:rPr lang="en-US" dirty="0"/>
              <a:t>An error condition during a program execution is called an exception and the mechanism for resolving such an exception is known as exception handling. </a:t>
            </a:r>
          </a:p>
          <a:p>
            <a:pPr fontAlgn="base"/>
            <a:r>
              <a:rPr lang="en-US" dirty="0"/>
              <a:t>SQL Server provides TRY, CATCH blocks for exception handling. </a:t>
            </a:r>
          </a:p>
          <a:p>
            <a:pPr fontAlgn="base"/>
            <a:r>
              <a:rPr lang="en-US" dirty="0"/>
              <a:t>We can put all T-SQL statements into a TRY BLOCK and the code for exception handling can be put into a CATCH block. </a:t>
            </a:r>
          </a:p>
          <a:p>
            <a:pPr fontAlgn="base"/>
            <a:r>
              <a:rPr lang="en-US" dirty="0"/>
              <a:t>We can also generate user-defined errors using a THROW block.</a:t>
            </a:r>
          </a:p>
          <a:p>
            <a:pPr fontAlgn="base"/>
            <a:r>
              <a:rPr lang="en-US" dirty="0"/>
              <a:t>Error handling in SQL Server gives us control over the Transact-SQL code.</a:t>
            </a:r>
          </a:p>
          <a:p>
            <a:pPr fontAlgn="base"/>
            <a:r>
              <a:rPr lang="en-US" dirty="0"/>
              <a:t>For example, when things go wrong, we get a chance to do something about it and possibly make it right again.</a:t>
            </a:r>
          </a:p>
          <a:p>
            <a:pPr fontAlgn="base"/>
            <a:r>
              <a:rPr lang="en-US" dirty="0">
                <a:solidFill>
                  <a:schemeClr val="accent6"/>
                </a:solidFill>
              </a:rPr>
              <a:t>In exception handling all T-SQL statements are put into a try block. If all statements execute without any error then everything is OK else control will go to the catch block.</a:t>
            </a:r>
          </a:p>
          <a:p>
            <a:pPr fontAlgn="base"/>
            <a:endParaRPr lang="en-GB" dirty="0"/>
          </a:p>
        </p:txBody>
      </p:sp>
    </p:spTree>
    <p:extLst>
      <p:ext uri="{BB962C8B-B14F-4D97-AF65-F5344CB8AC3E}">
        <p14:creationId xmlns:p14="http://schemas.microsoft.com/office/powerpoint/2010/main" val="89871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normAutofit/>
          </a:bodyPr>
          <a:lstStyle/>
          <a:p>
            <a:r>
              <a:rPr lang="en-GB" dirty="0"/>
              <a:t>Types of SQL Server Exceptions</a:t>
            </a:r>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r>
              <a:rPr lang="en-US" dirty="0"/>
              <a:t>SQL Server contains the following two types of exceptions:</a:t>
            </a:r>
          </a:p>
          <a:p>
            <a:pPr marL="914400" lvl="1" indent="-457200">
              <a:buFont typeface="+mj-lt"/>
              <a:buAutoNum type="arabicPeriod"/>
            </a:pPr>
            <a:r>
              <a:rPr lang="en-US" dirty="0"/>
              <a:t>System Defined</a:t>
            </a:r>
          </a:p>
          <a:p>
            <a:pPr marL="914400" lvl="1" indent="-457200">
              <a:buFont typeface="+mj-lt"/>
              <a:buAutoNum type="arabicPeriod"/>
            </a:pPr>
            <a:r>
              <a:rPr lang="en-US" dirty="0"/>
              <a:t>User Defined</a:t>
            </a:r>
          </a:p>
          <a:p>
            <a:pPr marL="457200" lvl="1" indent="0">
              <a:buNone/>
            </a:pPr>
            <a:endParaRPr lang="en-US" dirty="0"/>
          </a:p>
          <a:p>
            <a:pPr fontAlgn="base"/>
            <a:r>
              <a:rPr lang="en-GB" dirty="0"/>
              <a:t>System Defined Exception</a:t>
            </a:r>
          </a:p>
          <a:p>
            <a:pPr lvl="1" fontAlgn="base"/>
            <a:r>
              <a:rPr lang="en-US" dirty="0"/>
              <a:t>In a System Defined Exception the exceptions (errors) are generated by the system.</a:t>
            </a:r>
          </a:p>
          <a:p>
            <a:pPr lvl="1" fontAlgn="base"/>
            <a:endParaRPr lang="en-US" dirty="0"/>
          </a:p>
          <a:p>
            <a:pPr fontAlgn="base"/>
            <a:r>
              <a:rPr lang="en-GB" dirty="0"/>
              <a:t>User Defined Exception</a:t>
            </a:r>
          </a:p>
          <a:p>
            <a:pPr lvl="1" fontAlgn="base"/>
            <a:r>
              <a:rPr lang="en-US" dirty="0"/>
              <a:t>This type of exception is user generated, not system generated.</a:t>
            </a:r>
            <a:endParaRPr lang="en-GB" dirty="0"/>
          </a:p>
          <a:p>
            <a:pPr marL="457200" lvl="1" indent="0" fontAlgn="base">
              <a:buNone/>
            </a:pPr>
            <a:endParaRPr lang="en-GB" dirty="0"/>
          </a:p>
        </p:txBody>
      </p:sp>
    </p:spTree>
    <p:extLst>
      <p:ext uri="{BB962C8B-B14F-4D97-AF65-F5344CB8AC3E}">
        <p14:creationId xmlns:p14="http://schemas.microsoft.com/office/powerpoint/2010/main" val="396480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Defined Exception - Example</a:t>
            </a:r>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237757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Set</a:t>
            </a:r>
            <a:r>
              <a:rPr lang="en-US" sz="1650" dirty="0">
                <a:solidFill>
                  <a:prstClr val="black"/>
                </a:solidFill>
                <a:latin typeface="Consolas" panose="020B0609020204030204" pitchFamily="49" charset="0"/>
              </a:rPr>
              <a:t> @val2</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@val1</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0</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8000"/>
                </a:solidFill>
                <a:latin typeface="Consolas" panose="020B0609020204030204" pitchFamily="49" charset="0"/>
              </a:rPr>
              <a:t>/* Error Occur Here */</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a:t>
            </a:r>
            <a:r>
              <a:rPr lang="en-US" sz="1650" dirty="0">
                <a:solidFill>
                  <a:prstClr val="black"/>
                </a:solidFill>
                <a:latin typeface="Consolas" panose="020B0609020204030204" pitchFamily="49" charset="0"/>
              </a:rPr>
              <a:t> +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endParaRPr lang="en-GB" sz="1650" dirty="0">
              <a:solidFill>
                <a:prstClr val="black"/>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System Defined Exception</a:t>
            </a:r>
          </a:p>
        </p:txBody>
      </p:sp>
      <p:sp>
        <p:nvSpPr>
          <p:cNvPr id="10" name="TextBox 9">
            <a:extLst>
              <a:ext uri="{FF2B5EF4-FFF2-40B4-BE49-F238E27FC236}">
                <a16:creationId xmlns:a16="http://schemas.microsoft.com/office/drawing/2014/main" id="{32B22FC2-89AD-88D1-40DD-E3B85E875C40}"/>
              </a:ext>
            </a:extLst>
          </p:cNvPr>
          <p:cNvSpPr txBox="1"/>
          <p:nvPr/>
        </p:nvSpPr>
        <p:spPr>
          <a:xfrm>
            <a:off x="432317" y="3901327"/>
            <a:ext cx="10692883" cy="646331"/>
          </a:xfrm>
          <a:prstGeom prst="rect">
            <a:avLst/>
          </a:prstGeom>
          <a:noFill/>
        </p:spPr>
        <p:txBody>
          <a:bodyPr wrap="square">
            <a:spAutoFit/>
          </a:bodyPr>
          <a:lstStyle/>
          <a:p>
            <a:pPr marL="0" indent="-87312" fontAlgn="base">
              <a:buNone/>
            </a:pPr>
            <a:r>
              <a:rPr lang="en-US" sz="1800" b="1" dirty="0"/>
              <a:t>O/P:</a:t>
            </a:r>
          </a:p>
          <a:p>
            <a:pPr marL="0" indent="-87312" fontAlgn="base">
              <a:buNone/>
            </a:pPr>
            <a:r>
              <a:rPr lang="en-US" sz="1800" dirty="0"/>
              <a:t>Error Occur that is: Divide by zero error encountered.</a:t>
            </a:r>
            <a:endParaRPr lang="en-GB" sz="1800" dirty="0"/>
          </a:p>
        </p:txBody>
      </p:sp>
    </p:spTree>
    <p:extLst>
      <p:ext uri="{BB962C8B-B14F-4D97-AF65-F5344CB8AC3E}">
        <p14:creationId xmlns:p14="http://schemas.microsoft.com/office/powerpoint/2010/main" val="290465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Defined Exception – Example [Odd/Even Number]</a:t>
            </a:r>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415498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a:t>
            </a:r>
            <a:r>
              <a:rPr lang="en-GB" sz="1650" b="1" dirty="0">
                <a:solidFill>
                  <a:prstClr val="black"/>
                </a:solidFill>
                <a:latin typeface="Consolas" panose="020B0609020204030204" pitchFamily="49" charset="0"/>
              </a:rPr>
              <a:t>@val1</a:t>
            </a:r>
            <a:r>
              <a:rPr lang="en-GB" sz="1650" b="1" dirty="0">
                <a:solidFill>
                  <a:srgbClr val="808080"/>
                </a:solidFill>
                <a:latin typeface="Consolas" panose="020B0609020204030204" pitchFamily="49" charset="0"/>
              </a:rPr>
              <a:t>=</a:t>
            </a:r>
            <a:r>
              <a:rPr lang="en-GB" sz="1650" b="1"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IF</a:t>
            </a:r>
            <a:r>
              <a:rPr lang="en-GB" sz="1650" dirty="0">
                <a:solidFill>
                  <a:prstClr val="black"/>
                </a:solidFill>
                <a:latin typeface="Consolas" panose="020B0609020204030204" pitchFamily="49" charset="0"/>
              </a:rPr>
              <a:t> @val2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1  </a:t>
            </a:r>
          </a:p>
          <a:p>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'Error Occur'</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ELSE</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'Error Not Occur'</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Throw</a:t>
            </a:r>
            <a:r>
              <a:rPr lang="en-US" sz="1650" dirty="0">
                <a:solidFill>
                  <a:prstClr val="black"/>
                </a:solidFill>
                <a:latin typeface="Consolas" panose="020B0609020204030204" pitchFamily="49" charset="0"/>
              </a:rPr>
              <a:t> 60000</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'Number Is Even'</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	END</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 : '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User Defined Exception</a:t>
            </a:r>
          </a:p>
        </p:txBody>
      </p:sp>
      <p:sp>
        <p:nvSpPr>
          <p:cNvPr id="3" name="TextBox 2">
            <a:extLst>
              <a:ext uri="{FF2B5EF4-FFF2-40B4-BE49-F238E27FC236}">
                <a16:creationId xmlns:a16="http://schemas.microsoft.com/office/drawing/2014/main" id="{7D4BE6F7-007E-94AC-682A-8F954A7EC735}"/>
              </a:ext>
            </a:extLst>
          </p:cNvPr>
          <p:cNvSpPr txBox="1"/>
          <p:nvPr/>
        </p:nvSpPr>
        <p:spPr>
          <a:xfrm>
            <a:off x="0" y="5371256"/>
            <a:ext cx="6125546" cy="923330"/>
          </a:xfrm>
          <a:prstGeom prst="rect">
            <a:avLst/>
          </a:prstGeom>
          <a:noFill/>
        </p:spPr>
        <p:txBody>
          <a:bodyPr wrap="square">
            <a:spAutoFit/>
          </a:bodyPr>
          <a:lstStyle/>
          <a:p>
            <a:pPr marL="457200" lvl="1" indent="0" fontAlgn="base">
              <a:buNone/>
            </a:pPr>
            <a:r>
              <a:rPr lang="en-US" b="1" dirty="0"/>
              <a:t>O/P: (For Value 8)</a:t>
            </a:r>
          </a:p>
          <a:p>
            <a:pPr marL="457200" lvl="1" indent="0" fontAlgn="base">
              <a:buNone/>
            </a:pPr>
            <a:r>
              <a:rPr lang="en-US" dirty="0"/>
              <a:t>Error Not Occur</a:t>
            </a:r>
          </a:p>
          <a:p>
            <a:pPr marL="457200" lvl="1" indent="0" fontAlgn="base">
              <a:buNone/>
            </a:pPr>
            <a:r>
              <a:rPr lang="en-US" dirty="0"/>
              <a:t>Error Occur that is : Number Is Even</a:t>
            </a:r>
          </a:p>
        </p:txBody>
      </p:sp>
      <p:sp>
        <p:nvSpPr>
          <p:cNvPr id="7" name="TextBox 6">
            <a:extLst>
              <a:ext uri="{FF2B5EF4-FFF2-40B4-BE49-F238E27FC236}">
                <a16:creationId xmlns:a16="http://schemas.microsoft.com/office/drawing/2014/main" id="{105EDD89-9D4D-9DC4-9287-6BD708EC1077}"/>
              </a:ext>
            </a:extLst>
          </p:cNvPr>
          <p:cNvSpPr txBox="1"/>
          <p:nvPr/>
        </p:nvSpPr>
        <p:spPr>
          <a:xfrm>
            <a:off x="4348066" y="5371256"/>
            <a:ext cx="6125546" cy="646331"/>
          </a:xfrm>
          <a:prstGeom prst="rect">
            <a:avLst/>
          </a:prstGeom>
          <a:noFill/>
        </p:spPr>
        <p:txBody>
          <a:bodyPr wrap="square">
            <a:spAutoFit/>
          </a:bodyPr>
          <a:lstStyle/>
          <a:p>
            <a:pPr marL="457200" lvl="1" indent="0" fontAlgn="base">
              <a:buNone/>
            </a:pPr>
            <a:r>
              <a:rPr lang="en-US" b="1" dirty="0"/>
              <a:t>O/P: (For Value 3)</a:t>
            </a:r>
          </a:p>
          <a:p>
            <a:pPr marL="457200" lvl="1" indent="0" fontAlgn="base">
              <a:buNone/>
            </a:pPr>
            <a:r>
              <a:rPr lang="en-US" dirty="0"/>
              <a:t>Error Occur</a:t>
            </a:r>
          </a:p>
        </p:txBody>
      </p:sp>
    </p:spTree>
    <p:extLst>
      <p:ext uri="{BB962C8B-B14F-4D97-AF65-F5344CB8AC3E}">
        <p14:creationId xmlns:p14="http://schemas.microsoft.com/office/powerpoint/2010/main" val="42766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 Exception Example</a:t>
            </a:r>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288540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Sample_Proc</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Salary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FirstName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ERROR_PROCEDURE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ProcName</a:t>
            </a:r>
            <a:r>
              <a:rPr lang="en-US" sz="1650" dirty="0">
                <a:solidFill>
                  <a:srgbClr val="808080"/>
                </a:solidFill>
                <a:latin typeface="Consolas" panose="020B0609020204030204" pitchFamily="49" charset="0"/>
              </a:rPr>
              <a:t>;</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34398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Handling Exception in Stored Procedure</a:t>
            </a:r>
          </a:p>
        </p:txBody>
      </p:sp>
      <p:sp>
        <p:nvSpPr>
          <p:cNvPr id="3" name="TextBox 2">
            <a:extLst>
              <a:ext uri="{FF2B5EF4-FFF2-40B4-BE49-F238E27FC236}">
                <a16:creationId xmlns:a16="http://schemas.microsoft.com/office/drawing/2014/main" id="{7D4BE6F7-007E-94AC-682A-8F954A7EC735}"/>
              </a:ext>
            </a:extLst>
          </p:cNvPr>
          <p:cNvSpPr txBox="1"/>
          <p:nvPr/>
        </p:nvSpPr>
        <p:spPr>
          <a:xfrm>
            <a:off x="-70094" y="4186128"/>
            <a:ext cx="7609227" cy="1200329"/>
          </a:xfrm>
          <a:prstGeom prst="rect">
            <a:avLst/>
          </a:prstGeom>
          <a:noFill/>
        </p:spPr>
        <p:txBody>
          <a:bodyPr wrap="square">
            <a:spAutoFit/>
          </a:bodyPr>
          <a:lstStyle/>
          <a:p>
            <a:pPr lvl="1" fontAlgn="base"/>
            <a:r>
              <a:rPr lang="en-GB" dirty="0">
                <a:latin typeface="Consolas" panose="020B0609020204030204" pitchFamily="49" charset="0"/>
              </a:rPr>
              <a:t>Execute Procedure : </a:t>
            </a:r>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Sample_Proc</a:t>
            </a:r>
            <a:r>
              <a:rPr lang="en-GB" dirty="0">
                <a:solidFill>
                  <a:srgbClr val="000000"/>
                </a:solidFill>
                <a:latin typeface="Consolas" panose="020B0609020204030204" pitchFamily="49" charset="0"/>
              </a:rPr>
              <a:t> </a:t>
            </a:r>
          </a:p>
          <a:p>
            <a:pPr lvl="1" fontAlgn="base"/>
            <a:endParaRPr lang="en-GB" dirty="0">
              <a:solidFill>
                <a:srgbClr val="000000"/>
              </a:solidFill>
              <a:latin typeface="Consolas" panose="020B0609020204030204" pitchFamily="49" charset="0"/>
            </a:endParaRPr>
          </a:p>
          <a:p>
            <a:pPr lvl="1" fontAlgn="base"/>
            <a:r>
              <a:rPr lang="en-US" b="1" dirty="0"/>
              <a:t>O/P: </a:t>
            </a:r>
            <a:endParaRPr lang="en-GB" dirty="0">
              <a:solidFill>
                <a:srgbClr val="000000"/>
              </a:solidFill>
              <a:latin typeface="Consolas" panose="020B0609020204030204" pitchFamily="49" charset="0"/>
            </a:endParaRPr>
          </a:p>
          <a:p>
            <a:pPr lvl="1" fontAlgn="base"/>
            <a:r>
              <a:rPr lang="en-US" dirty="0">
                <a:solidFill>
                  <a:srgbClr val="FF0000"/>
                </a:solidFill>
                <a:latin typeface="Consolas" panose="020B0609020204030204" pitchFamily="49" charset="0"/>
              </a:rPr>
              <a:t>Error converting data type varchar to numeric.</a:t>
            </a:r>
            <a:endParaRPr lang="en-US" dirty="0">
              <a:solidFill>
                <a:srgbClr val="FF0000"/>
              </a:solidFill>
            </a:endParaRPr>
          </a:p>
        </p:txBody>
      </p:sp>
    </p:spTree>
    <p:extLst>
      <p:ext uri="{BB962C8B-B14F-4D97-AF65-F5344CB8AC3E}">
        <p14:creationId xmlns:p14="http://schemas.microsoft.com/office/powerpoint/2010/main" val="1742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a:t>
            </a:r>
            <a:endParaRPr lang="en-GB" dirty="0"/>
          </a:p>
        </p:txBody>
      </p:sp>
      <p:sp>
        <p:nvSpPr>
          <p:cNvPr id="3" name="Content Placeholder 2">
            <a:extLst>
              <a:ext uri="{FF2B5EF4-FFF2-40B4-BE49-F238E27FC236}">
                <a16:creationId xmlns:a16="http://schemas.microsoft.com/office/drawing/2014/main" id="{05504016-A3A7-2E5C-9AB3-DFDD349BEBB8}"/>
              </a:ext>
            </a:extLst>
          </p:cNvPr>
          <p:cNvSpPr>
            <a:spLocks noGrp="1"/>
          </p:cNvSpPr>
          <p:nvPr>
            <p:ph idx="1"/>
          </p:nvPr>
        </p:nvSpPr>
        <p:spPr>
          <a:xfrm>
            <a:off x="131181" y="863444"/>
            <a:ext cx="5964820" cy="5590565"/>
          </a:xfrm>
        </p:spPr>
        <p:txBody>
          <a:bodyPr/>
          <a:lstStyle/>
          <a:p>
            <a:r>
              <a:rPr lang="en-US" dirty="0"/>
              <a:t>@@ERROR return the error number for last executed T-SQL statements. </a:t>
            </a:r>
          </a:p>
          <a:p>
            <a:r>
              <a:rPr lang="en-US" dirty="0"/>
              <a:t>It returns 0 if the previous Transact-SQL statement encountered no errors else return an error number.</a:t>
            </a: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7C81B89-89C3-64A4-077E-7E689C7DA585}"/>
              </a:ext>
            </a:extLst>
          </p:cNvPr>
          <p:cNvSpPr txBox="1"/>
          <p:nvPr/>
        </p:nvSpPr>
        <p:spPr>
          <a:xfrm>
            <a:off x="6921985" y="2781972"/>
            <a:ext cx="5138834" cy="3139321"/>
          </a:xfrm>
          <a:prstGeom prst="rect">
            <a:avLst/>
          </a:prstGeom>
          <a:noFill/>
        </p:spPr>
        <p:txBody>
          <a:bodyPr wrap="square">
            <a:spAutoFit/>
          </a:bodyPr>
          <a:lstStyle/>
          <a:p>
            <a:r>
              <a:rPr lang="en-GB" sz="1800" b="1" dirty="0">
                <a:solidFill>
                  <a:srgbClr val="000000"/>
                </a:solidFill>
                <a:latin typeface="Consolas" panose="020B0609020204030204" pitchFamily="49" charset="0"/>
              </a:rPr>
              <a:t>O/P</a:t>
            </a:r>
            <a:r>
              <a:rPr lang="en-GB" sz="1800" dirty="0">
                <a:solidFill>
                  <a:srgbClr val="000000"/>
                </a:solidFill>
                <a:latin typeface="Consolas" panose="020B0609020204030204" pitchFamily="49" charset="0"/>
              </a:rPr>
              <a:t>:</a:t>
            </a:r>
          </a:p>
          <a:p>
            <a:r>
              <a:rPr lang="en-US" i="1" dirty="0">
                <a:solidFill>
                  <a:srgbClr val="FF0000"/>
                </a:solidFill>
                <a:latin typeface="open sans" panose="020B0606030504020204" pitchFamily="34" charset="0"/>
              </a:rPr>
              <a:t>Msg </a:t>
            </a:r>
            <a:r>
              <a:rPr lang="en-US" b="1" i="1" dirty="0">
                <a:solidFill>
                  <a:srgbClr val="FF0000"/>
                </a:solidFill>
                <a:latin typeface="open sans" panose="020B0606030504020204" pitchFamily="34" charset="0"/>
              </a:rPr>
              <a:t>547</a:t>
            </a:r>
            <a:r>
              <a:rPr lang="en-US" i="1" dirty="0">
                <a:solidFill>
                  <a:srgbClr val="FF0000"/>
                </a:solidFill>
                <a:latin typeface="open sans" panose="020B0606030504020204" pitchFamily="34" charset="0"/>
              </a:rPr>
              <a:t>, Level 16, State 0, Line 1</a:t>
            </a:r>
            <a:endParaRPr lang="en-US" dirty="0">
              <a:solidFill>
                <a:srgbClr val="FF0000"/>
              </a:solidFill>
              <a:latin typeface="open sans" panose="020B0606030504020204" pitchFamily="34" charset="0"/>
            </a:endParaRPr>
          </a:p>
          <a:p>
            <a:r>
              <a:rPr lang="en-US" i="1" dirty="0">
                <a:solidFill>
                  <a:srgbClr val="FF0000"/>
                </a:solidFill>
                <a:latin typeface="open sans" panose="020B0606030504020204" pitchFamily="34" charset="0"/>
              </a:rPr>
              <a:t>The UPDATE statement conflicted with the CHECK constraint "CK__Employee__Salary__68487DD7". The conflict occurred in database "</a:t>
            </a:r>
            <a:r>
              <a:rPr lang="en-US" i="1" dirty="0" err="1">
                <a:solidFill>
                  <a:srgbClr val="FF0000"/>
                </a:solidFill>
                <a:latin typeface="open sans" panose="020B0606030504020204" pitchFamily="34" charset="0"/>
              </a:rPr>
              <a:t>Home_Management</a:t>
            </a:r>
            <a:r>
              <a:rPr lang="en-US" i="1" dirty="0">
                <a:solidFill>
                  <a:srgbClr val="FF0000"/>
                </a:solidFill>
                <a:latin typeface="open sans" panose="020B0606030504020204" pitchFamily="34" charset="0"/>
              </a:rPr>
              <a:t>", table "</a:t>
            </a:r>
            <a:r>
              <a:rPr lang="en-US" i="1" dirty="0" err="1">
                <a:solidFill>
                  <a:srgbClr val="FF0000"/>
                </a:solidFill>
                <a:latin typeface="open sans" panose="020B0606030504020204" pitchFamily="34" charset="0"/>
              </a:rPr>
              <a:t>dbo.Employee</a:t>
            </a:r>
            <a:r>
              <a:rPr lang="en-US" i="1" dirty="0">
                <a:solidFill>
                  <a:srgbClr val="FF0000"/>
                </a:solidFill>
                <a:latin typeface="open sans" panose="020B0606030504020204" pitchFamily="34" charset="0"/>
              </a:rPr>
              <a:t>", column 'Salary'.</a:t>
            </a:r>
            <a:endParaRPr lang="en-US" dirty="0">
              <a:solidFill>
                <a:srgbClr val="FF0000"/>
              </a:solidFill>
              <a:latin typeface="open sans" panose="020B0606030504020204" pitchFamily="34" charset="0"/>
            </a:endParaRPr>
          </a:p>
          <a:p>
            <a:r>
              <a:rPr lang="en-US" dirty="0">
                <a:solidFill>
                  <a:srgbClr val="FF0000"/>
                </a:solidFill>
                <a:latin typeface="open sans" panose="020B0606030504020204" pitchFamily="34" charset="0"/>
              </a:rPr>
              <a:t>The statement has been terminated.</a:t>
            </a:r>
            <a:br>
              <a:rPr lang="en-US" dirty="0">
                <a:solidFill>
                  <a:srgbClr val="FF0000"/>
                </a:solidFill>
                <a:latin typeface="open sans" panose="020B0606030504020204" pitchFamily="34" charset="0"/>
              </a:rPr>
            </a:br>
            <a:br>
              <a:rPr lang="en-US" dirty="0">
                <a:solidFill>
                  <a:srgbClr val="212121"/>
                </a:solidFill>
                <a:latin typeface="open sans" panose="020B0606030504020204" pitchFamily="34" charset="0"/>
              </a:rPr>
            </a:br>
            <a:r>
              <a:rPr lang="en-US" b="1" dirty="0">
                <a:solidFill>
                  <a:srgbClr val="212121"/>
                </a:solidFill>
                <a:latin typeface="open sans" panose="020B0606030504020204" pitchFamily="34" charset="0"/>
              </a:rPr>
              <a:t>A check constraint violation occurred.</a:t>
            </a:r>
            <a:endParaRPr lang="en-US" dirty="0">
              <a:solidFill>
                <a:srgbClr val="212121"/>
              </a:solidFill>
              <a:latin typeface="open sans" panose="020B0606030504020204" pitchFamily="34" charset="0"/>
            </a:endParaRPr>
          </a:p>
          <a:p>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6BD1329B-00AB-BF14-D651-805980AD5447}"/>
              </a:ext>
            </a:extLst>
          </p:cNvPr>
          <p:cNvSpPr/>
          <p:nvPr/>
        </p:nvSpPr>
        <p:spPr>
          <a:xfrm>
            <a:off x="1008547" y="3110431"/>
            <a:ext cx="5702496" cy="1107996"/>
          </a:xfrm>
          <a:prstGeom prst="rect">
            <a:avLst/>
          </a:prstGeom>
          <a:solidFill>
            <a:schemeClr val="bg1">
              <a:lumMod val="95000"/>
            </a:schemeClr>
          </a:solidFill>
          <a:ln>
            <a:noFill/>
          </a:ln>
        </p:spPr>
        <p:txBody>
          <a:bodyPr wrap="square">
            <a:spAutoFit/>
          </a:bodyPr>
          <a:lstStyle/>
          <a:p>
            <a:r>
              <a:rPr lang="en-US" sz="1650" dirty="0">
                <a:solidFill>
                  <a:srgbClr val="FF00FF"/>
                </a:solidFill>
                <a:latin typeface="Consolas" panose="020B0609020204030204" pitchFamily="49" charset="0"/>
              </a:rPr>
              <a:t>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p>
          <a:p>
            <a:r>
              <a:rPr lang="en-US" sz="1650" dirty="0">
                <a:solidFill>
                  <a:srgbClr val="0000FF"/>
                </a:solidFill>
                <a:latin typeface="Consolas" panose="020B0609020204030204" pitchFamily="49" charset="0"/>
              </a:rPr>
              <a:t>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IF</a:t>
            </a:r>
            <a:r>
              <a:rPr lang="en-GB" sz="1650" dirty="0">
                <a:solidFill>
                  <a:prstClr val="black"/>
                </a:solidFill>
                <a:latin typeface="Consolas" panose="020B0609020204030204" pitchFamily="49" charset="0"/>
              </a:rPr>
              <a:t> </a:t>
            </a:r>
            <a:r>
              <a:rPr lang="en-GB" sz="1650" dirty="0">
                <a:solidFill>
                  <a:srgbClr val="FF00FF"/>
                </a:solidFill>
                <a:latin typeface="Consolas" panose="020B0609020204030204" pitchFamily="49" charset="0"/>
              </a:rPr>
              <a:t>@@ERROR</a:t>
            </a:r>
            <a:r>
              <a:rPr lang="en-GB" sz="1650" dirty="0">
                <a:solidFill>
                  <a:prstClr val="black"/>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547  </a:t>
            </a:r>
          </a:p>
          <a:p>
            <a:r>
              <a:rPr lang="en-GB" sz="1650" dirty="0">
                <a:solidFill>
                  <a:srgbClr val="0000FF"/>
                </a:solidFill>
                <a:latin typeface="Consolas" panose="020B0609020204030204" pitchFamily="49" charset="0"/>
              </a:rPr>
              <a:t>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'A check constraint violation occurred.'</a:t>
            </a:r>
            <a:r>
              <a:rPr lang="en-GB" sz="1650" dirty="0">
                <a:solidFill>
                  <a:srgbClr val="808080"/>
                </a:solidFill>
                <a:latin typeface="Consolas" panose="020B0609020204030204" pitchFamily="49" charset="0"/>
              </a:rPr>
              <a:t>;</a:t>
            </a:r>
          </a:p>
        </p:txBody>
      </p:sp>
      <p:sp>
        <p:nvSpPr>
          <p:cNvPr id="6" name="Rectangle 5">
            <a:extLst>
              <a:ext uri="{FF2B5EF4-FFF2-40B4-BE49-F238E27FC236}">
                <a16:creationId xmlns:a16="http://schemas.microsoft.com/office/drawing/2014/main" id="{751DE1C1-8715-92A3-768C-67989D59E3F4}"/>
              </a:ext>
            </a:extLst>
          </p:cNvPr>
          <p:cNvSpPr/>
          <p:nvPr/>
        </p:nvSpPr>
        <p:spPr>
          <a:xfrm>
            <a:off x="444761" y="3110431"/>
            <a:ext cx="579518"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a16="http://schemas.microsoft.com/office/drawing/2014/main" id="{3C5BFDCD-1E98-F044-22BB-16207F348FC3}"/>
              </a:ext>
            </a:extLst>
          </p:cNvPr>
          <p:cNvSpPr/>
          <p:nvPr/>
        </p:nvSpPr>
        <p:spPr>
          <a:xfrm>
            <a:off x="444760" y="2781247"/>
            <a:ext cx="9216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@@Error</a:t>
            </a:r>
          </a:p>
        </p:txBody>
      </p:sp>
    </p:spTree>
    <p:extLst>
      <p:ext uri="{BB962C8B-B14F-4D97-AF65-F5344CB8AC3E}">
        <p14:creationId xmlns:p14="http://schemas.microsoft.com/office/powerpoint/2010/main" val="91268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animBg="1"/>
      <p:bldP spid="6" grpId="0" animBg="1"/>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ERROR_NUMBER()</a:t>
            </a:r>
            <a:endParaRPr lang="en-GB" dirty="0"/>
          </a:p>
        </p:txBody>
      </p:sp>
      <p:sp>
        <p:nvSpPr>
          <p:cNvPr id="3" name="Content Placeholder 2">
            <a:extLst>
              <a:ext uri="{FF2B5EF4-FFF2-40B4-BE49-F238E27FC236}">
                <a16:creationId xmlns:a16="http://schemas.microsoft.com/office/drawing/2014/main" id="{05504016-A3A7-2E5C-9AB3-DFDD349BEBB8}"/>
              </a:ext>
            </a:extLst>
          </p:cNvPr>
          <p:cNvSpPr>
            <a:spLocks noGrp="1"/>
          </p:cNvSpPr>
          <p:nvPr>
            <p:ph idx="1"/>
          </p:nvPr>
        </p:nvSpPr>
        <p:spPr>
          <a:xfrm>
            <a:off x="131181" y="863444"/>
            <a:ext cx="11895978" cy="5590565"/>
          </a:xfrm>
        </p:spPr>
        <p:txBody>
          <a:bodyPr/>
          <a:lstStyle/>
          <a:p>
            <a:r>
              <a:rPr lang="en-US" dirty="0"/>
              <a:t>ERROR_NUMBER() returns the error number that caused the error. It returns zero if called outside the catch block.</a:t>
            </a: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7C81B89-89C3-64A4-077E-7E689C7DA585}"/>
              </a:ext>
            </a:extLst>
          </p:cNvPr>
          <p:cNvSpPr txBox="1"/>
          <p:nvPr/>
        </p:nvSpPr>
        <p:spPr>
          <a:xfrm>
            <a:off x="7053166" y="1978815"/>
            <a:ext cx="5138834" cy="923330"/>
          </a:xfrm>
          <a:prstGeom prst="rect">
            <a:avLst/>
          </a:prstGeom>
          <a:noFill/>
        </p:spPr>
        <p:txBody>
          <a:bodyPr wrap="square">
            <a:spAutoFit/>
          </a:bodyPr>
          <a:lstStyle/>
          <a:p>
            <a:r>
              <a:rPr lang="en-GB" sz="1800" b="1" dirty="0">
                <a:solidFill>
                  <a:srgbClr val="000000"/>
                </a:solidFill>
                <a:latin typeface="Consolas" panose="020B0609020204030204" pitchFamily="49" charset="0"/>
              </a:rPr>
              <a:t>O/P</a:t>
            </a:r>
            <a:r>
              <a:rPr lang="en-GB" sz="1800"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Error No </a:t>
            </a:r>
          </a:p>
          <a:p>
            <a:r>
              <a:rPr lang="en-GB" dirty="0">
                <a:solidFill>
                  <a:srgbClr val="000000"/>
                </a:solidFill>
                <a:latin typeface="Consolas" panose="020B0609020204030204" pitchFamily="49" charset="0"/>
              </a:rPr>
              <a:t>547</a:t>
            </a:r>
          </a:p>
        </p:txBody>
      </p:sp>
      <p:sp>
        <p:nvSpPr>
          <p:cNvPr id="4" name="Rectangle 3">
            <a:extLst>
              <a:ext uri="{FF2B5EF4-FFF2-40B4-BE49-F238E27FC236}">
                <a16:creationId xmlns:a16="http://schemas.microsoft.com/office/drawing/2014/main" id="{6BD1329B-00AB-BF14-D651-805980AD5447}"/>
              </a:ext>
            </a:extLst>
          </p:cNvPr>
          <p:cNvSpPr/>
          <p:nvPr/>
        </p:nvSpPr>
        <p:spPr>
          <a:xfrm>
            <a:off x="1045869" y="2307999"/>
            <a:ext cx="5702496" cy="1869743"/>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US" sz="1650" dirty="0">
                <a:solidFill>
                  <a:srgbClr val="FF00FF"/>
                </a:solidFill>
                <a:latin typeface="Consolas" panose="020B0609020204030204" pitchFamily="49" charset="0"/>
              </a:rPr>
              <a:t>	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p>
          <a:p>
            <a:r>
              <a:rPr lang="en-US" sz="1650" dirty="0">
                <a:solidFill>
                  <a:srgbClr val="0000FF"/>
                </a:solidFill>
                <a:latin typeface="Consolas" panose="020B0609020204030204" pitchFamily="49" charset="0"/>
              </a:rPr>
              <a:t>	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prstClr val="black"/>
                </a:solidFill>
                <a:latin typeface="Consolas" panose="020B0609020204030204" pitchFamily="49" charset="0"/>
              </a:rPr>
              <a:t> </a:t>
            </a:r>
            <a:r>
              <a:rPr lang="en-US" sz="1650" dirty="0">
                <a:solidFill>
                  <a:srgbClr val="FF00FF"/>
                </a:solidFill>
                <a:latin typeface="Consolas" panose="020B0609020204030204" pitchFamily="49" charset="0"/>
              </a:rPr>
              <a:t>ERROR_NUMBER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00FF"/>
                </a:solidFill>
                <a:latin typeface="Consolas" panose="020B0609020204030204" pitchFamily="49" charset="0"/>
              </a:rPr>
              <a:t>AS </a:t>
            </a:r>
            <a:r>
              <a:rPr lang="en-US" sz="1650" dirty="0" err="1">
                <a:solidFill>
                  <a:prstClr val="black"/>
                </a:solidFill>
                <a:latin typeface="Consolas" panose="020B0609020204030204" pitchFamily="49" charset="0"/>
              </a:rPr>
              <a:t>ErrorNo</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p:txBody>
      </p:sp>
      <p:sp>
        <p:nvSpPr>
          <p:cNvPr id="6" name="Rectangle 5">
            <a:extLst>
              <a:ext uri="{FF2B5EF4-FFF2-40B4-BE49-F238E27FC236}">
                <a16:creationId xmlns:a16="http://schemas.microsoft.com/office/drawing/2014/main" id="{751DE1C1-8715-92A3-768C-67989D59E3F4}"/>
              </a:ext>
            </a:extLst>
          </p:cNvPr>
          <p:cNvSpPr/>
          <p:nvPr/>
        </p:nvSpPr>
        <p:spPr>
          <a:xfrm>
            <a:off x="482083" y="2307999"/>
            <a:ext cx="579518"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7" name="Rectangle: Top Corners Rounded 6">
            <a:extLst>
              <a:ext uri="{FF2B5EF4-FFF2-40B4-BE49-F238E27FC236}">
                <a16:creationId xmlns:a16="http://schemas.microsoft.com/office/drawing/2014/main" id="{3C5BFDCD-1E98-F044-22BB-16207F348FC3}"/>
              </a:ext>
            </a:extLst>
          </p:cNvPr>
          <p:cNvSpPr/>
          <p:nvPr/>
        </p:nvSpPr>
        <p:spPr>
          <a:xfrm>
            <a:off x="482081" y="1978815"/>
            <a:ext cx="15893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Error_Number</a:t>
            </a:r>
            <a:r>
              <a:rPr lang="en-US" sz="1600" dirty="0">
                <a:solidFill>
                  <a:schemeClr val="bg1"/>
                </a:solidFill>
              </a:rPr>
              <a:t> ( )</a:t>
            </a:r>
          </a:p>
        </p:txBody>
      </p:sp>
    </p:spTree>
    <p:extLst>
      <p:ext uri="{BB962C8B-B14F-4D97-AF65-F5344CB8AC3E}">
        <p14:creationId xmlns:p14="http://schemas.microsoft.com/office/powerpoint/2010/main" val="238664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Join </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29132378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1108-83A0-847F-ED4F-1EFE6FF2E076}"/>
              </a:ext>
            </a:extLst>
          </p:cNvPr>
          <p:cNvSpPr>
            <a:spLocks noGrp="1"/>
          </p:cNvSpPr>
          <p:nvPr>
            <p:ph type="title"/>
          </p:nvPr>
        </p:nvSpPr>
        <p:spPr/>
        <p:txBody>
          <a:bodyPr/>
          <a:lstStyle/>
          <a:p>
            <a:r>
              <a:rPr lang="en-GB" dirty="0"/>
              <a:t>@@ERROR </a:t>
            </a:r>
            <a:r>
              <a:rPr lang="en-GB" b="0" dirty="0"/>
              <a:t>v/s</a:t>
            </a:r>
            <a:r>
              <a:rPr lang="en-GB" dirty="0"/>
              <a:t> ERROR_NUMBER ()</a:t>
            </a:r>
          </a:p>
        </p:txBody>
      </p:sp>
      <p:sp>
        <p:nvSpPr>
          <p:cNvPr id="3" name="Content Placeholder 2">
            <a:extLst>
              <a:ext uri="{FF2B5EF4-FFF2-40B4-BE49-F238E27FC236}">
                <a16:creationId xmlns:a16="http://schemas.microsoft.com/office/drawing/2014/main" id="{8A871012-7A33-073F-07A5-AEFCCBD28F0A}"/>
              </a:ext>
            </a:extLst>
          </p:cNvPr>
          <p:cNvSpPr>
            <a:spLocks noGrp="1"/>
          </p:cNvSpPr>
          <p:nvPr>
            <p:ph idx="1"/>
          </p:nvPr>
        </p:nvSpPr>
        <p:spPr/>
        <p:txBody>
          <a:bodyPr/>
          <a:lstStyle/>
          <a:p>
            <a:r>
              <a:rPr lang="en-US" dirty="0"/>
              <a:t>ERROR_NUMBER () can only be used in a catch block, </a:t>
            </a:r>
            <a:r>
              <a:rPr lang="en-US" b="1" dirty="0"/>
              <a:t>outside a catch block it returns Null </a:t>
            </a:r>
            <a:r>
              <a:rPr lang="en-US" dirty="0">
                <a:solidFill>
                  <a:schemeClr val="tx2">
                    <a:lumMod val="75000"/>
                  </a:schemeClr>
                </a:solidFill>
              </a:rPr>
              <a:t>but @@ERROR can be used inside or outside the catch block.</a:t>
            </a:r>
          </a:p>
          <a:p>
            <a:r>
              <a:rPr lang="en-US" dirty="0"/>
              <a:t>ERROR_NUMBER is a contrast to @@ERROR, that only returns the error number in the statement immediately after the one that causes an error, or the first statement of a CATCH block.</a:t>
            </a: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endParaRPr lang="en-GB" dirty="0"/>
          </a:p>
        </p:txBody>
      </p:sp>
      <p:sp>
        <p:nvSpPr>
          <p:cNvPr id="4" name="Rectangle 3">
            <a:extLst>
              <a:ext uri="{FF2B5EF4-FFF2-40B4-BE49-F238E27FC236}">
                <a16:creationId xmlns:a16="http://schemas.microsoft.com/office/drawing/2014/main" id="{352718A5-0EE1-70EC-FD68-55812959BB3A}"/>
              </a:ext>
            </a:extLst>
          </p:cNvPr>
          <p:cNvSpPr/>
          <p:nvPr/>
        </p:nvSpPr>
        <p:spPr>
          <a:xfrm>
            <a:off x="1083190" y="2877166"/>
            <a:ext cx="6726532" cy="1869743"/>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pPr marL="87312"/>
            <a:r>
              <a:rPr lang="en-US" sz="1650" dirty="0">
                <a:solidFill>
                  <a:srgbClr val="FF00FF"/>
                </a:solidFill>
                <a:latin typeface="Consolas" panose="020B0609020204030204" pitchFamily="49" charset="0"/>
              </a:rPr>
              <a:t>	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r>
              <a:rPr lang="en-US" sz="1650" dirty="0">
                <a:solidFill>
                  <a:srgbClr val="0000FF"/>
                </a:solidFill>
                <a:latin typeface="Consolas" panose="020B0609020204030204" pitchFamily="49" charset="0"/>
              </a:rPr>
              <a:t>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pPr marL="87312"/>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pPr marL="87312"/>
            <a:r>
              <a:rPr lang="en-US" sz="1650" dirty="0">
                <a:solidFill>
                  <a:srgbClr val="0000FF"/>
                </a:solidFill>
                <a:latin typeface="Consolas" panose="020B0609020204030204" pitchFamily="49" charset="0"/>
              </a:rPr>
              <a:t>	SELECT</a:t>
            </a:r>
            <a:r>
              <a:rPr lang="en-US" sz="1650" dirty="0">
                <a:solidFill>
                  <a:prstClr val="black"/>
                </a:solidFill>
                <a:latin typeface="Consolas" panose="020B0609020204030204" pitchFamily="49" charset="0"/>
              </a:rPr>
              <a:t> </a:t>
            </a:r>
            <a:r>
              <a:rPr lang="en-US" sz="1650" dirty="0">
                <a:solidFill>
                  <a:srgbClr val="FF00FF"/>
                </a:solidFill>
                <a:latin typeface="Consolas" panose="020B0609020204030204" pitchFamily="49" charset="0"/>
              </a:rPr>
              <a:t>ERROR_NUMBER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ErrorNumber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FF"/>
                </a:solidFill>
                <a:latin typeface="Consolas" panose="020B0609020204030204" pitchFamily="49" charset="0"/>
              </a:rPr>
              <a:t>@@ERROR</a:t>
            </a:r>
            <a:r>
              <a:rPr lang="en-GB"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p:txBody>
      </p:sp>
      <p:sp>
        <p:nvSpPr>
          <p:cNvPr id="5" name="Rectangle 4">
            <a:extLst>
              <a:ext uri="{FF2B5EF4-FFF2-40B4-BE49-F238E27FC236}">
                <a16:creationId xmlns:a16="http://schemas.microsoft.com/office/drawing/2014/main" id="{35E9BA73-4BFB-A603-73B1-0F20FEBB4D9E}"/>
              </a:ext>
            </a:extLst>
          </p:cNvPr>
          <p:cNvSpPr/>
          <p:nvPr/>
        </p:nvSpPr>
        <p:spPr>
          <a:xfrm>
            <a:off x="519404" y="2877166"/>
            <a:ext cx="579518"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6" name="Rectangle: Top Corners Rounded 5">
            <a:extLst>
              <a:ext uri="{FF2B5EF4-FFF2-40B4-BE49-F238E27FC236}">
                <a16:creationId xmlns:a16="http://schemas.microsoft.com/office/drawing/2014/main" id="{24F0F8DE-21A4-919D-0BC0-F38F6AFAD4E2}"/>
              </a:ext>
            </a:extLst>
          </p:cNvPr>
          <p:cNvSpPr/>
          <p:nvPr/>
        </p:nvSpPr>
        <p:spPr>
          <a:xfrm>
            <a:off x="519402" y="2547982"/>
            <a:ext cx="2606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@@Error v/s </a:t>
            </a:r>
            <a:r>
              <a:rPr lang="en-US" sz="1600" dirty="0" err="1">
                <a:solidFill>
                  <a:schemeClr val="bg1"/>
                </a:solidFill>
              </a:rPr>
              <a:t>Error_Number</a:t>
            </a:r>
            <a:r>
              <a:rPr lang="en-US" sz="1600" dirty="0">
                <a:solidFill>
                  <a:schemeClr val="bg1"/>
                </a:solidFill>
              </a:rPr>
              <a:t> ( )</a:t>
            </a:r>
          </a:p>
        </p:txBody>
      </p:sp>
    </p:spTree>
    <p:extLst>
      <p:ext uri="{BB962C8B-B14F-4D97-AF65-F5344CB8AC3E}">
        <p14:creationId xmlns:p14="http://schemas.microsoft.com/office/powerpoint/2010/main" val="144204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Handling Errors using TRY…CATCH</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pPr marL="0" indent="0">
              <a:buNone/>
            </a:pPr>
            <a:r>
              <a:rPr lang="en-US" dirty="0"/>
              <a:t>Here’s how the syntax looks like.</a:t>
            </a:r>
            <a:endParaRPr lang="en-GB" sz="1800" dirty="0">
              <a:solidFill>
                <a:srgbClr val="0000FF"/>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--code to try </a:t>
            </a:r>
            <a:endParaRPr lang="en-GB"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r>
              <a:rPr lang="en-GB" sz="1800" dirty="0">
                <a:solidFill>
                  <a:srgbClr val="000000"/>
                </a:solidFill>
                <a:latin typeface="Consolas" panose="020B0609020204030204" pitchFamily="49" charset="0"/>
              </a:rPr>
              <a:t>  </a:t>
            </a:r>
          </a:p>
          <a:p>
            <a:pPr marL="544512" lvl="1"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--code to run if an error occurs is generated in try</a:t>
            </a:r>
            <a:endParaRPr lang="en-US"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r>
              <a:rPr lang="en-US" dirty="0"/>
              <a:t>Anything between the BEGIN TRY and END TRY is the code that we want to monitor for an error. </a:t>
            </a:r>
          </a:p>
          <a:p>
            <a:r>
              <a:rPr lang="en-US" dirty="0"/>
              <a:t>So, if an error would have happened inside this TRY statement, the control would have immediately get transferred to the CATCH statement and then it would have started executing code line by line.</a:t>
            </a:r>
          </a:p>
          <a:p>
            <a:r>
              <a:rPr lang="en-US" dirty="0"/>
              <a:t>Now, inside the CATCH statement, we can try to fix the error, report the error or even log the error, so we know when it happened, who did it by logging the username, all the useful stuff. </a:t>
            </a:r>
            <a:endParaRPr lang="en-GB" dirty="0"/>
          </a:p>
        </p:txBody>
      </p:sp>
    </p:spTree>
    <p:extLst>
      <p:ext uri="{BB962C8B-B14F-4D97-AF65-F5344CB8AC3E}">
        <p14:creationId xmlns:p14="http://schemas.microsoft.com/office/powerpoint/2010/main" val="177923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49DB-C02A-7A13-903C-AD05687DEB22}"/>
              </a:ext>
            </a:extLst>
          </p:cNvPr>
          <p:cNvSpPr>
            <a:spLocks noGrp="1"/>
          </p:cNvSpPr>
          <p:nvPr>
            <p:ph type="title"/>
          </p:nvPr>
        </p:nvSpPr>
        <p:spPr/>
        <p:txBody>
          <a:bodyPr/>
          <a:lstStyle/>
          <a:p>
            <a:r>
              <a:rPr lang="en-US" dirty="0"/>
              <a:t>Nested TRY Block</a:t>
            </a:r>
            <a:endParaRPr lang="en-GB" dirty="0"/>
          </a:p>
        </p:txBody>
      </p:sp>
      <p:sp>
        <p:nvSpPr>
          <p:cNvPr id="3" name="Content Placeholder 2">
            <a:extLst>
              <a:ext uri="{FF2B5EF4-FFF2-40B4-BE49-F238E27FC236}">
                <a16:creationId xmlns:a16="http://schemas.microsoft.com/office/drawing/2014/main" id="{A2C28B41-9F4E-2A95-71F0-22BB0D0811E3}"/>
              </a:ext>
            </a:extLst>
          </p:cNvPr>
          <p:cNvSpPr>
            <a:spLocks noGrp="1"/>
          </p:cNvSpPr>
          <p:nvPr>
            <p:ph idx="1"/>
          </p:nvPr>
        </p:nvSpPr>
        <p:spPr/>
        <p:txBody>
          <a:bodyPr/>
          <a:lstStyle/>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Statements that may cause exceptions</a:t>
            </a:r>
            <a:endParaRPr lang="en-US"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Statements to handle exception</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TRY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CATCH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dirty="0"/>
          </a:p>
        </p:txBody>
      </p:sp>
    </p:spTree>
    <p:extLst>
      <p:ext uri="{BB962C8B-B14F-4D97-AF65-F5344CB8AC3E}">
        <p14:creationId xmlns:p14="http://schemas.microsoft.com/office/powerpoint/2010/main" val="42487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 Functions Example</a:t>
            </a:r>
            <a:endParaRPr lang="en-GB" dirty="0"/>
          </a:p>
        </p:txBody>
      </p:sp>
      <p:pic>
        <p:nvPicPr>
          <p:cNvPr id="5" name="Picture 4">
            <a:extLst>
              <a:ext uri="{FF2B5EF4-FFF2-40B4-BE49-F238E27FC236}">
                <a16:creationId xmlns:a16="http://schemas.microsoft.com/office/drawing/2014/main" id="{41FEE4F0-F4ED-3B73-6E47-62B5393CA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25" y="4988344"/>
            <a:ext cx="7844566" cy="1325337"/>
          </a:xfrm>
          <a:prstGeom prst="rect">
            <a:avLst/>
          </a:prstGeom>
          <a:ln>
            <a:solidFill>
              <a:schemeClr val="tx1"/>
            </a:solidFill>
          </a:ln>
        </p:spPr>
      </p:pic>
      <p:sp>
        <p:nvSpPr>
          <p:cNvPr id="4" name="Rectangle 3">
            <a:extLst>
              <a:ext uri="{FF2B5EF4-FFF2-40B4-BE49-F238E27FC236}">
                <a16:creationId xmlns:a16="http://schemas.microsoft.com/office/drawing/2014/main" id="{DE1519F5-C79D-6887-B31D-F606FAEB0707}"/>
              </a:ext>
            </a:extLst>
          </p:cNvPr>
          <p:cNvSpPr/>
          <p:nvPr/>
        </p:nvSpPr>
        <p:spPr>
          <a:xfrm>
            <a:off x="793942" y="1206987"/>
            <a:ext cx="6726532" cy="3647152"/>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8000"/>
                </a:solidFill>
                <a:latin typeface="Consolas" panose="020B0609020204030204" pitchFamily="49" charset="0"/>
              </a:rPr>
              <a:t>-- Generate a divide-by-zero error  </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Error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endParaRPr lang="en-GB" sz="1650" dirty="0"/>
          </a:p>
        </p:txBody>
      </p:sp>
      <p:sp>
        <p:nvSpPr>
          <p:cNvPr id="6" name="Rectangle 5">
            <a:extLst>
              <a:ext uri="{FF2B5EF4-FFF2-40B4-BE49-F238E27FC236}">
                <a16:creationId xmlns:a16="http://schemas.microsoft.com/office/drawing/2014/main" id="{4147AAE7-99C5-CA95-6646-BA4B7E3235AE}"/>
              </a:ext>
            </a:extLst>
          </p:cNvPr>
          <p:cNvSpPr/>
          <p:nvPr/>
        </p:nvSpPr>
        <p:spPr>
          <a:xfrm>
            <a:off x="230156" y="1206987"/>
            <a:ext cx="579518"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7" name="Rectangle: Top Corners Rounded 6">
            <a:extLst>
              <a:ext uri="{FF2B5EF4-FFF2-40B4-BE49-F238E27FC236}">
                <a16:creationId xmlns:a16="http://schemas.microsoft.com/office/drawing/2014/main" id="{D8D6D822-2C4A-FD6B-DF59-D4B6A669A879}"/>
              </a:ext>
            </a:extLst>
          </p:cNvPr>
          <p:cNvSpPr/>
          <p:nvPr/>
        </p:nvSpPr>
        <p:spPr>
          <a:xfrm>
            <a:off x="230154" y="877803"/>
            <a:ext cx="22517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a:t>
            </a:r>
          </a:p>
        </p:txBody>
      </p:sp>
    </p:spTree>
    <p:extLst>
      <p:ext uri="{BB962C8B-B14F-4D97-AF65-F5344CB8AC3E}">
        <p14:creationId xmlns:p14="http://schemas.microsoft.com/office/powerpoint/2010/main" val="1029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Error Functions in SQL</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pPr marL="0" indent="0">
              <a:buNone/>
            </a:pPr>
            <a:r>
              <a:rPr lang="en-US" dirty="0"/>
              <a:t>We even have access to some special data only available inside the CATCH statement:</a:t>
            </a:r>
          </a:p>
          <a:p>
            <a:pPr marL="0" indent="0">
              <a:buNone/>
            </a:pPr>
            <a:endParaRPr lang="en-GB" dirty="0"/>
          </a:p>
        </p:txBody>
      </p:sp>
      <p:graphicFrame>
        <p:nvGraphicFramePr>
          <p:cNvPr id="5" name="Content Placeholder 4">
            <a:extLst>
              <a:ext uri="{FF2B5EF4-FFF2-40B4-BE49-F238E27FC236}">
                <a16:creationId xmlns:a16="http://schemas.microsoft.com/office/drawing/2014/main" id="{C9B80827-E7F4-C3CF-B58E-871D9B1534DB}"/>
              </a:ext>
            </a:extLst>
          </p:cNvPr>
          <p:cNvGraphicFramePr>
            <a:graphicFrameLocks/>
          </p:cNvGraphicFramePr>
          <p:nvPr/>
        </p:nvGraphicFramePr>
        <p:xfrm>
          <a:off x="274766" y="2730624"/>
          <a:ext cx="11467412" cy="3291840"/>
        </p:xfrm>
        <a:graphic>
          <a:graphicData uri="http://schemas.openxmlformats.org/drawingml/2006/table">
            <a:tbl>
              <a:tblPr firstRow="1" bandRow="1">
                <a:tableStyleId>{8EC20E35-A176-4012-BC5E-935CFFF8708E}</a:tableStyleId>
              </a:tblPr>
              <a:tblGrid>
                <a:gridCol w="2260679">
                  <a:extLst>
                    <a:ext uri="{9D8B030D-6E8A-4147-A177-3AD203B41FA5}">
                      <a16:colId xmlns:a16="http://schemas.microsoft.com/office/drawing/2014/main" val="20000"/>
                    </a:ext>
                  </a:extLst>
                </a:gridCol>
                <a:gridCol w="920673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Error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Details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r>
                        <a:rPr lang="en-GB" sz="1800" dirty="0">
                          <a:solidFill>
                            <a:srgbClr val="FF00FF"/>
                          </a:solidFill>
                          <a:latin typeface="Consolas" panose="020B0609020204030204" pitchFamily="49" charset="0"/>
                        </a:rPr>
                        <a:t>ERROR_NUMBER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internal number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0000">
                <a:tc>
                  <a:txBody>
                    <a:bodyPr/>
                    <a:lstStyle/>
                    <a:p>
                      <a:r>
                        <a:rPr lang="en-GB" sz="1800" dirty="0">
                          <a:solidFill>
                            <a:srgbClr val="FF00FF"/>
                          </a:solidFill>
                          <a:latin typeface="Consolas" panose="020B0609020204030204" pitchFamily="49" charset="0"/>
                        </a:rPr>
                        <a:t>ERROR_STATE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the source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0000">
                <a:tc>
                  <a:txBody>
                    <a:bodyPr/>
                    <a:lstStyle/>
                    <a:p>
                      <a:r>
                        <a:rPr lang="en-GB" sz="1800" kern="1200" dirty="0">
                          <a:solidFill>
                            <a:srgbClr val="FF00FF"/>
                          </a:solidFill>
                          <a:latin typeface="Consolas" panose="020B0609020204030204" pitchFamily="49" charset="0"/>
                          <a:ea typeface="+mn-ea"/>
                          <a:cs typeface="+mn-cs"/>
                        </a:rPr>
                        <a:t>ERROR_SEVERITY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anything from informational errors to errors user of DBA can fix, etc.</a:t>
                      </a:r>
                    </a:p>
                    <a:p>
                      <a:r>
                        <a:rPr lang="en-US" sz="1200" b="0" i="0" kern="1200" dirty="0">
                          <a:solidFill>
                            <a:schemeClr val="dk1"/>
                          </a:solidFill>
                          <a:effectLst/>
                          <a:latin typeface="+mn-lt"/>
                          <a:ea typeface="+mn-ea"/>
                          <a:cs typeface="+mn-cs"/>
                        </a:rPr>
                        <a:t>13 - </a:t>
                      </a:r>
                      <a:r>
                        <a:rPr lang="en-GB" sz="1200" b="0" i="0" kern="1200" dirty="0">
                          <a:solidFill>
                            <a:schemeClr val="dk1"/>
                          </a:solidFill>
                          <a:effectLst/>
                          <a:latin typeface="+mn-lt"/>
                          <a:ea typeface="+mn-ea"/>
                          <a:cs typeface="+mn-cs"/>
                        </a:rPr>
                        <a:t>Indicates transaction deadlock errors.</a:t>
                      </a:r>
                    </a:p>
                    <a:p>
                      <a:r>
                        <a:rPr lang="en-US" sz="1200" b="0" i="0" kern="1200" dirty="0">
                          <a:solidFill>
                            <a:schemeClr val="dk1"/>
                          </a:solidFill>
                          <a:effectLst/>
                          <a:latin typeface="+mn-lt"/>
                          <a:ea typeface="+mn-ea"/>
                          <a:cs typeface="+mn-cs"/>
                        </a:rPr>
                        <a:t>14 - Indicates security-related errors, such as permission denied.</a:t>
                      </a:r>
                    </a:p>
                    <a:p>
                      <a:r>
                        <a:rPr lang="en-US" sz="1200" b="0" i="0" kern="1200" dirty="0">
                          <a:solidFill>
                            <a:schemeClr val="dk1"/>
                          </a:solidFill>
                          <a:effectLst/>
                          <a:latin typeface="+mn-lt"/>
                          <a:ea typeface="+mn-ea"/>
                          <a:cs typeface="+mn-cs"/>
                        </a:rPr>
                        <a:t>15 - Indicates syntax errors in the Transact-SQL command.</a:t>
                      </a:r>
                    </a:p>
                    <a:p>
                      <a:r>
                        <a:rPr lang="en-US" sz="1200" b="0" i="0" kern="1200" dirty="0">
                          <a:solidFill>
                            <a:schemeClr val="dk1"/>
                          </a:solidFill>
                          <a:effectLst/>
                          <a:latin typeface="+mn-lt"/>
                          <a:ea typeface="+mn-ea"/>
                          <a:cs typeface="+mn-cs"/>
                        </a:rPr>
                        <a:t>16 - Indicates general errors that can be corrected by the user.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ERROR_LINE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line number at which an error happened 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ERROR_PROCEDURE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name of the stored procedure or function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ERROR_MESSAGE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most essential information and that is the message text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6" name="Picture 5">
            <a:extLst>
              <a:ext uri="{FF2B5EF4-FFF2-40B4-BE49-F238E27FC236}">
                <a16:creationId xmlns:a16="http://schemas.microsoft.com/office/drawing/2014/main" id="{E8B33A2E-CFF2-C04B-A4D5-4ACE57065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 y="1395503"/>
            <a:ext cx="10943268" cy="1196444"/>
          </a:xfrm>
          <a:prstGeom prst="rect">
            <a:avLst/>
          </a:prstGeom>
          <a:ln>
            <a:solidFill>
              <a:schemeClr val="tx1"/>
            </a:solidFill>
          </a:ln>
        </p:spPr>
      </p:pic>
    </p:spTree>
    <p:extLst>
      <p:ext uri="{BB962C8B-B14F-4D97-AF65-F5344CB8AC3E}">
        <p14:creationId xmlns:p14="http://schemas.microsoft.com/office/powerpoint/2010/main" val="250185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82E6-977A-A688-1CA3-449AFEA7D0A9}"/>
              </a:ext>
            </a:extLst>
          </p:cNvPr>
          <p:cNvSpPr>
            <a:spLocks noGrp="1"/>
          </p:cNvSpPr>
          <p:nvPr>
            <p:ph type="title"/>
          </p:nvPr>
        </p:nvSpPr>
        <p:spPr/>
        <p:txBody>
          <a:bodyPr/>
          <a:lstStyle/>
          <a:p>
            <a:r>
              <a:rPr lang="en-US" dirty="0"/>
              <a:t>Procedure with TRY…CATCH Example</a:t>
            </a:r>
            <a:endParaRPr lang="en-GB" dirty="0"/>
          </a:p>
        </p:txBody>
      </p:sp>
      <p:sp>
        <p:nvSpPr>
          <p:cNvPr id="4" name="Content Placeholder 2">
            <a:extLst>
              <a:ext uri="{FF2B5EF4-FFF2-40B4-BE49-F238E27FC236}">
                <a16:creationId xmlns:a16="http://schemas.microsoft.com/office/drawing/2014/main" id="{4082E14A-1D0F-B460-9CF6-A1ACDC9D5043}"/>
              </a:ext>
            </a:extLst>
          </p:cNvPr>
          <p:cNvSpPr txBox="1">
            <a:spLocks/>
          </p:cNvSpPr>
          <p:nvPr/>
        </p:nvSpPr>
        <p:spPr>
          <a:xfrm>
            <a:off x="6925189" y="1225399"/>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2</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364E832C-91FF-A066-8EF3-E0191B001D47}"/>
              </a:ext>
            </a:extLst>
          </p:cNvPr>
          <p:cNvSpPr txBox="1">
            <a:spLocks/>
          </p:cNvSpPr>
          <p:nvPr/>
        </p:nvSpPr>
        <p:spPr>
          <a:xfrm>
            <a:off x="10894979" y="1243440"/>
            <a:ext cx="1067879" cy="7112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--Output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5</a:t>
            </a:r>
            <a:endParaRPr lang="en-GB" sz="1400" dirty="0">
              <a:solidFill>
                <a:srgbClr val="000000"/>
              </a:solidFill>
              <a:latin typeface="Consolas" panose="020B0609020204030204" pitchFamily="49" charset="0"/>
            </a:endParaRPr>
          </a:p>
        </p:txBody>
      </p:sp>
      <p:sp>
        <p:nvSpPr>
          <p:cNvPr id="6" name="Content Placeholder 2">
            <a:extLst>
              <a:ext uri="{FF2B5EF4-FFF2-40B4-BE49-F238E27FC236}">
                <a16:creationId xmlns:a16="http://schemas.microsoft.com/office/drawing/2014/main" id="{99581603-BDE6-2A88-5DCD-258E0318923C}"/>
              </a:ext>
            </a:extLst>
          </p:cNvPr>
          <p:cNvSpPr txBox="1">
            <a:spLocks/>
          </p:cNvSpPr>
          <p:nvPr/>
        </p:nvSpPr>
        <p:spPr>
          <a:xfrm>
            <a:off x="6925189" y="3078774"/>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pic>
        <p:nvPicPr>
          <p:cNvPr id="8" name="Picture 7">
            <a:extLst>
              <a:ext uri="{FF2B5EF4-FFF2-40B4-BE49-F238E27FC236}">
                <a16:creationId xmlns:a16="http://schemas.microsoft.com/office/drawing/2014/main" id="{129DB1DB-7F8F-F7F8-64D2-63B26DCF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189" y="4493077"/>
            <a:ext cx="5133932" cy="455739"/>
          </a:xfrm>
          <a:prstGeom prst="rect">
            <a:avLst/>
          </a:prstGeom>
          <a:ln>
            <a:solidFill>
              <a:schemeClr val="tx1"/>
            </a:solidFill>
          </a:ln>
        </p:spPr>
      </p:pic>
      <p:sp>
        <p:nvSpPr>
          <p:cNvPr id="7" name="Rectangle 6">
            <a:extLst>
              <a:ext uri="{FF2B5EF4-FFF2-40B4-BE49-F238E27FC236}">
                <a16:creationId xmlns:a16="http://schemas.microsoft.com/office/drawing/2014/main" id="{00C72D7B-5E68-7F99-A339-40ED9F5487A8}"/>
              </a:ext>
            </a:extLst>
          </p:cNvPr>
          <p:cNvSpPr/>
          <p:nvPr/>
        </p:nvSpPr>
        <p:spPr>
          <a:xfrm>
            <a:off x="696666" y="1225399"/>
            <a:ext cx="5986237" cy="4916731"/>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PR_divide</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@b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@c </a:t>
            </a:r>
            <a:r>
              <a:rPr lang="en-GB" sz="1650" dirty="0">
                <a:solidFill>
                  <a:srgbClr val="0000FF"/>
                </a:solidFill>
                <a:latin typeface="Consolas" panose="020B0609020204030204" pitchFamily="49" charset="0"/>
              </a:rPr>
              <a:t>decimal</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output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@c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@b</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6D226FBD-0188-DAA5-9E07-5A8803998659}"/>
              </a:ext>
            </a:extLst>
          </p:cNvPr>
          <p:cNvSpPr/>
          <p:nvPr/>
        </p:nvSpPr>
        <p:spPr>
          <a:xfrm>
            <a:off x="132880" y="1225399"/>
            <a:ext cx="579518" cy="491673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p:txBody>
      </p:sp>
      <p:sp>
        <p:nvSpPr>
          <p:cNvPr id="10" name="Rectangle: Top Corners Rounded 9">
            <a:extLst>
              <a:ext uri="{FF2B5EF4-FFF2-40B4-BE49-F238E27FC236}">
                <a16:creationId xmlns:a16="http://schemas.microsoft.com/office/drawing/2014/main" id="{25D68103-BB31-BAF2-ADEB-8CA08ADBD596}"/>
              </a:ext>
            </a:extLst>
          </p:cNvPr>
          <p:cNvSpPr/>
          <p:nvPr/>
        </p:nvSpPr>
        <p:spPr>
          <a:xfrm>
            <a:off x="132878" y="896215"/>
            <a:ext cx="383600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 in Stored Procedure</a:t>
            </a:r>
          </a:p>
        </p:txBody>
      </p:sp>
    </p:spTree>
    <p:extLst>
      <p:ext uri="{BB962C8B-B14F-4D97-AF65-F5344CB8AC3E}">
        <p14:creationId xmlns:p14="http://schemas.microsoft.com/office/powerpoint/2010/main" val="370356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9" grpId="0" animBg="1"/>
      <p:bldP spid="1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SQL Server RAISERROR</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r>
              <a:rPr lang="en-US" dirty="0"/>
              <a:t>We use the RAISERROR inside a TRY block to cause execution to jump to the associated CATCH block.</a:t>
            </a:r>
          </a:p>
          <a:p>
            <a:r>
              <a:rPr lang="en-US" dirty="0"/>
              <a:t>Inside the CATCH block, we use the RAISERROR to return the error information that invoked the CATCH block.</a:t>
            </a:r>
          </a:p>
          <a:p>
            <a:endParaRPr lang="en-GB" dirty="0"/>
          </a:p>
        </p:txBody>
      </p:sp>
      <p:pic>
        <p:nvPicPr>
          <p:cNvPr id="9" name="Picture 8">
            <a:extLst>
              <a:ext uri="{FF2B5EF4-FFF2-40B4-BE49-F238E27FC236}">
                <a16:creationId xmlns:a16="http://schemas.microsoft.com/office/drawing/2014/main" id="{15345A65-198A-48C0-DF2D-18FBD16F2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62" y="2607042"/>
            <a:ext cx="10943268" cy="1196444"/>
          </a:xfrm>
          <a:prstGeom prst="rect">
            <a:avLst/>
          </a:prstGeom>
          <a:ln>
            <a:solidFill>
              <a:schemeClr val="tx1"/>
            </a:solidFill>
          </a:ln>
        </p:spPr>
      </p:pic>
      <p:sp>
        <p:nvSpPr>
          <p:cNvPr id="10" name="Rectangle 9">
            <a:extLst>
              <a:ext uri="{FF2B5EF4-FFF2-40B4-BE49-F238E27FC236}">
                <a16:creationId xmlns:a16="http://schemas.microsoft.com/office/drawing/2014/main" id="{44303392-6F50-8D64-933B-3118CFAC7B41}"/>
              </a:ext>
            </a:extLst>
          </p:cNvPr>
          <p:cNvSpPr/>
          <p:nvPr/>
        </p:nvSpPr>
        <p:spPr>
          <a:xfrm>
            <a:off x="517362" y="3409544"/>
            <a:ext cx="2828953" cy="20914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993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C9F-4B5A-78BF-AA04-84CAE5001680}"/>
              </a:ext>
            </a:extLst>
          </p:cNvPr>
          <p:cNvSpPr>
            <a:spLocks noGrp="1"/>
          </p:cNvSpPr>
          <p:nvPr>
            <p:ph type="title"/>
          </p:nvPr>
        </p:nvSpPr>
        <p:spPr/>
        <p:txBody>
          <a:bodyPr/>
          <a:lstStyle/>
          <a:p>
            <a:r>
              <a:rPr lang="en-US" dirty="0"/>
              <a:t>RAISERROR Example</a:t>
            </a:r>
            <a:endParaRPr lang="en-GB" dirty="0"/>
          </a:p>
        </p:txBody>
      </p:sp>
      <p:sp>
        <p:nvSpPr>
          <p:cNvPr id="3" name="Content Placeholder 2">
            <a:extLst>
              <a:ext uri="{FF2B5EF4-FFF2-40B4-BE49-F238E27FC236}">
                <a16:creationId xmlns:a16="http://schemas.microsoft.com/office/drawing/2014/main" id="{F60FBBFD-F6C5-49E0-4105-641983CBC3AA}"/>
              </a:ext>
            </a:extLst>
          </p:cNvPr>
          <p:cNvSpPr>
            <a:spLocks noGrp="1"/>
          </p:cNvSpPr>
          <p:nvPr>
            <p:ph idx="1"/>
          </p:nvPr>
        </p:nvSpPr>
        <p:spPr/>
        <p:txBody>
          <a:bodyPr/>
          <a:lstStyle/>
          <a:p>
            <a:pPr marL="0" indent="0">
              <a:buNone/>
            </a:pPr>
            <a:r>
              <a:rPr lang="en-GB" sz="2400" dirty="0">
                <a:solidFill>
                  <a:srgbClr val="0000FF"/>
                </a:solidFill>
                <a:latin typeface="Consolas" panose="020B0609020204030204" pitchFamily="49" charset="0"/>
              </a:rPr>
              <a:t>BEGIN</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TRY</a:t>
            </a:r>
            <a:endParaRPr lang="en-GB" sz="2400" dirty="0">
              <a:solidFill>
                <a:srgbClr val="000000"/>
              </a:solidFill>
              <a:latin typeface="Consolas" panose="020B0609020204030204" pitchFamily="49" charset="0"/>
            </a:endParaRPr>
          </a:p>
          <a:p>
            <a:pPr marL="0" indent="0">
              <a:buNone/>
            </a:pPr>
            <a:r>
              <a:rPr lang="en-US" sz="2400" dirty="0">
                <a:solidFill>
                  <a:srgbClr val="008000"/>
                </a:solidFill>
                <a:latin typeface="Consolas" panose="020B0609020204030204" pitchFamily="49" charset="0"/>
              </a:rPr>
              <a:t> --Syntax: </a:t>
            </a:r>
            <a:r>
              <a:rPr lang="en-US" sz="2400" dirty="0" err="1">
                <a:solidFill>
                  <a:srgbClr val="008000"/>
                </a:solidFill>
                <a:latin typeface="Consolas" panose="020B0609020204030204" pitchFamily="49" charset="0"/>
              </a:rPr>
              <a:t>Raiserror</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errorid</a:t>
            </a:r>
            <a:r>
              <a:rPr lang="en-US" sz="2400" dirty="0">
                <a:solidFill>
                  <a:srgbClr val="008000"/>
                </a:solidFill>
                <a:latin typeface="Consolas" panose="020B0609020204030204" pitchFamily="49" charset="0"/>
              </a:rPr>
              <a:t>/</a:t>
            </a:r>
            <a:r>
              <a:rPr lang="en-US" sz="2400" dirty="0" err="1">
                <a:solidFill>
                  <a:srgbClr val="008000"/>
                </a:solidFill>
                <a:latin typeface="Consolas" panose="020B0609020204030204" pitchFamily="49" charset="0"/>
              </a:rPr>
              <a:t>errormsg</a:t>
            </a:r>
            <a:r>
              <a:rPr lang="en-US" sz="2400" dirty="0">
                <a:solidFill>
                  <a:srgbClr val="008000"/>
                </a:solidFill>
                <a:latin typeface="Consolas" panose="020B0609020204030204" pitchFamily="49" charset="0"/>
              </a:rPr>
              <a:t>, SEVERITY, state)</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RAISERROR</a:t>
            </a:r>
            <a:r>
              <a:rPr lang="en-US" sz="2400" dirty="0">
                <a:solidFill>
                  <a:srgbClr val="808080"/>
                </a:solidFill>
                <a:latin typeface="Consolas" panose="020B0609020204030204" pitchFamily="49" charset="0"/>
              </a:rPr>
              <a:t>(</a:t>
            </a:r>
            <a:r>
              <a:rPr lang="en-US" sz="2400" dirty="0">
                <a:solidFill>
                  <a:srgbClr val="FF0000"/>
                </a:solidFill>
                <a:latin typeface="Consolas" panose="020B0609020204030204" pitchFamily="49" charset="0"/>
              </a:rPr>
              <a:t>'Error occurred in the TRY block.'</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17</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END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TRY</a:t>
            </a:r>
            <a:endParaRPr lang="en-GB"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BEGIN</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CATCH</a:t>
            </a:r>
            <a:endParaRPr lang="en-GB" sz="2400" dirty="0">
              <a:solidFill>
                <a:srgbClr val="000000"/>
              </a:solidFill>
              <a:latin typeface="Consolas" panose="020B0609020204030204" pitchFamily="49" charset="0"/>
            </a:endParaRPr>
          </a:p>
          <a:p>
            <a:pPr marL="0" indent="0">
              <a:buNone/>
            </a:pP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SELECT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ERROR_MESSAGE</a:t>
            </a:r>
            <a:r>
              <a:rPr lang="en-GB" sz="2400" dirty="0">
                <a:solidFill>
                  <a:srgbClr val="808080"/>
                </a:solidFill>
                <a:latin typeface="Consolas" panose="020B0609020204030204" pitchFamily="49" charset="0"/>
              </a:rPr>
              <a: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ERROR_SEVERITY</a:t>
            </a:r>
            <a:r>
              <a:rPr lang="en-GB" sz="2400" dirty="0">
                <a:solidFill>
                  <a:srgbClr val="808080"/>
                </a:solidFill>
                <a:latin typeface="Consolas" panose="020B0609020204030204" pitchFamily="49" charset="0"/>
              </a:rPr>
              <a: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ERROR_STATE</a:t>
            </a:r>
            <a:r>
              <a:rPr lang="en-GB" sz="2400" dirty="0">
                <a:solidFill>
                  <a:srgbClr val="808080"/>
                </a:solidFill>
                <a:latin typeface="Consolas" panose="020B0609020204030204" pitchFamily="49" charset="0"/>
              </a:rPr>
              <a:t>();</a:t>
            </a:r>
            <a:endParaRPr lang="en-GB"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END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CATCH</a:t>
            </a:r>
            <a:r>
              <a:rPr lang="en-GB" sz="2400"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96640640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RAISERROR Example</a:t>
            </a:r>
            <a:endParaRPr lang="en-GB" dirty="0"/>
          </a:p>
        </p:txBody>
      </p:sp>
      <p:sp>
        <p:nvSpPr>
          <p:cNvPr id="5" name="TextBox 4">
            <a:extLst>
              <a:ext uri="{FF2B5EF4-FFF2-40B4-BE49-F238E27FC236}">
                <a16:creationId xmlns:a16="http://schemas.microsoft.com/office/drawing/2014/main" id="{47C81B89-89C3-64A4-077E-7E689C7DA585}"/>
              </a:ext>
            </a:extLst>
          </p:cNvPr>
          <p:cNvSpPr txBox="1"/>
          <p:nvPr/>
        </p:nvSpPr>
        <p:spPr>
          <a:xfrm>
            <a:off x="8576371" y="1404298"/>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50000</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6" name="TextBox 5">
            <a:extLst>
              <a:ext uri="{FF2B5EF4-FFF2-40B4-BE49-F238E27FC236}">
                <a16:creationId xmlns:a16="http://schemas.microsoft.com/office/drawing/2014/main" id="{7F2805D3-C58F-9898-2BD7-38EE00875ACA}"/>
              </a:ext>
            </a:extLst>
          </p:cNvPr>
          <p:cNvSpPr txBox="1"/>
          <p:nvPr/>
        </p:nvSpPr>
        <p:spPr>
          <a:xfrm>
            <a:off x="8576371" y="3105834"/>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DCEA5C01-BD87-6B64-2483-EB419AC3C480}"/>
              </a:ext>
            </a:extLst>
          </p:cNvPr>
          <p:cNvSpPr/>
          <p:nvPr/>
        </p:nvSpPr>
        <p:spPr>
          <a:xfrm>
            <a:off x="696666" y="1225399"/>
            <a:ext cx="7526451" cy="4662815"/>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CREATE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PROCEDURE</a:t>
            </a:r>
            <a:r>
              <a:rPr lang="en-US" sz="1650" dirty="0">
                <a:solidFill>
                  <a:srgbClr val="000000"/>
                </a:solidFill>
                <a:latin typeface="Consolas" panose="020B0609020204030204" pitchFamily="49" charset="0"/>
              </a:rPr>
              <a:t> spDivideBy1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@No1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@No2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RAISERROR</a:t>
            </a:r>
            <a:r>
              <a:rPr lang="en-US" sz="1650" dirty="0">
                <a:solidFill>
                  <a:srgbClr val="0000FF"/>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16</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D276F8BE-E203-A7F1-8B07-06B2F6EC5AA3}"/>
              </a:ext>
            </a:extLst>
          </p:cNvPr>
          <p:cNvSpPr/>
          <p:nvPr/>
        </p:nvSpPr>
        <p:spPr>
          <a:xfrm>
            <a:off x="132880" y="1225399"/>
            <a:ext cx="579518" cy="466281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p:txBody>
      </p:sp>
      <p:sp>
        <p:nvSpPr>
          <p:cNvPr id="8" name="Rectangle: Top Corners Rounded 7">
            <a:extLst>
              <a:ext uri="{FF2B5EF4-FFF2-40B4-BE49-F238E27FC236}">
                <a16:creationId xmlns:a16="http://schemas.microsoft.com/office/drawing/2014/main" id="{966C164A-A2A5-0F65-3213-BDEA651D4A38}"/>
              </a:ext>
            </a:extLst>
          </p:cNvPr>
          <p:cNvSpPr/>
          <p:nvPr/>
        </p:nvSpPr>
        <p:spPr>
          <a:xfrm>
            <a:off x="132879" y="896215"/>
            <a:ext cx="122899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RAISERROR</a:t>
            </a:r>
          </a:p>
        </p:txBody>
      </p:sp>
    </p:spTree>
    <p:extLst>
      <p:ext uri="{BB962C8B-B14F-4D97-AF65-F5344CB8AC3E}">
        <p14:creationId xmlns:p14="http://schemas.microsoft.com/office/powerpoint/2010/main" val="221590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uiExpand="1" build="p" animBg="1"/>
      <p:bldP spid="7" grpId="0" animBg="1"/>
      <p:bldP spid="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Throw Example</a:t>
            </a:r>
            <a:endParaRPr lang="en-GB" dirty="0"/>
          </a:p>
        </p:txBody>
      </p:sp>
      <p:sp>
        <p:nvSpPr>
          <p:cNvPr id="4" name="Rectangle 3">
            <a:extLst>
              <a:ext uri="{FF2B5EF4-FFF2-40B4-BE49-F238E27FC236}">
                <a16:creationId xmlns:a16="http://schemas.microsoft.com/office/drawing/2014/main" id="{DCEA5C01-BD87-6B64-2483-EB419AC3C480}"/>
              </a:ext>
            </a:extLst>
          </p:cNvPr>
          <p:cNvSpPr/>
          <p:nvPr/>
        </p:nvSpPr>
        <p:spPr>
          <a:xfrm>
            <a:off x="696666" y="1225399"/>
            <a:ext cx="7526451" cy="466281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spDivideBy2</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@No1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THROW</a:t>
            </a:r>
            <a:r>
              <a:rPr lang="en-US" sz="1650" dirty="0">
                <a:solidFill>
                  <a:srgbClr val="000000"/>
                </a:solidFill>
                <a:latin typeface="Consolas" panose="020B0609020204030204" pitchFamily="49" charset="0"/>
              </a:rPr>
              <a:t> 50001</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D276F8BE-E203-A7F1-8B07-06B2F6EC5AA3}"/>
              </a:ext>
            </a:extLst>
          </p:cNvPr>
          <p:cNvSpPr/>
          <p:nvPr/>
        </p:nvSpPr>
        <p:spPr>
          <a:xfrm>
            <a:off x="132880" y="1225399"/>
            <a:ext cx="579518" cy="466281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p:txBody>
      </p:sp>
      <p:sp>
        <p:nvSpPr>
          <p:cNvPr id="8" name="Rectangle: Top Corners Rounded 7">
            <a:extLst>
              <a:ext uri="{FF2B5EF4-FFF2-40B4-BE49-F238E27FC236}">
                <a16:creationId xmlns:a16="http://schemas.microsoft.com/office/drawing/2014/main" id="{966C164A-A2A5-0F65-3213-BDEA651D4A38}"/>
              </a:ext>
            </a:extLst>
          </p:cNvPr>
          <p:cNvSpPr/>
          <p:nvPr/>
        </p:nvSpPr>
        <p:spPr>
          <a:xfrm>
            <a:off x="132879" y="896215"/>
            <a:ext cx="88415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THROW</a:t>
            </a:r>
          </a:p>
        </p:txBody>
      </p:sp>
      <p:sp>
        <p:nvSpPr>
          <p:cNvPr id="3" name="TextBox 2">
            <a:extLst>
              <a:ext uri="{FF2B5EF4-FFF2-40B4-BE49-F238E27FC236}">
                <a16:creationId xmlns:a16="http://schemas.microsoft.com/office/drawing/2014/main" id="{224BBFF6-8387-BFAB-68F2-38763B95C2CB}"/>
              </a:ext>
            </a:extLst>
          </p:cNvPr>
          <p:cNvSpPr txBox="1"/>
          <p:nvPr/>
        </p:nvSpPr>
        <p:spPr>
          <a:xfrm>
            <a:off x="8483860" y="1225399"/>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spDivideBy2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50001</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9" name="TextBox 8">
            <a:extLst>
              <a:ext uri="{FF2B5EF4-FFF2-40B4-BE49-F238E27FC236}">
                <a16:creationId xmlns:a16="http://schemas.microsoft.com/office/drawing/2014/main" id="{0053F059-DD56-167C-6BB5-9CF3007F0B70}"/>
              </a:ext>
            </a:extLst>
          </p:cNvPr>
          <p:cNvSpPr txBox="1"/>
          <p:nvPr/>
        </p:nvSpPr>
        <p:spPr>
          <a:xfrm>
            <a:off x="8483860" y="2880450"/>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spDivideBy2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812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3"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3299850" y="3678861"/>
            <a:ext cx="304296" cy="2496612"/>
          </a:xfrm>
          <a:custGeom>
            <a:avLst/>
            <a:gdLst/>
            <a:ahLst/>
            <a:cxnLst/>
            <a:rect l="0" t="0" r="0" b="0"/>
            <a:pathLst>
              <a:path>
                <a:moveTo>
                  <a:pt x="0" y="0"/>
                </a:moveTo>
                <a:lnTo>
                  <a:pt x="0" y="2407894"/>
                </a:lnTo>
                <a:lnTo>
                  <a:pt x="304296" y="240789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3299850" y="3678861"/>
            <a:ext cx="304296" cy="1571562"/>
          </a:xfrm>
          <a:custGeom>
            <a:avLst/>
            <a:gdLst/>
            <a:ahLst/>
            <a:cxnLst/>
            <a:rect l="0" t="0" r="0" b="0"/>
            <a:pathLst>
              <a:path>
                <a:moveTo>
                  <a:pt x="0" y="0"/>
                </a:moveTo>
                <a:lnTo>
                  <a:pt x="0" y="1515716"/>
                </a:lnTo>
                <a:lnTo>
                  <a:pt x="304296" y="151571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3299850" y="3678861"/>
            <a:ext cx="304296" cy="646513"/>
          </a:xfrm>
          <a:custGeom>
            <a:avLst/>
            <a:gdLst/>
            <a:ahLst/>
            <a:cxnLst/>
            <a:rect l="0" t="0" r="0" b="0"/>
            <a:pathLst>
              <a:path>
                <a:moveTo>
                  <a:pt x="0" y="0"/>
                </a:moveTo>
                <a:lnTo>
                  <a:pt x="0" y="623539"/>
                </a:lnTo>
                <a:lnTo>
                  <a:pt x="304296" y="6235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1220125" y="3678861"/>
            <a:ext cx="253660" cy="1571562"/>
          </a:xfrm>
          <a:custGeom>
            <a:avLst/>
            <a:gdLst/>
            <a:ahLst/>
            <a:cxnLst/>
            <a:rect l="0" t="0" r="0" b="0"/>
            <a:pathLst>
              <a:path>
                <a:moveTo>
                  <a:pt x="0" y="0"/>
                </a:moveTo>
                <a:lnTo>
                  <a:pt x="0" y="1515716"/>
                </a:lnTo>
                <a:lnTo>
                  <a:pt x="253660" y="151571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1220125" y="3678861"/>
            <a:ext cx="220045" cy="646513"/>
          </a:xfrm>
          <a:custGeom>
            <a:avLst/>
            <a:gdLst/>
            <a:ahLst/>
            <a:cxnLst/>
            <a:rect l="0" t="0" r="0" b="0"/>
            <a:pathLst>
              <a:path>
                <a:moveTo>
                  <a:pt x="0" y="0"/>
                </a:moveTo>
                <a:lnTo>
                  <a:pt x="0" y="623539"/>
                </a:lnTo>
                <a:lnTo>
                  <a:pt x="220045" y="6235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3664573" y="1558615"/>
            <a:ext cx="2937308" cy="876135"/>
          </a:xfrm>
          <a:custGeom>
            <a:avLst/>
            <a:gdLst>
              <a:gd name="connsiteX0" fmla="*/ 0 w 2937308"/>
              <a:gd name="connsiteY0" fmla="*/ 0 h 845001"/>
              <a:gd name="connsiteX1" fmla="*/ 2937308 w 2937308"/>
              <a:gd name="connsiteY1" fmla="*/ 0 h 845001"/>
              <a:gd name="connsiteX2" fmla="*/ 2937308 w 2937308"/>
              <a:gd name="connsiteY2" fmla="*/ 845001 h 845001"/>
              <a:gd name="connsiteX3" fmla="*/ 0 w 2937308"/>
              <a:gd name="connsiteY3" fmla="*/ 845001 h 845001"/>
              <a:gd name="connsiteX4" fmla="*/ 0 w 2937308"/>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08" h="845001">
                <a:moveTo>
                  <a:pt x="0" y="0"/>
                </a:moveTo>
                <a:lnTo>
                  <a:pt x="2937308" y="0"/>
                </a:lnTo>
                <a:lnTo>
                  <a:pt x="2937308" y="845001"/>
                </a:lnTo>
                <a:lnTo>
                  <a:pt x="0" y="845001"/>
                </a:lnTo>
                <a:lnTo>
                  <a:pt x="0" y="0"/>
                </a:lnTo>
                <a:close/>
              </a:path>
            </a:pathLst>
          </a:custGeom>
          <a:solidFill>
            <a:schemeClr val="tx2">
              <a:lumMod val="60000"/>
              <a:lumOff val="40000"/>
            </a:schemeClr>
          </a:solidFill>
          <a:ln>
            <a:solidFill>
              <a:schemeClr val="tx2">
                <a:lumMod val="50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1" kern="1200" dirty="0">
                <a:solidFill>
                  <a:schemeClr val="tx1"/>
                </a:solidFill>
              </a:rPr>
              <a:t>Types of Join</a:t>
            </a:r>
            <a:endParaRPr lang="en-US" sz="2200" kern="1200" dirty="0"/>
          </a:p>
        </p:txBody>
      </p:sp>
      <p:sp>
        <p:nvSpPr>
          <p:cNvPr id="16" name="Freeform 15"/>
          <p:cNvSpPr/>
          <p:nvPr/>
        </p:nvSpPr>
        <p:spPr>
          <a:xfrm>
            <a:off x="1051018" y="2834477"/>
            <a:ext cx="1691066" cy="876135"/>
          </a:xfrm>
          <a:custGeom>
            <a:avLst/>
            <a:gdLst>
              <a:gd name="connsiteX0" fmla="*/ 0 w 1691066"/>
              <a:gd name="connsiteY0" fmla="*/ 0 h 845001"/>
              <a:gd name="connsiteX1" fmla="*/ 1691066 w 1691066"/>
              <a:gd name="connsiteY1" fmla="*/ 0 h 845001"/>
              <a:gd name="connsiteX2" fmla="*/ 1691066 w 1691066"/>
              <a:gd name="connsiteY2" fmla="*/ 845001 h 845001"/>
              <a:gd name="connsiteX3" fmla="*/ 0 w 1691066"/>
              <a:gd name="connsiteY3" fmla="*/ 845001 h 845001"/>
              <a:gd name="connsiteX4" fmla="*/ 0 w 1691066"/>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066" h="845001">
                <a:moveTo>
                  <a:pt x="0" y="0"/>
                </a:moveTo>
                <a:lnTo>
                  <a:pt x="1691066" y="0"/>
                </a:lnTo>
                <a:lnTo>
                  <a:pt x="1691066"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0" kern="1200" dirty="0">
                <a:solidFill>
                  <a:schemeClr val="tx1"/>
                </a:solidFill>
              </a:rPr>
              <a:t>Inner Join</a:t>
            </a:r>
          </a:p>
        </p:txBody>
      </p:sp>
      <p:sp>
        <p:nvSpPr>
          <p:cNvPr id="17" name="Freeform 16"/>
          <p:cNvSpPr/>
          <p:nvPr/>
        </p:nvSpPr>
        <p:spPr>
          <a:xfrm>
            <a:off x="1440171" y="4046838"/>
            <a:ext cx="1378653" cy="557073"/>
          </a:xfrm>
          <a:custGeom>
            <a:avLst/>
            <a:gdLst>
              <a:gd name="connsiteX0" fmla="*/ 0 w 1378653"/>
              <a:gd name="connsiteY0" fmla="*/ 0 h 537277"/>
              <a:gd name="connsiteX1" fmla="*/ 1378653 w 1378653"/>
              <a:gd name="connsiteY1" fmla="*/ 0 h 537277"/>
              <a:gd name="connsiteX2" fmla="*/ 1378653 w 1378653"/>
              <a:gd name="connsiteY2" fmla="*/ 537277 h 537277"/>
              <a:gd name="connsiteX3" fmla="*/ 0 w 1378653"/>
              <a:gd name="connsiteY3" fmla="*/ 537277 h 537277"/>
              <a:gd name="connsiteX4" fmla="*/ 0 w 1378653"/>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653" h="537277">
                <a:moveTo>
                  <a:pt x="0" y="0"/>
                </a:moveTo>
                <a:lnTo>
                  <a:pt x="1378653" y="0"/>
                </a:lnTo>
                <a:lnTo>
                  <a:pt x="1378653"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a:solidFill>
                  <a:schemeClr val="tx1"/>
                </a:solidFill>
                <a:latin typeface="+mn-lt"/>
                <a:ea typeface="+mn-ea"/>
                <a:cs typeface="+mn-cs"/>
              </a:rPr>
              <a:t>Natural Join</a:t>
            </a:r>
          </a:p>
        </p:txBody>
      </p:sp>
      <p:sp>
        <p:nvSpPr>
          <p:cNvPr id="18" name="Freeform 17"/>
          <p:cNvSpPr/>
          <p:nvPr/>
        </p:nvSpPr>
        <p:spPr>
          <a:xfrm>
            <a:off x="1473785" y="4971887"/>
            <a:ext cx="1271828" cy="557073"/>
          </a:xfrm>
          <a:custGeom>
            <a:avLst/>
            <a:gdLst>
              <a:gd name="connsiteX0" fmla="*/ 0 w 1271828"/>
              <a:gd name="connsiteY0" fmla="*/ 0 h 537277"/>
              <a:gd name="connsiteX1" fmla="*/ 1271828 w 1271828"/>
              <a:gd name="connsiteY1" fmla="*/ 0 h 537277"/>
              <a:gd name="connsiteX2" fmla="*/ 1271828 w 1271828"/>
              <a:gd name="connsiteY2" fmla="*/ 537277 h 537277"/>
              <a:gd name="connsiteX3" fmla="*/ 0 w 1271828"/>
              <a:gd name="connsiteY3" fmla="*/ 537277 h 537277"/>
              <a:gd name="connsiteX4" fmla="*/ 0 w 1271828"/>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828" h="537277">
                <a:moveTo>
                  <a:pt x="0" y="0"/>
                </a:moveTo>
                <a:lnTo>
                  <a:pt x="1271828" y="0"/>
                </a:lnTo>
                <a:lnTo>
                  <a:pt x="1271828"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err="1">
                <a:solidFill>
                  <a:schemeClr val="tx1"/>
                </a:solidFill>
                <a:latin typeface="Calibri"/>
                <a:ea typeface="+mn-ea"/>
                <a:cs typeface="+mn-cs"/>
              </a:rPr>
              <a:t>Equi</a:t>
            </a:r>
            <a:r>
              <a:rPr lang="en-US" altLang="en-US" sz="2200" kern="1200" dirty="0">
                <a:solidFill>
                  <a:schemeClr val="tx1"/>
                </a:solidFill>
                <a:latin typeface="Calibri"/>
                <a:ea typeface="+mn-ea"/>
                <a:cs typeface="+mn-cs"/>
              </a:rPr>
              <a:t> Join</a:t>
            </a:r>
          </a:p>
        </p:txBody>
      </p:sp>
      <p:sp>
        <p:nvSpPr>
          <p:cNvPr id="19" name="Freeform 18"/>
          <p:cNvSpPr/>
          <p:nvPr/>
        </p:nvSpPr>
        <p:spPr>
          <a:xfrm>
            <a:off x="3096985" y="2834477"/>
            <a:ext cx="2028644" cy="876135"/>
          </a:xfrm>
          <a:custGeom>
            <a:avLst/>
            <a:gdLst>
              <a:gd name="connsiteX0" fmla="*/ 0 w 2028644"/>
              <a:gd name="connsiteY0" fmla="*/ 0 h 845001"/>
              <a:gd name="connsiteX1" fmla="*/ 2028644 w 2028644"/>
              <a:gd name="connsiteY1" fmla="*/ 0 h 845001"/>
              <a:gd name="connsiteX2" fmla="*/ 2028644 w 2028644"/>
              <a:gd name="connsiteY2" fmla="*/ 845001 h 845001"/>
              <a:gd name="connsiteX3" fmla="*/ 0 w 2028644"/>
              <a:gd name="connsiteY3" fmla="*/ 845001 h 845001"/>
              <a:gd name="connsiteX4" fmla="*/ 0 w 2028644"/>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644" h="845001">
                <a:moveTo>
                  <a:pt x="0" y="0"/>
                </a:moveTo>
                <a:lnTo>
                  <a:pt x="2028644" y="0"/>
                </a:lnTo>
                <a:lnTo>
                  <a:pt x="2028644"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0" kern="1200" dirty="0">
                <a:solidFill>
                  <a:schemeClr val="tx1"/>
                </a:solidFill>
              </a:rPr>
              <a:t>Outer Join</a:t>
            </a:r>
          </a:p>
        </p:txBody>
      </p:sp>
      <p:sp>
        <p:nvSpPr>
          <p:cNvPr id="20" name="Freeform 19"/>
          <p:cNvSpPr/>
          <p:nvPr/>
        </p:nvSpPr>
        <p:spPr>
          <a:xfrm>
            <a:off x="3604147" y="4046838"/>
            <a:ext cx="2132850" cy="557073"/>
          </a:xfrm>
          <a:custGeom>
            <a:avLst/>
            <a:gdLst>
              <a:gd name="connsiteX0" fmla="*/ 0 w 2132850"/>
              <a:gd name="connsiteY0" fmla="*/ 0 h 537277"/>
              <a:gd name="connsiteX1" fmla="*/ 2132850 w 2132850"/>
              <a:gd name="connsiteY1" fmla="*/ 0 h 537277"/>
              <a:gd name="connsiteX2" fmla="*/ 2132850 w 2132850"/>
              <a:gd name="connsiteY2" fmla="*/ 537277 h 537277"/>
              <a:gd name="connsiteX3" fmla="*/ 0 w 2132850"/>
              <a:gd name="connsiteY3" fmla="*/ 537277 h 537277"/>
              <a:gd name="connsiteX4" fmla="*/ 0 w 2132850"/>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2850" h="537277">
                <a:moveTo>
                  <a:pt x="0" y="0"/>
                </a:moveTo>
                <a:lnTo>
                  <a:pt x="2132850" y="0"/>
                </a:lnTo>
                <a:lnTo>
                  <a:pt x="2132850"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Left Outer Join</a:t>
            </a:r>
          </a:p>
        </p:txBody>
      </p:sp>
      <p:sp>
        <p:nvSpPr>
          <p:cNvPr id="21" name="Freeform 20"/>
          <p:cNvSpPr/>
          <p:nvPr/>
        </p:nvSpPr>
        <p:spPr>
          <a:xfrm>
            <a:off x="3604147" y="4971887"/>
            <a:ext cx="2094335" cy="557073"/>
          </a:xfrm>
          <a:custGeom>
            <a:avLst/>
            <a:gdLst>
              <a:gd name="connsiteX0" fmla="*/ 0 w 2094335"/>
              <a:gd name="connsiteY0" fmla="*/ 0 h 537277"/>
              <a:gd name="connsiteX1" fmla="*/ 2094335 w 2094335"/>
              <a:gd name="connsiteY1" fmla="*/ 0 h 537277"/>
              <a:gd name="connsiteX2" fmla="*/ 2094335 w 2094335"/>
              <a:gd name="connsiteY2" fmla="*/ 537277 h 537277"/>
              <a:gd name="connsiteX3" fmla="*/ 0 w 2094335"/>
              <a:gd name="connsiteY3" fmla="*/ 537277 h 537277"/>
              <a:gd name="connsiteX4" fmla="*/ 0 w 2094335"/>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335" h="537277">
                <a:moveTo>
                  <a:pt x="0" y="0"/>
                </a:moveTo>
                <a:lnTo>
                  <a:pt x="2094335" y="0"/>
                </a:lnTo>
                <a:lnTo>
                  <a:pt x="2094335"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Right Outer Join</a:t>
            </a:r>
          </a:p>
        </p:txBody>
      </p:sp>
      <p:sp>
        <p:nvSpPr>
          <p:cNvPr id="22" name="Freeform 21"/>
          <p:cNvSpPr/>
          <p:nvPr/>
        </p:nvSpPr>
        <p:spPr>
          <a:xfrm>
            <a:off x="3604147" y="5896936"/>
            <a:ext cx="2055837" cy="557073"/>
          </a:xfrm>
          <a:custGeom>
            <a:avLst/>
            <a:gdLst>
              <a:gd name="connsiteX0" fmla="*/ 0 w 2055837"/>
              <a:gd name="connsiteY0" fmla="*/ 0 h 537277"/>
              <a:gd name="connsiteX1" fmla="*/ 2055837 w 2055837"/>
              <a:gd name="connsiteY1" fmla="*/ 0 h 537277"/>
              <a:gd name="connsiteX2" fmla="*/ 2055837 w 2055837"/>
              <a:gd name="connsiteY2" fmla="*/ 537277 h 537277"/>
              <a:gd name="connsiteX3" fmla="*/ 0 w 2055837"/>
              <a:gd name="connsiteY3" fmla="*/ 537277 h 537277"/>
              <a:gd name="connsiteX4" fmla="*/ 0 w 2055837"/>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837" h="537277">
                <a:moveTo>
                  <a:pt x="0" y="0"/>
                </a:moveTo>
                <a:lnTo>
                  <a:pt x="2055837" y="0"/>
                </a:lnTo>
                <a:lnTo>
                  <a:pt x="2055837"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Full Outer Join</a:t>
            </a:r>
          </a:p>
        </p:txBody>
      </p:sp>
      <p:sp>
        <p:nvSpPr>
          <p:cNvPr id="23" name="Freeform 22"/>
          <p:cNvSpPr/>
          <p:nvPr/>
        </p:nvSpPr>
        <p:spPr>
          <a:xfrm>
            <a:off x="5480530" y="2834477"/>
            <a:ext cx="1690002" cy="876135"/>
          </a:xfrm>
          <a:custGeom>
            <a:avLst/>
            <a:gdLst>
              <a:gd name="connsiteX0" fmla="*/ 0 w 1690002"/>
              <a:gd name="connsiteY0" fmla="*/ 0 h 845001"/>
              <a:gd name="connsiteX1" fmla="*/ 1690002 w 1690002"/>
              <a:gd name="connsiteY1" fmla="*/ 0 h 845001"/>
              <a:gd name="connsiteX2" fmla="*/ 1690002 w 1690002"/>
              <a:gd name="connsiteY2" fmla="*/ 845001 h 845001"/>
              <a:gd name="connsiteX3" fmla="*/ 0 w 1690002"/>
              <a:gd name="connsiteY3" fmla="*/ 845001 h 845001"/>
              <a:gd name="connsiteX4" fmla="*/ 0 w 1690002"/>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02" h="845001">
                <a:moveTo>
                  <a:pt x="0" y="0"/>
                </a:moveTo>
                <a:lnTo>
                  <a:pt x="1690002" y="0"/>
                </a:lnTo>
                <a:lnTo>
                  <a:pt x="1690002"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a:solidFill>
                  <a:schemeClr val="tx1"/>
                </a:solidFill>
                <a:latin typeface="Calibri"/>
                <a:ea typeface="+mn-ea"/>
                <a:cs typeface="+mn-cs"/>
              </a:rPr>
              <a:t>Cross Join</a:t>
            </a:r>
            <a:endParaRPr lang="en-US" sz="2200" b="0" kern="1200" dirty="0">
              <a:solidFill>
                <a:schemeClr val="tx1"/>
              </a:solidFill>
              <a:latin typeface="Calibri"/>
              <a:ea typeface="+mn-ea"/>
              <a:cs typeface="+mn-cs"/>
            </a:endParaRPr>
          </a:p>
        </p:txBody>
      </p:sp>
      <p:sp>
        <p:nvSpPr>
          <p:cNvPr id="24" name="Freeform 23"/>
          <p:cNvSpPr/>
          <p:nvPr/>
        </p:nvSpPr>
        <p:spPr>
          <a:xfrm>
            <a:off x="7525434" y="2834477"/>
            <a:ext cx="1690002" cy="876135"/>
          </a:xfrm>
          <a:custGeom>
            <a:avLst/>
            <a:gdLst>
              <a:gd name="connsiteX0" fmla="*/ 0 w 1690002"/>
              <a:gd name="connsiteY0" fmla="*/ 0 h 845001"/>
              <a:gd name="connsiteX1" fmla="*/ 1690002 w 1690002"/>
              <a:gd name="connsiteY1" fmla="*/ 0 h 845001"/>
              <a:gd name="connsiteX2" fmla="*/ 1690002 w 1690002"/>
              <a:gd name="connsiteY2" fmla="*/ 845001 h 845001"/>
              <a:gd name="connsiteX3" fmla="*/ 0 w 1690002"/>
              <a:gd name="connsiteY3" fmla="*/ 845001 h 845001"/>
              <a:gd name="connsiteX4" fmla="*/ 0 w 1690002"/>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02" h="845001">
                <a:moveTo>
                  <a:pt x="0" y="0"/>
                </a:moveTo>
                <a:lnTo>
                  <a:pt x="1690002" y="0"/>
                </a:lnTo>
                <a:lnTo>
                  <a:pt x="1690002"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a:solidFill>
                  <a:schemeClr val="tx1"/>
                </a:solidFill>
                <a:latin typeface="Calibri"/>
                <a:ea typeface="+mn-ea"/>
                <a:cs typeface="+mn-cs"/>
              </a:rPr>
              <a:t>Self Join</a:t>
            </a:r>
            <a:endParaRPr lang="en-US" sz="2200" b="0" kern="1200" dirty="0">
              <a:solidFill>
                <a:schemeClr val="tx1"/>
              </a:solidFill>
              <a:latin typeface="Calibri"/>
              <a:ea typeface="+mn-ea"/>
              <a:cs typeface="+mn-cs"/>
            </a:endParaRPr>
          </a:p>
        </p:txBody>
      </p:sp>
      <p:sp>
        <p:nvSpPr>
          <p:cNvPr id="3" name="Content Placeholder 2"/>
          <p:cNvSpPr>
            <a:spLocks noGrp="1"/>
          </p:cNvSpPr>
          <p:nvPr>
            <p:ph idx="1"/>
          </p:nvPr>
        </p:nvSpPr>
        <p:spPr/>
        <p:txBody>
          <a:bodyPr/>
          <a:lstStyle/>
          <a:p>
            <a:r>
              <a:rPr lang="en-US" altLang="en-US" dirty="0"/>
              <a:t>An SQL JOIN clause is used to </a:t>
            </a:r>
            <a:r>
              <a:rPr lang="en-US" altLang="en-US" b="1" dirty="0">
                <a:solidFill>
                  <a:schemeClr val="tx2"/>
                </a:solidFill>
              </a:rPr>
              <a:t>combine rows </a:t>
            </a:r>
            <a:r>
              <a:rPr lang="en-US" altLang="en-US" dirty="0"/>
              <a:t>from two or more tables, </a:t>
            </a:r>
            <a:r>
              <a:rPr lang="en-US" altLang="en-US" b="1" dirty="0">
                <a:solidFill>
                  <a:schemeClr val="tx2"/>
                </a:solidFill>
              </a:rPr>
              <a:t>based on a common field </a:t>
            </a:r>
            <a:r>
              <a:rPr lang="en-US" altLang="en-US" dirty="0"/>
              <a:t>between them.</a:t>
            </a:r>
          </a:p>
          <a:p>
            <a:endParaRPr lang="en-US" dirty="0"/>
          </a:p>
        </p:txBody>
      </p:sp>
      <p:sp>
        <p:nvSpPr>
          <p:cNvPr id="2" name="Title 1"/>
          <p:cNvSpPr>
            <a:spLocks noGrp="1"/>
          </p:cNvSpPr>
          <p:nvPr>
            <p:ph type="title"/>
          </p:nvPr>
        </p:nvSpPr>
        <p:spPr/>
        <p:txBody>
          <a:bodyPr/>
          <a:lstStyle/>
          <a:p>
            <a:r>
              <a:rPr lang="en-US" dirty="0"/>
              <a:t>Joins</a:t>
            </a:r>
          </a:p>
        </p:txBody>
      </p:sp>
      <p:cxnSp>
        <p:nvCxnSpPr>
          <p:cNvPr id="26" name="Straight Connector 25"/>
          <p:cNvCxnSpPr/>
          <p:nvPr/>
        </p:nvCxnSpPr>
        <p:spPr>
          <a:xfrm>
            <a:off x="5125630" y="2403615"/>
            <a:ext cx="0" cy="220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27900" y="2623643"/>
            <a:ext cx="66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827900" y="26236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85020" y="26236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344951" y="2625378"/>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447945" y="26247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2152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TCL and DCL Commands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- 13</a:t>
            </a:r>
          </a:p>
        </p:txBody>
      </p:sp>
    </p:spTree>
    <p:extLst>
      <p:ext uri="{BB962C8B-B14F-4D97-AF65-F5344CB8AC3E}">
        <p14:creationId xmlns:p14="http://schemas.microsoft.com/office/powerpoint/2010/main" val="18941336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Transaction ??</a:t>
            </a:r>
          </a:p>
        </p:txBody>
      </p:sp>
      <p:sp>
        <p:nvSpPr>
          <p:cNvPr id="5" name="Content Placeholder 4"/>
          <p:cNvSpPr>
            <a:spLocks noGrp="1"/>
          </p:cNvSpPr>
          <p:nvPr>
            <p:ph idx="1"/>
          </p:nvPr>
        </p:nvSpPr>
        <p:spPr/>
        <p:txBody>
          <a:bodyPr/>
          <a:lstStyle/>
          <a:p>
            <a:r>
              <a:rPr lang="en-US" b="1" dirty="0">
                <a:solidFill>
                  <a:schemeClr val="tx2">
                    <a:lumMod val="75000"/>
                  </a:schemeClr>
                </a:solidFill>
              </a:rPr>
              <a:t>Transaction</a:t>
            </a:r>
            <a:r>
              <a:rPr lang="en-US" dirty="0"/>
              <a:t> is a set of database operations that performs a particular task.</a:t>
            </a:r>
          </a:p>
          <a:p>
            <a:endParaRPr lang="en-US" dirty="0"/>
          </a:p>
        </p:txBody>
      </p:sp>
      <p:pic>
        <p:nvPicPr>
          <p:cNvPr id="10" name="Picture 9">
            <a:extLst>
              <a:ext uri="{FF2B5EF4-FFF2-40B4-BE49-F238E27FC236}">
                <a16:creationId xmlns:a16="http://schemas.microsoft.com/office/drawing/2014/main" id="{7AB5D936-8B43-4788-BAA6-282166A8D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514" y="1693556"/>
            <a:ext cx="2143125" cy="2143125"/>
          </a:xfrm>
          <a:prstGeom prst="rect">
            <a:avLst/>
          </a:prstGeom>
        </p:spPr>
      </p:pic>
      <p:sp>
        <p:nvSpPr>
          <p:cNvPr id="12" name="TextBox 11">
            <a:extLst>
              <a:ext uri="{FF2B5EF4-FFF2-40B4-BE49-F238E27FC236}">
                <a16:creationId xmlns:a16="http://schemas.microsoft.com/office/drawing/2014/main" id="{CF9AF154-5AAC-491D-BB65-53F7D87E9ED2}"/>
              </a:ext>
            </a:extLst>
          </p:cNvPr>
          <p:cNvSpPr txBox="1"/>
          <p:nvPr/>
        </p:nvSpPr>
        <p:spPr>
          <a:xfrm>
            <a:off x="1976273" y="3985546"/>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13" name="TextBox 12">
            <a:extLst>
              <a:ext uri="{FF2B5EF4-FFF2-40B4-BE49-F238E27FC236}">
                <a16:creationId xmlns:a16="http://schemas.microsoft.com/office/drawing/2014/main" id="{E07440FF-1512-45E6-B3B3-17AF903FC2E8}"/>
              </a:ext>
            </a:extLst>
          </p:cNvPr>
          <p:cNvSpPr txBox="1"/>
          <p:nvPr/>
        </p:nvSpPr>
        <p:spPr>
          <a:xfrm>
            <a:off x="8101821" y="3985546"/>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14" name="Rounded Rectangle 4">
            <a:extLst>
              <a:ext uri="{FF2B5EF4-FFF2-40B4-BE49-F238E27FC236}">
                <a16:creationId xmlns:a16="http://schemas.microsoft.com/office/drawing/2014/main" id="{C4B8D31C-192D-4B1E-8AC3-CA3E59138FBF}"/>
              </a:ext>
            </a:extLst>
          </p:cNvPr>
          <p:cNvSpPr/>
          <p:nvPr/>
        </p:nvSpPr>
        <p:spPr>
          <a:xfrm>
            <a:off x="4480685" y="2120352"/>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16" name="TextBox 15">
            <a:extLst>
              <a:ext uri="{FF2B5EF4-FFF2-40B4-BE49-F238E27FC236}">
                <a16:creationId xmlns:a16="http://schemas.microsoft.com/office/drawing/2014/main" id="{E29702FB-4BE4-486F-A5BB-97D12E1DA310}"/>
              </a:ext>
            </a:extLst>
          </p:cNvPr>
          <p:cNvSpPr txBox="1"/>
          <p:nvPr/>
        </p:nvSpPr>
        <p:spPr>
          <a:xfrm>
            <a:off x="3835639" y="4908876"/>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18" name="Right Arrow 5">
            <a:extLst>
              <a:ext uri="{FF2B5EF4-FFF2-40B4-BE49-F238E27FC236}">
                <a16:creationId xmlns:a16="http://schemas.microsoft.com/office/drawing/2014/main" id="{D28F616A-C1D7-4B01-B474-C6B823E0F43C}"/>
              </a:ext>
            </a:extLst>
          </p:cNvPr>
          <p:cNvSpPr/>
          <p:nvPr/>
        </p:nvSpPr>
        <p:spPr>
          <a:xfrm>
            <a:off x="4457039" y="3657037"/>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20" name="TextBox 19">
            <a:extLst>
              <a:ext uri="{FF2B5EF4-FFF2-40B4-BE49-F238E27FC236}">
                <a16:creationId xmlns:a16="http://schemas.microsoft.com/office/drawing/2014/main" id="{FC3550DB-BA3E-4529-813C-52E24D92AB98}"/>
              </a:ext>
            </a:extLst>
          </p:cNvPr>
          <p:cNvSpPr txBox="1"/>
          <p:nvPr/>
        </p:nvSpPr>
        <p:spPr>
          <a:xfrm>
            <a:off x="3835639" y="5312110"/>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sp>
        <p:nvSpPr>
          <p:cNvPr id="22" name="Rounded Rectangle 11">
            <a:extLst>
              <a:ext uri="{FF2B5EF4-FFF2-40B4-BE49-F238E27FC236}">
                <a16:creationId xmlns:a16="http://schemas.microsoft.com/office/drawing/2014/main" id="{38A6274B-74E9-48AE-BA2C-3862710CD7A8}"/>
              </a:ext>
            </a:extLst>
          </p:cNvPr>
          <p:cNvSpPr/>
          <p:nvPr/>
        </p:nvSpPr>
        <p:spPr>
          <a:xfrm>
            <a:off x="3300759" y="5729910"/>
            <a:ext cx="5291528" cy="6756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after Successful </a:t>
            </a:r>
            <a:r>
              <a:rPr lang="en-US" b="1" dirty="0">
                <a:solidFill>
                  <a:schemeClr val="accent3"/>
                </a:solidFill>
              </a:rPr>
              <a:t>Transaction</a:t>
            </a:r>
            <a:r>
              <a:rPr lang="en-US" dirty="0">
                <a:solidFill>
                  <a:schemeClr val="tx1"/>
                </a:solidFill>
              </a:rPr>
              <a:t> : 5000</a:t>
            </a:r>
          </a:p>
        </p:txBody>
      </p:sp>
      <p:sp>
        <p:nvSpPr>
          <p:cNvPr id="27" name="TextBox 26">
            <a:extLst>
              <a:ext uri="{FF2B5EF4-FFF2-40B4-BE49-F238E27FC236}">
                <a16:creationId xmlns:a16="http://schemas.microsoft.com/office/drawing/2014/main" id="{95A1FA85-5D2B-4903-801D-D9174AACBF0F}"/>
              </a:ext>
            </a:extLst>
          </p:cNvPr>
          <p:cNvSpPr txBox="1"/>
          <p:nvPr/>
        </p:nvSpPr>
        <p:spPr>
          <a:xfrm>
            <a:off x="1976273"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28" name="Picture 27">
            <a:extLst>
              <a:ext uri="{FF2B5EF4-FFF2-40B4-BE49-F238E27FC236}">
                <a16:creationId xmlns:a16="http://schemas.microsoft.com/office/drawing/2014/main" id="{F3EECDF5-2C25-4060-85B6-3276A9943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787" y="1693556"/>
            <a:ext cx="2143126" cy="2143125"/>
          </a:xfrm>
          <a:prstGeom prst="rect">
            <a:avLst/>
          </a:prstGeom>
        </p:spPr>
      </p:pic>
      <p:sp>
        <p:nvSpPr>
          <p:cNvPr id="29" name="TextBox 28">
            <a:extLst>
              <a:ext uri="{FF2B5EF4-FFF2-40B4-BE49-F238E27FC236}">
                <a16:creationId xmlns:a16="http://schemas.microsoft.com/office/drawing/2014/main" id="{07D0C8E2-25A0-4C2D-A229-BD203E69F14D}"/>
              </a:ext>
            </a:extLst>
          </p:cNvPr>
          <p:cNvSpPr txBox="1"/>
          <p:nvPr/>
        </p:nvSpPr>
        <p:spPr>
          <a:xfrm>
            <a:off x="8101821"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3000</a:t>
            </a:r>
          </a:p>
        </p:txBody>
      </p:sp>
    </p:spTree>
    <p:custDataLst>
      <p:tags r:id="rId1"/>
    </p:custDataLst>
    <p:extLst>
      <p:ext uri="{BB962C8B-B14F-4D97-AF65-F5344CB8AC3E}">
        <p14:creationId xmlns:p14="http://schemas.microsoft.com/office/powerpoint/2010/main" val="313476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P spid="18" grpId="0" animBg="1"/>
      <p:bldP spid="20" grpId="0"/>
      <p:bldP spid="22" grpId="0" animBg="1"/>
      <p:bldP spid="27"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a:t>
            </a:r>
          </a:p>
        </p:txBody>
      </p:sp>
      <p:sp>
        <p:nvSpPr>
          <p:cNvPr id="5" name="Content Placeholder 4"/>
          <p:cNvSpPr>
            <a:spLocks noGrp="1"/>
          </p:cNvSpPr>
          <p:nvPr>
            <p:ph idx="1"/>
          </p:nvPr>
        </p:nvSpPr>
        <p:spPr/>
        <p:txBody>
          <a:bodyPr/>
          <a:lstStyle/>
          <a:p>
            <a:r>
              <a:rPr lang="en-US" dirty="0"/>
              <a:t>A transaction must be completely successful or completely fail to maintain database consistency.</a:t>
            </a:r>
          </a:p>
          <a:p>
            <a:endParaRPr lang="en-US" dirty="0"/>
          </a:p>
          <a:p>
            <a:endParaRPr lang="en-US" dirty="0"/>
          </a:p>
        </p:txBody>
      </p:sp>
      <p:pic>
        <p:nvPicPr>
          <p:cNvPr id="6" name="Picture 5">
            <a:extLst>
              <a:ext uri="{FF2B5EF4-FFF2-40B4-BE49-F238E27FC236}">
                <a16:creationId xmlns:a16="http://schemas.microsoft.com/office/drawing/2014/main" id="{A7C21A66-9470-43A1-9810-CE946E16F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831" y="1693556"/>
            <a:ext cx="2143125" cy="2143125"/>
          </a:xfrm>
          <a:prstGeom prst="rect">
            <a:avLst/>
          </a:prstGeom>
        </p:spPr>
      </p:pic>
      <p:sp>
        <p:nvSpPr>
          <p:cNvPr id="7" name="TextBox 6">
            <a:extLst>
              <a:ext uri="{FF2B5EF4-FFF2-40B4-BE49-F238E27FC236}">
                <a16:creationId xmlns:a16="http://schemas.microsoft.com/office/drawing/2014/main" id="{38DDACF9-E317-4B65-9A83-719F43A9121A}"/>
              </a:ext>
            </a:extLst>
          </p:cNvPr>
          <p:cNvSpPr txBox="1"/>
          <p:nvPr/>
        </p:nvSpPr>
        <p:spPr>
          <a:xfrm>
            <a:off x="3856590" y="3985546"/>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8" name="TextBox 7">
            <a:extLst>
              <a:ext uri="{FF2B5EF4-FFF2-40B4-BE49-F238E27FC236}">
                <a16:creationId xmlns:a16="http://schemas.microsoft.com/office/drawing/2014/main" id="{97973811-A4B7-4F40-8CE5-0A17C1DC3E22}"/>
              </a:ext>
            </a:extLst>
          </p:cNvPr>
          <p:cNvSpPr txBox="1"/>
          <p:nvPr/>
        </p:nvSpPr>
        <p:spPr>
          <a:xfrm>
            <a:off x="9982138" y="3985546"/>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9" name="Rounded Rectangle 4">
            <a:extLst>
              <a:ext uri="{FF2B5EF4-FFF2-40B4-BE49-F238E27FC236}">
                <a16:creationId xmlns:a16="http://schemas.microsoft.com/office/drawing/2014/main" id="{E6E996D9-293B-470F-ADEC-88E0E2BF6FAF}"/>
              </a:ext>
            </a:extLst>
          </p:cNvPr>
          <p:cNvSpPr/>
          <p:nvPr/>
        </p:nvSpPr>
        <p:spPr>
          <a:xfrm>
            <a:off x="6361002" y="2120352"/>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10" name="TextBox 9">
            <a:extLst>
              <a:ext uri="{FF2B5EF4-FFF2-40B4-BE49-F238E27FC236}">
                <a16:creationId xmlns:a16="http://schemas.microsoft.com/office/drawing/2014/main" id="{59E60B41-2EDC-49A7-AF5D-065E54BE6D7B}"/>
              </a:ext>
            </a:extLst>
          </p:cNvPr>
          <p:cNvSpPr txBox="1"/>
          <p:nvPr/>
        </p:nvSpPr>
        <p:spPr>
          <a:xfrm>
            <a:off x="5715956" y="4908876"/>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11" name="Right Arrow 5">
            <a:extLst>
              <a:ext uri="{FF2B5EF4-FFF2-40B4-BE49-F238E27FC236}">
                <a16:creationId xmlns:a16="http://schemas.microsoft.com/office/drawing/2014/main" id="{25389EB7-E4D3-41A1-9410-84C551B996B1}"/>
              </a:ext>
            </a:extLst>
          </p:cNvPr>
          <p:cNvSpPr/>
          <p:nvPr/>
        </p:nvSpPr>
        <p:spPr>
          <a:xfrm>
            <a:off x="6337356" y="3657037"/>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12" name="TextBox 11">
            <a:extLst>
              <a:ext uri="{FF2B5EF4-FFF2-40B4-BE49-F238E27FC236}">
                <a16:creationId xmlns:a16="http://schemas.microsoft.com/office/drawing/2014/main" id="{29D652CC-C671-459B-B142-E2BAD4B6CEAA}"/>
              </a:ext>
            </a:extLst>
          </p:cNvPr>
          <p:cNvSpPr txBox="1"/>
          <p:nvPr/>
        </p:nvSpPr>
        <p:spPr>
          <a:xfrm>
            <a:off x="5715956" y="5312110"/>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sp>
        <p:nvSpPr>
          <p:cNvPr id="13" name="Rounded Rectangle 11">
            <a:extLst>
              <a:ext uri="{FF2B5EF4-FFF2-40B4-BE49-F238E27FC236}">
                <a16:creationId xmlns:a16="http://schemas.microsoft.com/office/drawing/2014/main" id="{FCEE2E8B-7038-4B30-8480-4B288DAF61D0}"/>
              </a:ext>
            </a:extLst>
          </p:cNvPr>
          <p:cNvSpPr/>
          <p:nvPr/>
        </p:nvSpPr>
        <p:spPr>
          <a:xfrm>
            <a:off x="5181076" y="5729910"/>
            <a:ext cx="5291528" cy="6756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after Successful </a:t>
            </a:r>
            <a:r>
              <a:rPr lang="en-US" b="1" dirty="0">
                <a:solidFill>
                  <a:schemeClr val="accent3"/>
                </a:solidFill>
              </a:rPr>
              <a:t>Transaction</a:t>
            </a:r>
            <a:r>
              <a:rPr lang="en-US" dirty="0">
                <a:solidFill>
                  <a:schemeClr val="tx1"/>
                </a:solidFill>
              </a:rPr>
              <a:t> : 5000</a:t>
            </a:r>
          </a:p>
        </p:txBody>
      </p:sp>
      <p:sp>
        <p:nvSpPr>
          <p:cNvPr id="14" name="TextBox 13">
            <a:extLst>
              <a:ext uri="{FF2B5EF4-FFF2-40B4-BE49-F238E27FC236}">
                <a16:creationId xmlns:a16="http://schemas.microsoft.com/office/drawing/2014/main" id="{6DA95C4E-2716-4401-A84D-C3E3C7487847}"/>
              </a:ext>
            </a:extLst>
          </p:cNvPr>
          <p:cNvSpPr txBox="1"/>
          <p:nvPr/>
        </p:nvSpPr>
        <p:spPr>
          <a:xfrm>
            <a:off x="3856590"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15" name="Picture 14">
            <a:extLst>
              <a:ext uri="{FF2B5EF4-FFF2-40B4-BE49-F238E27FC236}">
                <a16:creationId xmlns:a16="http://schemas.microsoft.com/office/drawing/2014/main" id="{D3135F77-ADE4-4F0C-86CA-D15FB1F07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3104" y="1693556"/>
            <a:ext cx="2143126" cy="2143125"/>
          </a:xfrm>
          <a:prstGeom prst="rect">
            <a:avLst/>
          </a:prstGeom>
        </p:spPr>
      </p:pic>
      <p:sp>
        <p:nvSpPr>
          <p:cNvPr id="16" name="TextBox 15">
            <a:extLst>
              <a:ext uri="{FF2B5EF4-FFF2-40B4-BE49-F238E27FC236}">
                <a16:creationId xmlns:a16="http://schemas.microsoft.com/office/drawing/2014/main" id="{30A63E12-43D9-46AD-82A3-8FF755847116}"/>
              </a:ext>
            </a:extLst>
          </p:cNvPr>
          <p:cNvSpPr txBox="1"/>
          <p:nvPr/>
        </p:nvSpPr>
        <p:spPr>
          <a:xfrm>
            <a:off x="9982138"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3000</a:t>
            </a:r>
          </a:p>
        </p:txBody>
      </p:sp>
      <p:sp>
        <p:nvSpPr>
          <p:cNvPr id="2" name="Rectangle: Rounded Corners 1">
            <a:extLst>
              <a:ext uri="{FF2B5EF4-FFF2-40B4-BE49-F238E27FC236}">
                <a16:creationId xmlns:a16="http://schemas.microsoft.com/office/drawing/2014/main" id="{618F036C-DD37-4144-8724-B9372E31F78F}"/>
              </a:ext>
            </a:extLst>
          </p:cNvPr>
          <p:cNvSpPr/>
          <p:nvPr/>
        </p:nvSpPr>
        <p:spPr>
          <a:xfrm>
            <a:off x="3219718" y="1313645"/>
            <a:ext cx="8718997" cy="520659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1B940BE4-C73B-4E3F-BF26-A65468FE3895}"/>
              </a:ext>
            </a:extLst>
          </p:cNvPr>
          <p:cNvSpPr/>
          <p:nvPr/>
        </p:nvSpPr>
        <p:spPr>
          <a:xfrm rot="10800000">
            <a:off x="2330281" y="3524759"/>
            <a:ext cx="860494" cy="569046"/>
          </a:xfrm>
          <a:prstGeom prst="rightArrow">
            <a:avLst>
              <a:gd name="adj1" fmla="val 50000"/>
              <a:gd name="adj2" fmla="val 65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F5B1B9-AE47-4D6D-83B3-BE5048592E1A}"/>
              </a:ext>
            </a:extLst>
          </p:cNvPr>
          <p:cNvSpPr/>
          <p:nvPr/>
        </p:nvSpPr>
        <p:spPr>
          <a:xfrm>
            <a:off x="405769" y="3416092"/>
            <a:ext cx="1907651" cy="84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of Successful Transaction </a:t>
            </a:r>
          </a:p>
        </p:txBody>
      </p:sp>
    </p:spTree>
    <p:custDataLst>
      <p:tags r:id="rId1"/>
    </p:custDataLst>
    <p:extLst>
      <p:ext uri="{BB962C8B-B14F-4D97-AF65-F5344CB8AC3E}">
        <p14:creationId xmlns:p14="http://schemas.microsoft.com/office/powerpoint/2010/main" val="337891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26" presetClass="emph" presetSubtype="0" repeatCount="indefinite" fill="hold" grpId="1" nodeType="withEffect">
                                  <p:stCondLst>
                                    <p:cond delay="0"/>
                                  </p:stCondLst>
                                  <p:childTnLst>
                                    <p:animEffect transition="out" filter="fade">
                                      <p:cBhvr>
                                        <p:cTn id="49" dur="500" tmFilter="0, 0; .2, .5; .8, .5; 1, 0"/>
                                        <p:tgtEl>
                                          <p:spTgt spid="2"/>
                                        </p:tgtEl>
                                      </p:cBhvr>
                                    </p:animEffect>
                                    <p:animScale>
                                      <p:cBhvr>
                                        <p:cTn id="50"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p:bldP spid="13" grpId="0" animBg="1"/>
      <p:bldP spid="14" grpId="0" animBg="1"/>
      <p:bldP spid="16" grpId="0" animBg="1"/>
      <p:bldP spid="2" grpId="0" animBg="1"/>
      <p:bldP spid="2" grpId="1" animBg="1"/>
      <p:bldP spid="3" grpId="0" animBg="1"/>
      <p:bldP spid="17"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 (Conti…)</a:t>
            </a:r>
          </a:p>
        </p:txBody>
      </p:sp>
      <p:sp>
        <p:nvSpPr>
          <p:cNvPr id="5" name="Content Placeholder 4"/>
          <p:cNvSpPr>
            <a:spLocks noGrp="1"/>
          </p:cNvSpPr>
          <p:nvPr>
            <p:ph idx="1"/>
          </p:nvPr>
        </p:nvSpPr>
        <p:spPr/>
        <p:txBody>
          <a:bodyPr/>
          <a:lstStyle/>
          <a:p>
            <a:r>
              <a:rPr lang="en-US" dirty="0"/>
              <a:t>A transaction must be completely successful or completely fail to maintain database consistency.</a:t>
            </a:r>
          </a:p>
          <a:p>
            <a:endParaRPr lang="en-US" dirty="0"/>
          </a:p>
          <a:p>
            <a:endParaRPr lang="en-US" dirty="0"/>
          </a:p>
        </p:txBody>
      </p:sp>
      <p:sp>
        <p:nvSpPr>
          <p:cNvPr id="2" name="Rectangle: Rounded Corners 1">
            <a:extLst>
              <a:ext uri="{FF2B5EF4-FFF2-40B4-BE49-F238E27FC236}">
                <a16:creationId xmlns:a16="http://schemas.microsoft.com/office/drawing/2014/main" id="{618F036C-DD37-4144-8724-B9372E31F78F}"/>
              </a:ext>
            </a:extLst>
          </p:cNvPr>
          <p:cNvSpPr/>
          <p:nvPr/>
        </p:nvSpPr>
        <p:spPr>
          <a:xfrm>
            <a:off x="3219718" y="1313645"/>
            <a:ext cx="8718997" cy="520659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1B940BE4-C73B-4E3F-BF26-A65468FE3895}"/>
              </a:ext>
            </a:extLst>
          </p:cNvPr>
          <p:cNvSpPr/>
          <p:nvPr/>
        </p:nvSpPr>
        <p:spPr>
          <a:xfrm rot="10800000">
            <a:off x="2330281" y="3524759"/>
            <a:ext cx="860494" cy="569046"/>
          </a:xfrm>
          <a:prstGeom prst="rightArrow">
            <a:avLst>
              <a:gd name="adj1" fmla="val 50000"/>
              <a:gd name="adj2" fmla="val 65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F5B1B9-AE47-4D6D-83B3-BE5048592E1A}"/>
              </a:ext>
            </a:extLst>
          </p:cNvPr>
          <p:cNvSpPr/>
          <p:nvPr/>
        </p:nvSpPr>
        <p:spPr>
          <a:xfrm>
            <a:off x="483043" y="3416092"/>
            <a:ext cx="1830377" cy="84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of Fail Transaction </a:t>
            </a:r>
          </a:p>
        </p:txBody>
      </p:sp>
      <p:pic>
        <p:nvPicPr>
          <p:cNvPr id="18" name="Picture 17">
            <a:extLst>
              <a:ext uri="{FF2B5EF4-FFF2-40B4-BE49-F238E27FC236}">
                <a16:creationId xmlns:a16="http://schemas.microsoft.com/office/drawing/2014/main" id="{4D445BA1-48D4-4FE1-B198-1CE0F455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557" y="1719314"/>
            <a:ext cx="2143125" cy="2143125"/>
          </a:xfrm>
          <a:prstGeom prst="rect">
            <a:avLst/>
          </a:prstGeom>
        </p:spPr>
      </p:pic>
      <p:sp>
        <p:nvSpPr>
          <p:cNvPr id="19" name="TextBox 18">
            <a:extLst>
              <a:ext uri="{FF2B5EF4-FFF2-40B4-BE49-F238E27FC236}">
                <a16:creationId xmlns:a16="http://schemas.microsoft.com/office/drawing/2014/main" id="{35008FD8-662F-4BED-914E-4DDFB67BB456}"/>
              </a:ext>
            </a:extLst>
          </p:cNvPr>
          <p:cNvSpPr txBox="1"/>
          <p:nvPr/>
        </p:nvSpPr>
        <p:spPr>
          <a:xfrm>
            <a:off x="3779316" y="4011304"/>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20" name="TextBox 19">
            <a:extLst>
              <a:ext uri="{FF2B5EF4-FFF2-40B4-BE49-F238E27FC236}">
                <a16:creationId xmlns:a16="http://schemas.microsoft.com/office/drawing/2014/main" id="{0CDCFF03-8D5A-451C-A212-5CED9F662E04}"/>
              </a:ext>
            </a:extLst>
          </p:cNvPr>
          <p:cNvSpPr txBox="1"/>
          <p:nvPr/>
        </p:nvSpPr>
        <p:spPr>
          <a:xfrm>
            <a:off x="9904864" y="4011304"/>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21" name="Rounded Rectangle 4">
            <a:extLst>
              <a:ext uri="{FF2B5EF4-FFF2-40B4-BE49-F238E27FC236}">
                <a16:creationId xmlns:a16="http://schemas.microsoft.com/office/drawing/2014/main" id="{E12F16A2-0A3C-4596-AFBC-0A4437F6D4F2}"/>
              </a:ext>
            </a:extLst>
          </p:cNvPr>
          <p:cNvSpPr/>
          <p:nvPr/>
        </p:nvSpPr>
        <p:spPr>
          <a:xfrm>
            <a:off x="6283728" y="2146110"/>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22" name="TextBox 21">
            <a:extLst>
              <a:ext uri="{FF2B5EF4-FFF2-40B4-BE49-F238E27FC236}">
                <a16:creationId xmlns:a16="http://schemas.microsoft.com/office/drawing/2014/main" id="{ED0DED73-C188-41FC-B43E-A564BC0CC89C}"/>
              </a:ext>
            </a:extLst>
          </p:cNvPr>
          <p:cNvSpPr txBox="1"/>
          <p:nvPr/>
        </p:nvSpPr>
        <p:spPr>
          <a:xfrm>
            <a:off x="5638682" y="4934634"/>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23" name="Right Arrow 5">
            <a:extLst>
              <a:ext uri="{FF2B5EF4-FFF2-40B4-BE49-F238E27FC236}">
                <a16:creationId xmlns:a16="http://schemas.microsoft.com/office/drawing/2014/main" id="{B672E1C9-9F87-4EAB-A21D-563AECC50C31}"/>
              </a:ext>
            </a:extLst>
          </p:cNvPr>
          <p:cNvSpPr/>
          <p:nvPr/>
        </p:nvSpPr>
        <p:spPr>
          <a:xfrm>
            <a:off x="6260082" y="3682795"/>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24" name="TextBox 23">
            <a:extLst>
              <a:ext uri="{FF2B5EF4-FFF2-40B4-BE49-F238E27FC236}">
                <a16:creationId xmlns:a16="http://schemas.microsoft.com/office/drawing/2014/main" id="{252172D6-24F6-436E-9AEA-12F1B9899BDA}"/>
              </a:ext>
            </a:extLst>
          </p:cNvPr>
          <p:cNvSpPr txBox="1"/>
          <p:nvPr/>
        </p:nvSpPr>
        <p:spPr>
          <a:xfrm>
            <a:off x="5638682" y="5337868"/>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cxnSp>
        <p:nvCxnSpPr>
          <p:cNvPr id="25" name="Straight Connector 24">
            <a:extLst>
              <a:ext uri="{FF2B5EF4-FFF2-40B4-BE49-F238E27FC236}">
                <a16:creationId xmlns:a16="http://schemas.microsoft.com/office/drawing/2014/main" id="{F66E76C2-5EAD-4337-BB63-96BA1B64FEFE}"/>
              </a:ext>
            </a:extLst>
          </p:cNvPr>
          <p:cNvCxnSpPr/>
          <p:nvPr/>
        </p:nvCxnSpPr>
        <p:spPr>
          <a:xfrm>
            <a:off x="5354921" y="5303966"/>
            <a:ext cx="4098339"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6" name="Rounded Rectangular Callout 12">
            <a:extLst>
              <a:ext uri="{FF2B5EF4-FFF2-40B4-BE49-F238E27FC236}">
                <a16:creationId xmlns:a16="http://schemas.microsoft.com/office/drawing/2014/main" id="{A5F2F8D1-7BD2-4073-9D0E-8F68F782E807}"/>
              </a:ext>
            </a:extLst>
          </p:cNvPr>
          <p:cNvSpPr/>
          <p:nvPr/>
        </p:nvSpPr>
        <p:spPr>
          <a:xfrm>
            <a:off x="9453260" y="5407531"/>
            <a:ext cx="1355997" cy="868715"/>
          </a:xfrm>
          <a:prstGeom prst="wedgeRoundRectCallout">
            <a:avLst>
              <a:gd name="adj1" fmla="val -60176"/>
              <a:gd name="adj2" fmla="val -58106"/>
              <a:gd name="adj3" fmla="val 166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 Fail !!!!</a:t>
            </a:r>
          </a:p>
        </p:txBody>
      </p:sp>
      <p:sp>
        <p:nvSpPr>
          <p:cNvPr id="27" name="TextBox 26">
            <a:extLst>
              <a:ext uri="{FF2B5EF4-FFF2-40B4-BE49-F238E27FC236}">
                <a16:creationId xmlns:a16="http://schemas.microsoft.com/office/drawing/2014/main" id="{B81094CC-A948-4C66-8382-3E0A9ACB2B36}"/>
              </a:ext>
            </a:extLst>
          </p:cNvPr>
          <p:cNvSpPr txBox="1"/>
          <p:nvPr/>
        </p:nvSpPr>
        <p:spPr>
          <a:xfrm>
            <a:off x="3779315" y="4594951"/>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28" name="Picture 27">
            <a:extLst>
              <a:ext uri="{FF2B5EF4-FFF2-40B4-BE49-F238E27FC236}">
                <a16:creationId xmlns:a16="http://schemas.microsoft.com/office/drawing/2014/main" id="{180F1CDD-72A6-4BB0-B337-D414FA7BE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5830" y="1719314"/>
            <a:ext cx="2143126" cy="2143125"/>
          </a:xfrm>
          <a:prstGeom prst="rect">
            <a:avLst/>
          </a:prstGeom>
        </p:spPr>
      </p:pic>
      <p:sp>
        <p:nvSpPr>
          <p:cNvPr id="29" name="Rounded Rectangle 15">
            <a:extLst>
              <a:ext uri="{FF2B5EF4-FFF2-40B4-BE49-F238E27FC236}">
                <a16:creationId xmlns:a16="http://schemas.microsoft.com/office/drawing/2014/main" id="{BEDD31B2-03C3-4F22-89C5-5DC539B1E99A}"/>
              </a:ext>
            </a:extLst>
          </p:cNvPr>
          <p:cNvSpPr/>
          <p:nvPr/>
        </p:nvSpPr>
        <p:spPr>
          <a:xfrm>
            <a:off x="6204572" y="5727837"/>
            <a:ext cx="2682797" cy="643562"/>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4000</a:t>
            </a:r>
          </a:p>
        </p:txBody>
      </p:sp>
    </p:spTree>
    <p:custDataLst>
      <p:tags r:id="rId1"/>
    </p:custDataLst>
    <p:extLst>
      <p:ext uri="{BB962C8B-B14F-4D97-AF65-F5344CB8AC3E}">
        <p14:creationId xmlns:p14="http://schemas.microsoft.com/office/powerpoint/2010/main" val="34448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26" presetClass="emph" presetSubtype="0" repeatCount="indefinite" fill="hold" grpId="1" nodeType="withEffect">
                                  <p:stCondLst>
                                    <p:cond delay="0"/>
                                  </p:stCondLst>
                                  <p:childTnLst>
                                    <p:animEffect transition="out" filter="fade">
                                      <p:cBhvr>
                                        <p:cTn id="47" dur="1000" tmFilter="0, 0; .2, .5; .8, .5; 1, 0"/>
                                        <p:tgtEl>
                                          <p:spTgt spid="2"/>
                                        </p:tgtEl>
                                      </p:cBhvr>
                                    </p:animEffect>
                                    <p:animScale>
                                      <p:cBhvr>
                                        <p:cTn id="48"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17" grpId="0" animBg="1"/>
      <p:bldP spid="19" grpId="0"/>
      <p:bldP spid="20" grpId="0"/>
      <p:bldP spid="21" grpId="0" animBg="1"/>
      <p:bldP spid="22" grpId="0"/>
      <p:bldP spid="23" grpId="0" animBg="1"/>
      <p:bldP spid="24" grpId="0"/>
      <p:bldP spid="26" grpId="0" animBg="1"/>
      <p:bldP spid="27" grpId="0" animBg="1"/>
      <p:bldP spid="29"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 (Conti…)</a:t>
            </a:r>
          </a:p>
        </p:txBody>
      </p:sp>
      <p:sp>
        <p:nvSpPr>
          <p:cNvPr id="5" name="Content Placeholder 4"/>
          <p:cNvSpPr>
            <a:spLocks noGrp="1"/>
          </p:cNvSpPr>
          <p:nvPr>
            <p:ph idx="1"/>
          </p:nvPr>
        </p:nvSpPr>
        <p:spPr/>
        <p:txBody>
          <a:bodyPr/>
          <a:lstStyle/>
          <a:p>
            <a:r>
              <a:rPr lang="en-US" dirty="0"/>
              <a:t>We can say that a </a:t>
            </a:r>
            <a:r>
              <a:rPr lang="en-US" b="1" dirty="0">
                <a:solidFill>
                  <a:schemeClr val="tx2">
                    <a:lumMod val="75000"/>
                  </a:schemeClr>
                </a:solidFill>
              </a:rPr>
              <a:t>transaction</a:t>
            </a:r>
            <a:r>
              <a:rPr lang="en-US" dirty="0"/>
              <a:t> is considered as a </a:t>
            </a:r>
            <a:r>
              <a:rPr lang="en-US" b="1" dirty="0">
                <a:solidFill>
                  <a:schemeClr val="tx2">
                    <a:lumMod val="75000"/>
                  </a:schemeClr>
                </a:solidFill>
              </a:rPr>
              <a:t>sequence of database operations</a:t>
            </a:r>
            <a:r>
              <a:rPr lang="en-US" dirty="0">
                <a:solidFill>
                  <a:schemeClr val="accent6"/>
                </a:solidFill>
              </a:rPr>
              <a:t>.</a:t>
            </a:r>
            <a:endParaRPr lang="en-US" b="1" dirty="0"/>
          </a:p>
          <a:p>
            <a:r>
              <a:rPr lang="en-US" dirty="0"/>
              <a:t>These operations involve various data manipulation operations such as </a:t>
            </a:r>
            <a:r>
              <a:rPr lang="en-US" b="1" dirty="0"/>
              <a:t>insert</a:t>
            </a:r>
            <a:r>
              <a:rPr lang="en-US" dirty="0"/>
              <a:t>, </a:t>
            </a:r>
            <a:r>
              <a:rPr lang="en-US" b="1" dirty="0"/>
              <a:t>update</a:t>
            </a:r>
            <a:r>
              <a:rPr lang="en-US" dirty="0"/>
              <a:t> and </a:t>
            </a:r>
            <a:r>
              <a:rPr lang="en-US" b="1" dirty="0"/>
              <a:t>delete</a:t>
            </a:r>
            <a:r>
              <a:rPr lang="en-US" dirty="0"/>
              <a:t>.</a:t>
            </a:r>
          </a:p>
          <a:p>
            <a:r>
              <a:rPr lang="en-US" dirty="0"/>
              <a:t>These operations are performed in two steps</a:t>
            </a:r>
          </a:p>
          <a:p>
            <a:pPr lvl="1"/>
            <a:r>
              <a:rPr lang="en-US" dirty="0"/>
              <a:t>To make changes permanent using </a:t>
            </a:r>
            <a:r>
              <a:rPr lang="en-US" b="1" dirty="0"/>
              <a:t>COMMIT</a:t>
            </a:r>
            <a:r>
              <a:rPr lang="en-US" dirty="0"/>
              <a:t> statement</a:t>
            </a:r>
          </a:p>
          <a:p>
            <a:pPr lvl="1"/>
            <a:r>
              <a:rPr lang="en-US" dirty="0"/>
              <a:t>To undo a part of or the entire transaction using </a:t>
            </a:r>
            <a:r>
              <a:rPr lang="en-US" b="1" dirty="0"/>
              <a:t>ROLLBACK</a:t>
            </a:r>
            <a:r>
              <a:rPr lang="en-US" dirty="0"/>
              <a:t> statement</a:t>
            </a:r>
          </a:p>
          <a:p>
            <a:r>
              <a:rPr lang="en-US" dirty="0"/>
              <a:t>A </a:t>
            </a:r>
            <a:r>
              <a:rPr lang="en-US" b="1" dirty="0">
                <a:solidFill>
                  <a:schemeClr val="tx2">
                    <a:lumMod val="75000"/>
                  </a:schemeClr>
                </a:solidFill>
              </a:rPr>
              <a:t>transaction</a:t>
            </a:r>
            <a:r>
              <a:rPr lang="en-US" dirty="0">
                <a:solidFill>
                  <a:schemeClr val="accent6"/>
                </a:solidFill>
              </a:rPr>
              <a:t> </a:t>
            </a:r>
            <a:r>
              <a:rPr lang="en-US" dirty="0"/>
              <a:t>begins with the execution of first SQL statement after a </a:t>
            </a:r>
            <a:r>
              <a:rPr lang="en-US" b="1" dirty="0"/>
              <a:t>COMMIT</a:t>
            </a:r>
            <a:r>
              <a:rPr lang="en-US" dirty="0"/>
              <a:t> and can be undone using </a:t>
            </a:r>
            <a:r>
              <a:rPr lang="en-US" b="1" dirty="0"/>
              <a:t>ROLLBACK</a:t>
            </a:r>
            <a:r>
              <a:rPr lang="en-US" dirty="0"/>
              <a:t> command.</a:t>
            </a:r>
          </a:p>
          <a:p>
            <a:r>
              <a:rPr lang="en-US" dirty="0"/>
              <a:t>A </a:t>
            </a:r>
            <a:r>
              <a:rPr lang="en-US" b="1" dirty="0">
                <a:solidFill>
                  <a:schemeClr val="tx2">
                    <a:lumMod val="75000"/>
                  </a:schemeClr>
                </a:solidFill>
              </a:rPr>
              <a:t>transaction</a:t>
            </a:r>
            <a:r>
              <a:rPr lang="en-US" dirty="0"/>
              <a:t> can be closed by using </a:t>
            </a:r>
            <a:r>
              <a:rPr lang="en-US" b="1" dirty="0"/>
              <a:t>COMMIT</a:t>
            </a:r>
            <a:r>
              <a:rPr lang="en-US" dirty="0"/>
              <a:t> or </a:t>
            </a:r>
            <a:r>
              <a:rPr lang="en-US" b="1" dirty="0"/>
              <a:t>ROLLBACK</a:t>
            </a:r>
            <a:r>
              <a:rPr lang="en-US" dirty="0"/>
              <a:t> command. When a transaction is closed, all the locks acquired during that transaction are released.</a:t>
            </a:r>
          </a:p>
          <a:p>
            <a:pPr marL="0" indent="0">
              <a:buNone/>
            </a:pPr>
            <a:endParaRPr lang="en-US" dirty="0"/>
          </a:p>
          <a:p>
            <a:endParaRPr lang="en-US" dirty="0"/>
          </a:p>
        </p:txBody>
      </p:sp>
    </p:spTree>
    <p:custDataLst>
      <p:tags r:id="rId1"/>
    </p:custDataLst>
    <p:extLst>
      <p:ext uri="{BB962C8B-B14F-4D97-AF65-F5344CB8AC3E}">
        <p14:creationId xmlns:p14="http://schemas.microsoft.com/office/powerpoint/2010/main" val="5935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 Command (Conti…)</a:t>
            </a:r>
          </a:p>
        </p:txBody>
      </p:sp>
      <p:sp>
        <p:nvSpPr>
          <p:cNvPr id="3" name="Content Placeholder 2"/>
          <p:cNvSpPr>
            <a:spLocks noGrp="1"/>
          </p:cNvSpPr>
          <p:nvPr>
            <p:ph idx="1"/>
          </p:nvPr>
        </p:nvSpPr>
        <p:spPr/>
        <p:txBody>
          <a:bodyPr/>
          <a:lstStyle/>
          <a:p>
            <a:r>
              <a:rPr lang="en-US" dirty="0"/>
              <a:t>There are 3 commands which comes under the TCC;</a:t>
            </a:r>
            <a:endParaRPr lang="en-US" b="1" dirty="0">
              <a:solidFill>
                <a:schemeClr val="accent6"/>
              </a:solidFill>
            </a:endParaRPr>
          </a:p>
          <a:p>
            <a:pPr marL="457200" indent="-457200">
              <a:buFont typeface="+mj-lt"/>
              <a:buAutoNum type="arabicPeriod"/>
            </a:pPr>
            <a:r>
              <a:rPr lang="en-US" b="1" dirty="0">
                <a:solidFill>
                  <a:schemeClr val="tx2">
                    <a:lumMod val="75000"/>
                  </a:schemeClr>
                </a:solidFill>
              </a:rPr>
              <a:t>Commit</a:t>
            </a:r>
          </a:p>
          <a:p>
            <a:pPr marL="457200" indent="-457200">
              <a:buFont typeface="+mj-lt"/>
              <a:buAutoNum type="arabicPeriod"/>
            </a:pPr>
            <a:r>
              <a:rPr lang="en-US" b="1" dirty="0">
                <a:solidFill>
                  <a:schemeClr val="tx2">
                    <a:lumMod val="75000"/>
                  </a:schemeClr>
                </a:solidFill>
              </a:rPr>
              <a:t>Savepoint</a:t>
            </a:r>
          </a:p>
          <a:p>
            <a:pPr marL="457200" indent="-457200">
              <a:buFont typeface="+mj-lt"/>
              <a:buAutoNum type="arabicPeriod"/>
            </a:pPr>
            <a:r>
              <a:rPr lang="en-US" b="1" dirty="0">
                <a:solidFill>
                  <a:schemeClr val="tx2">
                    <a:lumMod val="75000"/>
                  </a:schemeClr>
                </a:solidFill>
              </a:rPr>
              <a:t>Rollback</a:t>
            </a:r>
          </a:p>
          <a:p>
            <a:pPr marL="0" indent="0">
              <a:buNone/>
            </a:pPr>
            <a:endParaRPr lang="en-US" dirty="0"/>
          </a:p>
        </p:txBody>
      </p:sp>
    </p:spTree>
    <p:extLst>
      <p:ext uri="{BB962C8B-B14F-4D97-AF65-F5344CB8AC3E}">
        <p14:creationId xmlns:p14="http://schemas.microsoft.com/office/powerpoint/2010/main" val="102296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solidFill>
                  <a:srgbClr val="C00000"/>
                </a:solidFill>
              </a:rPr>
              <a:t>1.</a:t>
            </a:r>
            <a:r>
              <a:rPr lang="en-US" dirty="0">
                <a:solidFill>
                  <a:schemeClr val="accent6"/>
                </a:solidFill>
              </a:rPr>
              <a:t> </a:t>
            </a:r>
            <a:r>
              <a:rPr lang="en-US" dirty="0"/>
              <a:t>Commit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There are two ways to commit a transaction</a:t>
            </a:r>
            <a:endParaRPr lang="en-US" b="1" dirty="0"/>
          </a:p>
          <a:p>
            <a:pPr lvl="1"/>
            <a:r>
              <a:rPr lang="en-US" b="1" dirty="0"/>
              <a:t>Explicit Commit</a:t>
            </a:r>
          </a:p>
          <a:p>
            <a:pPr lvl="1"/>
            <a:r>
              <a:rPr lang="en-US" b="1" dirty="0"/>
              <a:t>Implicit Commit </a:t>
            </a:r>
          </a:p>
          <a:p>
            <a:pPr marL="457200" lvl="1" indent="0">
              <a:buNone/>
            </a:pPr>
            <a:endParaRPr lang="en-US" b="1" dirty="0"/>
          </a:p>
          <a:p>
            <a:pPr marL="0" indent="0">
              <a:buNone/>
            </a:pPr>
            <a:endParaRPr lang="en-US" dirty="0"/>
          </a:p>
        </p:txBody>
      </p:sp>
    </p:spTree>
    <p:extLst>
      <p:ext uri="{BB962C8B-B14F-4D97-AF65-F5344CB8AC3E}">
        <p14:creationId xmlns:p14="http://schemas.microsoft.com/office/powerpoint/2010/main" val="42222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4B3-A2D2-42B4-9740-629C5B81005B}"/>
              </a:ext>
            </a:extLst>
          </p:cNvPr>
          <p:cNvSpPr>
            <a:spLocks noGrp="1"/>
          </p:cNvSpPr>
          <p:nvPr>
            <p:ph type="title"/>
          </p:nvPr>
        </p:nvSpPr>
        <p:spPr/>
        <p:txBody>
          <a:bodyPr/>
          <a:lstStyle/>
          <a:p>
            <a:r>
              <a:rPr lang="en-US" dirty="0">
                <a:solidFill>
                  <a:srgbClr val="C00000"/>
                </a:solidFill>
              </a:rPr>
              <a:t>1.</a:t>
            </a:r>
            <a:r>
              <a:rPr lang="en-US" dirty="0">
                <a:solidFill>
                  <a:schemeClr val="accent6"/>
                </a:solidFill>
              </a:rPr>
              <a:t> </a:t>
            </a:r>
            <a:r>
              <a:rPr lang="en-US" dirty="0"/>
              <a:t>Commit (Conti…)</a:t>
            </a:r>
          </a:p>
        </p:txBody>
      </p:sp>
      <p:sp>
        <p:nvSpPr>
          <p:cNvPr id="3" name="Content Placeholder 2">
            <a:extLst>
              <a:ext uri="{FF2B5EF4-FFF2-40B4-BE49-F238E27FC236}">
                <a16:creationId xmlns:a16="http://schemas.microsoft.com/office/drawing/2014/main" id="{6E34BFDF-8AF9-4B50-8090-C99FBD24BADB}"/>
              </a:ext>
            </a:extLst>
          </p:cNvPr>
          <p:cNvSpPr>
            <a:spLocks noGrp="1"/>
          </p:cNvSpPr>
          <p:nvPr>
            <p:ph idx="1"/>
          </p:nvPr>
        </p:nvSpPr>
        <p:spPr/>
        <p:txBody>
          <a:bodyPr/>
          <a:lstStyle/>
          <a:p>
            <a:r>
              <a:rPr lang="en-US" b="1" dirty="0"/>
              <a:t>Explicit Commit</a:t>
            </a:r>
          </a:p>
          <a:p>
            <a:pPr lvl="1"/>
            <a:r>
              <a:rPr lang="en-US" dirty="0"/>
              <a:t>To commit a transaction explicitly, user needs to request </a:t>
            </a:r>
            <a:r>
              <a:rPr lang="en-US" dirty="0">
                <a:solidFill>
                  <a:schemeClr val="tx2">
                    <a:lumMod val="75000"/>
                  </a:schemeClr>
                </a:solidFill>
              </a:rPr>
              <a:t>COMMIT</a:t>
            </a:r>
            <a:r>
              <a:rPr lang="en-US" dirty="0"/>
              <a:t> command explicitly. </a:t>
            </a:r>
          </a:p>
          <a:p>
            <a:pPr lvl="1"/>
            <a:r>
              <a:rPr lang="en-US" dirty="0"/>
              <a:t>A </a:t>
            </a:r>
            <a:r>
              <a:rPr lang="en-US" dirty="0">
                <a:solidFill>
                  <a:schemeClr val="tx2">
                    <a:lumMod val="75000"/>
                  </a:schemeClr>
                </a:solidFill>
              </a:rPr>
              <a:t>COMMIT</a:t>
            </a:r>
            <a:r>
              <a:rPr lang="en-US" dirty="0"/>
              <a:t> command terminates the current transaction and makes all the changes permanent.</a:t>
            </a:r>
          </a:p>
          <a:p>
            <a:pPr lvl="1"/>
            <a:r>
              <a:rPr lang="en-US" dirty="0"/>
              <a:t>Various data manipulation operations such as INSERT, UPDATE and DELETE are not effect permanently until they are committed. </a:t>
            </a:r>
          </a:p>
          <a:p>
            <a:pPr lvl="1"/>
            <a:r>
              <a:rPr lang="en-US" b="1" dirty="0"/>
              <a:t>Syntax;</a:t>
            </a:r>
            <a:r>
              <a:rPr lang="en-US" dirty="0"/>
              <a:t> </a:t>
            </a:r>
          </a:p>
          <a:p>
            <a:pPr marL="1371600" lvl="3" indent="0">
              <a:buNone/>
            </a:pPr>
            <a:endParaRPr lang="en-US" sz="2000" dirty="0"/>
          </a:p>
          <a:p>
            <a:r>
              <a:rPr lang="en-US" b="1" dirty="0"/>
              <a:t>Implicit Commit</a:t>
            </a:r>
          </a:p>
          <a:p>
            <a:pPr lvl="1"/>
            <a:r>
              <a:rPr lang="en-US" dirty="0"/>
              <a:t>There are some operations which forces a </a:t>
            </a:r>
            <a:r>
              <a:rPr lang="en-US" dirty="0">
                <a:solidFill>
                  <a:srgbClr val="C00000"/>
                </a:solidFill>
              </a:rPr>
              <a:t>COMMIT</a:t>
            </a:r>
            <a:r>
              <a:rPr lang="en-US" dirty="0"/>
              <a:t> to occur automatically, even user don’t specify the </a:t>
            </a:r>
            <a:r>
              <a:rPr lang="en-US" dirty="0">
                <a:solidFill>
                  <a:schemeClr val="tx2">
                    <a:lumMod val="75000"/>
                  </a:schemeClr>
                </a:solidFill>
              </a:rPr>
              <a:t>COMMIT</a:t>
            </a:r>
            <a:r>
              <a:rPr lang="en-US" dirty="0"/>
              <a:t> command. </a:t>
            </a:r>
          </a:p>
          <a:p>
            <a:pPr lvl="1"/>
            <a:r>
              <a:rPr lang="en-US" dirty="0"/>
              <a:t>Some of them are as below;</a:t>
            </a:r>
          </a:p>
          <a:p>
            <a:pPr lvl="2"/>
            <a:r>
              <a:rPr lang="en-US" dirty="0"/>
              <a:t>Quit Command </a:t>
            </a:r>
          </a:p>
          <a:p>
            <a:pPr lvl="2"/>
            <a:r>
              <a:rPr lang="en-US" dirty="0"/>
              <a:t>Exit Command </a:t>
            </a:r>
          </a:p>
          <a:p>
            <a:pPr lvl="2"/>
            <a:r>
              <a:rPr lang="en-US" dirty="0"/>
              <a:t>DDL Commands (CREATE, ALTER, DROP, TRUNCATE etc..)</a:t>
            </a:r>
          </a:p>
        </p:txBody>
      </p:sp>
      <p:sp>
        <p:nvSpPr>
          <p:cNvPr id="5" name="TextBox 4">
            <a:extLst>
              <a:ext uri="{FF2B5EF4-FFF2-40B4-BE49-F238E27FC236}">
                <a16:creationId xmlns:a16="http://schemas.microsoft.com/office/drawing/2014/main" id="{51BDFA96-D662-464E-A0BD-DED015BAF58F}"/>
              </a:ext>
            </a:extLst>
          </p:cNvPr>
          <p:cNvSpPr txBox="1"/>
          <p:nvPr/>
        </p:nvSpPr>
        <p:spPr>
          <a:xfrm>
            <a:off x="4353058" y="2893147"/>
            <a:ext cx="5215945" cy="400110"/>
          </a:xfrm>
          <a:prstGeom prst="rect">
            <a:avLst/>
          </a:prstGeom>
          <a:noFill/>
        </p:spPr>
        <p:txBody>
          <a:bodyPr wrap="square" rtlCol="0">
            <a:spAutoFit/>
          </a:bodyPr>
          <a:lstStyle/>
          <a:p>
            <a:r>
              <a:rPr lang="en-US" sz="2000" b="1" dirty="0">
                <a:solidFill>
                  <a:srgbClr val="C00000"/>
                </a:solidFill>
              </a:rPr>
              <a:t>[</a:t>
            </a:r>
            <a:r>
              <a:rPr lang="en-US" sz="2000" b="1" dirty="0" err="1">
                <a:solidFill>
                  <a:srgbClr val="C00000"/>
                </a:solidFill>
              </a:rPr>
              <a:t>transaction_name</a:t>
            </a:r>
            <a:r>
              <a:rPr lang="en-US" sz="2000" b="1" dirty="0">
                <a:solidFill>
                  <a:srgbClr val="C00000"/>
                </a:solidFill>
              </a:rPr>
              <a:t> | @transaction_variablename];</a:t>
            </a:r>
          </a:p>
        </p:txBody>
      </p:sp>
      <p:sp>
        <p:nvSpPr>
          <p:cNvPr id="6" name="TextBox 5">
            <a:extLst>
              <a:ext uri="{FF2B5EF4-FFF2-40B4-BE49-F238E27FC236}">
                <a16:creationId xmlns:a16="http://schemas.microsoft.com/office/drawing/2014/main" id="{51BDFA96-D662-464E-A0BD-DED015BAF58F}"/>
              </a:ext>
            </a:extLst>
          </p:cNvPr>
          <p:cNvSpPr txBox="1"/>
          <p:nvPr/>
        </p:nvSpPr>
        <p:spPr>
          <a:xfrm>
            <a:off x="1506824" y="2893147"/>
            <a:ext cx="2846234" cy="400110"/>
          </a:xfrm>
          <a:prstGeom prst="rect">
            <a:avLst/>
          </a:prstGeom>
          <a:noFill/>
        </p:spPr>
        <p:txBody>
          <a:bodyPr wrap="square" rtlCol="0">
            <a:spAutoFit/>
          </a:bodyPr>
          <a:lstStyle/>
          <a:p>
            <a:pPr algn="ctr"/>
            <a:r>
              <a:rPr lang="en-US" sz="2000" b="1" dirty="0">
                <a:solidFill>
                  <a:schemeClr val="tx2"/>
                </a:solidFill>
              </a:rPr>
              <a:t>COMMIT TRAN[SACTION]</a:t>
            </a:r>
            <a:endParaRPr lang="en-US" sz="2000" dirty="0">
              <a:solidFill>
                <a:schemeClr val="tx2"/>
              </a:solidFill>
            </a:endParaRPr>
          </a:p>
        </p:txBody>
      </p:sp>
    </p:spTree>
    <p:extLst>
      <p:ext uri="{BB962C8B-B14F-4D97-AF65-F5344CB8AC3E}">
        <p14:creationId xmlns:p14="http://schemas.microsoft.com/office/powerpoint/2010/main" val="428213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4B3-A2D2-42B4-9740-629C5B81005B}"/>
              </a:ext>
            </a:extLst>
          </p:cNvPr>
          <p:cNvSpPr>
            <a:spLocks noGrp="1"/>
          </p:cNvSpPr>
          <p:nvPr>
            <p:ph type="title"/>
          </p:nvPr>
        </p:nvSpPr>
        <p:spPr/>
        <p:txBody>
          <a:bodyPr/>
          <a:lstStyle/>
          <a:p>
            <a:r>
              <a:rPr lang="en-US" dirty="0">
                <a:solidFill>
                  <a:srgbClr val="C00000"/>
                </a:solidFill>
              </a:rPr>
              <a:t>2.</a:t>
            </a:r>
            <a:r>
              <a:rPr lang="en-US" dirty="0">
                <a:solidFill>
                  <a:schemeClr val="accent6"/>
                </a:solidFill>
              </a:rPr>
              <a:t> </a:t>
            </a:r>
            <a:r>
              <a:rPr lang="en-US" dirty="0"/>
              <a:t>Savepoint</a:t>
            </a:r>
          </a:p>
        </p:txBody>
      </p:sp>
      <p:sp>
        <p:nvSpPr>
          <p:cNvPr id="3" name="Content Placeholder 2">
            <a:extLst>
              <a:ext uri="{FF2B5EF4-FFF2-40B4-BE49-F238E27FC236}">
                <a16:creationId xmlns:a16="http://schemas.microsoft.com/office/drawing/2014/main" id="{6E34BFDF-8AF9-4B50-8090-C99FBD24BADB}"/>
              </a:ext>
            </a:extLst>
          </p:cNvPr>
          <p:cNvSpPr>
            <a:spLocks noGrp="1"/>
          </p:cNvSpPr>
          <p:nvPr>
            <p:ph idx="1"/>
          </p:nvPr>
        </p:nvSpPr>
        <p:spPr/>
        <p:txBody>
          <a:bodyPr/>
          <a:lstStyle/>
          <a:p>
            <a:r>
              <a:rPr lang="en-US" dirty="0"/>
              <a:t>It is required to create a </a:t>
            </a:r>
            <a:r>
              <a:rPr lang="en-US" dirty="0">
                <a:solidFill>
                  <a:schemeClr val="tx2">
                    <a:lumMod val="75000"/>
                  </a:schemeClr>
                </a:solidFill>
              </a:rPr>
              <a:t>savepoint</a:t>
            </a:r>
            <a:r>
              <a:rPr lang="en-US" dirty="0"/>
              <a:t> which help us to cancel transaction partially.</a:t>
            </a:r>
          </a:p>
          <a:p>
            <a:r>
              <a:rPr lang="en-US" dirty="0"/>
              <a:t>A </a:t>
            </a:r>
            <a:r>
              <a:rPr lang="en-US" dirty="0">
                <a:solidFill>
                  <a:schemeClr val="tx2">
                    <a:lumMod val="75000"/>
                  </a:schemeClr>
                </a:solidFill>
              </a:rPr>
              <a:t>savepoint</a:t>
            </a:r>
            <a:r>
              <a:rPr lang="en-US" dirty="0"/>
              <a:t> marks and save the current point in the processing of a transaction.</a:t>
            </a:r>
          </a:p>
          <a:p>
            <a:r>
              <a:rPr lang="en-US" b="1" dirty="0"/>
              <a:t>Syntax;</a:t>
            </a:r>
          </a:p>
          <a:p>
            <a:endParaRPr lang="en-US" b="1" dirty="0"/>
          </a:p>
          <a:p>
            <a:r>
              <a:rPr lang="en-US" dirty="0"/>
              <a:t>When a </a:t>
            </a:r>
            <a:r>
              <a:rPr lang="en-US" b="1" dirty="0"/>
              <a:t>ROLLBACK</a:t>
            </a:r>
            <a:r>
              <a:rPr lang="en-US" dirty="0"/>
              <a:t> is used with </a:t>
            </a:r>
            <a:r>
              <a:rPr lang="en-US" b="1" dirty="0"/>
              <a:t>SAVEPOINT</a:t>
            </a:r>
            <a:r>
              <a:rPr lang="en-US" dirty="0"/>
              <a:t>, part of the transaction is cancelled.</a:t>
            </a:r>
          </a:p>
          <a:p>
            <a:r>
              <a:rPr lang="en-US" dirty="0"/>
              <a:t>All the operations performed after creating a savepoint are undone.</a:t>
            </a:r>
          </a:p>
          <a:p>
            <a:r>
              <a:rPr lang="en-US" dirty="0"/>
              <a:t>It is also possible to create more than one </a:t>
            </a:r>
            <a:r>
              <a:rPr lang="en-US" dirty="0">
                <a:solidFill>
                  <a:schemeClr val="tx2">
                    <a:lumMod val="75000"/>
                  </a:schemeClr>
                </a:solidFill>
              </a:rPr>
              <a:t>savepoint</a:t>
            </a:r>
            <a:r>
              <a:rPr lang="en-US" dirty="0"/>
              <a:t> within a single transaction.</a:t>
            </a:r>
            <a:endParaRPr lang="en-US" b="1" dirty="0"/>
          </a:p>
        </p:txBody>
      </p:sp>
      <p:sp>
        <p:nvSpPr>
          <p:cNvPr id="5" name="TextBox 4">
            <a:extLst>
              <a:ext uri="{FF2B5EF4-FFF2-40B4-BE49-F238E27FC236}">
                <a16:creationId xmlns:a16="http://schemas.microsoft.com/office/drawing/2014/main" id="{51BDFA96-D662-464E-A0BD-DED015BAF58F}"/>
              </a:ext>
            </a:extLst>
          </p:cNvPr>
          <p:cNvSpPr txBox="1"/>
          <p:nvPr/>
        </p:nvSpPr>
        <p:spPr>
          <a:xfrm>
            <a:off x="1275007" y="2185955"/>
            <a:ext cx="2537139"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6" name="TextBox 5">
            <a:extLst>
              <a:ext uri="{FF2B5EF4-FFF2-40B4-BE49-F238E27FC236}">
                <a16:creationId xmlns:a16="http://schemas.microsoft.com/office/drawing/2014/main" id="{825DC4F5-AD68-411D-A21C-C3D714422133}"/>
              </a:ext>
            </a:extLst>
          </p:cNvPr>
          <p:cNvSpPr txBox="1"/>
          <p:nvPr/>
        </p:nvSpPr>
        <p:spPr>
          <a:xfrm>
            <a:off x="3812146" y="2185955"/>
            <a:ext cx="5057105" cy="400110"/>
          </a:xfrm>
          <a:prstGeom prst="rect">
            <a:avLst/>
          </a:prstGeom>
          <a:noFill/>
        </p:spPr>
        <p:txBody>
          <a:bodyPr wrap="square" rtlCol="0">
            <a:spAutoFit/>
          </a:bodyPr>
          <a:lstStyle/>
          <a:p>
            <a:pPr algn="ctr"/>
            <a:r>
              <a:rPr lang="en-US" sz="2000" b="1" dirty="0">
                <a:solidFill>
                  <a:srgbClr val="C00000"/>
                </a:solidFill>
              </a:rPr>
              <a:t>[savpoint_name | @savepoint_variablename] ;</a:t>
            </a:r>
          </a:p>
        </p:txBody>
      </p:sp>
    </p:spTree>
    <p:extLst>
      <p:ext uri="{BB962C8B-B14F-4D97-AF65-F5344CB8AC3E}">
        <p14:creationId xmlns:p14="http://schemas.microsoft.com/office/powerpoint/2010/main" val="38298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solidFill>
                  <a:srgbClr val="C00000"/>
                </a:solidFill>
              </a:rPr>
              <a:t>3.</a:t>
            </a:r>
            <a:r>
              <a:rPr lang="en-US" dirty="0">
                <a:solidFill>
                  <a:schemeClr val="accent6"/>
                </a:solidFill>
              </a:rPr>
              <a:t> </a:t>
            </a:r>
            <a:r>
              <a:rPr lang="en-US" dirty="0"/>
              <a:t>Rollback</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A transaction can be cancelled using </a:t>
            </a:r>
            <a:r>
              <a:rPr lang="en-US" dirty="0">
                <a:solidFill>
                  <a:schemeClr val="tx2">
                    <a:lumMod val="75000"/>
                  </a:schemeClr>
                </a:solidFill>
              </a:rPr>
              <a:t>ROLLBACK</a:t>
            </a:r>
            <a:r>
              <a:rPr lang="en-US" dirty="0">
                <a:solidFill>
                  <a:schemeClr val="accent6"/>
                </a:solidFill>
              </a:rPr>
              <a:t> </a:t>
            </a:r>
            <a:r>
              <a:rPr lang="en-US" dirty="0"/>
              <a:t>command either completely or partially.</a:t>
            </a:r>
          </a:p>
          <a:p>
            <a:r>
              <a:rPr lang="en-US" dirty="0"/>
              <a:t>A </a:t>
            </a:r>
            <a:r>
              <a:rPr lang="en-US" dirty="0">
                <a:solidFill>
                  <a:schemeClr val="tx2">
                    <a:lumMod val="75000"/>
                  </a:schemeClr>
                </a:solidFill>
              </a:rPr>
              <a:t>ROLLBACK</a:t>
            </a:r>
            <a:r>
              <a:rPr lang="en-US" dirty="0"/>
              <a:t> command terminates the current transaction and undone any changes made during the transaction. </a:t>
            </a:r>
          </a:p>
          <a:p>
            <a:r>
              <a:rPr lang="en-US" dirty="0"/>
              <a:t>SQL Server also performs auto rollback. </a:t>
            </a:r>
          </a:p>
          <a:p>
            <a:r>
              <a:rPr lang="en-US" dirty="0"/>
              <a:t>In situation like, Computer failure, SQL Server automatically rollbacks any uncommitted work, when the database bought back next time. </a:t>
            </a:r>
          </a:p>
          <a:p>
            <a:r>
              <a:rPr lang="en-US" dirty="0"/>
              <a:t>Rollback command can also used to terminate the current transaction partially. </a:t>
            </a:r>
          </a:p>
          <a:p>
            <a:r>
              <a:rPr lang="en-US" b="1" dirty="0"/>
              <a:t>Syntax; </a:t>
            </a:r>
          </a:p>
          <a:p>
            <a:endParaRPr lang="en-US" dirty="0"/>
          </a:p>
        </p:txBody>
      </p:sp>
      <p:sp>
        <p:nvSpPr>
          <p:cNvPr id="4" name="TextBox 3">
            <a:extLst>
              <a:ext uri="{FF2B5EF4-FFF2-40B4-BE49-F238E27FC236}">
                <a16:creationId xmlns:a16="http://schemas.microsoft.com/office/drawing/2014/main" id="{4D9AD2FF-5E63-43D9-A049-621C3F46647E}"/>
              </a:ext>
            </a:extLst>
          </p:cNvPr>
          <p:cNvSpPr txBox="1"/>
          <p:nvPr/>
        </p:nvSpPr>
        <p:spPr>
          <a:xfrm>
            <a:off x="786807" y="4182180"/>
            <a:ext cx="3039415" cy="400110"/>
          </a:xfrm>
          <a:prstGeom prst="rect">
            <a:avLst/>
          </a:prstGeom>
          <a:noFill/>
        </p:spPr>
        <p:txBody>
          <a:bodyPr wrap="square" rtlCol="0">
            <a:spAutoFit/>
          </a:bodyPr>
          <a:lstStyle/>
          <a:p>
            <a:r>
              <a:rPr lang="en-US" sz="2000" b="1" dirty="0">
                <a:solidFill>
                  <a:schemeClr val="tx2"/>
                </a:solidFill>
              </a:rPr>
              <a:t>ROLLBACK TRAN[SACTION]</a:t>
            </a:r>
          </a:p>
        </p:txBody>
      </p:sp>
      <p:sp>
        <p:nvSpPr>
          <p:cNvPr id="7" name="TextBox 6">
            <a:extLst>
              <a:ext uri="{FF2B5EF4-FFF2-40B4-BE49-F238E27FC236}">
                <a16:creationId xmlns:a16="http://schemas.microsoft.com/office/drawing/2014/main" id="{BA9DB6C2-F2B9-4E4F-B1C6-4114C5712D6A}"/>
              </a:ext>
            </a:extLst>
          </p:cNvPr>
          <p:cNvSpPr txBox="1"/>
          <p:nvPr/>
        </p:nvSpPr>
        <p:spPr>
          <a:xfrm>
            <a:off x="3826222" y="4182180"/>
            <a:ext cx="8234599" cy="707886"/>
          </a:xfrm>
          <a:prstGeom prst="rect">
            <a:avLst/>
          </a:prstGeom>
          <a:noFill/>
        </p:spPr>
        <p:txBody>
          <a:bodyPr wrap="square" rtlCol="0">
            <a:spAutoFit/>
          </a:bodyPr>
          <a:lstStyle/>
          <a:p>
            <a:r>
              <a:rPr lang="en-US" sz="2000" b="1" dirty="0">
                <a:solidFill>
                  <a:srgbClr val="C00000"/>
                </a:solidFill>
              </a:rPr>
              <a:t>[transaction_name | savepoint_name | @transaction_variablename | @savepoint_variablename];</a:t>
            </a:r>
          </a:p>
        </p:txBody>
      </p:sp>
    </p:spTree>
    <p:extLst>
      <p:ext uri="{BB962C8B-B14F-4D97-AF65-F5344CB8AC3E}">
        <p14:creationId xmlns:p14="http://schemas.microsoft.com/office/powerpoint/2010/main" val="375108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a:t>
            </a:r>
            <a:endParaRPr lang="en-US" dirty="0"/>
          </a:p>
        </p:txBody>
      </p:sp>
      <p:sp>
        <p:nvSpPr>
          <p:cNvPr id="3" name="Content Placeholder 2"/>
          <p:cNvSpPr>
            <a:spLocks noGrp="1"/>
          </p:cNvSpPr>
          <p:nvPr>
            <p:ph idx="1"/>
          </p:nvPr>
        </p:nvSpPr>
        <p:spPr/>
        <p:txBody>
          <a:bodyPr/>
          <a:lstStyle/>
          <a:p>
            <a:r>
              <a:rPr lang="en-US" dirty="0"/>
              <a:t>Inner Join </a:t>
            </a:r>
            <a:r>
              <a:rPr lang="en-US" b="1" dirty="0">
                <a:solidFill>
                  <a:schemeClr val="tx2"/>
                </a:solidFill>
              </a:rPr>
              <a:t>returns</a:t>
            </a:r>
            <a:r>
              <a:rPr lang="en-US" dirty="0"/>
              <a:t> records that have </a:t>
            </a:r>
            <a:r>
              <a:rPr lang="en-US" b="1" dirty="0">
                <a:solidFill>
                  <a:schemeClr val="tx2"/>
                </a:solidFill>
              </a:rPr>
              <a:t>matching values </a:t>
            </a:r>
            <a:r>
              <a:rPr lang="en-US" dirty="0"/>
              <a:t>in </a:t>
            </a:r>
            <a:r>
              <a:rPr lang="en-US" b="1" dirty="0">
                <a:solidFill>
                  <a:schemeClr val="tx2"/>
                </a:solidFill>
              </a:rPr>
              <a:t>both tables</a:t>
            </a:r>
            <a:r>
              <a:rPr lang="en-US" dirty="0"/>
              <a:t>.</a:t>
            </a:r>
          </a:p>
          <a:p>
            <a:endParaRPr lang="en-US" dirty="0"/>
          </a:p>
        </p:txBody>
      </p:sp>
      <p:sp>
        <p:nvSpPr>
          <p:cNvPr id="4" name="Oval 3"/>
          <p:cNvSpPr/>
          <p:nvPr/>
        </p:nvSpPr>
        <p:spPr>
          <a:xfrm>
            <a:off x="936154" y="1826400"/>
            <a:ext cx="118138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209770" y="1826400"/>
            <a:ext cx="1167177"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Right Arrow 5"/>
          <p:cNvSpPr/>
          <p:nvPr/>
        </p:nvSpPr>
        <p:spPr>
          <a:xfrm>
            <a:off x="3580096" y="2127024"/>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7" name="Left-Right Arrow 6"/>
          <p:cNvSpPr/>
          <p:nvPr/>
        </p:nvSpPr>
        <p:spPr>
          <a:xfrm>
            <a:off x="6771930" y="2127024"/>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8" name="Freeform 7"/>
          <p:cNvSpPr/>
          <p:nvPr/>
        </p:nvSpPr>
        <p:spPr>
          <a:xfrm>
            <a:off x="5492286" y="190098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Freeform 8"/>
          <p:cNvSpPr/>
          <p:nvPr/>
        </p:nvSpPr>
        <p:spPr>
          <a:xfrm>
            <a:off x="4926803" y="182640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10" name="Freeform 9"/>
          <p:cNvSpPr/>
          <p:nvPr/>
        </p:nvSpPr>
        <p:spPr>
          <a:xfrm>
            <a:off x="5775307" y="182640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11" name="TextBox 10">
            <a:extLst>
              <a:ext uri="{FF2B5EF4-FFF2-40B4-BE49-F238E27FC236}">
                <a16:creationId xmlns:a16="http://schemas.microsoft.com/office/drawing/2014/main" id="{B8BDCC25-1E44-48A0-8550-F89E768A4A30}"/>
              </a:ext>
            </a:extLst>
          </p:cNvPr>
          <p:cNvSpPr txBox="1"/>
          <p:nvPr/>
        </p:nvSpPr>
        <p:spPr>
          <a:xfrm>
            <a:off x="342900" y="3518800"/>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533400" y="3982450"/>
            <a:ext cx="7962900" cy="18288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723900" y="413456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827509" y="4134564"/>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723900" y="4695259"/>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827508" y="4695259"/>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328351" y="5255812"/>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723900" y="5255954"/>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508995" y="525581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3009023" y="4697818"/>
            <a:ext cx="137160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INNER JOIN</a:t>
            </a:r>
            <a:endParaRPr lang="en-US" dirty="0">
              <a:solidFill>
                <a:schemeClr val="accent1">
                  <a:lumMod val="50000"/>
                </a:schemeClr>
              </a:solidFill>
            </a:endParaRPr>
          </a:p>
        </p:txBody>
      </p:sp>
      <p:sp>
        <p:nvSpPr>
          <p:cNvPr id="21" name="Rectangle 20"/>
          <p:cNvSpPr/>
          <p:nvPr/>
        </p:nvSpPr>
        <p:spPr>
          <a:xfrm>
            <a:off x="4493882" y="4697818"/>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42543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3.05556E-6 -7.40741E-7 L 0.0882 0.04005 C 0.1066 0.04907 0.13438 0.05394 0.1632 0.05394 C 0.19601 0.05394 0.2224 0.04907 0.2408 0.04005 L 0.32934 -7.40741E-7 " pathEditMode="relative" rAng="0" ptsTypes="AAAAA">
                                      <p:cBhvr>
                                        <p:cTn id="48" dur="2000" fill="hold"/>
                                        <p:tgtEl>
                                          <p:spTgt spid="8"/>
                                        </p:tgtEl>
                                        <p:attrNameLst>
                                          <p:attrName>ppt_x</p:attrName>
                                          <p:attrName>ppt_y</p:attrName>
                                        </p:attrNameLst>
                                      </p:cBhvr>
                                      <p:rCtr x="16458" y="268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Example of COMMIT, ROLLBACK and SAVEPOINT</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 First Open the </a:t>
            </a:r>
            <a:r>
              <a:rPr lang="en-US" dirty="0">
                <a:solidFill>
                  <a:schemeClr val="tx2">
                    <a:lumMod val="75000"/>
                  </a:schemeClr>
                </a:solidFill>
              </a:rPr>
              <a:t>MS SQL server management studio </a:t>
            </a:r>
            <a:r>
              <a:rPr lang="en-US" dirty="0"/>
              <a:t>and connect to the database.</a:t>
            </a:r>
          </a:p>
          <a:p>
            <a:r>
              <a:rPr lang="en-US" dirty="0"/>
              <a:t>Step 2: Let’s display entity bank_detail with the help of </a:t>
            </a:r>
            <a:r>
              <a:rPr lang="en-US" b="1" dirty="0"/>
              <a:t>SELECT </a:t>
            </a:r>
            <a:r>
              <a:rPr lang="en-US" dirty="0"/>
              <a:t>command which we are already created using </a:t>
            </a:r>
            <a:r>
              <a:rPr lang="en-US" b="1" dirty="0"/>
              <a:t>CREATE</a:t>
            </a:r>
            <a:r>
              <a:rPr lang="en-US" dirty="0"/>
              <a:t> and add data using </a:t>
            </a:r>
            <a:r>
              <a:rPr lang="en-US" b="1" dirty="0"/>
              <a:t>INSERT</a:t>
            </a:r>
            <a:r>
              <a:rPr lang="en-US" dirty="0"/>
              <a:t> command,</a:t>
            </a:r>
          </a:p>
        </p:txBody>
      </p:sp>
      <p:pic>
        <p:nvPicPr>
          <p:cNvPr id="9" name="Picture 8">
            <a:extLst>
              <a:ext uri="{FF2B5EF4-FFF2-40B4-BE49-F238E27FC236}">
                <a16:creationId xmlns:a16="http://schemas.microsoft.com/office/drawing/2014/main" id="{5B2476E3-671D-4562-9B0E-74C1E5840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585" y="2821193"/>
            <a:ext cx="7082829" cy="1733550"/>
          </a:xfrm>
          <a:prstGeom prst="rect">
            <a:avLst/>
          </a:prstGeom>
        </p:spPr>
      </p:pic>
      <p:sp>
        <p:nvSpPr>
          <p:cNvPr id="5" name="TextBox 4">
            <a:extLst>
              <a:ext uri="{FF2B5EF4-FFF2-40B4-BE49-F238E27FC236}">
                <a16:creationId xmlns:a16="http://schemas.microsoft.com/office/drawing/2014/main" id="{4D9AD2FF-5E63-43D9-A049-621C3F46647E}"/>
              </a:ext>
            </a:extLst>
          </p:cNvPr>
          <p:cNvSpPr txBox="1"/>
          <p:nvPr/>
        </p:nvSpPr>
        <p:spPr>
          <a:xfrm>
            <a:off x="2554585" y="2144906"/>
            <a:ext cx="3885834" cy="400110"/>
          </a:xfrm>
          <a:prstGeom prst="rect">
            <a:avLst/>
          </a:prstGeom>
          <a:noFill/>
        </p:spPr>
        <p:txBody>
          <a:bodyPr wrap="square" rtlCol="0">
            <a:spAutoFit/>
          </a:bodyPr>
          <a:lstStyle/>
          <a:p>
            <a:r>
              <a:rPr lang="en-US" sz="2000" b="1" dirty="0">
                <a:solidFill>
                  <a:schemeClr val="tx2"/>
                </a:solidFill>
              </a:rPr>
              <a:t>SELECT </a:t>
            </a:r>
            <a:r>
              <a:rPr lang="en-US" sz="2000" b="1" dirty="0"/>
              <a:t>*</a:t>
            </a:r>
            <a:r>
              <a:rPr lang="en-US" sz="2000" b="1" dirty="0">
                <a:solidFill>
                  <a:schemeClr val="tx2"/>
                </a:solidFill>
              </a:rPr>
              <a:t> FROM </a:t>
            </a:r>
            <a:r>
              <a:rPr lang="en-US" sz="2000" b="1" dirty="0" err="1"/>
              <a:t>bank_detail</a:t>
            </a:r>
            <a:r>
              <a:rPr lang="en-US" sz="2000" b="1" dirty="0"/>
              <a:t>;</a:t>
            </a:r>
          </a:p>
        </p:txBody>
      </p:sp>
    </p:spTree>
    <p:extLst>
      <p:ext uri="{BB962C8B-B14F-4D97-AF65-F5344CB8AC3E}">
        <p14:creationId xmlns:p14="http://schemas.microsoft.com/office/powerpoint/2010/main" val="26910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a:xfrm>
            <a:off x="131180" y="860066"/>
            <a:ext cx="11929641" cy="5682402"/>
          </a:xfrm>
        </p:spPr>
        <p:txBody>
          <a:bodyPr/>
          <a:lstStyle/>
          <a:p>
            <a:r>
              <a:rPr lang="en-US" dirty="0"/>
              <a:t>Step 3:Now begin new transaction</a:t>
            </a:r>
          </a:p>
          <a:p>
            <a:endParaRPr lang="en-US" dirty="0"/>
          </a:p>
          <a:p>
            <a:r>
              <a:rPr lang="en-US" dirty="0"/>
              <a:t>Step 4: Now update bank_detail record set bank_city = ‘Chennai’ which bank_id = ‘102’;</a:t>
            </a:r>
          </a:p>
          <a:p>
            <a:endParaRPr lang="en-US" dirty="0"/>
          </a:p>
          <a:p>
            <a:endParaRPr lang="en-US" dirty="0"/>
          </a:p>
          <a:p>
            <a:endParaRPr lang="en-US" dirty="0"/>
          </a:p>
          <a:p>
            <a:pPr marL="0" indent="0">
              <a:buNone/>
            </a:pPr>
            <a:endParaRPr lang="en-US" dirty="0"/>
          </a:p>
          <a:p>
            <a:r>
              <a:rPr lang="en-US" dirty="0"/>
              <a:t>Step 5: Now create a savepoint as per shown below; </a:t>
            </a:r>
          </a:p>
          <a:p>
            <a:endParaRPr lang="en-US" dirty="0"/>
          </a:p>
          <a:p>
            <a:r>
              <a:rPr lang="en-US" dirty="0"/>
              <a:t>Step 6: Now insert 1 record into bank_detail as per following: </a:t>
            </a:r>
          </a:p>
        </p:txBody>
      </p:sp>
      <p:graphicFrame>
        <p:nvGraphicFramePr>
          <p:cNvPr id="4" name="Table 4">
            <a:extLst>
              <a:ext uri="{FF2B5EF4-FFF2-40B4-BE49-F238E27FC236}">
                <a16:creationId xmlns:a16="http://schemas.microsoft.com/office/drawing/2014/main" id="{ACB265F5-741F-414B-AB09-227097B8B193}"/>
              </a:ext>
            </a:extLst>
          </p:cNvPr>
          <p:cNvGraphicFramePr>
            <a:graphicFrameLocks noGrp="1"/>
          </p:cNvGraphicFramePr>
          <p:nvPr/>
        </p:nvGraphicFramePr>
        <p:xfrm>
          <a:off x="1474949" y="5503427"/>
          <a:ext cx="8747618" cy="741680"/>
        </p:xfrm>
        <a:graphic>
          <a:graphicData uri="http://schemas.openxmlformats.org/drawingml/2006/table">
            <a:tbl>
              <a:tblPr firstRow="1" bandRow="1">
                <a:tableStyleId>{93296810-A885-4BE3-A3E7-6D5BEEA58F35}</a:tableStyleId>
              </a:tblPr>
              <a:tblGrid>
                <a:gridCol w="1113705">
                  <a:extLst>
                    <a:ext uri="{9D8B030D-6E8A-4147-A177-3AD203B41FA5}">
                      <a16:colId xmlns:a16="http://schemas.microsoft.com/office/drawing/2014/main" val="15046308"/>
                    </a:ext>
                  </a:extLst>
                </a:gridCol>
                <a:gridCol w="4164693">
                  <a:extLst>
                    <a:ext uri="{9D8B030D-6E8A-4147-A177-3AD203B41FA5}">
                      <a16:colId xmlns:a16="http://schemas.microsoft.com/office/drawing/2014/main" val="3733554088"/>
                    </a:ext>
                  </a:extLst>
                </a:gridCol>
                <a:gridCol w="1734610">
                  <a:extLst>
                    <a:ext uri="{9D8B030D-6E8A-4147-A177-3AD203B41FA5}">
                      <a16:colId xmlns:a16="http://schemas.microsoft.com/office/drawing/2014/main" val="2295079151"/>
                    </a:ext>
                  </a:extLst>
                </a:gridCol>
                <a:gridCol w="1734610">
                  <a:extLst>
                    <a:ext uri="{9D8B030D-6E8A-4147-A177-3AD203B41FA5}">
                      <a16:colId xmlns:a16="http://schemas.microsoft.com/office/drawing/2014/main" val="20003"/>
                    </a:ext>
                  </a:extLst>
                </a:gridCol>
              </a:tblGrid>
              <a:tr h="370840">
                <a:tc>
                  <a:txBody>
                    <a:bodyPr/>
                    <a:lstStyle/>
                    <a:p>
                      <a:r>
                        <a:rPr lang="en-US" dirty="0"/>
                        <a:t>Bank_id</a:t>
                      </a:r>
                    </a:p>
                  </a:txBody>
                  <a:tcPr/>
                </a:tc>
                <a:tc>
                  <a:txBody>
                    <a:bodyPr/>
                    <a:lstStyle/>
                    <a:p>
                      <a:r>
                        <a:rPr lang="en-US" dirty="0" err="1"/>
                        <a:t>Bank_name</a:t>
                      </a:r>
                      <a:endParaRPr lang="en-US" dirty="0"/>
                    </a:p>
                  </a:txBody>
                  <a:tcPr/>
                </a:tc>
                <a:tc>
                  <a:txBody>
                    <a:bodyPr/>
                    <a:lstStyle/>
                    <a:p>
                      <a:r>
                        <a:rPr lang="en-US" dirty="0" err="1"/>
                        <a:t>Bank_shortname</a:t>
                      </a:r>
                      <a:endParaRPr lang="en-US" dirty="0"/>
                    </a:p>
                  </a:txBody>
                  <a:tcPr/>
                </a:tc>
                <a:tc>
                  <a:txBody>
                    <a:bodyPr/>
                    <a:lstStyle/>
                    <a:p>
                      <a:r>
                        <a:rPr lang="en-US" dirty="0"/>
                        <a:t>Bank_city</a:t>
                      </a:r>
                    </a:p>
                  </a:txBody>
                  <a:tcPr/>
                </a:tc>
                <a:extLst>
                  <a:ext uri="{0D108BD9-81ED-4DB2-BD59-A6C34878D82A}">
                    <a16:rowId xmlns:a16="http://schemas.microsoft.com/office/drawing/2014/main" val="2617508141"/>
                  </a:ext>
                </a:extLst>
              </a:tr>
              <a:tr h="370840">
                <a:tc>
                  <a:txBody>
                    <a:bodyPr/>
                    <a:lstStyle/>
                    <a:p>
                      <a:r>
                        <a:rPr lang="en-US" dirty="0"/>
                        <a:t>107</a:t>
                      </a:r>
                    </a:p>
                  </a:txBody>
                  <a:tcPr/>
                </a:tc>
                <a:tc>
                  <a:txBody>
                    <a:bodyPr/>
                    <a:lstStyle/>
                    <a:p>
                      <a:r>
                        <a:rPr lang="en-US" dirty="0"/>
                        <a:t>AU</a:t>
                      </a:r>
                      <a:r>
                        <a:rPr lang="en-US" baseline="0" dirty="0"/>
                        <a:t> Small Finance Bank</a:t>
                      </a:r>
                      <a:endParaRPr lang="en-US" dirty="0"/>
                    </a:p>
                  </a:txBody>
                  <a:tcPr/>
                </a:tc>
                <a:tc>
                  <a:txBody>
                    <a:bodyPr/>
                    <a:lstStyle/>
                    <a:p>
                      <a:r>
                        <a:rPr lang="en-US" dirty="0"/>
                        <a:t>AUSFB</a:t>
                      </a:r>
                    </a:p>
                  </a:txBody>
                  <a:tcPr/>
                </a:tc>
                <a:tc>
                  <a:txBody>
                    <a:bodyPr/>
                    <a:lstStyle/>
                    <a:p>
                      <a:r>
                        <a:rPr lang="en-US" dirty="0"/>
                        <a:t>Jaipur</a:t>
                      </a:r>
                    </a:p>
                  </a:txBody>
                  <a:tcPr/>
                </a:tc>
                <a:extLst>
                  <a:ext uri="{0D108BD9-81ED-4DB2-BD59-A6C34878D82A}">
                    <a16:rowId xmlns:a16="http://schemas.microsoft.com/office/drawing/2014/main" val="2203582842"/>
                  </a:ext>
                </a:extLst>
              </a:tr>
            </a:tbl>
          </a:graphicData>
        </a:graphic>
      </p:graphicFrame>
      <p:pic>
        <p:nvPicPr>
          <p:cNvPr id="6" name="Picture 5">
            <a:extLst>
              <a:ext uri="{FF2B5EF4-FFF2-40B4-BE49-F238E27FC236}">
                <a16:creationId xmlns:a16="http://schemas.microsoft.com/office/drawing/2014/main" id="{ED87EC78-6DAF-42E6-837B-50C013068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54" y="2240232"/>
            <a:ext cx="5928838" cy="1857375"/>
          </a:xfrm>
          <a:prstGeom prst="rect">
            <a:avLst/>
          </a:prstGeom>
        </p:spPr>
      </p:pic>
      <p:sp>
        <p:nvSpPr>
          <p:cNvPr id="8" name="TextBox 7">
            <a:extLst>
              <a:ext uri="{FF2B5EF4-FFF2-40B4-BE49-F238E27FC236}">
                <a16:creationId xmlns:a16="http://schemas.microsoft.com/office/drawing/2014/main" id="{36139414-3A24-45F2-8D12-B79C5B379DB3}"/>
              </a:ext>
            </a:extLst>
          </p:cNvPr>
          <p:cNvSpPr txBox="1"/>
          <p:nvPr/>
        </p:nvSpPr>
        <p:spPr>
          <a:xfrm>
            <a:off x="1595942" y="4510058"/>
            <a:ext cx="2498503"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10" name="TextBox 9">
            <a:extLst>
              <a:ext uri="{FF2B5EF4-FFF2-40B4-BE49-F238E27FC236}">
                <a16:creationId xmlns:a16="http://schemas.microsoft.com/office/drawing/2014/main" id="{7B783297-0773-46AB-ABD1-8C2A08D49F1B}"/>
              </a:ext>
            </a:extLst>
          </p:cNvPr>
          <p:cNvSpPr txBox="1"/>
          <p:nvPr/>
        </p:nvSpPr>
        <p:spPr>
          <a:xfrm>
            <a:off x="4031190" y="4510058"/>
            <a:ext cx="877838" cy="400110"/>
          </a:xfrm>
          <a:prstGeom prst="rect">
            <a:avLst/>
          </a:prstGeom>
          <a:noFill/>
        </p:spPr>
        <p:txBody>
          <a:bodyPr wrap="square" rtlCol="0">
            <a:spAutoFit/>
          </a:bodyPr>
          <a:lstStyle/>
          <a:p>
            <a:pPr algn="ctr"/>
            <a:r>
              <a:rPr lang="en-US" sz="2000" b="1" dirty="0">
                <a:solidFill>
                  <a:srgbClr val="C00000"/>
                </a:solidFill>
              </a:rPr>
              <a:t>updt1;</a:t>
            </a:r>
          </a:p>
        </p:txBody>
      </p:sp>
      <p:sp>
        <p:nvSpPr>
          <p:cNvPr id="7" name="Rectangle 6">
            <a:extLst>
              <a:ext uri="{FF2B5EF4-FFF2-40B4-BE49-F238E27FC236}">
                <a16:creationId xmlns:a16="http://schemas.microsoft.com/office/drawing/2014/main" id="{956B3A79-67F0-4B9E-AC30-7A84BA93E4DF}"/>
              </a:ext>
            </a:extLst>
          </p:cNvPr>
          <p:cNvSpPr/>
          <p:nvPr/>
        </p:nvSpPr>
        <p:spPr>
          <a:xfrm>
            <a:off x="1717253" y="2749885"/>
            <a:ext cx="5585067" cy="225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6139414-3A24-45F2-8D12-B79C5B379DB3}"/>
              </a:ext>
            </a:extLst>
          </p:cNvPr>
          <p:cNvSpPr txBox="1"/>
          <p:nvPr/>
        </p:nvSpPr>
        <p:spPr>
          <a:xfrm>
            <a:off x="1590961" y="1333466"/>
            <a:ext cx="2440229" cy="400110"/>
          </a:xfrm>
          <a:prstGeom prst="rect">
            <a:avLst/>
          </a:prstGeom>
          <a:noFill/>
        </p:spPr>
        <p:txBody>
          <a:bodyPr wrap="square" rtlCol="0">
            <a:spAutoFit/>
          </a:bodyPr>
          <a:lstStyle/>
          <a:p>
            <a:pPr algn="ctr"/>
            <a:r>
              <a:rPr lang="en-US" sz="2000" b="1" dirty="0">
                <a:solidFill>
                  <a:schemeClr val="tx2"/>
                </a:solidFill>
              </a:rPr>
              <a:t>BEGIN TRANSACTION</a:t>
            </a:r>
          </a:p>
        </p:txBody>
      </p:sp>
      <p:sp>
        <p:nvSpPr>
          <p:cNvPr id="14" name="TextBox 13">
            <a:extLst>
              <a:ext uri="{FF2B5EF4-FFF2-40B4-BE49-F238E27FC236}">
                <a16:creationId xmlns:a16="http://schemas.microsoft.com/office/drawing/2014/main" id="{7B783297-0773-46AB-ABD1-8C2A08D49F1B}"/>
              </a:ext>
            </a:extLst>
          </p:cNvPr>
          <p:cNvSpPr txBox="1"/>
          <p:nvPr/>
        </p:nvSpPr>
        <p:spPr>
          <a:xfrm>
            <a:off x="4031190" y="1333466"/>
            <a:ext cx="888643" cy="400110"/>
          </a:xfrm>
          <a:prstGeom prst="rect">
            <a:avLst/>
          </a:prstGeom>
          <a:noFill/>
        </p:spPr>
        <p:txBody>
          <a:bodyPr wrap="square" rtlCol="0">
            <a:spAutoFit/>
          </a:bodyPr>
          <a:lstStyle/>
          <a:p>
            <a:pPr algn="ctr"/>
            <a:r>
              <a:rPr lang="en-US" sz="2000" b="1" dirty="0">
                <a:solidFill>
                  <a:srgbClr val="C00000"/>
                </a:solidFill>
              </a:rPr>
              <a:t>tran1 ;</a:t>
            </a:r>
          </a:p>
        </p:txBody>
      </p:sp>
    </p:spTree>
    <p:extLst>
      <p:ext uri="{BB962C8B-B14F-4D97-AF65-F5344CB8AC3E}">
        <p14:creationId xmlns:p14="http://schemas.microsoft.com/office/powerpoint/2010/main" val="80110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26" presetClass="emph" presetSubtype="0" repeatCount="indefinite" fill="hold" grpId="1" nodeType="withEffect">
                                  <p:stCondLst>
                                    <p:cond delay="0"/>
                                  </p:stCondLst>
                                  <p:endCondLst>
                                    <p:cond evt="onNext" delay="0">
                                      <p:tgtEl>
                                        <p:sldTgt/>
                                      </p:tgtEl>
                                    </p:cond>
                                  </p:endCondLst>
                                  <p:childTnLst>
                                    <p:animEffect transition="out" filter="fade">
                                      <p:cBhvr>
                                        <p:cTn id="24" dur="1000" tmFilter="0, 0; .2, .5; .8, .5; 1, 0"/>
                                        <p:tgtEl>
                                          <p:spTgt spid="7"/>
                                        </p:tgtEl>
                                      </p:cBhvr>
                                    </p:animEffect>
                                    <p:animScale>
                                      <p:cBhvr>
                                        <p:cTn id="25" dur="500" autoRev="1" fill="hold"/>
                                        <p:tgtEl>
                                          <p:spTgt spid="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animBg="1"/>
      <p:bldP spid="7" grpId="1" animBg="1"/>
      <p:bldP spid="12" grpId="0"/>
      <p:bldP spid="14"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7: Now display the inserted bank_detail record using </a:t>
            </a:r>
            <a:r>
              <a:rPr lang="en-US" b="1" dirty="0"/>
              <a:t>SELECT</a:t>
            </a:r>
            <a:r>
              <a:rPr lang="en-US" dirty="0"/>
              <a:t> command;</a:t>
            </a:r>
          </a:p>
          <a:p>
            <a:endParaRPr lang="en-US" dirty="0"/>
          </a:p>
          <a:p>
            <a:endParaRPr lang="en-US" dirty="0"/>
          </a:p>
          <a:p>
            <a:endParaRPr lang="en-US" dirty="0"/>
          </a:p>
          <a:p>
            <a:endParaRPr lang="en-US" dirty="0"/>
          </a:p>
          <a:p>
            <a:pPr marL="0" indent="0">
              <a:buNone/>
            </a:pPr>
            <a:endParaRPr lang="en-US" dirty="0"/>
          </a:p>
          <a:p>
            <a:r>
              <a:rPr lang="en-US" dirty="0"/>
              <a:t>Step 8: Now create a </a:t>
            </a:r>
            <a:r>
              <a:rPr lang="en-US" b="1" dirty="0"/>
              <a:t>savepoint</a:t>
            </a:r>
            <a:r>
              <a:rPr lang="en-US" dirty="0"/>
              <a:t> as per shown below; </a:t>
            </a:r>
          </a:p>
          <a:p>
            <a:endParaRPr lang="en-US" dirty="0"/>
          </a:p>
          <a:p>
            <a:r>
              <a:rPr lang="en-US" dirty="0"/>
              <a:t>Step 9: Now use the </a:t>
            </a:r>
            <a:r>
              <a:rPr lang="en-US" b="1" dirty="0"/>
              <a:t>Rollback</a:t>
            </a:r>
            <a:r>
              <a:rPr lang="en-US" dirty="0"/>
              <a:t> command and cancel the transaction partially;</a:t>
            </a:r>
          </a:p>
          <a:p>
            <a:endParaRPr lang="en-US" dirty="0"/>
          </a:p>
        </p:txBody>
      </p:sp>
      <p:pic>
        <p:nvPicPr>
          <p:cNvPr id="20" name="Picture 19">
            <a:extLst>
              <a:ext uri="{FF2B5EF4-FFF2-40B4-BE49-F238E27FC236}">
                <a16:creationId xmlns:a16="http://schemas.microsoft.com/office/drawing/2014/main" id="{6DE6612E-C55A-42EC-8385-BA6424DD0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511" y="1388424"/>
            <a:ext cx="6388749" cy="2200275"/>
          </a:xfrm>
          <a:prstGeom prst="rect">
            <a:avLst/>
          </a:prstGeom>
        </p:spPr>
      </p:pic>
      <p:sp>
        <p:nvSpPr>
          <p:cNvPr id="23" name="Rectangle 22">
            <a:extLst>
              <a:ext uri="{FF2B5EF4-FFF2-40B4-BE49-F238E27FC236}">
                <a16:creationId xmlns:a16="http://schemas.microsoft.com/office/drawing/2014/main" id="{FD2BBD5B-671D-4BF2-A45E-CD38439BAF33}"/>
              </a:ext>
            </a:extLst>
          </p:cNvPr>
          <p:cNvSpPr/>
          <p:nvPr/>
        </p:nvSpPr>
        <p:spPr>
          <a:xfrm>
            <a:off x="2851390" y="3215535"/>
            <a:ext cx="6016166" cy="2360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C7F8E88-2412-4F18-AD82-578A173C77C0}"/>
              </a:ext>
            </a:extLst>
          </p:cNvPr>
          <p:cNvSpPr txBox="1"/>
          <p:nvPr/>
        </p:nvSpPr>
        <p:spPr>
          <a:xfrm>
            <a:off x="2838511" y="4037450"/>
            <a:ext cx="2406618"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11" name="TextBox 10">
            <a:extLst>
              <a:ext uri="{FF2B5EF4-FFF2-40B4-BE49-F238E27FC236}">
                <a16:creationId xmlns:a16="http://schemas.microsoft.com/office/drawing/2014/main" id="{B93FDE8F-2509-477E-9074-335BC500CF00}"/>
              </a:ext>
            </a:extLst>
          </p:cNvPr>
          <p:cNvSpPr txBox="1"/>
          <p:nvPr/>
        </p:nvSpPr>
        <p:spPr>
          <a:xfrm>
            <a:off x="5154977" y="4047298"/>
            <a:ext cx="968310" cy="400110"/>
          </a:xfrm>
          <a:prstGeom prst="rect">
            <a:avLst/>
          </a:prstGeom>
          <a:noFill/>
        </p:spPr>
        <p:txBody>
          <a:bodyPr wrap="square" rtlCol="0">
            <a:spAutoFit/>
          </a:bodyPr>
          <a:lstStyle/>
          <a:p>
            <a:pPr algn="ctr"/>
            <a:r>
              <a:rPr lang="en-US" sz="2000" b="1" dirty="0">
                <a:solidFill>
                  <a:srgbClr val="C00000"/>
                </a:solidFill>
              </a:rPr>
              <a:t>insrt1 ;</a:t>
            </a:r>
          </a:p>
        </p:txBody>
      </p:sp>
      <p:sp>
        <p:nvSpPr>
          <p:cNvPr id="12" name="TextBox 11">
            <a:extLst>
              <a:ext uri="{FF2B5EF4-FFF2-40B4-BE49-F238E27FC236}">
                <a16:creationId xmlns:a16="http://schemas.microsoft.com/office/drawing/2014/main" id="{7C7F8E88-2412-4F18-AD82-578A173C77C0}"/>
              </a:ext>
            </a:extLst>
          </p:cNvPr>
          <p:cNvSpPr txBox="1"/>
          <p:nvPr/>
        </p:nvSpPr>
        <p:spPr>
          <a:xfrm>
            <a:off x="2838511" y="4906007"/>
            <a:ext cx="3023153" cy="400110"/>
          </a:xfrm>
          <a:prstGeom prst="rect">
            <a:avLst/>
          </a:prstGeom>
          <a:noFill/>
        </p:spPr>
        <p:txBody>
          <a:bodyPr wrap="square" rtlCol="0">
            <a:spAutoFit/>
          </a:bodyPr>
          <a:lstStyle/>
          <a:p>
            <a:pPr algn="ctr"/>
            <a:r>
              <a:rPr lang="en-US" sz="2000" b="1" dirty="0">
                <a:solidFill>
                  <a:schemeClr val="tx2"/>
                </a:solidFill>
              </a:rPr>
              <a:t>ROLLBACK TRANSACTION </a:t>
            </a:r>
          </a:p>
        </p:txBody>
      </p:sp>
      <p:sp>
        <p:nvSpPr>
          <p:cNvPr id="16" name="TextBox 15">
            <a:extLst>
              <a:ext uri="{FF2B5EF4-FFF2-40B4-BE49-F238E27FC236}">
                <a16:creationId xmlns:a16="http://schemas.microsoft.com/office/drawing/2014/main" id="{B93FDE8F-2509-477E-9074-335BC500CF00}"/>
              </a:ext>
            </a:extLst>
          </p:cNvPr>
          <p:cNvSpPr txBox="1"/>
          <p:nvPr/>
        </p:nvSpPr>
        <p:spPr>
          <a:xfrm>
            <a:off x="5729285" y="4892847"/>
            <a:ext cx="968310" cy="400110"/>
          </a:xfrm>
          <a:prstGeom prst="rect">
            <a:avLst/>
          </a:prstGeom>
          <a:noFill/>
        </p:spPr>
        <p:txBody>
          <a:bodyPr wrap="square" rtlCol="0">
            <a:spAutoFit/>
          </a:bodyPr>
          <a:lstStyle/>
          <a:p>
            <a:pPr algn="ctr"/>
            <a:r>
              <a:rPr lang="en-US" sz="2000" b="1" dirty="0">
                <a:solidFill>
                  <a:srgbClr val="C00000"/>
                </a:solidFill>
              </a:rPr>
              <a:t>updt1 ;</a:t>
            </a:r>
          </a:p>
        </p:txBody>
      </p:sp>
    </p:spTree>
    <p:extLst>
      <p:ext uri="{BB962C8B-B14F-4D97-AF65-F5344CB8AC3E}">
        <p14:creationId xmlns:p14="http://schemas.microsoft.com/office/powerpoint/2010/main" val="42706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26" presetClass="emph" presetSubtype="0" repeatCount="indefinite" fill="hold" grpId="1" nodeType="withEffect">
                                  <p:stCondLst>
                                    <p:cond delay="0"/>
                                  </p:stCondLst>
                                  <p:endCondLst>
                                    <p:cond evt="onNext" delay="0">
                                      <p:tgtEl>
                                        <p:sldTgt/>
                                      </p:tgtEl>
                                    </p:cond>
                                  </p:endCondLst>
                                  <p:childTnLst>
                                    <p:animEffect transition="out" filter="fade">
                                      <p:cBhvr>
                                        <p:cTn id="14" dur="1000" tmFilter="0, 0; .2, .5; .8, .5; 1, 0"/>
                                        <p:tgtEl>
                                          <p:spTgt spid="23"/>
                                        </p:tgtEl>
                                      </p:cBhvr>
                                    </p:animEffect>
                                    <p:animScale>
                                      <p:cBhvr>
                                        <p:cTn id="15" dur="500" autoRev="1" fill="hold"/>
                                        <p:tgtEl>
                                          <p:spTgt spid="23"/>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10" grpId="0"/>
      <p:bldP spid="11" grpId="0"/>
      <p:bldP spid="12" grpId="0"/>
      <p:bldP spid="1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10: Display entity bank_detail with the help of </a:t>
            </a:r>
            <a:r>
              <a:rPr lang="en-US" b="1" dirty="0"/>
              <a:t>SELECT</a:t>
            </a:r>
            <a:r>
              <a:rPr lang="en-US" dirty="0"/>
              <a:t> command;</a:t>
            </a:r>
          </a:p>
          <a:p>
            <a:endParaRPr lang="en-US" dirty="0"/>
          </a:p>
          <a:p>
            <a:endParaRPr lang="en-US" dirty="0"/>
          </a:p>
          <a:p>
            <a:endParaRPr lang="en-US" dirty="0"/>
          </a:p>
          <a:p>
            <a:endParaRPr lang="en-US" dirty="0"/>
          </a:p>
          <a:p>
            <a:pPr marL="0" indent="0">
              <a:buNone/>
            </a:pPr>
            <a:endParaRPr lang="en-US" dirty="0"/>
          </a:p>
          <a:p>
            <a:r>
              <a:rPr lang="en-US" dirty="0"/>
              <a:t>Step 11: Now </a:t>
            </a:r>
            <a:r>
              <a:rPr lang="en-US" b="1" dirty="0"/>
              <a:t>DELETE</a:t>
            </a:r>
            <a:r>
              <a:rPr lang="en-US" dirty="0"/>
              <a:t> 1 record from the bank_detail which bank_id = 105 and Fetch data using </a:t>
            </a:r>
            <a:r>
              <a:rPr lang="en-US" b="1" dirty="0"/>
              <a:t>SELECT</a:t>
            </a:r>
            <a:r>
              <a:rPr lang="en-US" dirty="0"/>
              <a:t> command;</a:t>
            </a:r>
          </a:p>
          <a:p>
            <a:endParaRPr lang="en-US" dirty="0"/>
          </a:p>
          <a:p>
            <a:pPr marL="0" indent="0">
              <a:buNone/>
            </a:pPr>
            <a:endParaRPr lang="en-US" dirty="0"/>
          </a:p>
          <a:p>
            <a:endParaRPr lang="en-US" dirty="0"/>
          </a:p>
          <a:p>
            <a:endParaRPr lang="en-US" dirty="0"/>
          </a:p>
        </p:txBody>
      </p:sp>
      <p:pic>
        <p:nvPicPr>
          <p:cNvPr id="14" name="Picture 13">
            <a:extLst>
              <a:ext uri="{FF2B5EF4-FFF2-40B4-BE49-F238E27FC236}">
                <a16:creationId xmlns:a16="http://schemas.microsoft.com/office/drawing/2014/main" id="{D20EB7EC-9883-4E25-BB77-520E5CF29A7B}"/>
              </a:ext>
            </a:extLst>
          </p:cNvPr>
          <p:cNvPicPr>
            <a:picLocks noChangeAspect="1"/>
          </p:cNvPicPr>
          <p:nvPr/>
        </p:nvPicPr>
        <p:blipFill rotWithShape="1">
          <a:blip r:embed="rId2">
            <a:extLst>
              <a:ext uri="{28A0092B-C50C-407E-A947-70E740481C1C}">
                <a14:useLocalDpi xmlns:a14="http://schemas.microsoft.com/office/drawing/2010/main" val="0"/>
              </a:ext>
            </a:extLst>
          </a:blip>
          <a:srcRect t="516" r="3924" b="6725"/>
          <a:stretch/>
        </p:blipFill>
        <p:spPr>
          <a:xfrm>
            <a:off x="2247244" y="1378039"/>
            <a:ext cx="6677815" cy="2040959"/>
          </a:xfrm>
          <a:prstGeom prst="rect">
            <a:avLst/>
          </a:prstGeom>
        </p:spPr>
      </p:pic>
      <p:sp>
        <p:nvSpPr>
          <p:cNvPr id="9" name="TextBox 8">
            <a:extLst>
              <a:ext uri="{FF2B5EF4-FFF2-40B4-BE49-F238E27FC236}">
                <a16:creationId xmlns:a16="http://schemas.microsoft.com/office/drawing/2014/main" id="{17FEB03E-D166-4921-9683-AD5027655A6A}"/>
              </a:ext>
            </a:extLst>
          </p:cNvPr>
          <p:cNvSpPr txBox="1"/>
          <p:nvPr/>
        </p:nvSpPr>
        <p:spPr>
          <a:xfrm>
            <a:off x="1250325" y="4258441"/>
            <a:ext cx="1857838" cy="400110"/>
          </a:xfrm>
          <a:prstGeom prst="rect">
            <a:avLst/>
          </a:prstGeom>
          <a:noFill/>
        </p:spPr>
        <p:txBody>
          <a:bodyPr wrap="square" rtlCol="0">
            <a:spAutoFit/>
          </a:bodyPr>
          <a:lstStyle/>
          <a:p>
            <a:pPr algn="ctr"/>
            <a:r>
              <a:rPr lang="en-US" sz="2000" b="1" dirty="0">
                <a:solidFill>
                  <a:schemeClr val="tx2"/>
                </a:solidFill>
              </a:rPr>
              <a:t>DELETE FROM</a:t>
            </a:r>
          </a:p>
        </p:txBody>
      </p:sp>
      <p:sp>
        <p:nvSpPr>
          <p:cNvPr id="12" name="TextBox 11">
            <a:extLst>
              <a:ext uri="{FF2B5EF4-FFF2-40B4-BE49-F238E27FC236}">
                <a16:creationId xmlns:a16="http://schemas.microsoft.com/office/drawing/2014/main" id="{F816C699-F455-4BFC-878C-3EECB441F38D}"/>
              </a:ext>
            </a:extLst>
          </p:cNvPr>
          <p:cNvSpPr txBox="1"/>
          <p:nvPr/>
        </p:nvSpPr>
        <p:spPr>
          <a:xfrm>
            <a:off x="5167081" y="4251569"/>
            <a:ext cx="1857838" cy="400110"/>
          </a:xfrm>
          <a:prstGeom prst="rect">
            <a:avLst/>
          </a:prstGeom>
          <a:noFill/>
        </p:spPr>
        <p:txBody>
          <a:bodyPr wrap="square" rtlCol="0">
            <a:spAutoFit/>
          </a:bodyPr>
          <a:lstStyle/>
          <a:p>
            <a:pPr algn="ctr"/>
            <a:r>
              <a:rPr lang="en-US" sz="2000" b="1" dirty="0">
                <a:solidFill>
                  <a:srgbClr val="C00000"/>
                </a:solidFill>
              </a:rPr>
              <a:t>bank_id = ‘105’;</a:t>
            </a:r>
          </a:p>
        </p:txBody>
      </p:sp>
      <p:sp>
        <p:nvSpPr>
          <p:cNvPr id="11" name="TextBox 10">
            <a:extLst>
              <a:ext uri="{FF2B5EF4-FFF2-40B4-BE49-F238E27FC236}">
                <a16:creationId xmlns:a16="http://schemas.microsoft.com/office/drawing/2014/main" id="{F816C699-F455-4BFC-878C-3EECB441F38D}"/>
              </a:ext>
            </a:extLst>
          </p:cNvPr>
          <p:cNvSpPr txBox="1"/>
          <p:nvPr/>
        </p:nvSpPr>
        <p:spPr>
          <a:xfrm>
            <a:off x="2918959" y="4251569"/>
            <a:ext cx="1510554" cy="400110"/>
          </a:xfrm>
          <a:prstGeom prst="rect">
            <a:avLst/>
          </a:prstGeom>
          <a:noFill/>
        </p:spPr>
        <p:txBody>
          <a:bodyPr wrap="square" rtlCol="0">
            <a:spAutoFit/>
          </a:bodyPr>
          <a:lstStyle/>
          <a:p>
            <a:pPr algn="ctr"/>
            <a:r>
              <a:rPr lang="en-US" sz="2000" b="1" dirty="0">
                <a:solidFill>
                  <a:srgbClr val="C00000"/>
                </a:solidFill>
              </a:rPr>
              <a:t>bank_detail</a:t>
            </a:r>
          </a:p>
        </p:txBody>
      </p:sp>
      <p:sp>
        <p:nvSpPr>
          <p:cNvPr id="13" name="TextBox 12">
            <a:extLst>
              <a:ext uri="{FF2B5EF4-FFF2-40B4-BE49-F238E27FC236}">
                <a16:creationId xmlns:a16="http://schemas.microsoft.com/office/drawing/2014/main" id="{17FEB03E-D166-4921-9683-AD5027655A6A}"/>
              </a:ext>
            </a:extLst>
          </p:cNvPr>
          <p:cNvSpPr txBox="1"/>
          <p:nvPr/>
        </p:nvSpPr>
        <p:spPr>
          <a:xfrm>
            <a:off x="4240309" y="4251569"/>
            <a:ext cx="1107582" cy="400110"/>
          </a:xfrm>
          <a:prstGeom prst="rect">
            <a:avLst/>
          </a:prstGeom>
          <a:noFill/>
        </p:spPr>
        <p:txBody>
          <a:bodyPr wrap="square" rtlCol="0">
            <a:spAutoFit/>
          </a:bodyPr>
          <a:lstStyle/>
          <a:p>
            <a:pPr algn="ctr"/>
            <a:r>
              <a:rPr lang="en-US" sz="2000" b="1" dirty="0">
                <a:solidFill>
                  <a:schemeClr val="tx2"/>
                </a:solidFill>
              </a:rPr>
              <a:t>WHERE</a:t>
            </a:r>
          </a:p>
        </p:txBody>
      </p:sp>
      <p:pic>
        <p:nvPicPr>
          <p:cNvPr id="4" name="Picture 3"/>
          <p:cNvPicPr>
            <a:picLocks noChangeAspect="1"/>
          </p:cNvPicPr>
          <p:nvPr/>
        </p:nvPicPr>
        <p:blipFill>
          <a:blip r:embed="rId3"/>
          <a:stretch>
            <a:fillRect/>
          </a:stretch>
        </p:blipFill>
        <p:spPr>
          <a:xfrm>
            <a:off x="2266121" y="4665423"/>
            <a:ext cx="6658938" cy="1788586"/>
          </a:xfrm>
          <a:prstGeom prst="rect">
            <a:avLst/>
          </a:prstGeom>
        </p:spPr>
      </p:pic>
    </p:spTree>
    <p:extLst>
      <p:ext uri="{BB962C8B-B14F-4D97-AF65-F5344CB8AC3E}">
        <p14:creationId xmlns:p14="http://schemas.microsoft.com/office/powerpoint/2010/main" val="382533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1" grpId="0"/>
      <p:bldP spid="13"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12: Now </a:t>
            </a:r>
            <a:r>
              <a:rPr lang="en-US" b="1" dirty="0"/>
              <a:t>commit</a:t>
            </a:r>
            <a:r>
              <a:rPr lang="en-US" dirty="0"/>
              <a:t> the transaction permanently into the database using;</a:t>
            </a:r>
          </a:p>
          <a:p>
            <a:pPr marL="0" indent="0">
              <a:buNone/>
            </a:pPr>
            <a:r>
              <a:rPr lang="en-US" dirty="0"/>
              <a:t>	</a:t>
            </a:r>
          </a:p>
          <a:p>
            <a:pPr marL="0" indent="0">
              <a:buNone/>
            </a:pPr>
            <a:endParaRPr lang="en-US" dirty="0"/>
          </a:p>
          <a:p>
            <a:r>
              <a:rPr lang="en-US" dirty="0"/>
              <a:t>Step 13: Now Display the </a:t>
            </a:r>
            <a:r>
              <a:rPr lang="en-US" dirty="0" err="1"/>
              <a:t>bank_detail</a:t>
            </a:r>
            <a:r>
              <a:rPr lang="en-US" dirty="0"/>
              <a:t> using </a:t>
            </a:r>
            <a:r>
              <a:rPr lang="en-US" b="1" dirty="0"/>
              <a:t>SELECT</a:t>
            </a:r>
            <a:r>
              <a:rPr lang="en-US" dirty="0"/>
              <a:t> command;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646EA35D-5736-41EE-832D-93AA372A2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555" y="2760077"/>
            <a:ext cx="9056277" cy="2409825"/>
          </a:xfrm>
          <a:prstGeom prst="rect">
            <a:avLst/>
          </a:prstGeom>
        </p:spPr>
      </p:pic>
      <p:sp>
        <p:nvSpPr>
          <p:cNvPr id="7" name="TextBox 6">
            <a:extLst>
              <a:ext uri="{FF2B5EF4-FFF2-40B4-BE49-F238E27FC236}">
                <a16:creationId xmlns:a16="http://schemas.microsoft.com/office/drawing/2014/main" id="{17FEB03E-D166-4921-9683-AD5027655A6A}"/>
              </a:ext>
            </a:extLst>
          </p:cNvPr>
          <p:cNvSpPr txBox="1"/>
          <p:nvPr/>
        </p:nvSpPr>
        <p:spPr>
          <a:xfrm>
            <a:off x="2052096" y="1283065"/>
            <a:ext cx="2803238" cy="400110"/>
          </a:xfrm>
          <a:prstGeom prst="rect">
            <a:avLst/>
          </a:prstGeom>
          <a:noFill/>
        </p:spPr>
        <p:txBody>
          <a:bodyPr wrap="square" rtlCol="0">
            <a:spAutoFit/>
          </a:bodyPr>
          <a:lstStyle/>
          <a:p>
            <a:pPr algn="ctr"/>
            <a:r>
              <a:rPr lang="en-US" sz="2000" b="1" dirty="0">
                <a:solidFill>
                  <a:schemeClr val="tx2"/>
                </a:solidFill>
              </a:rPr>
              <a:t>COMMIT  TRANSACTION </a:t>
            </a:r>
          </a:p>
        </p:txBody>
      </p:sp>
      <p:sp>
        <p:nvSpPr>
          <p:cNvPr id="9" name="TextBox 8">
            <a:extLst>
              <a:ext uri="{FF2B5EF4-FFF2-40B4-BE49-F238E27FC236}">
                <a16:creationId xmlns:a16="http://schemas.microsoft.com/office/drawing/2014/main" id="{F816C699-F455-4BFC-878C-3EECB441F38D}"/>
              </a:ext>
            </a:extLst>
          </p:cNvPr>
          <p:cNvSpPr txBox="1"/>
          <p:nvPr/>
        </p:nvSpPr>
        <p:spPr>
          <a:xfrm>
            <a:off x="4765182" y="1283065"/>
            <a:ext cx="850007" cy="400110"/>
          </a:xfrm>
          <a:prstGeom prst="rect">
            <a:avLst/>
          </a:prstGeom>
          <a:noFill/>
        </p:spPr>
        <p:txBody>
          <a:bodyPr wrap="square" rtlCol="0">
            <a:spAutoFit/>
          </a:bodyPr>
          <a:lstStyle/>
          <a:p>
            <a:pPr algn="ctr"/>
            <a:r>
              <a:rPr lang="en-US" sz="2000" b="1" dirty="0">
                <a:solidFill>
                  <a:srgbClr val="C00000"/>
                </a:solidFill>
              </a:rPr>
              <a:t>tran1 ;</a:t>
            </a:r>
          </a:p>
        </p:txBody>
      </p:sp>
      <p:pic>
        <p:nvPicPr>
          <p:cNvPr id="4" name="Picture 3"/>
          <p:cNvPicPr>
            <a:picLocks noChangeAspect="1"/>
          </p:cNvPicPr>
          <p:nvPr/>
        </p:nvPicPr>
        <p:blipFill>
          <a:blip r:embed="rId3"/>
          <a:stretch>
            <a:fillRect/>
          </a:stretch>
        </p:blipFill>
        <p:spPr>
          <a:xfrm>
            <a:off x="2141046" y="1683175"/>
            <a:ext cx="6948286" cy="540422"/>
          </a:xfrm>
          <a:prstGeom prst="rect">
            <a:avLst/>
          </a:prstGeom>
        </p:spPr>
      </p:pic>
      <p:sp>
        <p:nvSpPr>
          <p:cNvPr id="8" name="Rectangle 7">
            <a:extLst>
              <a:ext uri="{FF2B5EF4-FFF2-40B4-BE49-F238E27FC236}">
                <a16:creationId xmlns:a16="http://schemas.microsoft.com/office/drawing/2014/main" id="{FD2BBD5B-671D-4BF2-A45E-CD38439BAF33}"/>
              </a:ext>
            </a:extLst>
          </p:cNvPr>
          <p:cNvSpPr/>
          <p:nvPr/>
        </p:nvSpPr>
        <p:spPr>
          <a:xfrm>
            <a:off x="2052096" y="1768217"/>
            <a:ext cx="6177504" cy="3180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6BEEFF-9624-4733-9C78-E2C933CE525F}"/>
              </a:ext>
            </a:extLst>
          </p:cNvPr>
          <p:cNvSpPr txBox="1"/>
          <p:nvPr/>
        </p:nvSpPr>
        <p:spPr>
          <a:xfrm>
            <a:off x="5807505" y="1283065"/>
            <a:ext cx="1384865" cy="400110"/>
          </a:xfrm>
          <a:prstGeom prst="rect">
            <a:avLst/>
          </a:prstGeom>
          <a:noFill/>
        </p:spPr>
        <p:txBody>
          <a:bodyPr wrap="square" rtlCol="0">
            <a:spAutoFit/>
          </a:bodyPr>
          <a:lstStyle/>
          <a:p>
            <a:pPr algn="ctr"/>
            <a:r>
              <a:rPr lang="en-US" sz="2000" b="1" dirty="0">
                <a:solidFill>
                  <a:schemeClr val="tx2"/>
                </a:solidFill>
              </a:rPr>
              <a:t>/ COMMIT;</a:t>
            </a:r>
          </a:p>
        </p:txBody>
      </p:sp>
    </p:spTree>
    <p:extLst>
      <p:ext uri="{BB962C8B-B14F-4D97-AF65-F5344CB8AC3E}">
        <p14:creationId xmlns:p14="http://schemas.microsoft.com/office/powerpoint/2010/main" val="20552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6" presetClass="emph" presetSubtype="0" repeatCount="indefinite" fill="hold" grpId="1" nodeType="withEffect">
                                  <p:stCondLst>
                                    <p:cond delay="0"/>
                                  </p:stCondLst>
                                  <p:endCondLst>
                                    <p:cond evt="onNext" delay="0">
                                      <p:tgtEl>
                                        <p:sldTgt/>
                                      </p:tgtEl>
                                    </p:cond>
                                  </p:endCondLst>
                                  <p:childTnLst>
                                    <p:animEffect transition="out" filter="fade">
                                      <p:cBhvr>
                                        <p:cTn id="27" dur="1000" tmFilter="0, 0; .2, .5; .8, .5; 1, 0"/>
                                        <p:tgtEl>
                                          <p:spTgt spid="8"/>
                                        </p:tgtEl>
                                      </p:cBhvr>
                                    </p:animEffect>
                                    <p:animScale>
                                      <p:cBhvr>
                                        <p:cTn id="28" dur="500" autoRev="1" fill="hold"/>
                                        <p:tgtEl>
                                          <p:spTgt spid="8"/>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8" grpId="1" animBg="1"/>
      <p:bldP spid="10"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14: Now after commit try to </a:t>
            </a:r>
            <a:r>
              <a:rPr lang="en-US" b="1" dirty="0"/>
              <a:t>ROLLBACK</a:t>
            </a:r>
            <a:r>
              <a:rPr lang="en-US" dirty="0"/>
              <a:t> transaction to 2</a:t>
            </a:r>
            <a:r>
              <a:rPr lang="en-US" baseline="30000" dirty="0"/>
              <a:t>nd</a:t>
            </a:r>
            <a:r>
              <a:rPr lang="en-US" dirty="0"/>
              <a:t> save point;</a:t>
            </a:r>
          </a:p>
          <a:p>
            <a:pPr marL="0" indent="0">
              <a:buNone/>
            </a:pPr>
            <a:endParaRPr lang="en-US" dirty="0"/>
          </a:p>
          <a:p>
            <a:pPr marL="0" indent="0">
              <a:buNone/>
            </a:pPr>
            <a:endParaRPr lang="en-US" dirty="0"/>
          </a:p>
          <a:p>
            <a:r>
              <a:rPr lang="en-US" dirty="0"/>
              <a:t>Step 15: It will display following </a:t>
            </a:r>
            <a:r>
              <a:rPr lang="en-US" b="1" dirty="0"/>
              <a:t>error</a:t>
            </a:r>
            <a:r>
              <a:rPr lang="en-US" dirty="0"/>
              <a:t> because after commit transaction you can’t rollback transactions;</a:t>
            </a:r>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525206" y="3256678"/>
            <a:ext cx="8547491" cy="735773"/>
          </a:xfrm>
          <a:prstGeom prst="rect">
            <a:avLst/>
          </a:prstGeom>
        </p:spPr>
      </p:pic>
      <p:sp>
        <p:nvSpPr>
          <p:cNvPr id="11" name="TextBox 10">
            <a:extLst>
              <a:ext uri="{FF2B5EF4-FFF2-40B4-BE49-F238E27FC236}">
                <a16:creationId xmlns:a16="http://schemas.microsoft.com/office/drawing/2014/main" id="{17FEB03E-D166-4921-9683-AD5027655A6A}"/>
              </a:ext>
            </a:extLst>
          </p:cNvPr>
          <p:cNvSpPr txBox="1"/>
          <p:nvPr/>
        </p:nvSpPr>
        <p:spPr>
          <a:xfrm>
            <a:off x="1666533" y="1458207"/>
            <a:ext cx="3047938" cy="400110"/>
          </a:xfrm>
          <a:prstGeom prst="rect">
            <a:avLst/>
          </a:prstGeom>
          <a:noFill/>
        </p:spPr>
        <p:txBody>
          <a:bodyPr wrap="square" rtlCol="0">
            <a:spAutoFit/>
          </a:bodyPr>
          <a:lstStyle/>
          <a:p>
            <a:pPr algn="ctr"/>
            <a:r>
              <a:rPr lang="en-US" sz="2000" b="1" dirty="0">
                <a:solidFill>
                  <a:schemeClr val="tx2"/>
                </a:solidFill>
              </a:rPr>
              <a:t>ROLLBACK  TRANSACTION </a:t>
            </a:r>
          </a:p>
        </p:txBody>
      </p:sp>
      <p:sp>
        <p:nvSpPr>
          <p:cNvPr id="14" name="TextBox 13">
            <a:extLst>
              <a:ext uri="{FF2B5EF4-FFF2-40B4-BE49-F238E27FC236}">
                <a16:creationId xmlns:a16="http://schemas.microsoft.com/office/drawing/2014/main" id="{F816C699-F455-4BFC-878C-3EECB441F38D}"/>
              </a:ext>
            </a:extLst>
          </p:cNvPr>
          <p:cNvSpPr txBox="1"/>
          <p:nvPr/>
        </p:nvSpPr>
        <p:spPr>
          <a:xfrm>
            <a:off x="4714471" y="1458207"/>
            <a:ext cx="968063" cy="400110"/>
          </a:xfrm>
          <a:prstGeom prst="rect">
            <a:avLst/>
          </a:prstGeom>
          <a:noFill/>
        </p:spPr>
        <p:txBody>
          <a:bodyPr wrap="square" rtlCol="0">
            <a:spAutoFit/>
          </a:bodyPr>
          <a:lstStyle/>
          <a:p>
            <a:pPr algn="ctr"/>
            <a:r>
              <a:rPr lang="en-US" sz="2000" b="1" dirty="0">
                <a:solidFill>
                  <a:srgbClr val="C00000"/>
                </a:solidFill>
              </a:rPr>
              <a:t>insrt1 ;</a:t>
            </a:r>
          </a:p>
        </p:txBody>
      </p:sp>
      <p:sp>
        <p:nvSpPr>
          <p:cNvPr id="7" name="Rectangle 6">
            <a:extLst>
              <a:ext uri="{FF2B5EF4-FFF2-40B4-BE49-F238E27FC236}">
                <a16:creationId xmlns:a16="http://schemas.microsoft.com/office/drawing/2014/main" id="{FD2BBD5B-671D-4BF2-A45E-CD38439BAF33}"/>
              </a:ext>
            </a:extLst>
          </p:cNvPr>
          <p:cNvSpPr/>
          <p:nvPr/>
        </p:nvSpPr>
        <p:spPr>
          <a:xfrm>
            <a:off x="1666533" y="3267880"/>
            <a:ext cx="8406163" cy="5442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119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26" presetClass="emph" presetSubtype="0" repeatCount="indefinite" fill="hold" grpId="1" nodeType="withEffect">
                                  <p:stCondLst>
                                    <p:cond delay="0"/>
                                  </p:stCondLst>
                                  <p:endCondLst>
                                    <p:cond evt="onNext" delay="0">
                                      <p:tgtEl>
                                        <p:sldTgt/>
                                      </p:tgtEl>
                                    </p:cond>
                                  </p:endCondLst>
                                  <p:childTnLst>
                                    <p:animEffect transition="out" filter="fade">
                                      <p:cBhvr>
                                        <p:cTn id="25" dur="1000" tmFilter="0, 0; .2, .5; .8, .5; 1, 0"/>
                                        <p:tgtEl>
                                          <p:spTgt spid="7"/>
                                        </p:tgtEl>
                                      </p:cBhvr>
                                    </p:animEffect>
                                    <p:animScale>
                                      <p:cBhvr>
                                        <p:cTn id="26"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7" grpId="0" animBg="1"/>
      <p:bldP spid="7"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Data Control Language</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Security of information stored in database is one of the prime concerns for any database management system.</a:t>
            </a:r>
          </a:p>
          <a:p>
            <a:r>
              <a:rPr lang="en-US" dirty="0"/>
              <a:t>An unauthorized access to a database must be prevented.</a:t>
            </a:r>
          </a:p>
          <a:p>
            <a:r>
              <a:rPr lang="en-US" dirty="0"/>
              <a:t>The rights allow the user to use database contents are called privileges.</a:t>
            </a:r>
          </a:p>
          <a:p>
            <a:r>
              <a:rPr lang="en-US" dirty="0"/>
              <a:t>SQL provides security to database contents in two phases</a:t>
            </a:r>
          </a:p>
          <a:p>
            <a:pPr lvl="1"/>
            <a:r>
              <a:rPr lang="en-US" dirty="0"/>
              <a:t>User required </a:t>
            </a:r>
            <a:r>
              <a:rPr lang="en-US" b="1" dirty="0"/>
              <a:t>valid</a:t>
            </a:r>
            <a:r>
              <a:rPr lang="en-US" dirty="0"/>
              <a:t> </a:t>
            </a:r>
            <a:r>
              <a:rPr lang="en-US" b="1" dirty="0"/>
              <a:t>user id </a:t>
            </a:r>
            <a:r>
              <a:rPr lang="en-US" dirty="0"/>
              <a:t>and </a:t>
            </a:r>
            <a:r>
              <a:rPr lang="en-US" b="1" dirty="0"/>
              <a:t>password</a:t>
            </a:r>
          </a:p>
          <a:p>
            <a:pPr lvl="1"/>
            <a:r>
              <a:rPr lang="en-US" dirty="0"/>
              <a:t>User must have </a:t>
            </a:r>
            <a:r>
              <a:rPr lang="en-US" b="1" dirty="0"/>
              <a:t>privileges</a:t>
            </a:r>
          </a:p>
          <a:p>
            <a:r>
              <a:rPr lang="en-US" dirty="0"/>
              <a:t>In a multi-user system, different user needs to access different parts of the database.</a:t>
            </a:r>
          </a:p>
          <a:p>
            <a:r>
              <a:rPr lang="en-US" dirty="0"/>
              <a:t>The database designer determines which user needs access to which part of the database.</a:t>
            </a:r>
          </a:p>
          <a:p>
            <a:r>
              <a:rPr lang="en-US" dirty="0"/>
              <a:t>According to this, various privileges are granted to different users.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1124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Data Control Language Real Life Example</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EA62FD1-E5A2-4455-98AE-8902A63C1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235" y="2059546"/>
            <a:ext cx="2906333" cy="2738907"/>
          </a:xfrm>
          <a:prstGeom prst="rect">
            <a:avLst/>
          </a:prstGeom>
        </p:spPr>
      </p:pic>
      <p:pic>
        <p:nvPicPr>
          <p:cNvPr id="9" name="Picture 8">
            <a:extLst>
              <a:ext uri="{FF2B5EF4-FFF2-40B4-BE49-F238E27FC236}">
                <a16:creationId xmlns:a16="http://schemas.microsoft.com/office/drawing/2014/main" id="{D284E202-BD07-43B2-BE3E-FE459F46D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0621" y="1111900"/>
            <a:ext cx="1442775" cy="1442775"/>
          </a:xfrm>
          <a:prstGeom prst="rect">
            <a:avLst/>
          </a:prstGeom>
        </p:spPr>
      </p:pic>
      <p:pic>
        <p:nvPicPr>
          <p:cNvPr id="13" name="Picture 12">
            <a:extLst>
              <a:ext uri="{FF2B5EF4-FFF2-40B4-BE49-F238E27FC236}">
                <a16:creationId xmlns:a16="http://schemas.microsoft.com/office/drawing/2014/main" id="{4A651907-71EB-4FA3-9270-9D48612C6D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7894" y="3771843"/>
            <a:ext cx="1442775" cy="1442775"/>
          </a:xfrm>
          <a:prstGeom prst="rect">
            <a:avLst/>
          </a:prstGeom>
        </p:spPr>
      </p:pic>
      <p:sp>
        <p:nvSpPr>
          <p:cNvPr id="14" name="TextBox 13">
            <a:extLst>
              <a:ext uri="{FF2B5EF4-FFF2-40B4-BE49-F238E27FC236}">
                <a16:creationId xmlns:a16="http://schemas.microsoft.com/office/drawing/2014/main" id="{010E67A8-1D7D-4FC8-B0A7-3ABDCB7205D4}"/>
              </a:ext>
            </a:extLst>
          </p:cNvPr>
          <p:cNvSpPr txBox="1"/>
          <p:nvPr/>
        </p:nvSpPr>
        <p:spPr>
          <a:xfrm>
            <a:off x="5873347" y="2626215"/>
            <a:ext cx="1597322" cy="369332"/>
          </a:xfrm>
          <a:prstGeom prst="rect">
            <a:avLst/>
          </a:prstGeom>
          <a:noFill/>
        </p:spPr>
        <p:txBody>
          <a:bodyPr wrap="square" rtlCol="0">
            <a:spAutoFit/>
          </a:bodyPr>
          <a:lstStyle/>
          <a:p>
            <a:pPr algn="ctr"/>
            <a:r>
              <a:rPr lang="en-US" b="1" dirty="0"/>
              <a:t>Customer A</a:t>
            </a:r>
          </a:p>
        </p:txBody>
      </p:sp>
      <p:sp>
        <p:nvSpPr>
          <p:cNvPr id="15" name="TextBox 14">
            <a:extLst>
              <a:ext uri="{FF2B5EF4-FFF2-40B4-BE49-F238E27FC236}">
                <a16:creationId xmlns:a16="http://schemas.microsoft.com/office/drawing/2014/main" id="{E7DEF989-9C7D-4002-AFA2-F3B15927D786}"/>
              </a:ext>
            </a:extLst>
          </p:cNvPr>
          <p:cNvSpPr txBox="1"/>
          <p:nvPr/>
        </p:nvSpPr>
        <p:spPr>
          <a:xfrm>
            <a:off x="5950620" y="5366862"/>
            <a:ext cx="1597322" cy="369332"/>
          </a:xfrm>
          <a:prstGeom prst="rect">
            <a:avLst/>
          </a:prstGeom>
          <a:noFill/>
        </p:spPr>
        <p:txBody>
          <a:bodyPr wrap="square" rtlCol="0">
            <a:spAutoFit/>
          </a:bodyPr>
          <a:lstStyle/>
          <a:p>
            <a:pPr algn="ctr"/>
            <a:r>
              <a:rPr lang="en-US" b="1" dirty="0"/>
              <a:t>Customer B</a:t>
            </a:r>
          </a:p>
        </p:txBody>
      </p:sp>
      <p:sp>
        <p:nvSpPr>
          <p:cNvPr id="16" name="Rectangle 15">
            <a:extLst>
              <a:ext uri="{FF2B5EF4-FFF2-40B4-BE49-F238E27FC236}">
                <a16:creationId xmlns:a16="http://schemas.microsoft.com/office/drawing/2014/main" id="{B4B11881-7478-4C57-AE7D-A98B1A4F4EDA}"/>
              </a:ext>
            </a:extLst>
          </p:cNvPr>
          <p:cNvSpPr/>
          <p:nvPr/>
        </p:nvSpPr>
        <p:spPr>
          <a:xfrm>
            <a:off x="1146078" y="1209199"/>
            <a:ext cx="2881992" cy="124817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Name : A </a:t>
            </a:r>
          </a:p>
          <a:p>
            <a:r>
              <a:rPr lang="en-US" dirty="0">
                <a:solidFill>
                  <a:schemeClr val="tx1"/>
                </a:solidFill>
              </a:rPr>
              <a:t>Contact No : </a:t>
            </a:r>
          </a:p>
          <a:p>
            <a:r>
              <a:rPr lang="en-US" dirty="0">
                <a:solidFill>
                  <a:schemeClr val="tx1"/>
                </a:solidFill>
              </a:rPr>
              <a:t>Account Type: Savings</a:t>
            </a:r>
          </a:p>
          <a:p>
            <a:r>
              <a:rPr lang="en-US" dirty="0">
                <a:solidFill>
                  <a:schemeClr val="tx1"/>
                </a:solidFill>
              </a:rPr>
              <a:t>Balance : 25000</a:t>
            </a:r>
          </a:p>
        </p:txBody>
      </p:sp>
      <p:sp>
        <p:nvSpPr>
          <p:cNvPr id="17" name="Rectangle 16">
            <a:extLst>
              <a:ext uri="{FF2B5EF4-FFF2-40B4-BE49-F238E27FC236}">
                <a16:creationId xmlns:a16="http://schemas.microsoft.com/office/drawing/2014/main" id="{9171E42E-B53E-420D-AA90-FA7F5EBD9B7E}"/>
              </a:ext>
            </a:extLst>
          </p:cNvPr>
          <p:cNvSpPr/>
          <p:nvPr/>
        </p:nvSpPr>
        <p:spPr>
          <a:xfrm>
            <a:off x="1146078" y="3860845"/>
            <a:ext cx="2866574" cy="124817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Name : B </a:t>
            </a:r>
          </a:p>
          <a:p>
            <a:r>
              <a:rPr lang="en-US" dirty="0">
                <a:solidFill>
                  <a:schemeClr val="tx1"/>
                </a:solidFill>
              </a:rPr>
              <a:t>Contact No : 9429794457</a:t>
            </a:r>
          </a:p>
          <a:p>
            <a:r>
              <a:rPr lang="en-US" dirty="0">
                <a:solidFill>
                  <a:schemeClr val="tx1"/>
                </a:solidFill>
              </a:rPr>
              <a:t>Account Type: Current</a:t>
            </a:r>
          </a:p>
          <a:p>
            <a:r>
              <a:rPr lang="en-US" dirty="0">
                <a:solidFill>
                  <a:schemeClr val="tx1"/>
                </a:solidFill>
              </a:rPr>
              <a:t>Balance : 125000</a:t>
            </a:r>
          </a:p>
        </p:txBody>
      </p:sp>
      <p:cxnSp>
        <p:nvCxnSpPr>
          <p:cNvPr id="19" name="Straight Arrow Connector 18">
            <a:extLst>
              <a:ext uri="{FF2B5EF4-FFF2-40B4-BE49-F238E27FC236}">
                <a16:creationId xmlns:a16="http://schemas.microsoft.com/office/drawing/2014/main" id="{849D4DE3-6403-4017-BA6D-01BD1B2EF619}"/>
              </a:ext>
            </a:extLst>
          </p:cNvPr>
          <p:cNvCxnSpPr/>
          <p:nvPr/>
        </p:nvCxnSpPr>
        <p:spPr>
          <a:xfrm flipH="1">
            <a:off x="4198513" y="1790163"/>
            <a:ext cx="1584101"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03AB77-A2DC-42DC-9D70-0B8683BD5B68}"/>
              </a:ext>
            </a:extLst>
          </p:cNvPr>
          <p:cNvCxnSpPr/>
          <p:nvPr/>
        </p:nvCxnSpPr>
        <p:spPr>
          <a:xfrm flipH="1">
            <a:off x="4198513" y="4479701"/>
            <a:ext cx="1584101"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BA8491-7850-4373-A822-0AC980A19B2A}"/>
              </a:ext>
            </a:extLst>
          </p:cNvPr>
          <p:cNvSpPr txBox="1"/>
          <p:nvPr/>
        </p:nvSpPr>
        <p:spPr>
          <a:xfrm>
            <a:off x="2297558" y="1183441"/>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sp>
        <p:nvSpPr>
          <p:cNvPr id="25" name="TextBox 24">
            <a:extLst>
              <a:ext uri="{FF2B5EF4-FFF2-40B4-BE49-F238E27FC236}">
                <a16:creationId xmlns:a16="http://schemas.microsoft.com/office/drawing/2014/main" id="{FEB8CF23-18EB-458A-8E78-83AC9782208E}"/>
              </a:ext>
            </a:extLst>
          </p:cNvPr>
          <p:cNvSpPr txBox="1"/>
          <p:nvPr/>
        </p:nvSpPr>
        <p:spPr>
          <a:xfrm>
            <a:off x="3729487" y="1481817"/>
            <a:ext cx="280455" cy="400110"/>
          </a:xfrm>
          <a:prstGeom prst="rect">
            <a:avLst/>
          </a:prstGeom>
          <a:noFill/>
        </p:spPr>
        <p:txBody>
          <a:bodyPr wrap="square" rtlCol="0">
            <a:spAutoFit/>
          </a:bodyPr>
          <a:lstStyle/>
          <a:p>
            <a:pPr algn="ctr"/>
            <a:r>
              <a:rPr lang="en-US" sz="2000" b="1" dirty="0">
                <a:solidFill>
                  <a:schemeClr val="accent4"/>
                </a:solidFill>
                <a:sym typeface="Wingdings 2" panose="05020102010507070707" pitchFamily="18" charset="2"/>
              </a:rPr>
              <a:t></a:t>
            </a:r>
            <a:endParaRPr lang="en-US" sz="2000" b="1" dirty="0">
              <a:solidFill>
                <a:schemeClr val="accent4"/>
              </a:solidFill>
            </a:endParaRPr>
          </a:p>
        </p:txBody>
      </p:sp>
      <p:sp>
        <p:nvSpPr>
          <p:cNvPr id="26" name="TextBox 25">
            <a:extLst>
              <a:ext uri="{FF2B5EF4-FFF2-40B4-BE49-F238E27FC236}">
                <a16:creationId xmlns:a16="http://schemas.microsoft.com/office/drawing/2014/main" id="{6B748C55-912A-43BC-B064-72B5F139ACF6}"/>
              </a:ext>
            </a:extLst>
          </p:cNvPr>
          <p:cNvSpPr txBox="1"/>
          <p:nvPr/>
        </p:nvSpPr>
        <p:spPr>
          <a:xfrm>
            <a:off x="3343889" y="1747310"/>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sp>
        <p:nvSpPr>
          <p:cNvPr id="27" name="TextBox 26">
            <a:extLst>
              <a:ext uri="{FF2B5EF4-FFF2-40B4-BE49-F238E27FC236}">
                <a16:creationId xmlns:a16="http://schemas.microsoft.com/office/drawing/2014/main" id="{33EBAA02-B6E1-489F-9D44-9960DBDB171B}"/>
              </a:ext>
            </a:extLst>
          </p:cNvPr>
          <p:cNvSpPr txBox="1"/>
          <p:nvPr/>
        </p:nvSpPr>
        <p:spPr>
          <a:xfrm>
            <a:off x="2739505" y="2003528"/>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cxnSp>
        <p:nvCxnSpPr>
          <p:cNvPr id="32" name="Straight Arrow Connector 31">
            <a:extLst>
              <a:ext uri="{FF2B5EF4-FFF2-40B4-BE49-F238E27FC236}">
                <a16:creationId xmlns:a16="http://schemas.microsoft.com/office/drawing/2014/main" id="{0481E051-5CC5-48FC-8B19-A6212B5CB652}"/>
              </a:ext>
            </a:extLst>
          </p:cNvPr>
          <p:cNvCxnSpPr>
            <a:cxnSpLocks/>
          </p:cNvCxnSpPr>
          <p:nvPr/>
        </p:nvCxnSpPr>
        <p:spPr>
          <a:xfrm flipH="1">
            <a:off x="4073438" y="2203583"/>
            <a:ext cx="1754543" cy="159555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425EA6-B79D-4423-B4B0-8A53D36A982E}"/>
              </a:ext>
            </a:extLst>
          </p:cNvPr>
          <p:cNvSpPr txBox="1"/>
          <p:nvPr/>
        </p:nvSpPr>
        <p:spPr>
          <a:xfrm>
            <a:off x="4356957" y="2132494"/>
            <a:ext cx="1177559" cy="923330"/>
          </a:xfrm>
          <a:prstGeom prst="rect">
            <a:avLst/>
          </a:prstGeom>
          <a:noFill/>
        </p:spPr>
        <p:txBody>
          <a:bodyPr wrap="square" rtlCol="0">
            <a:spAutoFit/>
          </a:bodyPr>
          <a:lstStyle/>
          <a:p>
            <a:pPr algn="ctr"/>
            <a:r>
              <a:rPr lang="en-US" sz="5400" b="1" dirty="0">
                <a:solidFill>
                  <a:srgbClr val="FF0000"/>
                </a:solidFill>
                <a:sym typeface="Wingdings 2" panose="05020102010507070707" pitchFamily="18" charset="2"/>
              </a:rPr>
              <a:t>×</a:t>
            </a:r>
            <a:endParaRPr lang="en-US" sz="5400" b="1" dirty="0">
              <a:solidFill>
                <a:srgbClr val="FF0000"/>
              </a:solidFill>
            </a:endParaRPr>
          </a:p>
        </p:txBody>
      </p:sp>
      <p:sp>
        <p:nvSpPr>
          <p:cNvPr id="36" name="TextBox 35">
            <a:extLst>
              <a:ext uri="{FF2B5EF4-FFF2-40B4-BE49-F238E27FC236}">
                <a16:creationId xmlns:a16="http://schemas.microsoft.com/office/drawing/2014/main" id="{4D724C8D-0A11-4089-A344-6F3FDA64BF9C}"/>
              </a:ext>
            </a:extLst>
          </p:cNvPr>
          <p:cNvSpPr txBox="1"/>
          <p:nvPr/>
        </p:nvSpPr>
        <p:spPr>
          <a:xfrm>
            <a:off x="2263883" y="1485953"/>
            <a:ext cx="1486313" cy="369332"/>
          </a:xfrm>
          <a:prstGeom prst="rect">
            <a:avLst/>
          </a:prstGeom>
          <a:noFill/>
        </p:spPr>
        <p:txBody>
          <a:bodyPr wrap="square" rtlCol="0">
            <a:spAutoFit/>
          </a:bodyPr>
          <a:lstStyle/>
          <a:p>
            <a:pPr algn="ctr"/>
            <a:r>
              <a:rPr lang="en-US" dirty="0"/>
              <a:t>9424512325</a:t>
            </a:r>
          </a:p>
        </p:txBody>
      </p:sp>
      <p:sp>
        <p:nvSpPr>
          <p:cNvPr id="37" name="TextBox 36">
            <a:extLst>
              <a:ext uri="{FF2B5EF4-FFF2-40B4-BE49-F238E27FC236}">
                <a16:creationId xmlns:a16="http://schemas.microsoft.com/office/drawing/2014/main" id="{9E4D3205-5851-43CB-BE57-F61CEEF3A29E}"/>
              </a:ext>
            </a:extLst>
          </p:cNvPr>
          <p:cNvSpPr txBox="1"/>
          <p:nvPr/>
        </p:nvSpPr>
        <p:spPr>
          <a:xfrm>
            <a:off x="2272692" y="1494850"/>
            <a:ext cx="1486313" cy="369332"/>
          </a:xfrm>
          <a:prstGeom prst="rect">
            <a:avLst/>
          </a:prstGeom>
          <a:noFill/>
        </p:spPr>
        <p:txBody>
          <a:bodyPr wrap="square" rtlCol="0">
            <a:spAutoFit/>
          </a:bodyPr>
          <a:lstStyle/>
          <a:p>
            <a:pPr algn="ctr"/>
            <a:r>
              <a:rPr lang="en-US" dirty="0">
                <a:solidFill>
                  <a:schemeClr val="accent4"/>
                </a:solidFill>
              </a:rPr>
              <a:t>9429794123</a:t>
            </a:r>
            <a:endParaRPr lang="en-US" sz="2000" dirty="0">
              <a:solidFill>
                <a:schemeClr val="accent4"/>
              </a:solidFill>
            </a:endParaRPr>
          </a:p>
        </p:txBody>
      </p:sp>
      <p:pic>
        <p:nvPicPr>
          <p:cNvPr id="39" name="Picture 38">
            <a:extLst>
              <a:ext uri="{FF2B5EF4-FFF2-40B4-BE49-F238E27FC236}">
                <a16:creationId xmlns:a16="http://schemas.microsoft.com/office/drawing/2014/main" id="{62D6D2BB-977D-482E-AC6E-461C9FF8F5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879">
            <a:off x="3927973" y="2677286"/>
            <a:ext cx="754029" cy="490274"/>
          </a:xfrm>
          <a:prstGeom prst="rect">
            <a:avLst/>
          </a:prstGeom>
        </p:spPr>
      </p:pic>
      <p:sp>
        <p:nvSpPr>
          <p:cNvPr id="4" name="Rectangle: Rounded Corners 3">
            <a:extLst>
              <a:ext uri="{FF2B5EF4-FFF2-40B4-BE49-F238E27FC236}">
                <a16:creationId xmlns:a16="http://schemas.microsoft.com/office/drawing/2014/main" id="{7B8BD218-9713-4516-ABC9-A6398823FD0B}"/>
              </a:ext>
            </a:extLst>
          </p:cNvPr>
          <p:cNvSpPr/>
          <p:nvPr/>
        </p:nvSpPr>
        <p:spPr>
          <a:xfrm>
            <a:off x="8364339" y="992801"/>
            <a:ext cx="3258355" cy="1181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SQL Provides two commands;</a:t>
            </a:r>
          </a:p>
          <a:p>
            <a:pPr marL="342900" indent="-342900">
              <a:buAutoNum type="arabicPeriod"/>
            </a:pPr>
            <a:r>
              <a:rPr lang="en-US" b="1" dirty="0"/>
              <a:t>GRANT</a:t>
            </a:r>
          </a:p>
          <a:p>
            <a:pPr marL="342900" indent="-342900">
              <a:buAutoNum type="arabicPeriod"/>
            </a:pPr>
            <a:r>
              <a:rPr lang="en-US" b="1" dirty="0"/>
              <a:t>REVOKE </a:t>
            </a:r>
          </a:p>
        </p:txBody>
      </p:sp>
    </p:spTree>
    <p:extLst>
      <p:ext uri="{BB962C8B-B14F-4D97-AF65-F5344CB8AC3E}">
        <p14:creationId xmlns:p14="http://schemas.microsoft.com/office/powerpoint/2010/main" val="274784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26" presetClass="emph" presetSubtype="0" repeatCount="indefinite" fill="hold" grpId="1" nodeType="withEffect">
                                  <p:stCondLst>
                                    <p:cond delay="0"/>
                                  </p:stCondLst>
                                  <p:endCondLst>
                                    <p:cond evt="onNext" delay="0">
                                      <p:tgtEl>
                                        <p:sldTgt/>
                                      </p:tgtEl>
                                    </p:cond>
                                  </p:endCondLst>
                                  <p:childTnLst>
                                    <p:animEffect transition="out" filter="fade">
                                      <p:cBhvr>
                                        <p:cTn id="44" dur="1000" tmFilter="0, 0; .2, .5; .8, .5; 1, 0"/>
                                        <p:tgtEl>
                                          <p:spTgt spid="35"/>
                                        </p:tgtEl>
                                      </p:cBhvr>
                                    </p:animEffect>
                                    <p:animScale>
                                      <p:cBhvr>
                                        <p:cTn id="45" dur="500" autoRev="1" fill="hold"/>
                                        <p:tgtEl>
                                          <p:spTgt spid="35"/>
                                        </p:tgtEl>
                                      </p:cBhvr>
                                      <p:by x="105000" y="105000"/>
                                    </p:animScale>
                                  </p:childTnLst>
                                </p:cTn>
                              </p:par>
                              <p:par>
                                <p:cTn id="46" presetID="1" presetClass="entr" presetSubtype="0"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par>
                                <p:cTn id="56" presetID="26" presetClass="emph" presetSubtype="0" repeatCount="indefinite" fill="hold" grpId="1" nodeType="withEffect">
                                  <p:stCondLst>
                                    <p:cond delay="0"/>
                                  </p:stCondLst>
                                  <p:endCondLst>
                                    <p:cond evt="onNext" delay="0">
                                      <p:tgtEl>
                                        <p:sldTgt/>
                                      </p:tgtEl>
                                    </p:cond>
                                  </p:endCondLst>
                                  <p:childTnLst>
                                    <p:animEffect transition="out" filter="fade">
                                      <p:cBhvr>
                                        <p:cTn id="57" dur="1000" tmFilter="0, 0; .2, .5; .8, .5; 1, 0"/>
                                        <p:tgtEl>
                                          <p:spTgt spid="24"/>
                                        </p:tgtEl>
                                      </p:cBhvr>
                                    </p:animEffect>
                                    <p:animScale>
                                      <p:cBhvr>
                                        <p:cTn id="58" dur="500" autoRev="1" fill="hold"/>
                                        <p:tgtEl>
                                          <p:spTgt spid="24"/>
                                        </p:tgtEl>
                                      </p:cBhvr>
                                      <p:by x="105000" y="105000"/>
                                    </p:animScale>
                                  </p:childTnLst>
                                </p:cTn>
                              </p:par>
                              <p:par>
                                <p:cTn id="59" presetID="26" presetClass="emph" presetSubtype="0" repeatCount="indefinite" fill="hold" grpId="1" nodeType="withEffect">
                                  <p:stCondLst>
                                    <p:cond delay="0"/>
                                  </p:stCondLst>
                                  <p:endCondLst>
                                    <p:cond evt="onNext" delay="0">
                                      <p:tgtEl>
                                        <p:sldTgt/>
                                      </p:tgtEl>
                                    </p:cond>
                                  </p:endCondLst>
                                  <p:childTnLst>
                                    <p:animEffect transition="out" filter="fade">
                                      <p:cBhvr>
                                        <p:cTn id="60" dur="1000" tmFilter="0, 0; .2, .5; .8, .5; 1, 0"/>
                                        <p:tgtEl>
                                          <p:spTgt spid="26"/>
                                        </p:tgtEl>
                                      </p:cBhvr>
                                    </p:animEffect>
                                    <p:animScale>
                                      <p:cBhvr>
                                        <p:cTn id="61" dur="500" autoRev="1" fill="hold"/>
                                        <p:tgtEl>
                                          <p:spTgt spid="26"/>
                                        </p:tgtEl>
                                      </p:cBhvr>
                                      <p:by x="105000" y="105000"/>
                                    </p:animScale>
                                  </p:childTnLst>
                                </p:cTn>
                              </p:par>
                              <p:par>
                                <p:cTn id="62" presetID="26" presetClass="emph" presetSubtype="0" repeatCount="indefinite" fill="hold" grpId="1" nodeType="withEffect">
                                  <p:stCondLst>
                                    <p:cond delay="0"/>
                                  </p:stCondLst>
                                  <p:endCondLst>
                                    <p:cond evt="onNext" delay="0">
                                      <p:tgtEl>
                                        <p:sldTgt/>
                                      </p:tgtEl>
                                    </p:cond>
                                  </p:endCondLst>
                                  <p:childTnLst>
                                    <p:animEffect transition="out" filter="fade">
                                      <p:cBhvr>
                                        <p:cTn id="63" dur="1000" tmFilter="0, 0; .2, .5; .8, .5; 1, 0"/>
                                        <p:tgtEl>
                                          <p:spTgt spid="27"/>
                                        </p:tgtEl>
                                      </p:cBhvr>
                                    </p:animEffect>
                                    <p:animScale>
                                      <p:cBhvr>
                                        <p:cTn id="64" dur="500" autoRev="1" fill="hold"/>
                                        <p:tgtEl>
                                          <p:spTgt spid="27"/>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26" presetClass="emph" presetSubtype="0" repeatCount="indefinite" fill="hold" grpId="1" nodeType="withEffect">
                                  <p:stCondLst>
                                    <p:cond delay="0"/>
                                  </p:stCondLst>
                                  <p:endCondLst>
                                    <p:cond evt="onNext" delay="0">
                                      <p:tgtEl>
                                        <p:sldTgt/>
                                      </p:tgtEl>
                                    </p:cond>
                                  </p:endCondLst>
                                  <p:childTnLst>
                                    <p:animEffect transition="out" filter="fade">
                                      <p:cBhvr>
                                        <p:cTn id="74" dur="1000" tmFilter="0, 0; .2, .5; .8, .5; 1, 0"/>
                                        <p:tgtEl>
                                          <p:spTgt spid="25"/>
                                        </p:tgtEl>
                                      </p:cBhvr>
                                    </p:animEffect>
                                    <p:animScale>
                                      <p:cBhvr>
                                        <p:cTn id="75" dur="500" autoRev="1" fill="hold"/>
                                        <p:tgtEl>
                                          <p:spTgt spid="25"/>
                                        </p:tgtEl>
                                      </p:cBhvr>
                                      <p:by x="105000" y="105000"/>
                                    </p:animScale>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
                                            <p:txEl>
                                              <p:pRg st="1" end="1"/>
                                            </p:txEl>
                                          </p:spTgt>
                                        </p:tgtEl>
                                        <p:attrNameLst>
                                          <p:attrName>style.visibility</p:attrName>
                                        </p:attrNameLst>
                                      </p:cBhvr>
                                      <p:to>
                                        <p:strVal val="visible"/>
                                      </p:to>
                                    </p:set>
                                  </p:childTnLst>
                                </p:cTn>
                              </p:par>
                              <p:par>
                                <p:cTn id="86" presetID="1" presetClass="entr" presetSubtype="0" fill="hold" nodeType="withEffect">
                                  <p:stCondLst>
                                    <p:cond delay="600"/>
                                  </p:stCondLst>
                                  <p:childTnLst>
                                    <p:set>
                                      <p:cBhvr>
                                        <p:cTn id="8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7" grpId="0" animBg="1"/>
      <p:bldP spid="24" grpId="0"/>
      <p:bldP spid="24" grpId="1"/>
      <p:bldP spid="25" grpId="0"/>
      <p:bldP spid="25" grpId="1"/>
      <p:bldP spid="26" grpId="0"/>
      <p:bldP spid="26" grpId="1"/>
      <p:bldP spid="27" grpId="0"/>
      <p:bldP spid="27" grpId="1"/>
      <p:bldP spid="35" grpId="0"/>
      <p:bldP spid="35" grpId="1"/>
      <p:bldP spid="36" grpId="0"/>
      <p:bldP spid="36" grpId="1"/>
      <p:bldP spid="37" grpId="0"/>
      <p:bldP spid="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21" name="Speech Bubble: Rectangle with Corners Rounded 20">
            <a:extLst>
              <a:ext uri="{FF2B5EF4-FFF2-40B4-BE49-F238E27FC236}">
                <a16:creationId xmlns:a16="http://schemas.microsoft.com/office/drawing/2014/main" id="{5605F23D-FA19-451E-86CA-585798B03696}"/>
              </a:ext>
            </a:extLst>
          </p:cNvPr>
          <p:cNvSpPr/>
          <p:nvPr/>
        </p:nvSpPr>
        <p:spPr>
          <a:xfrm>
            <a:off x="5241458" y="3228945"/>
            <a:ext cx="4237393" cy="3283546"/>
          </a:xfrm>
          <a:prstGeom prst="wedgeRoundRectCallout">
            <a:avLst>
              <a:gd name="adj1" fmla="val -68553"/>
              <a:gd name="adj2" fmla="val -480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800" dirty="0">
                <a:effectLst/>
                <a:ea typeface="Times New Roman" panose="02020603050405020304" pitchFamily="18" charset="0"/>
                <a:cs typeface="Shruti" panose="020B0502040204020203" pitchFamily="34" charset="0"/>
              </a:rPr>
              <a:t>User can grant all or specific privileges owned by him/her. </a:t>
            </a:r>
            <a:r>
              <a:rPr lang="en-US" dirty="0"/>
              <a:t>List of various privileges are as below;</a:t>
            </a:r>
          </a:p>
          <a:p>
            <a:pPr marL="342900" indent="-342900">
              <a:buAutoNum type="arabicPeriod"/>
            </a:pPr>
            <a:r>
              <a:rPr lang="en-US" b="1" dirty="0"/>
              <a:t>ALL</a:t>
            </a:r>
          </a:p>
          <a:p>
            <a:pPr marL="342900" indent="-342900">
              <a:buAutoNum type="arabicPeriod"/>
            </a:pPr>
            <a:r>
              <a:rPr lang="en-US" b="1" dirty="0"/>
              <a:t>ALTER</a:t>
            </a:r>
          </a:p>
          <a:p>
            <a:pPr marL="342900" indent="-342900">
              <a:buAutoNum type="arabicPeriod"/>
            </a:pPr>
            <a:r>
              <a:rPr lang="en-US" b="1" dirty="0"/>
              <a:t>DELETE</a:t>
            </a:r>
          </a:p>
          <a:p>
            <a:pPr marL="342900" indent="-342900">
              <a:buAutoNum type="arabicPeriod"/>
            </a:pPr>
            <a:r>
              <a:rPr lang="en-US" b="1" dirty="0"/>
              <a:t>INDEX</a:t>
            </a:r>
          </a:p>
          <a:p>
            <a:pPr marL="342900" indent="-342900">
              <a:buAutoNum type="arabicPeriod"/>
            </a:pPr>
            <a:r>
              <a:rPr lang="en-US" b="1" dirty="0"/>
              <a:t>INSERT </a:t>
            </a:r>
          </a:p>
          <a:p>
            <a:pPr marL="342900" indent="-342900">
              <a:buAutoNum type="arabicPeriod"/>
            </a:pPr>
            <a:r>
              <a:rPr lang="en-US" b="1" dirty="0"/>
              <a:t>REFERENCES</a:t>
            </a:r>
          </a:p>
          <a:p>
            <a:pPr marL="342900" indent="-342900">
              <a:buAutoNum type="arabicPeriod"/>
            </a:pPr>
            <a:r>
              <a:rPr lang="en-US" b="1" dirty="0"/>
              <a:t>SELECT </a:t>
            </a:r>
          </a:p>
          <a:p>
            <a:pPr marL="342900" indent="-342900">
              <a:buAutoNum type="arabicPeriod"/>
            </a:pPr>
            <a:r>
              <a:rPr lang="en-US" b="1" dirty="0"/>
              <a:t>UPDATE</a:t>
            </a:r>
          </a:p>
        </p:txBody>
      </p:sp>
    </p:spTree>
    <p:extLst>
      <p:ext uri="{BB962C8B-B14F-4D97-AF65-F5344CB8AC3E}">
        <p14:creationId xmlns:p14="http://schemas.microsoft.com/office/powerpoint/2010/main" val="216268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1"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22" name="Speech Bubble: Rectangle with Corners Rounded 21">
            <a:extLst>
              <a:ext uri="{FF2B5EF4-FFF2-40B4-BE49-F238E27FC236}">
                <a16:creationId xmlns:a16="http://schemas.microsoft.com/office/drawing/2014/main" id="{EBDCB231-69C0-431A-BB73-459C216A7736}"/>
              </a:ext>
            </a:extLst>
          </p:cNvPr>
          <p:cNvSpPr/>
          <p:nvPr/>
        </p:nvSpPr>
        <p:spPr>
          <a:xfrm>
            <a:off x="4829334" y="3816308"/>
            <a:ext cx="4237393" cy="757822"/>
          </a:xfrm>
          <a:prstGeom prst="wedgeRoundRectCallout">
            <a:avLst>
              <a:gd name="adj1" fmla="val -68553"/>
              <a:gd name="adj2" fmla="val -63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object on which object we want to give privileges. </a:t>
            </a:r>
            <a:endParaRPr lang="en-US" dirty="0"/>
          </a:p>
        </p:txBody>
      </p:sp>
    </p:spTree>
    <p:extLst>
      <p:ext uri="{BB962C8B-B14F-4D97-AF65-F5344CB8AC3E}">
        <p14:creationId xmlns:p14="http://schemas.microsoft.com/office/powerpoint/2010/main" val="418040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Join(Cont..)</a:t>
            </a:r>
            <a:endParaRPr lang="en-US" dirty="0"/>
          </a:p>
        </p:txBody>
      </p:sp>
      <p:sp>
        <p:nvSpPr>
          <p:cNvPr id="4" name="TextBox 3"/>
          <p:cNvSpPr txBox="1"/>
          <p:nvPr/>
        </p:nvSpPr>
        <p:spPr>
          <a:xfrm>
            <a:off x="182777" y="844054"/>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342900" y="1295400"/>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533400" y="144793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635736" y="1447936"/>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203958" y="1447936"/>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4922725" y="1447936"/>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6810730" y="1447936"/>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546572" y="2026444"/>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640042" y="2026444"/>
            <a:ext cx="1181514" cy="42252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2937882" y="2026444"/>
            <a:ext cx="1371600"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accent1">
                    <a:lumMod val="50000"/>
                  </a:schemeClr>
                </a:solidFill>
              </a:rPr>
              <a:t>INNER JOIN</a:t>
            </a:r>
            <a:endParaRPr lang="en-US" b="1" dirty="0">
              <a:solidFill>
                <a:schemeClr val="accent1">
                  <a:lumMod val="50000"/>
                </a:schemeClr>
              </a:solidFill>
            </a:endParaRPr>
          </a:p>
        </p:txBody>
      </p:sp>
      <p:sp>
        <p:nvSpPr>
          <p:cNvPr id="14" name="Rectangle 13"/>
          <p:cNvSpPr/>
          <p:nvPr/>
        </p:nvSpPr>
        <p:spPr>
          <a:xfrm>
            <a:off x="4425807" y="2026444"/>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553158" y="258853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133812" y="2573739"/>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3972020" y="257547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351646" y="4498474"/>
            <a:ext cx="997774" cy="901583"/>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3750877847"/>
              </p:ext>
            </p:extLst>
          </p:nvPr>
        </p:nvGraphicFramePr>
        <p:xfrm>
          <a:off x="351448" y="35271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2506663"/>
              </p:ext>
            </p:extLst>
          </p:nvPr>
        </p:nvGraphicFramePr>
        <p:xfrm>
          <a:off x="2736044" y="3546670"/>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856433959"/>
              </p:ext>
            </p:extLst>
          </p:nvPr>
        </p:nvGraphicFramePr>
        <p:xfrm>
          <a:off x="5497434" y="3733799"/>
          <a:ext cx="2666988" cy="18530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spcBef>
                          <a:spcPts val="600"/>
                        </a:spcBef>
                      </a:pPr>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spcBef>
                          <a:spcPts val="600"/>
                        </a:spcBef>
                      </a:pPr>
                      <a:r>
                        <a:rPr lang="en-US" sz="1600" b="0" i="0" u="none" strike="noStrike" dirty="0">
                          <a:solidFill>
                            <a:srgbClr val="000000"/>
                          </a:solidFill>
                          <a:effectLst/>
                          <a:latin typeface="+mj-lt"/>
                        </a:rPr>
                        <a:t>101</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Raju</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CE</a:t>
                      </a:r>
                    </a:p>
                  </a:txBody>
                  <a:tcPr marL="9525" marR="9525" marT="9525" marB="0" anchor="b"/>
                </a:tc>
                <a:tc>
                  <a:txBody>
                    <a:bodyPr/>
                    <a:lstStyle/>
                    <a:p>
                      <a:pPr marL="36000" algn="l" fontAlgn="b">
                        <a:spcBef>
                          <a:spcPts val="600"/>
                        </a:spcBef>
                      </a:pPr>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spcBef>
                          <a:spcPts val="600"/>
                        </a:spcBef>
                      </a:pPr>
                      <a:r>
                        <a:rPr lang="en-US" sz="1600" b="0" i="0" u="none" strike="noStrike" dirty="0">
                          <a:solidFill>
                            <a:srgbClr val="000000"/>
                          </a:solidFill>
                          <a:effectLst/>
                          <a:latin typeface="+mj-lt"/>
                        </a:rPr>
                        <a:t>102</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Amit</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CE</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spcBef>
                          <a:spcPts val="600"/>
                        </a:spcBef>
                      </a:pPr>
                      <a:r>
                        <a:rPr lang="en-US" sz="1600" b="0" i="0" u="none" strike="noStrike">
                          <a:solidFill>
                            <a:srgbClr val="000000"/>
                          </a:solidFill>
                          <a:effectLst/>
                          <a:latin typeface="+mj-lt"/>
                        </a:rPr>
                        <a:t>104</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Neha</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EC</a:t>
                      </a:r>
                    </a:p>
                  </a:txBody>
                  <a:tcPr marL="9525" marR="9525" marT="9525" marB="0" anchor="b"/>
                </a:tc>
                <a:tc>
                  <a:txBody>
                    <a:bodyPr/>
                    <a:lstStyle/>
                    <a:p>
                      <a:pPr marL="36000" algn="l" fontAlgn="b">
                        <a:spcBef>
                          <a:spcPts val="600"/>
                        </a:spcBef>
                      </a:pPr>
                      <a:r>
                        <a:rPr lang="en-US" sz="1600" b="0" i="0" u="none" strike="noStrike">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spcBef>
                          <a:spcPts val="600"/>
                        </a:spcBef>
                      </a:pPr>
                      <a:r>
                        <a:rPr lang="en-US" sz="1600" b="0" i="0" u="none" strike="noStrike">
                          <a:solidFill>
                            <a:srgbClr val="000000"/>
                          </a:solidFill>
                          <a:effectLst/>
                          <a:latin typeface="+mj-lt"/>
                        </a:rPr>
                        <a:t>105</a:t>
                      </a:r>
                    </a:p>
                  </a:txBody>
                  <a:tcPr marL="9525" marR="9525" marT="9525" marB="0" anchor="b"/>
                </a:tc>
                <a:tc>
                  <a:txBody>
                    <a:bodyPr/>
                    <a:lstStyle/>
                    <a:p>
                      <a:pPr marL="36000" algn="l" fontAlgn="b">
                        <a:spcBef>
                          <a:spcPts val="600"/>
                        </a:spcBef>
                      </a:pPr>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EE</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bl>
          </a:graphicData>
        </a:graphic>
      </p:graphicFrame>
      <p:sp>
        <p:nvSpPr>
          <p:cNvPr id="22" name="Rectangle 21"/>
          <p:cNvSpPr/>
          <p:nvPr/>
        </p:nvSpPr>
        <p:spPr>
          <a:xfrm>
            <a:off x="364092" y="4550706"/>
            <a:ext cx="368490" cy="260870"/>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3" name="Rectangle 22"/>
          <p:cNvSpPr/>
          <p:nvPr/>
        </p:nvSpPr>
        <p:spPr>
          <a:xfrm>
            <a:off x="364092" y="5204038"/>
            <a:ext cx="368490" cy="258697"/>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4" name="Rectangle 23"/>
          <p:cNvSpPr/>
          <p:nvPr/>
        </p:nvSpPr>
        <p:spPr>
          <a:xfrm>
            <a:off x="364092" y="4233298"/>
            <a:ext cx="368490" cy="265695"/>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5" name="Rectangle 24"/>
          <p:cNvSpPr/>
          <p:nvPr/>
        </p:nvSpPr>
        <p:spPr>
          <a:xfrm>
            <a:off x="364092" y="5514447"/>
            <a:ext cx="368490" cy="242852"/>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6" name="Rectangle 25"/>
          <p:cNvSpPr/>
          <p:nvPr/>
        </p:nvSpPr>
        <p:spPr>
          <a:xfrm>
            <a:off x="2750310" y="4233298"/>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7" name="Rectangle 26"/>
          <p:cNvSpPr/>
          <p:nvPr/>
        </p:nvSpPr>
        <p:spPr>
          <a:xfrm>
            <a:off x="2757889" y="4565492"/>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8" name="Rectangle 27"/>
          <p:cNvSpPr/>
          <p:nvPr/>
        </p:nvSpPr>
        <p:spPr>
          <a:xfrm>
            <a:off x="2757888" y="4887690"/>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9" name="Rectangle 28"/>
          <p:cNvSpPr/>
          <p:nvPr/>
        </p:nvSpPr>
        <p:spPr>
          <a:xfrm>
            <a:off x="2750310" y="5219883"/>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31" name="Rectangle 30">
            <a:extLst>
              <a:ext uri="{FF2B5EF4-FFF2-40B4-BE49-F238E27FC236}">
                <a16:creationId xmlns:a16="http://schemas.microsoft.com/office/drawing/2014/main" id="{D25B933A-0D60-8C8B-701E-9579636739E8}"/>
              </a:ext>
            </a:extLst>
          </p:cNvPr>
          <p:cNvSpPr/>
          <p:nvPr/>
        </p:nvSpPr>
        <p:spPr>
          <a:xfrm>
            <a:off x="553158" y="2575700"/>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32" name="Rectangle 31">
            <a:extLst>
              <a:ext uri="{FF2B5EF4-FFF2-40B4-BE49-F238E27FC236}">
                <a16:creationId xmlns:a16="http://schemas.microsoft.com/office/drawing/2014/main" id="{A701687B-5F6E-44BD-BDCA-FED5C36592E7}"/>
              </a:ext>
            </a:extLst>
          </p:cNvPr>
          <p:cNvSpPr/>
          <p:nvPr/>
        </p:nvSpPr>
        <p:spPr>
          <a:xfrm>
            <a:off x="1133812" y="2575700"/>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33" name="Rectangle 32">
            <a:extLst>
              <a:ext uri="{FF2B5EF4-FFF2-40B4-BE49-F238E27FC236}">
                <a16:creationId xmlns:a16="http://schemas.microsoft.com/office/drawing/2014/main" id="{0BBBB687-7B71-9095-C824-1FBBE4AF9A4B}"/>
              </a:ext>
            </a:extLst>
          </p:cNvPr>
          <p:cNvSpPr/>
          <p:nvPr/>
        </p:nvSpPr>
        <p:spPr>
          <a:xfrm>
            <a:off x="3972020" y="257570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Tree>
    <p:extLst>
      <p:ext uri="{BB962C8B-B14F-4D97-AF65-F5344CB8AC3E}">
        <p14:creationId xmlns:p14="http://schemas.microsoft.com/office/powerpoint/2010/main" val="380023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a:t>
            </a:r>
            <a:r>
              <a:rPr lang="en-US" dirty="0">
                <a:solidFill>
                  <a:schemeClr val="tx1"/>
                </a:solidFill>
              </a:rPr>
              <a:t> </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489397" cy="400110"/>
          </a:xfrm>
          <a:prstGeom prst="rect">
            <a:avLst/>
          </a:prstGeom>
          <a:noFill/>
        </p:spPr>
        <p:txBody>
          <a:bodyPr wrap="square" rtlCol="0">
            <a:spAutoFit/>
          </a:bodyPr>
          <a:lstStyle/>
          <a:p>
            <a:r>
              <a:rPr lang="en-US" sz="2000" b="1" dirty="0">
                <a:solidFill>
                  <a:schemeClr val="tx2"/>
                </a:solidFill>
              </a:rPr>
              <a:t>TO</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3" name="Speech Bubble: Rectangle with Corners Rounded 22">
            <a:extLst>
              <a:ext uri="{FF2B5EF4-FFF2-40B4-BE49-F238E27FC236}">
                <a16:creationId xmlns:a16="http://schemas.microsoft.com/office/drawing/2014/main" id="{D9C5A6A6-E235-471D-B1CC-C3C2E1F13812}"/>
              </a:ext>
            </a:extLst>
          </p:cNvPr>
          <p:cNvSpPr/>
          <p:nvPr/>
        </p:nvSpPr>
        <p:spPr>
          <a:xfrm>
            <a:off x="4723669" y="4426224"/>
            <a:ext cx="4237393" cy="757822"/>
          </a:xfrm>
          <a:prstGeom prst="wedgeRoundRectCallout">
            <a:avLst>
              <a:gd name="adj1" fmla="val -71588"/>
              <a:gd name="adj2" fmla="val -70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user to which we want to give privileges. </a:t>
            </a:r>
            <a:endParaRPr lang="en-US" dirty="0"/>
          </a:p>
        </p:txBody>
      </p:sp>
    </p:spTree>
    <p:extLst>
      <p:ext uri="{BB962C8B-B14F-4D97-AF65-F5344CB8AC3E}">
        <p14:creationId xmlns:p14="http://schemas.microsoft.com/office/powerpoint/2010/main" val="23994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489397" cy="400110"/>
          </a:xfrm>
          <a:prstGeom prst="rect">
            <a:avLst/>
          </a:prstGeom>
          <a:noFill/>
        </p:spPr>
        <p:txBody>
          <a:bodyPr wrap="square" rtlCol="0">
            <a:spAutoFit/>
          </a:bodyPr>
          <a:lstStyle/>
          <a:p>
            <a:r>
              <a:rPr lang="en-US" sz="2000" b="1" dirty="0">
                <a:solidFill>
                  <a:schemeClr val="tx2"/>
                </a:solidFill>
              </a:rPr>
              <a:t>TO</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0" name="TextBox 19">
            <a:extLst>
              <a:ext uri="{FF2B5EF4-FFF2-40B4-BE49-F238E27FC236}">
                <a16:creationId xmlns:a16="http://schemas.microsoft.com/office/drawing/2014/main" id="{4BD52309-B4BE-4A56-BF7F-2F1F255F7B0E}"/>
              </a:ext>
            </a:extLst>
          </p:cNvPr>
          <p:cNvSpPr txBox="1"/>
          <p:nvPr/>
        </p:nvSpPr>
        <p:spPr>
          <a:xfrm>
            <a:off x="1262129" y="4540298"/>
            <a:ext cx="2588655" cy="400110"/>
          </a:xfrm>
          <a:prstGeom prst="rect">
            <a:avLst/>
          </a:prstGeom>
          <a:noFill/>
        </p:spPr>
        <p:txBody>
          <a:bodyPr wrap="square" rtlCol="0">
            <a:spAutoFit/>
          </a:bodyPr>
          <a:lstStyle/>
          <a:p>
            <a:r>
              <a:rPr lang="en-US" sz="2000" b="1" dirty="0">
                <a:solidFill>
                  <a:schemeClr val="tx2"/>
                </a:solidFill>
              </a:rPr>
              <a:t>[WITH GRANT OPTION]</a:t>
            </a:r>
          </a:p>
        </p:txBody>
      </p:sp>
      <p:sp>
        <p:nvSpPr>
          <p:cNvPr id="24" name="Speech Bubble: Rectangle with Corners Rounded 23">
            <a:extLst>
              <a:ext uri="{FF2B5EF4-FFF2-40B4-BE49-F238E27FC236}">
                <a16:creationId xmlns:a16="http://schemas.microsoft.com/office/drawing/2014/main" id="{A72CA0B5-BFF2-4AD4-8FC5-0F8A7260FFCC}"/>
              </a:ext>
            </a:extLst>
          </p:cNvPr>
          <p:cNvSpPr/>
          <p:nvPr/>
        </p:nvSpPr>
        <p:spPr>
          <a:xfrm>
            <a:off x="4451247" y="5077347"/>
            <a:ext cx="4572732" cy="979855"/>
          </a:xfrm>
          <a:prstGeom prst="wedgeRoundRectCallout">
            <a:avLst>
              <a:gd name="adj1" fmla="val -64497"/>
              <a:gd name="adj2" fmla="val -639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dirty="0">
                <a:ea typeface="Times New Roman" panose="02020603050405020304" pitchFamily="18" charset="0"/>
                <a:cs typeface="Shruti" panose="020B0502040204020203" pitchFamily="34" charset="0"/>
              </a:rPr>
              <a:t>A</a:t>
            </a:r>
            <a:r>
              <a:rPr lang="en-US" sz="1800" dirty="0">
                <a:effectLst/>
                <a:ea typeface="Times New Roman" panose="02020603050405020304" pitchFamily="18" charset="0"/>
                <a:cs typeface="Shruti" panose="020B0502040204020203" pitchFamily="34" charset="0"/>
              </a:rPr>
              <a:t>llows the grantee. </a:t>
            </a:r>
          </a:p>
          <a:p>
            <a:pPr marL="285750" indent="-285750" algn="just">
              <a:buFont typeface="Arial" panose="020B0604020202020204" pitchFamily="34" charset="0"/>
              <a:buChar char="•"/>
            </a:pPr>
            <a:r>
              <a:rPr lang="en-US" sz="1800" dirty="0">
                <a:effectLst/>
                <a:ea typeface="Times New Roman" panose="02020603050405020304" pitchFamily="18" charset="0"/>
                <a:cs typeface="Shruti" panose="020B0502040204020203" pitchFamily="34" charset="0"/>
              </a:rPr>
              <a:t>User to which privilege is granted to in turn grant object privilege to other users</a:t>
            </a:r>
            <a:r>
              <a:rPr lang="en-US" dirty="0">
                <a:cs typeface="Shruti" panose="020B0502040204020203" pitchFamily="34" charset="0"/>
              </a:rPr>
              <a:t>. </a:t>
            </a:r>
            <a:endParaRPr lang="en-US" dirty="0"/>
          </a:p>
        </p:txBody>
      </p:sp>
    </p:spTree>
    <p:extLst>
      <p:ext uri="{BB962C8B-B14F-4D97-AF65-F5344CB8AC3E}">
        <p14:creationId xmlns:p14="http://schemas.microsoft.com/office/powerpoint/2010/main" val="3392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21" name="Speech Bubble: Rectangle with Corners Rounded 20">
            <a:extLst>
              <a:ext uri="{FF2B5EF4-FFF2-40B4-BE49-F238E27FC236}">
                <a16:creationId xmlns:a16="http://schemas.microsoft.com/office/drawing/2014/main" id="{5605F23D-FA19-451E-86CA-585798B03696}"/>
              </a:ext>
            </a:extLst>
          </p:cNvPr>
          <p:cNvSpPr/>
          <p:nvPr/>
        </p:nvSpPr>
        <p:spPr>
          <a:xfrm>
            <a:off x="5241458" y="3228945"/>
            <a:ext cx="4237393" cy="3283546"/>
          </a:xfrm>
          <a:prstGeom prst="wedgeRoundRectCallout">
            <a:avLst>
              <a:gd name="adj1" fmla="val -68553"/>
              <a:gd name="adj2" fmla="val -480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800" dirty="0">
                <a:effectLst/>
                <a:ea typeface="Times New Roman" panose="02020603050405020304" pitchFamily="18" charset="0"/>
                <a:cs typeface="Shruti" panose="020B0502040204020203" pitchFamily="34" charset="0"/>
              </a:rPr>
              <a:t>User can revoke all or specific privileges owned by him/her. </a:t>
            </a:r>
            <a:r>
              <a:rPr lang="en-US" dirty="0"/>
              <a:t>List of various privileges are as below;</a:t>
            </a:r>
          </a:p>
          <a:p>
            <a:pPr marL="342900" indent="-342900">
              <a:buAutoNum type="arabicPeriod"/>
            </a:pPr>
            <a:r>
              <a:rPr lang="en-US" b="1" dirty="0"/>
              <a:t>ALL</a:t>
            </a:r>
          </a:p>
          <a:p>
            <a:pPr marL="342900" indent="-342900">
              <a:buAutoNum type="arabicPeriod"/>
            </a:pPr>
            <a:r>
              <a:rPr lang="en-US" b="1" dirty="0"/>
              <a:t>ALTER</a:t>
            </a:r>
          </a:p>
          <a:p>
            <a:pPr marL="342900" indent="-342900">
              <a:buAutoNum type="arabicPeriod"/>
            </a:pPr>
            <a:r>
              <a:rPr lang="en-US" b="1" dirty="0"/>
              <a:t>DELETE</a:t>
            </a:r>
          </a:p>
          <a:p>
            <a:pPr marL="342900" indent="-342900">
              <a:buAutoNum type="arabicPeriod"/>
            </a:pPr>
            <a:r>
              <a:rPr lang="en-US" b="1" dirty="0"/>
              <a:t>INDEX</a:t>
            </a:r>
          </a:p>
          <a:p>
            <a:pPr marL="342900" indent="-342900">
              <a:buAutoNum type="arabicPeriod"/>
            </a:pPr>
            <a:r>
              <a:rPr lang="en-US" b="1" dirty="0"/>
              <a:t>INSERT </a:t>
            </a:r>
          </a:p>
          <a:p>
            <a:pPr marL="342900" indent="-342900">
              <a:buAutoNum type="arabicPeriod"/>
            </a:pPr>
            <a:r>
              <a:rPr lang="en-US" b="1" dirty="0"/>
              <a:t>REFERENCES</a:t>
            </a:r>
          </a:p>
          <a:p>
            <a:pPr marL="342900" indent="-342900">
              <a:buAutoNum type="arabicPeriod"/>
            </a:pPr>
            <a:r>
              <a:rPr lang="en-US" b="1" dirty="0"/>
              <a:t>SELECT </a:t>
            </a:r>
          </a:p>
          <a:p>
            <a:pPr marL="342900" indent="-342900">
              <a:buAutoNum type="arabicPeriod"/>
            </a:pPr>
            <a:r>
              <a:rPr lang="en-US" b="1" dirty="0"/>
              <a:t>UPDATE</a:t>
            </a:r>
          </a:p>
        </p:txBody>
      </p:sp>
    </p:spTree>
    <p:extLst>
      <p:ext uri="{BB962C8B-B14F-4D97-AF65-F5344CB8AC3E}">
        <p14:creationId xmlns:p14="http://schemas.microsoft.com/office/powerpoint/2010/main" val="206684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1" end="1"/>
                                            </p:txEl>
                                          </p:spTgt>
                                        </p:tgtEl>
                                        <p:attrNameLst>
                                          <p:attrName>style.visibility</p:attrName>
                                        </p:attrNameLst>
                                      </p:cBhvr>
                                      <p:to>
                                        <p:strVal val="visible"/>
                                      </p:to>
                                    </p:set>
                                  </p:childTnLst>
                                </p:cTn>
                              </p:par>
                              <p:par>
                                <p:cTn id="39" presetID="1" presetClass="entr" presetSubtype="0" fill="hold" nodeType="withEffect">
                                  <p:stCondLst>
                                    <p:cond delay="200"/>
                                  </p:stCondLst>
                                  <p:childTnLst>
                                    <p:set>
                                      <p:cBhvr>
                                        <p:cTn id="40" dur="1" fill="hold">
                                          <p:stCondLst>
                                            <p:cond delay="0"/>
                                          </p:stCondLst>
                                        </p:cTn>
                                        <p:tgtEl>
                                          <p:spTgt spid="21">
                                            <p:txEl>
                                              <p:pRg st="2" end="2"/>
                                            </p:txEl>
                                          </p:spTgt>
                                        </p:tgtEl>
                                        <p:attrNameLst>
                                          <p:attrName>style.visibility</p:attrName>
                                        </p:attrNameLst>
                                      </p:cBhvr>
                                      <p:to>
                                        <p:strVal val="visible"/>
                                      </p:to>
                                    </p:set>
                                  </p:childTnLst>
                                </p:cTn>
                              </p:par>
                              <p:par>
                                <p:cTn id="41" presetID="1" presetClass="entr" presetSubtype="0" fill="hold" nodeType="withEffect">
                                  <p:stCondLst>
                                    <p:cond delay="40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par>
                                <p:cTn id="43" presetID="1" presetClass="entr" presetSubtype="0" fill="hold" nodeType="withEffect">
                                  <p:stCondLst>
                                    <p:cond delay="600"/>
                                  </p:stCondLst>
                                  <p:childTnLst>
                                    <p:set>
                                      <p:cBhvr>
                                        <p:cTn id="44" dur="1" fill="hold">
                                          <p:stCondLst>
                                            <p:cond delay="0"/>
                                          </p:stCondLst>
                                        </p:cTn>
                                        <p:tgtEl>
                                          <p:spTgt spid="21">
                                            <p:txEl>
                                              <p:pRg st="4" end="4"/>
                                            </p:txEl>
                                          </p:spTgt>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par>
                                <p:cTn id="47" presetID="1" presetClass="entr" presetSubtype="0" fill="hold" nodeType="withEffect">
                                  <p:stCondLst>
                                    <p:cond delay="1000"/>
                                  </p:stCondLst>
                                  <p:childTnLst>
                                    <p:set>
                                      <p:cBhvr>
                                        <p:cTn id="48" dur="1" fill="hold">
                                          <p:stCondLst>
                                            <p:cond delay="0"/>
                                          </p:stCondLst>
                                        </p:cTn>
                                        <p:tgtEl>
                                          <p:spTgt spid="21">
                                            <p:txEl>
                                              <p:pRg st="6" end="6"/>
                                            </p:txEl>
                                          </p:spTgt>
                                        </p:tgtEl>
                                        <p:attrNameLst>
                                          <p:attrName>style.visibility</p:attrName>
                                        </p:attrNameLst>
                                      </p:cBhvr>
                                      <p:to>
                                        <p:strVal val="visible"/>
                                      </p:to>
                                    </p:set>
                                  </p:childTnLst>
                                </p:cTn>
                              </p:par>
                              <p:par>
                                <p:cTn id="49" presetID="1" presetClass="entr" presetSubtype="0" fill="hold" nodeType="withEffect">
                                  <p:stCondLst>
                                    <p:cond delay="1200"/>
                                  </p:stCondLst>
                                  <p:childTnLst>
                                    <p:set>
                                      <p:cBhvr>
                                        <p:cTn id="50" dur="1" fill="hold">
                                          <p:stCondLst>
                                            <p:cond delay="0"/>
                                          </p:stCondLst>
                                        </p:cTn>
                                        <p:tgtEl>
                                          <p:spTgt spid="21">
                                            <p:txEl>
                                              <p:pRg st="7" end="7"/>
                                            </p:txEl>
                                          </p:spTgt>
                                        </p:tgtEl>
                                        <p:attrNameLst>
                                          <p:attrName>style.visibility</p:attrName>
                                        </p:attrNameLst>
                                      </p:cBhvr>
                                      <p:to>
                                        <p:strVal val="visible"/>
                                      </p:to>
                                    </p:set>
                                  </p:childTnLst>
                                </p:cTn>
                              </p:par>
                              <p:par>
                                <p:cTn id="51" presetID="1" presetClass="entr" presetSubtype="0" fill="hold" nodeType="withEffect">
                                  <p:stCondLst>
                                    <p:cond delay="1400"/>
                                  </p:stCondLst>
                                  <p:childTnLst>
                                    <p:set>
                                      <p:cBhvr>
                                        <p:cTn id="52"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1"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22" name="Speech Bubble: Rectangle with Corners Rounded 21">
            <a:extLst>
              <a:ext uri="{FF2B5EF4-FFF2-40B4-BE49-F238E27FC236}">
                <a16:creationId xmlns:a16="http://schemas.microsoft.com/office/drawing/2014/main" id="{EBDCB231-69C0-431A-BB73-459C216A7736}"/>
              </a:ext>
            </a:extLst>
          </p:cNvPr>
          <p:cNvSpPr/>
          <p:nvPr/>
        </p:nvSpPr>
        <p:spPr>
          <a:xfrm>
            <a:off x="4784136" y="3958154"/>
            <a:ext cx="4237393" cy="757822"/>
          </a:xfrm>
          <a:prstGeom prst="wedgeRoundRectCallout">
            <a:avLst>
              <a:gd name="adj1" fmla="val -68553"/>
              <a:gd name="adj2" fmla="val -63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object on which object we want to revoke privileges. </a:t>
            </a:r>
            <a:endParaRPr lang="en-US" dirty="0"/>
          </a:p>
        </p:txBody>
      </p:sp>
    </p:spTree>
    <p:extLst>
      <p:ext uri="{BB962C8B-B14F-4D97-AF65-F5344CB8AC3E}">
        <p14:creationId xmlns:p14="http://schemas.microsoft.com/office/powerpoint/2010/main" val="40785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927280" cy="400110"/>
          </a:xfrm>
          <a:prstGeom prst="rect">
            <a:avLst/>
          </a:prstGeom>
          <a:noFill/>
        </p:spPr>
        <p:txBody>
          <a:bodyPr wrap="square" rtlCol="0">
            <a:spAutoFit/>
          </a:bodyPr>
          <a:lstStyle/>
          <a:p>
            <a:r>
              <a:rPr lang="en-US" sz="2000" b="1" dirty="0">
                <a:solidFill>
                  <a:schemeClr val="tx2"/>
                </a:solidFill>
              </a:rPr>
              <a:t>FROM</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3" name="Speech Bubble: Rectangle with Corners Rounded 22">
            <a:extLst>
              <a:ext uri="{FF2B5EF4-FFF2-40B4-BE49-F238E27FC236}">
                <a16:creationId xmlns:a16="http://schemas.microsoft.com/office/drawing/2014/main" id="{D9C5A6A6-E235-471D-B1CC-C3C2E1F13812}"/>
              </a:ext>
            </a:extLst>
          </p:cNvPr>
          <p:cNvSpPr/>
          <p:nvPr/>
        </p:nvSpPr>
        <p:spPr>
          <a:xfrm>
            <a:off x="4610638" y="4489309"/>
            <a:ext cx="4237393" cy="757822"/>
          </a:xfrm>
          <a:prstGeom prst="wedgeRoundRectCallout">
            <a:avLst>
              <a:gd name="adj1" fmla="val -71588"/>
              <a:gd name="adj2" fmla="val -70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user from which we want to take privileges. </a:t>
            </a:r>
            <a:endParaRPr lang="en-US" dirty="0"/>
          </a:p>
        </p:txBody>
      </p:sp>
    </p:spTree>
    <p:extLst>
      <p:ext uri="{BB962C8B-B14F-4D97-AF65-F5344CB8AC3E}">
        <p14:creationId xmlns:p14="http://schemas.microsoft.com/office/powerpoint/2010/main" val="112048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1: First of all connect to </a:t>
            </a:r>
            <a:r>
              <a:rPr lang="en-US" b="1" dirty="0"/>
              <a:t>SQL SERVER </a:t>
            </a:r>
            <a:r>
              <a:rPr lang="en-US" dirty="0"/>
              <a:t>with Default server; </a:t>
            </a:r>
          </a:p>
          <a:p>
            <a:endParaRPr lang="en-US" dirty="0"/>
          </a:p>
          <a:p>
            <a:pPr marL="0" indent="0">
              <a:buNone/>
            </a:pPr>
            <a:endParaRPr lang="en-US" dirty="0"/>
          </a:p>
          <a:p>
            <a:endParaRPr lang="en-US" dirty="0"/>
          </a:p>
          <a:p>
            <a:endParaRPr lang="en-US" dirty="0"/>
          </a:p>
          <a:p>
            <a:endParaRPr lang="en-US" dirty="0"/>
          </a:p>
          <a:p>
            <a:endParaRPr lang="en-US" dirty="0"/>
          </a:p>
          <a:p>
            <a:r>
              <a:rPr lang="en-US" dirty="0"/>
              <a:t>Step 2: Create a new </a:t>
            </a:r>
            <a:r>
              <a:rPr lang="en-US" b="1" dirty="0"/>
              <a:t>login</a:t>
            </a:r>
            <a:r>
              <a:rPr lang="en-US" dirty="0"/>
              <a:t> with SQL server authentication and create </a:t>
            </a:r>
            <a:r>
              <a:rPr lang="en-US" b="1" dirty="0"/>
              <a:t>User</a:t>
            </a:r>
            <a:r>
              <a:rPr lang="en-US" dirty="0"/>
              <a:t>(Write following command to create a user).</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1B9A8C8F-3B08-499C-B24B-4397C51AB90C}"/>
              </a:ext>
            </a:extLst>
          </p:cNvPr>
          <p:cNvSpPr txBox="1"/>
          <p:nvPr/>
        </p:nvSpPr>
        <p:spPr>
          <a:xfrm>
            <a:off x="2380817" y="4925978"/>
            <a:ext cx="6389693" cy="646331"/>
          </a:xfrm>
          <a:prstGeom prst="rect">
            <a:avLst/>
          </a:prstGeom>
          <a:noFill/>
        </p:spPr>
        <p:txBody>
          <a:bodyPr wrap="square" rtlCol="0">
            <a:spAutoFit/>
          </a:bodyPr>
          <a:lstStyle/>
          <a:p>
            <a:r>
              <a:rPr lang="en-US" b="1" dirty="0">
                <a:solidFill>
                  <a:schemeClr val="tx2"/>
                </a:solidFill>
              </a:rPr>
              <a:t>CREATE LOGIN </a:t>
            </a:r>
            <a:r>
              <a:rPr lang="en-US" b="1" dirty="0"/>
              <a:t>DBMS2 </a:t>
            </a:r>
            <a:r>
              <a:rPr lang="en-US" b="1" dirty="0">
                <a:solidFill>
                  <a:schemeClr val="tx2"/>
                </a:solidFill>
              </a:rPr>
              <a:t>WITH PASSWORD </a:t>
            </a:r>
            <a:r>
              <a:rPr lang="en-US" b="1" dirty="0"/>
              <a:t>= </a:t>
            </a:r>
            <a:r>
              <a:rPr lang="en-US" b="1" dirty="0">
                <a:solidFill>
                  <a:srgbClr val="C00000"/>
                </a:solidFill>
              </a:rPr>
              <a:t>‘DBMS2‘ ;</a:t>
            </a:r>
          </a:p>
          <a:p>
            <a:r>
              <a:rPr lang="en-US" b="1" dirty="0">
                <a:solidFill>
                  <a:schemeClr val="tx2"/>
                </a:solidFill>
              </a:rPr>
              <a:t>CREATE USER </a:t>
            </a:r>
            <a:r>
              <a:rPr lang="en-US" b="1" dirty="0"/>
              <a:t>TESTUSER</a:t>
            </a:r>
            <a:r>
              <a:rPr lang="en-US" b="1" dirty="0">
                <a:solidFill>
                  <a:schemeClr val="accent6"/>
                </a:solidFill>
              </a:rPr>
              <a:t> </a:t>
            </a:r>
            <a:r>
              <a:rPr lang="en-US" b="1" dirty="0">
                <a:solidFill>
                  <a:schemeClr val="tx2"/>
                </a:solidFill>
              </a:rPr>
              <a:t>FOR LOGIN</a:t>
            </a:r>
            <a:r>
              <a:rPr lang="en-US" b="1" dirty="0">
                <a:solidFill>
                  <a:schemeClr val="accent6"/>
                </a:solidFill>
              </a:rPr>
              <a:t> </a:t>
            </a:r>
            <a:r>
              <a:rPr lang="en-US" b="1" dirty="0"/>
              <a:t>DBMS2;</a:t>
            </a:r>
          </a:p>
        </p:txBody>
      </p:sp>
      <p:pic>
        <p:nvPicPr>
          <p:cNvPr id="13" name="Picture 12">
            <a:extLst>
              <a:ext uri="{FF2B5EF4-FFF2-40B4-BE49-F238E27FC236}">
                <a16:creationId xmlns:a16="http://schemas.microsoft.com/office/drawing/2014/main" id="{AC16B6F9-8793-406E-8CB1-698DB0342D64}"/>
              </a:ext>
            </a:extLst>
          </p:cNvPr>
          <p:cNvPicPr>
            <a:picLocks noChangeAspect="1"/>
          </p:cNvPicPr>
          <p:nvPr/>
        </p:nvPicPr>
        <p:blipFill rotWithShape="1">
          <a:blip r:embed="rId2">
            <a:extLst>
              <a:ext uri="{28A0092B-C50C-407E-A947-70E740481C1C}">
                <a14:useLocalDpi xmlns:a14="http://schemas.microsoft.com/office/drawing/2010/main" val="0"/>
              </a:ext>
            </a:extLst>
          </a:blip>
          <a:srcRect t="39531" b="19887"/>
          <a:stretch/>
        </p:blipFill>
        <p:spPr>
          <a:xfrm>
            <a:off x="2487457" y="5691187"/>
            <a:ext cx="6358493" cy="643944"/>
          </a:xfrm>
          <a:prstGeom prst="rect">
            <a:avLst/>
          </a:prstGeom>
        </p:spPr>
      </p:pic>
      <p:sp>
        <p:nvSpPr>
          <p:cNvPr id="14" name="Rectangle: Rounded Corners 13">
            <a:extLst>
              <a:ext uri="{FF2B5EF4-FFF2-40B4-BE49-F238E27FC236}">
                <a16:creationId xmlns:a16="http://schemas.microsoft.com/office/drawing/2014/main" id="{BF21D79D-4EFD-4510-A188-DA7601F12EAC}"/>
              </a:ext>
            </a:extLst>
          </p:cNvPr>
          <p:cNvSpPr/>
          <p:nvPr/>
        </p:nvSpPr>
        <p:spPr>
          <a:xfrm>
            <a:off x="2678201" y="5979084"/>
            <a:ext cx="3774114" cy="227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61A56CB-1286-4AEA-8047-421D8A4769D4}"/>
              </a:ext>
            </a:extLst>
          </p:cNvPr>
          <p:cNvPicPr>
            <a:picLocks noChangeAspect="1"/>
          </p:cNvPicPr>
          <p:nvPr/>
        </p:nvPicPr>
        <p:blipFill>
          <a:blip r:embed="rId3"/>
          <a:stretch>
            <a:fillRect/>
          </a:stretch>
        </p:blipFill>
        <p:spPr>
          <a:xfrm>
            <a:off x="3902298" y="1285691"/>
            <a:ext cx="3478502" cy="2629882"/>
          </a:xfrm>
          <a:prstGeom prst="rect">
            <a:avLst/>
          </a:prstGeom>
        </p:spPr>
      </p:pic>
      <p:sp>
        <p:nvSpPr>
          <p:cNvPr id="4" name="Rectangle: Rounded Corners 3">
            <a:extLst>
              <a:ext uri="{FF2B5EF4-FFF2-40B4-BE49-F238E27FC236}">
                <a16:creationId xmlns:a16="http://schemas.microsoft.com/office/drawing/2014/main" id="{8244D586-8487-41A8-966E-7733DFC6E6A1}"/>
              </a:ext>
            </a:extLst>
          </p:cNvPr>
          <p:cNvSpPr/>
          <p:nvPr/>
        </p:nvSpPr>
        <p:spPr>
          <a:xfrm>
            <a:off x="4415680" y="3558861"/>
            <a:ext cx="827789" cy="2860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26" presetClass="emph" presetSubtype="0" repeatCount="indefinite" fill="hold" grpId="1" nodeType="withEffect">
                                  <p:stCondLst>
                                    <p:cond delay="0"/>
                                  </p:stCondLst>
                                  <p:endCondLst>
                                    <p:cond evt="onNext" delay="0">
                                      <p:tgtEl>
                                        <p:sldTgt/>
                                      </p:tgtEl>
                                    </p:cond>
                                  </p:endCondLst>
                                  <p:childTnLst>
                                    <p:animEffect transition="out" filter="fade">
                                      <p:cBhvr>
                                        <p:cTn id="14" dur="1000" tmFilter="0, 0; .2, .5; .8, .5; 1, 0"/>
                                        <p:tgtEl>
                                          <p:spTgt spid="4"/>
                                        </p:tgtEl>
                                      </p:cBhvr>
                                    </p:animEffect>
                                    <p:animScale>
                                      <p:cBhvr>
                                        <p:cTn id="15" dur="500" autoRev="1" fill="hold"/>
                                        <p:tgtEl>
                                          <p:spTgt spid="4"/>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26" presetClass="emph" presetSubtype="0" repeatCount="indefinite" fill="hold" grpId="1" nodeType="withEffect">
                                  <p:stCondLst>
                                    <p:cond delay="0"/>
                                  </p:stCondLst>
                                  <p:endCondLst>
                                    <p:cond evt="onNext" delay="0">
                                      <p:tgtEl>
                                        <p:sldTgt/>
                                      </p:tgtEl>
                                    </p:cond>
                                  </p:endCondLst>
                                  <p:childTnLst>
                                    <p:animEffect transition="out" filter="fade">
                                      <p:cBhvr>
                                        <p:cTn id="35" dur="1000" tmFilter="0, 0; .2, .5; .8, .5; 1, 0"/>
                                        <p:tgtEl>
                                          <p:spTgt spid="14"/>
                                        </p:tgtEl>
                                      </p:cBhvr>
                                    </p:animEffect>
                                    <p:animScale>
                                      <p:cBhvr>
                                        <p:cTn id="36"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4" grpId="0" animBg="1"/>
      <p:bldP spid="4" grpId="1"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3: Now grant </a:t>
            </a:r>
            <a:r>
              <a:rPr lang="en-US" b="1" dirty="0"/>
              <a:t>SELECT,INSERT </a:t>
            </a:r>
            <a:r>
              <a:rPr lang="en-US" dirty="0"/>
              <a:t>to </a:t>
            </a:r>
            <a:r>
              <a:rPr lang="en-US" b="1" dirty="0"/>
              <a:t>TESTUSER </a:t>
            </a:r>
            <a:r>
              <a:rPr lang="en-US" dirty="0"/>
              <a:t>from admin connect; </a:t>
            </a:r>
          </a:p>
          <a:p>
            <a:endParaRPr lang="en-US" dirty="0"/>
          </a:p>
          <a:p>
            <a:endParaRPr lang="en-US" dirty="0"/>
          </a:p>
          <a:p>
            <a:pPr marL="0" indent="0">
              <a:buNone/>
            </a:pPr>
            <a:endParaRPr lang="en-US" dirty="0"/>
          </a:p>
          <a:p>
            <a:pPr marL="0" indent="0">
              <a:buNone/>
            </a:pPr>
            <a:endParaRPr lang="en-US" dirty="0"/>
          </a:p>
          <a:p>
            <a:r>
              <a:rPr lang="en-US" dirty="0"/>
              <a:t>Step 4: Disconnect from the SQL server admin and connect to TESTUSER SQL server authentication; </a:t>
            </a:r>
          </a:p>
          <a:p>
            <a:endParaRPr lang="en-US" dirty="0"/>
          </a:p>
          <a:p>
            <a:endParaRPr lang="en-US" dirty="0"/>
          </a:p>
          <a:p>
            <a:endParaRPr lang="en-US" dirty="0"/>
          </a:p>
          <a:p>
            <a:endParaRPr lang="en-US" dirty="0"/>
          </a:p>
          <a:p>
            <a:endParaRPr lang="en-US" dirty="0"/>
          </a:p>
        </p:txBody>
      </p:sp>
      <p:sp>
        <p:nvSpPr>
          <p:cNvPr id="16" name="TextBox 15">
            <a:extLst>
              <a:ext uri="{FF2B5EF4-FFF2-40B4-BE49-F238E27FC236}">
                <a16:creationId xmlns:a16="http://schemas.microsoft.com/office/drawing/2014/main" id="{7859D973-924E-45FA-997D-5FF237DCAE21}"/>
              </a:ext>
            </a:extLst>
          </p:cNvPr>
          <p:cNvSpPr txBox="1"/>
          <p:nvPr/>
        </p:nvSpPr>
        <p:spPr>
          <a:xfrm>
            <a:off x="1416676" y="1275229"/>
            <a:ext cx="1030310" cy="400110"/>
          </a:xfrm>
          <a:prstGeom prst="rect">
            <a:avLst/>
          </a:prstGeom>
          <a:noFill/>
        </p:spPr>
        <p:txBody>
          <a:bodyPr wrap="square" rtlCol="0">
            <a:spAutoFit/>
          </a:bodyPr>
          <a:lstStyle/>
          <a:p>
            <a:r>
              <a:rPr lang="en-US" sz="2000" b="1" dirty="0">
                <a:solidFill>
                  <a:schemeClr val="tx2"/>
                </a:solidFill>
              </a:rPr>
              <a:t>GRANT </a:t>
            </a:r>
          </a:p>
        </p:txBody>
      </p:sp>
      <p:sp>
        <p:nvSpPr>
          <p:cNvPr id="17" name="TextBox 16">
            <a:extLst>
              <a:ext uri="{FF2B5EF4-FFF2-40B4-BE49-F238E27FC236}">
                <a16:creationId xmlns:a16="http://schemas.microsoft.com/office/drawing/2014/main" id="{6EFA6C35-249C-4A58-9FDA-AEA3F079D6DA}"/>
              </a:ext>
            </a:extLst>
          </p:cNvPr>
          <p:cNvSpPr txBox="1"/>
          <p:nvPr/>
        </p:nvSpPr>
        <p:spPr>
          <a:xfrm>
            <a:off x="6362159" y="1275229"/>
            <a:ext cx="515155" cy="400110"/>
          </a:xfrm>
          <a:prstGeom prst="rect">
            <a:avLst/>
          </a:prstGeom>
          <a:noFill/>
        </p:spPr>
        <p:txBody>
          <a:bodyPr wrap="square" rtlCol="0">
            <a:spAutoFit/>
          </a:bodyPr>
          <a:lstStyle/>
          <a:p>
            <a:r>
              <a:rPr lang="en-US" sz="2000" b="1" dirty="0">
                <a:solidFill>
                  <a:schemeClr val="tx2"/>
                </a:solidFill>
              </a:rPr>
              <a:t>TO</a:t>
            </a:r>
          </a:p>
        </p:txBody>
      </p:sp>
      <p:sp>
        <p:nvSpPr>
          <p:cNvPr id="18" name="TextBox 17">
            <a:extLst>
              <a:ext uri="{FF2B5EF4-FFF2-40B4-BE49-F238E27FC236}">
                <a16:creationId xmlns:a16="http://schemas.microsoft.com/office/drawing/2014/main" id="{CFFE3904-664D-4FFF-9AEC-90528D71896E}"/>
              </a:ext>
            </a:extLst>
          </p:cNvPr>
          <p:cNvSpPr txBox="1"/>
          <p:nvPr/>
        </p:nvSpPr>
        <p:spPr>
          <a:xfrm>
            <a:off x="4185331" y="1261200"/>
            <a:ext cx="515155" cy="400110"/>
          </a:xfrm>
          <a:prstGeom prst="rect">
            <a:avLst/>
          </a:prstGeom>
          <a:noFill/>
        </p:spPr>
        <p:txBody>
          <a:bodyPr wrap="square" rtlCol="0">
            <a:spAutoFit/>
          </a:bodyPr>
          <a:lstStyle/>
          <a:p>
            <a:r>
              <a:rPr lang="en-US" sz="2000" b="1" dirty="0">
                <a:solidFill>
                  <a:schemeClr val="tx2"/>
                </a:solidFill>
              </a:rPr>
              <a:t>ON </a:t>
            </a:r>
          </a:p>
        </p:txBody>
      </p:sp>
      <p:sp>
        <p:nvSpPr>
          <p:cNvPr id="19" name="TextBox 18">
            <a:extLst>
              <a:ext uri="{FF2B5EF4-FFF2-40B4-BE49-F238E27FC236}">
                <a16:creationId xmlns:a16="http://schemas.microsoft.com/office/drawing/2014/main" id="{704B4DBC-3196-4752-8433-86CF07ADD011}"/>
              </a:ext>
            </a:extLst>
          </p:cNvPr>
          <p:cNvSpPr txBox="1"/>
          <p:nvPr/>
        </p:nvSpPr>
        <p:spPr>
          <a:xfrm>
            <a:off x="2356834" y="1275229"/>
            <a:ext cx="1803042" cy="400110"/>
          </a:xfrm>
          <a:prstGeom prst="rect">
            <a:avLst/>
          </a:prstGeom>
          <a:noFill/>
        </p:spPr>
        <p:txBody>
          <a:bodyPr wrap="square" rtlCol="0">
            <a:spAutoFit/>
          </a:bodyPr>
          <a:lstStyle/>
          <a:p>
            <a:r>
              <a:rPr lang="en-US" sz="2000" b="1" i="1" dirty="0">
                <a:solidFill>
                  <a:srgbClr val="C00000"/>
                </a:solidFill>
              </a:rPr>
              <a:t>SELECT,INSERT</a:t>
            </a:r>
          </a:p>
        </p:txBody>
      </p:sp>
      <p:sp>
        <p:nvSpPr>
          <p:cNvPr id="20" name="TextBox 19">
            <a:extLst>
              <a:ext uri="{FF2B5EF4-FFF2-40B4-BE49-F238E27FC236}">
                <a16:creationId xmlns:a16="http://schemas.microsoft.com/office/drawing/2014/main" id="{03435552-A4D4-4439-BD57-23CE37E53F50}"/>
              </a:ext>
            </a:extLst>
          </p:cNvPr>
          <p:cNvSpPr txBox="1"/>
          <p:nvPr/>
        </p:nvSpPr>
        <p:spPr>
          <a:xfrm>
            <a:off x="4758592" y="1262571"/>
            <a:ext cx="1680240" cy="400110"/>
          </a:xfrm>
          <a:prstGeom prst="rect">
            <a:avLst/>
          </a:prstGeom>
          <a:noFill/>
        </p:spPr>
        <p:txBody>
          <a:bodyPr wrap="square" rtlCol="0">
            <a:spAutoFit/>
          </a:bodyPr>
          <a:lstStyle/>
          <a:p>
            <a:pPr algn="ctr"/>
            <a:r>
              <a:rPr lang="en-US" sz="2000" b="1" i="1" dirty="0" err="1">
                <a:solidFill>
                  <a:srgbClr val="C00000"/>
                </a:solidFill>
              </a:rPr>
              <a:t>bank_master</a:t>
            </a:r>
            <a:endParaRPr lang="en-US" sz="2000" b="1" i="1" dirty="0">
              <a:solidFill>
                <a:srgbClr val="C00000"/>
              </a:solidFill>
            </a:endParaRPr>
          </a:p>
        </p:txBody>
      </p:sp>
      <p:sp>
        <p:nvSpPr>
          <p:cNvPr id="21" name="TextBox 20">
            <a:extLst>
              <a:ext uri="{FF2B5EF4-FFF2-40B4-BE49-F238E27FC236}">
                <a16:creationId xmlns:a16="http://schemas.microsoft.com/office/drawing/2014/main" id="{687427B3-952D-4E76-8420-A5EEFA049B9C}"/>
              </a:ext>
            </a:extLst>
          </p:cNvPr>
          <p:cNvSpPr txBox="1"/>
          <p:nvPr/>
        </p:nvSpPr>
        <p:spPr>
          <a:xfrm>
            <a:off x="6877314" y="1275229"/>
            <a:ext cx="1347990" cy="400110"/>
          </a:xfrm>
          <a:prstGeom prst="rect">
            <a:avLst/>
          </a:prstGeom>
          <a:noFill/>
        </p:spPr>
        <p:txBody>
          <a:bodyPr wrap="square" rtlCol="0">
            <a:spAutoFit/>
          </a:bodyPr>
          <a:lstStyle/>
          <a:p>
            <a:r>
              <a:rPr lang="en-US" sz="2000" b="1" i="1" dirty="0">
                <a:solidFill>
                  <a:srgbClr val="C00000"/>
                </a:solidFill>
              </a:rPr>
              <a:t>TESTUSER;</a:t>
            </a:r>
          </a:p>
        </p:txBody>
      </p:sp>
      <p:pic>
        <p:nvPicPr>
          <p:cNvPr id="5" name="Picture 4">
            <a:extLst>
              <a:ext uri="{FF2B5EF4-FFF2-40B4-BE49-F238E27FC236}">
                <a16:creationId xmlns:a16="http://schemas.microsoft.com/office/drawing/2014/main" id="{E94ED2EF-8FCF-4A29-8CAE-CC21B3DE0F18}"/>
              </a:ext>
            </a:extLst>
          </p:cNvPr>
          <p:cNvPicPr>
            <a:picLocks noChangeAspect="1"/>
          </p:cNvPicPr>
          <p:nvPr/>
        </p:nvPicPr>
        <p:blipFill>
          <a:blip r:embed="rId2"/>
          <a:stretch>
            <a:fillRect/>
          </a:stretch>
        </p:blipFill>
        <p:spPr>
          <a:xfrm>
            <a:off x="3565850" y="3628388"/>
            <a:ext cx="3792281" cy="2825621"/>
          </a:xfrm>
          <a:prstGeom prst="rect">
            <a:avLst/>
          </a:prstGeom>
        </p:spPr>
      </p:pic>
      <p:sp>
        <p:nvSpPr>
          <p:cNvPr id="13" name="Rectangle: Rounded Corners 12">
            <a:extLst>
              <a:ext uri="{FF2B5EF4-FFF2-40B4-BE49-F238E27FC236}">
                <a16:creationId xmlns:a16="http://schemas.microsoft.com/office/drawing/2014/main" id="{F8B60310-55FD-4F11-978C-FEFCF39D0E88}"/>
              </a:ext>
            </a:extLst>
          </p:cNvPr>
          <p:cNvSpPr/>
          <p:nvPr/>
        </p:nvSpPr>
        <p:spPr>
          <a:xfrm>
            <a:off x="4185331" y="6121544"/>
            <a:ext cx="773035" cy="3195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6ED1321-6B32-41C7-9023-7C2DC353E595}"/>
              </a:ext>
            </a:extLst>
          </p:cNvPr>
          <p:cNvPicPr>
            <a:picLocks noChangeAspect="1"/>
          </p:cNvPicPr>
          <p:nvPr/>
        </p:nvPicPr>
        <p:blipFill>
          <a:blip r:embed="rId3"/>
          <a:stretch>
            <a:fillRect/>
          </a:stretch>
        </p:blipFill>
        <p:spPr>
          <a:xfrm>
            <a:off x="2135143" y="1810175"/>
            <a:ext cx="5896983" cy="1166388"/>
          </a:xfrm>
          <a:prstGeom prst="rect">
            <a:avLst/>
          </a:prstGeom>
        </p:spPr>
      </p:pic>
      <p:sp>
        <p:nvSpPr>
          <p:cNvPr id="10" name="Rectangle: Rounded Corners 9">
            <a:extLst>
              <a:ext uri="{FF2B5EF4-FFF2-40B4-BE49-F238E27FC236}">
                <a16:creationId xmlns:a16="http://schemas.microsoft.com/office/drawing/2014/main" id="{148EDF8D-8E74-4CF0-ABED-FCD79830001A}"/>
              </a:ext>
            </a:extLst>
          </p:cNvPr>
          <p:cNvSpPr/>
          <p:nvPr/>
        </p:nvSpPr>
        <p:spPr>
          <a:xfrm>
            <a:off x="2465547" y="2625448"/>
            <a:ext cx="3703434" cy="318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8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26" presetClass="emph" presetSubtype="0" repeatCount="indefinite" fill="hold" grpId="1" nodeType="withEffect">
                                  <p:stCondLst>
                                    <p:cond delay="0"/>
                                  </p:stCondLst>
                                  <p:endCondLst>
                                    <p:cond evt="onNext" delay="0">
                                      <p:tgtEl>
                                        <p:sldTgt/>
                                      </p:tgtEl>
                                    </p:cond>
                                  </p:endCondLst>
                                  <p:childTnLst>
                                    <p:animEffect transition="out" filter="fade">
                                      <p:cBhvr>
                                        <p:cTn id="28" dur="1000" tmFilter="0, 0; .2, .5; .8, .5; 1, 0"/>
                                        <p:tgtEl>
                                          <p:spTgt spid="10"/>
                                        </p:tgtEl>
                                      </p:cBhvr>
                                    </p:animEffect>
                                    <p:animScale>
                                      <p:cBhvr>
                                        <p:cTn id="29" dur="500" autoRev="1" fill="hold"/>
                                        <p:tgtEl>
                                          <p:spTgt spid="10"/>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26" presetClass="emph" presetSubtype="0" repeatCount="indefinite" fill="hold" grpId="1" nodeType="withEffect">
                                  <p:stCondLst>
                                    <p:cond delay="0"/>
                                  </p:stCondLst>
                                  <p:endCondLst>
                                    <p:cond evt="onNext" delay="0">
                                      <p:tgtEl>
                                        <p:sldTgt/>
                                      </p:tgtEl>
                                    </p:cond>
                                  </p:endCondLst>
                                  <p:childTnLst>
                                    <p:animEffect transition="out" filter="fade">
                                      <p:cBhvr>
                                        <p:cTn id="41" dur="1000" tmFilter="0, 0; .2, .5; .8, .5; 1, 0"/>
                                        <p:tgtEl>
                                          <p:spTgt spid="13"/>
                                        </p:tgtEl>
                                      </p:cBhvr>
                                    </p:animEffect>
                                    <p:animScale>
                                      <p:cBhvr>
                                        <p:cTn id="42"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13" grpId="0" animBg="1"/>
      <p:bldP spid="13" grpId="1" animBg="1"/>
      <p:bldP spid="10" grpId="0" animBg="1"/>
      <p:bldP spid="10" grpId="1"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5: Fetch the table bank_detail data from </a:t>
            </a:r>
            <a:r>
              <a:rPr lang="en-US" b="1" dirty="0"/>
              <a:t>DBMS2’s</a:t>
            </a:r>
            <a:r>
              <a:rPr lang="en-US" dirty="0"/>
              <a:t> login; </a:t>
            </a:r>
          </a:p>
          <a:p>
            <a:endParaRPr lang="en-US" dirty="0"/>
          </a:p>
          <a:p>
            <a:endParaRPr lang="en-US" dirty="0"/>
          </a:p>
          <a:p>
            <a:endParaRPr lang="en-US" dirty="0"/>
          </a:p>
          <a:p>
            <a:endParaRPr lang="en-US" dirty="0"/>
          </a:p>
          <a:p>
            <a:endParaRPr lang="en-US" dirty="0"/>
          </a:p>
          <a:p>
            <a:pPr marL="0" indent="0">
              <a:buNone/>
            </a:pPr>
            <a:endParaRPr lang="en-US" dirty="0"/>
          </a:p>
          <a:p>
            <a:r>
              <a:rPr lang="en-US" dirty="0"/>
              <a:t>Step 6: Now if TESTUSER try to </a:t>
            </a:r>
            <a:r>
              <a:rPr lang="en-US" b="1" dirty="0"/>
              <a:t>update</a:t>
            </a:r>
            <a:r>
              <a:rPr lang="en-US" dirty="0"/>
              <a:t> record for bank_detail;</a:t>
            </a:r>
          </a:p>
          <a:p>
            <a:pPr marL="0" indent="0">
              <a:buNone/>
            </a:pPr>
            <a:endParaRPr lang="en-US" dirty="0"/>
          </a:p>
        </p:txBody>
      </p:sp>
      <p:sp>
        <p:nvSpPr>
          <p:cNvPr id="4" name="TextBox 3">
            <a:extLst>
              <a:ext uri="{FF2B5EF4-FFF2-40B4-BE49-F238E27FC236}">
                <a16:creationId xmlns:a16="http://schemas.microsoft.com/office/drawing/2014/main" id="{AE9B785F-2AC8-455B-86D2-1D0DE71D5A8A}"/>
              </a:ext>
            </a:extLst>
          </p:cNvPr>
          <p:cNvSpPr txBox="1"/>
          <p:nvPr/>
        </p:nvSpPr>
        <p:spPr>
          <a:xfrm>
            <a:off x="1287887" y="1407343"/>
            <a:ext cx="3181082" cy="369332"/>
          </a:xfrm>
          <a:prstGeom prst="rect">
            <a:avLst/>
          </a:prstGeom>
          <a:noFill/>
        </p:spPr>
        <p:txBody>
          <a:bodyPr wrap="square" rtlCol="0">
            <a:spAutoFit/>
          </a:bodyPr>
          <a:lstStyle/>
          <a:p>
            <a:r>
              <a:rPr lang="en-US" b="1" dirty="0">
                <a:solidFill>
                  <a:schemeClr val="tx2"/>
                </a:solidFill>
              </a:rPr>
              <a:t>SELECT  *  FROM</a:t>
            </a:r>
            <a:r>
              <a:rPr lang="en-US" b="1" dirty="0"/>
              <a:t>  </a:t>
            </a:r>
            <a:r>
              <a:rPr lang="en-US" b="1" dirty="0" err="1"/>
              <a:t>bank_master</a:t>
            </a:r>
            <a:r>
              <a:rPr lang="en-US" b="1" dirty="0"/>
              <a:t> ;</a:t>
            </a:r>
          </a:p>
        </p:txBody>
      </p:sp>
      <p:sp>
        <p:nvSpPr>
          <p:cNvPr id="8" name="TextBox 7">
            <a:extLst>
              <a:ext uri="{FF2B5EF4-FFF2-40B4-BE49-F238E27FC236}">
                <a16:creationId xmlns:a16="http://schemas.microsoft.com/office/drawing/2014/main" id="{1B9A8C8F-3B08-499C-B24B-4397C51AB90C}"/>
              </a:ext>
            </a:extLst>
          </p:cNvPr>
          <p:cNvSpPr txBox="1"/>
          <p:nvPr/>
        </p:nvSpPr>
        <p:spPr>
          <a:xfrm>
            <a:off x="1287887" y="4578689"/>
            <a:ext cx="7662929" cy="369332"/>
          </a:xfrm>
          <a:prstGeom prst="rect">
            <a:avLst/>
          </a:prstGeom>
          <a:noFill/>
        </p:spPr>
        <p:txBody>
          <a:bodyPr wrap="square" rtlCol="0">
            <a:spAutoFit/>
          </a:bodyPr>
          <a:lstStyle/>
          <a:p>
            <a:r>
              <a:rPr lang="en-US" b="1" dirty="0">
                <a:solidFill>
                  <a:schemeClr val="tx2"/>
                </a:solidFill>
              </a:rPr>
              <a:t>UPDATE</a:t>
            </a:r>
            <a:r>
              <a:rPr lang="en-US" b="1" dirty="0">
                <a:solidFill>
                  <a:schemeClr val="accent6"/>
                </a:solidFill>
              </a:rPr>
              <a:t>   </a:t>
            </a:r>
            <a:r>
              <a:rPr lang="en-US" b="1" dirty="0" err="1"/>
              <a:t>bank_master</a:t>
            </a:r>
            <a:r>
              <a:rPr lang="en-US" b="1" dirty="0">
                <a:solidFill>
                  <a:schemeClr val="accent6"/>
                </a:solidFill>
              </a:rPr>
              <a:t>   </a:t>
            </a:r>
            <a:r>
              <a:rPr lang="en-US" b="1" dirty="0">
                <a:solidFill>
                  <a:schemeClr val="tx2"/>
                </a:solidFill>
              </a:rPr>
              <a:t>SET</a:t>
            </a:r>
            <a:r>
              <a:rPr lang="en-US" b="1" dirty="0">
                <a:solidFill>
                  <a:schemeClr val="accent6"/>
                </a:solidFill>
              </a:rPr>
              <a:t>   </a:t>
            </a:r>
            <a:r>
              <a:rPr lang="en-US" b="1" dirty="0"/>
              <a:t>bank_city  =</a:t>
            </a:r>
            <a:r>
              <a:rPr lang="en-US" b="1" dirty="0">
                <a:solidFill>
                  <a:schemeClr val="accent6"/>
                </a:solidFill>
              </a:rPr>
              <a:t>  </a:t>
            </a:r>
            <a:r>
              <a:rPr lang="en-US" b="1" dirty="0">
                <a:solidFill>
                  <a:srgbClr val="C00000"/>
                </a:solidFill>
              </a:rPr>
              <a:t>'RAJKOT'</a:t>
            </a:r>
            <a:r>
              <a:rPr lang="en-US" b="1" dirty="0">
                <a:solidFill>
                  <a:schemeClr val="accent6"/>
                </a:solidFill>
              </a:rPr>
              <a:t>   </a:t>
            </a:r>
            <a:r>
              <a:rPr lang="en-US" b="1" dirty="0">
                <a:solidFill>
                  <a:schemeClr val="tx2"/>
                </a:solidFill>
              </a:rPr>
              <a:t>WHERE</a:t>
            </a:r>
            <a:r>
              <a:rPr lang="en-US" b="1" dirty="0">
                <a:solidFill>
                  <a:schemeClr val="accent6"/>
                </a:solidFill>
              </a:rPr>
              <a:t>   </a:t>
            </a:r>
            <a:r>
              <a:rPr lang="en-US" b="1" dirty="0"/>
              <a:t>bank_id  =</a:t>
            </a:r>
            <a:r>
              <a:rPr lang="en-US" b="1" dirty="0">
                <a:solidFill>
                  <a:schemeClr val="accent6"/>
                </a:solidFill>
              </a:rPr>
              <a:t>  </a:t>
            </a:r>
            <a:r>
              <a:rPr lang="en-US" b="1" dirty="0">
                <a:solidFill>
                  <a:srgbClr val="C00000"/>
                </a:solidFill>
              </a:rPr>
              <a:t>'106';</a:t>
            </a:r>
          </a:p>
        </p:txBody>
      </p:sp>
      <p:pic>
        <p:nvPicPr>
          <p:cNvPr id="12" name="Picture 11">
            <a:extLst>
              <a:ext uri="{FF2B5EF4-FFF2-40B4-BE49-F238E27FC236}">
                <a16:creationId xmlns:a16="http://schemas.microsoft.com/office/drawing/2014/main" id="{B0CDA216-9B6E-4909-963D-7C35E440C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00" y="5142658"/>
            <a:ext cx="7300599" cy="1253321"/>
          </a:xfrm>
          <a:prstGeom prst="rect">
            <a:avLst/>
          </a:prstGeom>
        </p:spPr>
      </p:pic>
      <p:sp>
        <p:nvSpPr>
          <p:cNvPr id="14" name="Speech Bubble: Oval 8">
            <a:extLst>
              <a:ext uri="{FF2B5EF4-FFF2-40B4-BE49-F238E27FC236}">
                <a16:creationId xmlns:a16="http://schemas.microsoft.com/office/drawing/2014/main" id="{EDACF303-0D4D-47BC-97BE-80550F44AE4F}"/>
              </a:ext>
            </a:extLst>
          </p:cNvPr>
          <p:cNvSpPr/>
          <p:nvPr/>
        </p:nvSpPr>
        <p:spPr>
          <a:xfrm>
            <a:off x="10137268" y="5418883"/>
            <a:ext cx="1532584" cy="594753"/>
          </a:xfrm>
          <a:prstGeom prst="wedgeEllipseCallout">
            <a:avLst>
              <a:gd name="adj1" fmla="val -64705"/>
              <a:gd name="adj2" fmla="val 51561"/>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ERROR !!!</a:t>
            </a:r>
          </a:p>
        </p:txBody>
      </p:sp>
      <p:pic>
        <p:nvPicPr>
          <p:cNvPr id="6" name="Picture 5">
            <a:extLst>
              <a:ext uri="{FF2B5EF4-FFF2-40B4-BE49-F238E27FC236}">
                <a16:creationId xmlns:a16="http://schemas.microsoft.com/office/drawing/2014/main" id="{09F8108D-ED97-4864-A7CF-ED3B568863F2}"/>
              </a:ext>
            </a:extLst>
          </p:cNvPr>
          <p:cNvPicPr>
            <a:picLocks noChangeAspect="1"/>
          </p:cNvPicPr>
          <p:nvPr/>
        </p:nvPicPr>
        <p:blipFill>
          <a:blip r:embed="rId3"/>
          <a:stretch>
            <a:fillRect/>
          </a:stretch>
        </p:blipFill>
        <p:spPr>
          <a:xfrm>
            <a:off x="3474747" y="1822477"/>
            <a:ext cx="4057650" cy="2152650"/>
          </a:xfrm>
          <a:prstGeom prst="rect">
            <a:avLst/>
          </a:prstGeom>
        </p:spPr>
      </p:pic>
      <p:sp>
        <p:nvSpPr>
          <p:cNvPr id="11" name="Rectangle: Rounded Corners 10">
            <a:extLst>
              <a:ext uri="{FF2B5EF4-FFF2-40B4-BE49-F238E27FC236}">
                <a16:creationId xmlns:a16="http://schemas.microsoft.com/office/drawing/2014/main" id="{F5815E11-0C83-424C-8344-7818A281E1C6}"/>
              </a:ext>
            </a:extLst>
          </p:cNvPr>
          <p:cNvSpPr/>
          <p:nvPr/>
        </p:nvSpPr>
        <p:spPr>
          <a:xfrm>
            <a:off x="3474748" y="2279311"/>
            <a:ext cx="4057650" cy="16215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FD7573-0CB9-4BF7-A5BB-4151116F4F12}"/>
              </a:ext>
            </a:extLst>
          </p:cNvPr>
          <p:cNvPicPr>
            <a:picLocks noChangeAspect="1"/>
          </p:cNvPicPr>
          <p:nvPr/>
        </p:nvPicPr>
        <p:blipFill>
          <a:blip r:embed="rId4"/>
          <a:stretch>
            <a:fillRect/>
          </a:stretch>
        </p:blipFill>
        <p:spPr>
          <a:xfrm>
            <a:off x="3297662" y="5142658"/>
            <a:ext cx="857250" cy="276225"/>
          </a:xfrm>
          <a:prstGeom prst="rect">
            <a:avLst/>
          </a:prstGeom>
        </p:spPr>
      </p:pic>
      <p:pic>
        <p:nvPicPr>
          <p:cNvPr id="18" name="Picture 17">
            <a:extLst>
              <a:ext uri="{FF2B5EF4-FFF2-40B4-BE49-F238E27FC236}">
                <a16:creationId xmlns:a16="http://schemas.microsoft.com/office/drawing/2014/main" id="{AEF67712-5615-4BF6-8A1F-A08E922E1CDF}"/>
              </a:ext>
            </a:extLst>
          </p:cNvPr>
          <p:cNvPicPr>
            <a:picLocks noChangeAspect="1"/>
          </p:cNvPicPr>
          <p:nvPr/>
        </p:nvPicPr>
        <p:blipFill>
          <a:blip r:embed="rId5"/>
          <a:stretch>
            <a:fillRect/>
          </a:stretch>
        </p:blipFill>
        <p:spPr>
          <a:xfrm>
            <a:off x="2620621" y="5969459"/>
            <a:ext cx="6896865" cy="419100"/>
          </a:xfrm>
          <a:prstGeom prst="rect">
            <a:avLst/>
          </a:prstGeom>
        </p:spPr>
      </p:pic>
      <p:sp>
        <p:nvSpPr>
          <p:cNvPr id="13" name="Rectangle: Rounded Corners 10">
            <a:extLst>
              <a:ext uri="{FF2B5EF4-FFF2-40B4-BE49-F238E27FC236}">
                <a16:creationId xmlns:a16="http://schemas.microsoft.com/office/drawing/2014/main" id="{F5815E11-0C83-424C-8344-7818A281E1C6}"/>
              </a:ext>
            </a:extLst>
          </p:cNvPr>
          <p:cNvSpPr/>
          <p:nvPr/>
        </p:nvSpPr>
        <p:spPr>
          <a:xfrm>
            <a:off x="2574492" y="5966745"/>
            <a:ext cx="7300598" cy="3469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38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6" presetClass="emph" presetSubtype="0" repeatCount="indefinite" fill="hold" grpId="1" nodeType="withEffect">
                                  <p:stCondLst>
                                    <p:cond delay="0"/>
                                  </p:stCondLst>
                                  <p:endCondLst>
                                    <p:cond evt="onNext" delay="0">
                                      <p:tgtEl>
                                        <p:sldTgt/>
                                      </p:tgtEl>
                                    </p:cond>
                                  </p:endCondLst>
                                  <p:childTnLst>
                                    <p:animEffect transition="out" filter="fade">
                                      <p:cBhvr>
                                        <p:cTn id="18" dur="1000" tmFilter="0, 0; .2, .5; .8, .5; 1, 0"/>
                                        <p:tgtEl>
                                          <p:spTgt spid="11"/>
                                        </p:tgtEl>
                                      </p:cBhvr>
                                    </p:animEffect>
                                    <p:animScale>
                                      <p:cBhvr>
                                        <p:cTn id="19" dur="500" autoRev="1" fill="hold"/>
                                        <p:tgtEl>
                                          <p:spTgt spid="1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26" presetClass="emph" presetSubtype="0" repeatCount="indefinite" fill="hold" grpId="1" nodeType="withEffect">
                                  <p:stCondLst>
                                    <p:cond delay="0"/>
                                  </p:stCondLst>
                                  <p:endCondLst>
                                    <p:cond evt="onNext" delay="0">
                                      <p:tgtEl>
                                        <p:sldTgt/>
                                      </p:tgtEl>
                                    </p:cond>
                                  </p:endCondLst>
                                  <p:childTnLst>
                                    <p:animEffect transition="out" filter="fade">
                                      <p:cBhvr>
                                        <p:cTn id="42" dur="1000" tmFilter="0, 0; .2, .5; .8, .5; 1, 0"/>
                                        <p:tgtEl>
                                          <p:spTgt spid="13"/>
                                        </p:tgtEl>
                                      </p:cBhvr>
                                    </p:animEffect>
                                    <p:animScale>
                                      <p:cBhvr>
                                        <p:cTn id="43" dur="500" autoRev="1" fill="hold"/>
                                        <p:tgtEl>
                                          <p:spTgt spid="13"/>
                                        </p:tgtEl>
                                      </p:cBhvr>
                                      <p:by x="105000" y="105000"/>
                                    </p:animScale>
                                  </p:childTnLst>
                                </p:cTn>
                              </p:par>
                              <p:par>
                                <p:cTn id="44" presetID="1" presetClass="entr" presetSubtype="0" fill="hold" grpId="0" nodeType="withEffect">
                                  <p:stCondLst>
                                    <p:cond delay="0"/>
                                  </p:stCondLst>
                                  <p:iterate type="lt">
                                    <p:tmAbs val="0"/>
                                  </p:iterate>
                                  <p:childTnLst>
                                    <p:set>
                                      <p:cBhvr>
                                        <p:cTn id="45" dur="1" fill="hold">
                                          <p:stCondLst>
                                            <p:cond delay="0"/>
                                          </p:stCondLst>
                                        </p:cTn>
                                        <p:tgtEl>
                                          <p:spTgt spid="14"/>
                                        </p:tgtEl>
                                        <p:attrNameLst>
                                          <p:attrName>style.visibility</p:attrName>
                                        </p:attrNameLst>
                                      </p:cBhvr>
                                      <p:to>
                                        <p:strVal val="visible"/>
                                      </p:to>
                                    </p:set>
                                  </p:childTnLst>
                                </p:cTn>
                              </p:par>
                              <p:par>
                                <p:cTn id="46" presetID="27" presetClass="emph" presetSubtype="0" repeatCount="indefinite" fill="remove" grpId="1" nodeType="withEffect">
                                  <p:stCondLst>
                                    <p:cond delay="0"/>
                                  </p:stCondLst>
                                  <p:endCondLst>
                                    <p:cond evt="onNext" delay="0">
                                      <p:tgtEl>
                                        <p:sldTgt/>
                                      </p:tgtEl>
                                    </p:cond>
                                  </p:endCondLst>
                                  <p:iterate type="lt">
                                    <p:tmPct val="0"/>
                                  </p:iterate>
                                  <p:childTnLst>
                                    <p:animClr clrSpc="rgb" dir="cw">
                                      <p:cBhvr override="childStyle">
                                        <p:cTn id="47" dur="500" autoRev="1" fill="remove"/>
                                        <p:tgtEl>
                                          <p:spTgt spid="14"/>
                                        </p:tgtEl>
                                        <p:attrNameLst>
                                          <p:attrName>style.color</p:attrName>
                                        </p:attrNameLst>
                                      </p:cBhvr>
                                      <p:to>
                                        <a:schemeClr val="bg1"/>
                                      </p:to>
                                    </p:animClr>
                                    <p:animClr clrSpc="rgb" dir="cw">
                                      <p:cBhvr>
                                        <p:cTn id="48" dur="500" autoRev="1" fill="remove"/>
                                        <p:tgtEl>
                                          <p:spTgt spid="14"/>
                                        </p:tgtEl>
                                        <p:attrNameLst>
                                          <p:attrName>fillcolor</p:attrName>
                                        </p:attrNameLst>
                                      </p:cBhvr>
                                      <p:to>
                                        <a:schemeClr val="bg1"/>
                                      </p:to>
                                    </p:animClr>
                                    <p:set>
                                      <p:cBhvr>
                                        <p:cTn id="49" dur="500" autoRev="1" fill="remove"/>
                                        <p:tgtEl>
                                          <p:spTgt spid="14"/>
                                        </p:tgtEl>
                                        <p:attrNameLst>
                                          <p:attrName>fill.type</p:attrName>
                                        </p:attrNameLst>
                                      </p:cBhvr>
                                      <p:to>
                                        <p:strVal val="solid"/>
                                      </p:to>
                                    </p:set>
                                    <p:set>
                                      <p:cBhvr>
                                        <p:cTn id="50" dur="50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4" grpId="0" animBg="1"/>
      <p:bldP spid="14" grpId="1" animBg="1"/>
      <p:bldP spid="11" grpId="0" animBg="1"/>
      <p:bldP spid="11" grpId="1" animBg="1"/>
      <p:bldP spid="13" grpId="0" animBg="1"/>
      <p:bldP spid="13" grpId="1"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7: After that </a:t>
            </a:r>
            <a:r>
              <a:rPr lang="en-US" b="1" dirty="0"/>
              <a:t>disconnect</a:t>
            </a:r>
            <a:r>
              <a:rPr lang="en-US" dirty="0"/>
              <a:t> from the current SQL SERVER user and </a:t>
            </a:r>
            <a:r>
              <a:rPr lang="en-US" b="1" dirty="0"/>
              <a:t>Connect</a:t>
            </a:r>
            <a:r>
              <a:rPr lang="en-US" dirty="0"/>
              <a:t> to the main </a:t>
            </a:r>
            <a:r>
              <a:rPr lang="en-US" b="1" dirty="0"/>
              <a:t>administrative</a:t>
            </a:r>
            <a:r>
              <a:rPr lang="en-US" dirty="0"/>
              <a:t> server;</a:t>
            </a:r>
          </a:p>
          <a:p>
            <a:r>
              <a:rPr lang="en-US" dirty="0"/>
              <a:t>Step 8: Now take </a:t>
            </a:r>
            <a:r>
              <a:rPr lang="en-US" b="1" dirty="0"/>
              <a:t>privileges</a:t>
            </a:r>
            <a:r>
              <a:rPr lang="en-US" dirty="0"/>
              <a:t> from user  TESTUSER; </a:t>
            </a:r>
          </a:p>
          <a:p>
            <a:endParaRPr lang="en-US" dirty="0"/>
          </a:p>
          <a:p>
            <a:endParaRPr lang="en-US" dirty="0"/>
          </a:p>
          <a:p>
            <a:endParaRPr lang="en-US" dirty="0"/>
          </a:p>
          <a:p>
            <a:pPr marL="0" indent="0">
              <a:buNone/>
            </a:pPr>
            <a:endParaRPr lang="en-US" dirty="0"/>
          </a:p>
          <a:p>
            <a:r>
              <a:rPr lang="en-US" dirty="0"/>
              <a:t>Step 9: </a:t>
            </a:r>
            <a:r>
              <a:rPr lang="en-US" b="1" dirty="0"/>
              <a:t>Disconnect</a:t>
            </a:r>
            <a:r>
              <a:rPr lang="en-US" dirty="0"/>
              <a:t> from the SQL Server admin and </a:t>
            </a:r>
            <a:r>
              <a:rPr lang="en-US" b="1" dirty="0"/>
              <a:t>connect</a:t>
            </a:r>
            <a:r>
              <a:rPr lang="en-US" dirty="0"/>
              <a:t> to DBMS2;</a:t>
            </a:r>
          </a:p>
          <a:p>
            <a:pPr marL="0" indent="0">
              <a:buNone/>
            </a:pPr>
            <a:endParaRPr lang="en-US" dirty="0"/>
          </a:p>
        </p:txBody>
      </p:sp>
      <p:sp>
        <p:nvSpPr>
          <p:cNvPr id="16" name="TextBox 15">
            <a:extLst>
              <a:ext uri="{FF2B5EF4-FFF2-40B4-BE49-F238E27FC236}">
                <a16:creationId xmlns:a16="http://schemas.microsoft.com/office/drawing/2014/main" id="{0728D09B-E963-4FC4-9FBD-6D6C719FF963}"/>
              </a:ext>
            </a:extLst>
          </p:cNvPr>
          <p:cNvSpPr txBox="1"/>
          <p:nvPr/>
        </p:nvSpPr>
        <p:spPr>
          <a:xfrm>
            <a:off x="1416676" y="2183079"/>
            <a:ext cx="1030310" cy="400110"/>
          </a:xfrm>
          <a:prstGeom prst="rect">
            <a:avLst/>
          </a:prstGeom>
          <a:noFill/>
        </p:spPr>
        <p:txBody>
          <a:bodyPr wrap="square" rtlCol="0">
            <a:spAutoFit/>
          </a:bodyPr>
          <a:lstStyle/>
          <a:p>
            <a:r>
              <a:rPr lang="en-US" sz="2000" b="1" dirty="0">
                <a:solidFill>
                  <a:schemeClr val="tx2"/>
                </a:solidFill>
              </a:rPr>
              <a:t>REVOKE </a:t>
            </a:r>
          </a:p>
        </p:txBody>
      </p:sp>
      <p:sp>
        <p:nvSpPr>
          <p:cNvPr id="17" name="TextBox 16">
            <a:extLst>
              <a:ext uri="{FF2B5EF4-FFF2-40B4-BE49-F238E27FC236}">
                <a16:creationId xmlns:a16="http://schemas.microsoft.com/office/drawing/2014/main" id="{8EDBDA24-9929-4046-962E-F8FAC2AEDED7}"/>
              </a:ext>
            </a:extLst>
          </p:cNvPr>
          <p:cNvSpPr txBox="1"/>
          <p:nvPr/>
        </p:nvSpPr>
        <p:spPr>
          <a:xfrm>
            <a:off x="6231497" y="2183079"/>
            <a:ext cx="813247" cy="400110"/>
          </a:xfrm>
          <a:prstGeom prst="rect">
            <a:avLst/>
          </a:prstGeom>
          <a:noFill/>
        </p:spPr>
        <p:txBody>
          <a:bodyPr wrap="square" rtlCol="0">
            <a:spAutoFit/>
          </a:bodyPr>
          <a:lstStyle/>
          <a:p>
            <a:r>
              <a:rPr lang="en-US" sz="2000" b="1" dirty="0">
                <a:solidFill>
                  <a:schemeClr val="tx2"/>
                </a:solidFill>
              </a:rPr>
              <a:t>FROM</a:t>
            </a:r>
          </a:p>
        </p:txBody>
      </p:sp>
      <p:sp>
        <p:nvSpPr>
          <p:cNvPr id="18" name="TextBox 17">
            <a:extLst>
              <a:ext uri="{FF2B5EF4-FFF2-40B4-BE49-F238E27FC236}">
                <a16:creationId xmlns:a16="http://schemas.microsoft.com/office/drawing/2014/main" id="{09E4D2CB-4931-4707-875D-A46C16841BDE}"/>
              </a:ext>
            </a:extLst>
          </p:cNvPr>
          <p:cNvSpPr txBox="1"/>
          <p:nvPr/>
        </p:nvSpPr>
        <p:spPr>
          <a:xfrm>
            <a:off x="4250028" y="2183079"/>
            <a:ext cx="515155" cy="400110"/>
          </a:xfrm>
          <a:prstGeom prst="rect">
            <a:avLst/>
          </a:prstGeom>
          <a:noFill/>
        </p:spPr>
        <p:txBody>
          <a:bodyPr wrap="square" rtlCol="0">
            <a:spAutoFit/>
          </a:bodyPr>
          <a:lstStyle/>
          <a:p>
            <a:r>
              <a:rPr lang="en-US" sz="2000" b="1" dirty="0">
                <a:solidFill>
                  <a:schemeClr val="tx2"/>
                </a:solidFill>
              </a:rPr>
              <a:t>ON </a:t>
            </a:r>
          </a:p>
        </p:txBody>
      </p:sp>
      <p:sp>
        <p:nvSpPr>
          <p:cNvPr id="19" name="TextBox 18">
            <a:extLst>
              <a:ext uri="{FF2B5EF4-FFF2-40B4-BE49-F238E27FC236}">
                <a16:creationId xmlns:a16="http://schemas.microsoft.com/office/drawing/2014/main" id="{F6631FB3-0CD4-434E-A536-9E31465B4F47}"/>
              </a:ext>
            </a:extLst>
          </p:cNvPr>
          <p:cNvSpPr txBox="1"/>
          <p:nvPr/>
        </p:nvSpPr>
        <p:spPr>
          <a:xfrm>
            <a:off x="2446986" y="2183079"/>
            <a:ext cx="1803042" cy="400110"/>
          </a:xfrm>
          <a:prstGeom prst="rect">
            <a:avLst/>
          </a:prstGeom>
          <a:noFill/>
        </p:spPr>
        <p:txBody>
          <a:bodyPr wrap="square" rtlCol="0">
            <a:spAutoFit/>
          </a:bodyPr>
          <a:lstStyle/>
          <a:p>
            <a:r>
              <a:rPr lang="en-US" sz="2000" b="1" i="1" dirty="0">
                <a:solidFill>
                  <a:srgbClr val="C00000"/>
                </a:solidFill>
              </a:rPr>
              <a:t>INSERT,SELECT</a:t>
            </a:r>
          </a:p>
        </p:txBody>
      </p:sp>
      <p:sp>
        <p:nvSpPr>
          <p:cNvPr id="20" name="TextBox 19">
            <a:extLst>
              <a:ext uri="{FF2B5EF4-FFF2-40B4-BE49-F238E27FC236}">
                <a16:creationId xmlns:a16="http://schemas.microsoft.com/office/drawing/2014/main" id="{EB35E63B-7147-438B-A2B3-A267C1E93AF3}"/>
              </a:ext>
            </a:extLst>
          </p:cNvPr>
          <p:cNvSpPr txBox="1"/>
          <p:nvPr/>
        </p:nvSpPr>
        <p:spPr>
          <a:xfrm>
            <a:off x="4765182" y="2183079"/>
            <a:ext cx="1545466" cy="400110"/>
          </a:xfrm>
          <a:prstGeom prst="rect">
            <a:avLst/>
          </a:prstGeom>
          <a:noFill/>
        </p:spPr>
        <p:txBody>
          <a:bodyPr wrap="square" rtlCol="0">
            <a:spAutoFit/>
          </a:bodyPr>
          <a:lstStyle/>
          <a:p>
            <a:r>
              <a:rPr lang="en-US" sz="2000" b="1" i="1" dirty="0" err="1">
                <a:solidFill>
                  <a:srgbClr val="C00000"/>
                </a:solidFill>
              </a:rPr>
              <a:t>bank_master</a:t>
            </a:r>
            <a:endParaRPr lang="en-US" sz="2000" b="1" i="1" dirty="0">
              <a:solidFill>
                <a:srgbClr val="C00000"/>
              </a:solidFill>
            </a:endParaRPr>
          </a:p>
        </p:txBody>
      </p:sp>
      <p:sp>
        <p:nvSpPr>
          <p:cNvPr id="21" name="TextBox 20">
            <a:extLst>
              <a:ext uri="{FF2B5EF4-FFF2-40B4-BE49-F238E27FC236}">
                <a16:creationId xmlns:a16="http://schemas.microsoft.com/office/drawing/2014/main" id="{204B2661-692A-40C9-8747-834101B5A92A}"/>
              </a:ext>
            </a:extLst>
          </p:cNvPr>
          <p:cNvSpPr txBox="1"/>
          <p:nvPr/>
        </p:nvSpPr>
        <p:spPr>
          <a:xfrm>
            <a:off x="7044744" y="2183079"/>
            <a:ext cx="1396214" cy="400110"/>
          </a:xfrm>
          <a:prstGeom prst="rect">
            <a:avLst/>
          </a:prstGeom>
          <a:noFill/>
        </p:spPr>
        <p:txBody>
          <a:bodyPr wrap="square" rtlCol="0">
            <a:spAutoFit/>
          </a:bodyPr>
          <a:lstStyle/>
          <a:p>
            <a:r>
              <a:rPr lang="en-US" sz="2000" b="1" i="1" dirty="0">
                <a:solidFill>
                  <a:srgbClr val="C00000"/>
                </a:solidFill>
              </a:rPr>
              <a:t>TESTUSER;</a:t>
            </a:r>
          </a:p>
        </p:txBody>
      </p:sp>
      <p:pic>
        <p:nvPicPr>
          <p:cNvPr id="5" name="Picture 4">
            <a:extLst>
              <a:ext uri="{FF2B5EF4-FFF2-40B4-BE49-F238E27FC236}">
                <a16:creationId xmlns:a16="http://schemas.microsoft.com/office/drawing/2014/main" id="{621D8748-ABB3-4C01-875B-9A128B01A634}"/>
              </a:ext>
            </a:extLst>
          </p:cNvPr>
          <p:cNvPicPr>
            <a:picLocks noChangeAspect="1"/>
          </p:cNvPicPr>
          <p:nvPr/>
        </p:nvPicPr>
        <p:blipFill>
          <a:blip r:embed="rId2"/>
          <a:stretch>
            <a:fillRect/>
          </a:stretch>
        </p:blipFill>
        <p:spPr>
          <a:xfrm>
            <a:off x="4718028" y="4276432"/>
            <a:ext cx="2923906" cy="2178596"/>
          </a:xfrm>
          <a:prstGeom prst="rect">
            <a:avLst/>
          </a:prstGeom>
        </p:spPr>
      </p:pic>
      <p:sp>
        <p:nvSpPr>
          <p:cNvPr id="15" name="Rectangle: Rounded Corners 14">
            <a:extLst>
              <a:ext uri="{FF2B5EF4-FFF2-40B4-BE49-F238E27FC236}">
                <a16:creationId xmlns:a16="http://schemas.microsoft.com/office/drawing/2014/main" id="{8CC4DA69-2603-4D32-9710-C8A706A08D6C}"/>
              </a:ext>
            </a:extLst>
          </p:cNvPr>
          <p:cNvSpPr/>
          <p:nvPr/>
        </p:nvSpPr>
        <p:spPr>
          <a:xfrm>
            <a:off x="5158964" y="6173862"/>
            <a:ext cx="652991" cy="2956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DE15561-33E3-4AE8-8FDF-1AE0FD092A07}"/>
              </a:ext>
            </a:extLst>
          </p:cNvPr>
          <p:cNvPicPr>
            <a:picLocks noChangeAspect="1"/>
          </p:cNvPicPr>
          <p:nvPr/>
        </p:nvPicPr>
        <p:blipFill>
          <a:blip r:embed="rId3"/>
          <a:stretch>
            <a:fillRect/>
          </a:stretch>
        </p:blipFill>
        <p:spPr>
          <a:xfrm>
            <a:off x="1931831" y="2735433"/>
            <a:ext cx="6791325" cy="1057275"/>
          </a:xfrm>
          <a:prstGeom prst="rect">
            <a:avLst/>
          </a:prstGeom>
        </p:spPr>
      </p:pic>
      <p:sp>
        <p:nvSpPr>
          <p:cNvPr id="23" name="Rectangle: Rounded Corners 22">
            <a:extLst>
              <a:ext uri="{FF2B5EF4-FFF2-40B4-BE49-F238E27FC236}">
                <a16:creationId xmlns:a16="http://schemas.microsoft.com/office/drawing/2014/main" id="{6F26D9A3-0AEE-49B8-9518-A1DA97A66132}"/>
              </a:ext>
            </a:extLst>
          </p:cNvPr>
          <p:cNvSpPr/>
          <p:nvPr/>
        </p:nvSpPr>
        <p:spPr>
          <a:xfrm>
            <a:off x="1905810" y="3277569"/>
            <a:ext cx="5203589" cy="6005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751C6F-99A6-43A1-A11F-89A43796D6E9}"/>
              </a:ext>
            </a:extLst>
          </p:cNvPr>
          <p:cNvPicPr>
            <a:picLocks noChangeAspect="1"/>
          </p:cNvPicPr>
          <p:nvPr/>
        </p:nvPicPr>
        <p:blipFill>
          <a:blip r:embed="rId4"/>
          <a:stretch>
            <a:fillRect/>
          </a:stretch>
        </p:blipFill>
        <p:spPr>
          <a:xfrm>
            <a:off x="2446986" y="2775657"/>
            <a:ext cx="6299547" cy="389892"/>
          </a:xfrm>
          <a:prstGeom prst="rect">
            <a:avLst/>
          </a:prstGeom>
        </p:spPr>
      </p:pic>
    </p:spTree>
    <p:extLst>
      <p:ext uri="{BB962C8B-B14F-4D97-AF65-F5344CB8AC3E}">
        <p14:creationId xmlns:p14="http://schemas.microsoft.com/office/powerpoint/2010/main" val="270154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26" presetClass="emph" presetSubtype="0" repeatCount="indefinite" fill="hold" grpId="1" nodeType="withEffect">
                                  <p:stCondLst>
                                    <p:cond delay="0"/>
                                  </p:stCondLst>
                                  <p:endCondLst>
                                    <p:cond evt="onNext" delay="0">
                                      <p:tgtEl>
                                        <p:sldTgt/>
                                      </p:tgtEl>
                                    </p:cond>
                                  </p:endCondLst>
                                  <p:childTnLst>
                                    <p:animEffect transition="out" filter="fade">
                                      <p:cBhvr>
                                        <p:cTn id="34" dur="1000" tmFilter="0, 0; .2, .5; .8, .5; 1, 0"/>
                                        <p:tgtEl>
                                          <p:spTgt spid="23"/>
                                        </p:tgtEl>
                                      </p:cBhvr>
                                    </p:animEffect>
                                    <p:animScale>
                                      <p:cBhvr>
                                        <p:cTn id="35" dur="500" autoRev="1" fill="hold"/>
                                        <p:tgtEl>
                                          <p:spTgt spid="23"/>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26" presetClass="emph" presetSubtype="0" repeatCount="indefinite" fill="hold" grpId="1" nodeType="withEffect">
                                  <p:stCondLst>
                                    <p:cond delay="0"/>
                                  </p:stCondLst>
                                  <p:endCondLst>
                                    <p:cond evt="onNext" delay="0">
                                      <p:tgtEl>
                                        <p:sldTgt/>
                                      </p:tgtEl>
                                    </p:cond>
                                  </p:endCondLst>
                                  <p:childTnLst>
                                    <p:animEffect transition="out" filter="fade">
                                      <p:cBhvr>
                                        <p:cTn id="47" dur="1000" tmFilter="0, 0; .2, .5; .8, .5; 1, 0"/>
                                        <p:tgtEl>
                                          <p:spTgt spid="15"/>
                                        </p:tgtEl>
                                      </p:cBhvr>
                                    </p:animEffect>
                                    <p:animScale>
                                      <p:cBhvr>
                                        <p:cTn id="48" dur="50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P spid="17" grpId="0"/>
      <p:bldP spid="18" grpId="0"/>
      <p:bldP spid="19" grpId="0"/>
      <p:bldP spid="20" grpId="0"/>
      <p:bldP spid="21" grpId="0"/>
      <p:bldP spid="15" grpId="0" animBg="1"/>
      <p:bldP spid="15" grpId="1" animBg="1"/>
      <p:bldP spid="23" grpId="0" animBg="1"/>
      <p:bldP spid="23" grpId="1"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10: Now try to </a:t>
            </a:r>
            <a:r>
              <a:rPr lang="en-US" b="1" dirty="0"/>
              <a:t>fetch</a:t>
            </a:r>
            <a:r>
              <a:rPr lang="en-US" dirty="0"/>
              <a:t> the table bank_detail from DBMS2’s login </a:t>
            </a:r>
          </a:p>
          <a:p>
            <a:pPr marL="0" indent="0">
              <a:buNone/>
            </a:pPr>
            <a:endParaRPr lang="en-US" dirty="0"/>
          </a:p>
          <a:p>
            <a:endParaRPr lang="en-US" dirty="0"/>
          </a:p>
          <a:p>
            <a:endParaRPr lang="en-US" dirty="0"/>
          </a:p>
          <a:p>
            <a:pPr marL="0" indent="0">
              <a:buNone/>
            </a:pPr>
            <a:endParaRPr lang="en-US" dirty="0"/>
          </a:p>
        </p:txBody>
      </p:sp>
      <p:sp>
        <p:nvSpPr>
          <p:cNvPr id="26" name="TextBox 25">
            <a:extLst>
              <a:ext uri="{FF2B5EF4-FFF2-40B4-BE49-F238E27FC236}">
                <a16:creationId xmlns:a16="http://schemas.microsoft.com/office/drawing/2014/main" id="{EE90D829-ED56-4DBD-ADBE-B05ED07C3BE0}"/>
              </a:ext>
            </a:extLst>
          </p:cNvPr>
          <p:cNvSpPr txBox="1"/>
          <p:nvPr/>
        </p:nvSpPr>
        <p:spPr>
          <a:xfrm>
            <a:off x="1454813" y="1415643"/>
            <a:ext cx="5743978" cy="369332"/>
          </a:xfrm>
          <a:prstGeom prst="rect">
            <a:avLst/>
          </a:prstGeom>
          <a:noFill/>
        </p:spPr>
        <p:txBody>
          <a:bodyPr wrap="square" rtlCol="0">
            <a:spAutoFit/>
          </a:bodyPr>
          <a:lstStyle/>
          <a:p>
            <a:r>
              <a:rPr lang="en-US" b="1" dirty="0">
                <a:solidFill>
                  <a:schemeClr val="tx2"/>
                </a:solidFill>
              </a:rPr>
              <a:t>SELECT   *   FROM</a:t>
            </a:r>
            <a:r>
              <a:rPr lang="en-US" b="1" dirty="0"/>
              <a:t>   </a:t>
            </a:r>
            <a:r>
              <a:rPr lang="en-US" b="1" dirty="0" err="1">
                <a:solidFill>
                  <a:srgbClr val="C00000"/>
                </a:solidFill>
              </a:rPr>
              <a:t>bank_master</a:t>
            </a:r>
            <a:r>
              <a:rPr lang="en-US" b="1" dirty="0">
                <a:solidFill>
                  <a:srgbClr val="C00000"/>
                </a:solidFill>
              </a:rPr>
              <a:t> ; </a:t>
            </a:r>
          </a:p>
        </p:txBody>
      </p:sp>
      <p:sp>
        <p:nvSpPr>
          <p:cNvPr id="7" name="Speech Bubble: Oval 8">
            <a:extLst>
              <a:ext uri="{FF2B5EF4-FFF2-40B4-BE49-F238E27FC236}">
                <a16:creationId xmlns:a16="http://schemas.microsoft.com/office/drawing/2014/main" id="{EDACF303-0D4D-47BC-97BE-80550F44AE4F}"/>
              </a:ext>
            </a:extLst>
          </p:cNvPr>
          <p:cNvSpPr/>
          <p:nvPr/>
        </p:nvSpPr>
        <p:spPr>
          <a:xfrm>
            <a:off x="10081566" y="2175601"/>
            <a:ext cx="1532584" cy="594753"/>
          </a:xfrm>
          <a:prstGeom prst="wedgeEllipseCallout">
            <a:avLst>
              <a:gd name="adj1" fmla="val -79621"/>
              <a:gd name="adj2" fmla="val 32343"/>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ERROR !!!</a:t>
            </a:r>
          </a:p>
        </p:txBody>
      </p:sp>
      <p:pic>
        <p:nvPicPr>
          <p:cNvPr id="9" name="Picture 8">
            <a:extLst>
              <a:ext uri="{FF2B5EF4-FFF2-40B4-BE49-F238E27FC236}">
                <a16:creationId xmlns:a16="http://schemas.microsoft.com/office/drawing/2014/main" id="{ACED89F9-82A1-4E4E-92FE-B53F061CA57E}"/>
              </a:ext>
            </a:extLst>
          </p:cNvPr>
          <p:cNvPicPr>
            <a:picLocks noChangeAspect="1"/>
          </p:cNvPicPr>
          <p:nvPr/>
        </p:nvPicPr>
        <p:blipFill>
          <a:blip r:embed="rId2"/>
          <a:stretch>
            <a:fillRect/>
          </a:stretch>
        </p:blipFill>
        <p:spPr>
          <a:xfrm>
            <a:off x="1454812" y="2034404"/>
            <a:ext cx="7874925" cy="1076325"/>
          </a:xfrm>
          <a:prstGeom prst="rect">
            <a:avLst/>
          </a:prstGeom>
        </p:spPr>
      </p:pic>
      <p:sp>
        <p:nvSpPr>
          <p:cNvPr id="24" name="Rectangle: Rounded Corners 23">
            <a:extLst>
              <a:ext uri="{FF2B5EF4-FFF2-40B4-BE49-F238E27FC236}">
                <a16:creationId xmlns:a16="http://schemas.microsoft.com/office/drawing/2014/main" id="{786C2855-74EF-4439-A160-E4E9B11664EA}"/>
              </a:ext>
            </a:extLst>
          </p:cNvPr>
          <p:cNvSpPr/>
          <p:nvPr/>
        </p:nvSpPr>
        <p:spPr>
          <a:xfrm>
            <a:off x="1454812" y="2472977"/>
            <a:ext cx="8074951" cy="7359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26" presetClass="emph" presetSubtype="0" repeatCount="indefinite" fill="hold" grpId="1" nodeType="withEffect">
                                  <p:stCondLst>
                                    <p:cond delay="0"/>
                                  </p:stCondLst>
                                  <p:endCondLst>
                                    <p:cond evt="onNext" delay="0">
                                      <p:tgtEl>
                                        <p:sldTgt/>
                                      </p:tgtEl>
                                    </p:cond>
                                  </p:endCondLst>
                                  <p:childTnLst>
                                    <p:animEffect transition="out" filter="fade">
                                      <p:cBhvr>
                                        <p:cTn id="18" dur="1000" tmFilter="0, 0; .2, .5; .8, .5; 1, 0"/>
                                        <p:tgtEl>
                                          <p:spTgt spid="24"/>
                                        </p:tgtEl>
                                      </p:cBhvr>
                                    </p:animEffect>
                                    <p:animScale>
                                      <p:cBhvr>
                                        <p:cTn id="19" dur="500" autoRev="1" fill="hold"/>
                                        <p:tgtEl>
                                          <p:spTgt spid="24"/>
                                        </p:tgtEl>
                                      </p:cBhvr>
                                      <p:by x="105000" y="105000"/>
                                    </p:animScale>
                                  </p:childTnLst>
                                </p:cTn>
                              </p:par>
                              <p:par>
                                <p:cTn id="20" presetID="1" presetClass="entr" presetSubtype="0" fill="hold" grpId="0" nodeType="withEffect">
                                  <p:stCondLst>
                                    <p:cond delay="0"/>
                                  </p:stCondLst>
                                  <p:iterate type="lt">
                                    <p:tmAbs val="0"/>
                                  </p:iterate>
                                  <p:childTnLst>
                                    <p:set>
                                      <p:cBhvr>
                                        <p:cTn id="21" dur="1" fill="hold">
                                          <p:stCondLst>
                                            <p:cond delay="0"/>
                                          </p:stCondLst>
                                        </p:cTn>
                                        <p:tgtEl>
                                          <p:spTgt spid="7"/>
                                        </p:tgtEl>
                                        <p:attrNameLst>
                                          <p:attrName>style.visibility</p:attrName>
                                        </p:attrNameLst>
                                      </p:cBhvr>
                                      <p:to>
                                        <p:strVal val="visible"/>
                                      </p:to>
                                    </p:set>
                                  </p:childTnLst>
                                </p:cTn>
                              </p:par>
                              <p:par>
                                <p:cTn id="22" presetID="27" presetClass="emph" presetSubtype="0" repeatCount="indefinite" fill="remove" grpId="1" nodeType="withEffect">
                                  <p:stCondLst>
                                    <p:cond delay="0"/>
                                  </p:stCondLst>
                                  <p:endCondLst>
                                    <p:cond evt="onNext" delay="0">
                                      <p:tgtEl>
                                        <p:sldTgt/>
                                      </p:tgtEl>
                                    </p:cond>
                                  </p:endCondLst>
                                  <p:iterate type="lt">
                                    <p:tmPct val="0"/>
                                  </p:iterate>
                                  <p:childTnLst>
                                    <p:animClr clrSpc="rgb" dir="cw">
                                      <p:cBhvr override="childStyle">
                                        <p:cTn id="23" dur="500" autoRev="1" fill="remove"/>
                                        <p:tgtEl>
                                          <p:spTgt spid="7"/>
                                        </p:tgtEl>
                                        <p:attrNameLst>
                                          <p:attrName>style.color</p:attrName>
                                        </p:attrNameLst>
                                      </p:cBhvr>
                                      <p:to>
                                        <a:schemeClr val="bg1"/>
                                      </p:to>
                                    </p:animClr>
                                    <p:animClr clrSpc="rgb" dir="cw">
                                      <p:cBhvr>
                                        <p:cTn id="24" dur="500" autoRev="1" fill="remove"/>
                                        <p:tgtEl>
                                          <p:spTgt spid="7"/>
                                        </p:tgtEl>
                                        <p:attrNameLst>
                                          <p:attrName>fillcolor</p:attrName>
                                        </p:attrNameLst>
                                      </p:cBhvr>
                                      <p:to>
                                        <a:schemeClr val="bg1"/>
                                      </p:to>
                                    </p:animClr>
                                    <p:set>
                                      <p:cBhvr>
                                        <p:cTn id="25" dur="500" autoRev="1" fill="remove"/>
                                        <p:tgtEl>
                                          <p:spTgt spid="7"/>
                                        </p:tgtEl>
                                        <p:attrNameLst>
                                          <p:attrName>fill.type</p:attrName>
                                        </p:attrNameLst>
                                      </p:cBhvr>
                                      <p:to>
                                        <p:strVal val="solid"/>
                                      </p:to>
                                    </p:set>
                                    <p:set>
                                      <p:cBhvr>
                                        <p:cTn id="26" dur="50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animBg="1"/>
      <p:bldP spid="7" grpId="1" animBg="1"/>
      <p:bldP spid="24" grpId="0" animBg="1"/>
      <p:bldP spid="2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Join(Cont..)</a:t>
            </a:r>
            <a:endParaRPr lang="en-US" dirty="0"/>
          </a:p>
        </p:txBody>
      </p:sp>
      <p:sp>
        <p:nvSpPr>
          <p:cNvPr id="4" name="TextBox 3"/>
          <p:cNvSpPr txBox="1"/>
          <p:nvPr/>
        </p:nvSpPr>
        <p:spPr>
          <a:xfrm>
            <a:off x="163527" y="882554"/>
            <a:ext cx="5926372" cy="430887"/>
          </a:xfrm>
          <a:prstGeom prst="rect">
            <a:avLst/>
          </a:prstGeom>
          <a:noFill/>
        </p:spPr>
        <p:txBody>
          <a:bodyPr wrap="square" rtlCol="0">
            <a:spAutoFit/>
          </a:bodyPr>
          <a:lstStyle/>
          <a:p>
            <a:r>
              <a:rPr lang="en-US" sz="2200" b="1" dirty="0">
                <a:solidFill>
                  <a:schemeClr val="accent6">
                    <a:lumMod val="50000"/>
                  </a:schemeClr>
                </a:solidFill>
              </a:rPr>
              <a:t>Inner Join without using Join Keyword</a:t>
            </a:r>
          </a:p>
        </p:txBody>
      </p:sp>
      <p:sp>
        <p:nvSpPr>
          <p:cNvPr id="5" name="TextBox 4">
            <a:extLst>
              <a:ext uri="{FF2B5EF4-FFF2-40B4-BE49-F238E27FC236}">
                <a16:creationId xmlns:a16="http://schemas.microsoft.com/office/drawing/2014/main" id="{2FD20EEF-D223-4734-AD02-09BF56FC9DD2}"/>
              </a:ext>
            </a:extLst>
          </p:cNvPr>
          <p:cNvSpPr txBox="1"/>
          <p:nvPr/>
        </p:nvSpPr>
        <p:spPr>
          <a:xfrm>
            <a:off x="173250" y="1447800"/>
            <a:ext cx="1104900" cy="367400"/>
          </a:xfrm>
          <a:prstGeom prst="rect">
            <a:avLst/>
          </a:prstGeom>
          <a:noFill/>
        </p:spPr>
        <p:txBody>
          <a:bodyPr wrap="square" rtlCol="0">
            <a:spAutoFit/>
          </a:bodyPr>
          <a:lstStyle/>
          <a:p>
            <a:r>
              <a:rPr lang="en-US" b="1" u="sng" dirty="0"/>
              <a:t>Syntax</a:t>
            </a:r>
          </a:p>
        </p:txBody>
      </p:sp>
      <p:sp>
        <p:nvSpPr>
          <p:cNvPr id="6" name="Rectangle 5">
            <a:extLst>
              <a:ext uri="{FF2B5EF4-FFF2-40B4-BE49-F238E27FC236}">
                <a16:creationId xmlns:a16="http://schemas.microsoft.com/office/drawing/2014/main" id="{CF1C6E0B-1E6B-4D28-8181-8DC20DC55EAF}"/>
              </a:ext>
            </a:extLst>
          </p:cNvPr>
          <p:cNvSpPr/>
          <p:nvPr/>
        </p:nvSpPr>
        <p:spPr>
          <a:xfrm>
            <a:off x="310874" y="1935131"/>
            <a:ext cx="5196376"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4824CC4-0605-427F-A656-0300BA360C50}"/>
              </a:ext>
            </a:extLst>
          </p:cNvPr>
          <p:cNvSpPr/>
          <p:nvPr/>
        </p:nvSpPr>
        <p:spPr>
          <a:xfrm>
            <a:off x="380289" y="217596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8" name="Rectangle 7">
            <a:extLst>
              <a:ext uri="{FF2B5EF4-FFF2-40B4-BE49-F238E27FC236}">
                <a16:creationId xmlns:a16="http://schemas.microsoft.com/office/drawing/2014/main" id="{A5C468B5-316B-4DD3-BF78-F75453AEF8AA}"/>
              </a:ext>
            </a:extLst>
          </p:cNvPr>
          <p:cNvSpPr/>
          <p:nvPr/>
        </p:nvSpPr>
        <p:spPr>
          <a:xfrm>
            <a:off x="1501200" y="2187927"/>
            <a:ext cx="1143861"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solidFill>
                <a:srgbClr val="808080"/>
              </a:solidFill>
            </a:endParaRPr>
          </a:p>
        </p:txBody>
      </p:sp>
      <p:sp>
        <p:nvSpPr>
          <p:cNvPr id="9" name="Rectangle 8">
            <a:extLst>
              <a:ext uri="{FF2B5EF4-FFF2-40B4-BE49-F238E27FC236}">
                <a16:creationId xmlns:a16="http://schemas.microsoft.com/office/drawing/2014/main" id="{5DE4DB15-052C-40AC-87F3-9CF0B46A7267}"/>
              </a:ext>
            </a:extLst>
          </p:cNvPr>
          <p:cNvSpPr/>
          <p:nvPr/>
        </p:nvSpPr>
        <p:spPr>
          <a:xfrm>
            <a:off x="380289" y="2763409"/>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0" name="Rectangle 9">
            <a:extLst>
              <a:ext uri="{FF2B5EF4-FFF2-40B4-BE49-F238E27FC236}">
                <a16:creationId xmlns:a16="http://schemas.microsoft.com/office/drawing/2014/main" id="{4B268D00-D63D-4217-9F5F-045679F295C8}"/>
              </a:ext>
            </a:extLst>
          </p:cNvPr>
          <p:cNvSpPr/>
          <p:nvPr/>
        </p:nvSpPr>
        <p:spPr>
          <a:xfrm>
            <a:off x="1501199" y="2757579"/>
            <a:ext cx="104661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a:t>
            </a:r>
            <a:endParaRPr lang="en-US" dirty="0"/>
          </a:p>
        </p:txBody>
      </p:sp>
      <p:sp>
        <p:nvSpPr>
          <p:cNvPr id="11" name="Rectangle 10">
            <a:extLst>
              <a:ext uri="{FF2B5EF4-FFF2-40B4-BE49-F238E27FC236}">
                <a16:creationId xmlns:a16="http://schemas.microsoft.com/office/drawing/2014/main" id="{84B2D358-5A31-4FD4-9CDF-99532CD1939B}"/>
              </a:ext>
            </a:extLst>
          </p:cNvPr>
          <p:cNvSpPr/>
          <p:nvPr/>
        </p:nvSpPr>
        <p:spPr>
          <a:xfrm>
            <a:off x="1501200" y="3319376"/>
            <a:ext cx="305355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2" name="Rectangle 11">
            <a:extLst>
              <a:ext uri="{FF2B5EF4-FFF2-40B4-BE49-F238E27FC236}">
                <a16:creationId xmlns:a16="http://schemas.microsoft.com/office/drawing/2014/main" id="{5CECE4F6-28FE-4FB1-AD42-C63ADD560AEE}"/>
              </a:ext>
            </a:extLst>
          </p:cNvPr>
          <p:cNvSpPr/>
          <p:nvPr/>
        </p:nvSpPr>
        <p:spPr>
          <a:xfrm>
            <a:off x="380289" y="3319376"/>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WHERE</a:t>
            </a:r>
          </a:p>
        </p:txBody>
      </p:sp>
      <p:sp>
        <p:nvSpPr>
          <p:cNvPr id="13" name="Rectangle 12">
            <a:extLst>
              <a:ext uri="{FF2B5EF4-FFF2-40B4-BE49-F238E27FC236}">
                <a16:creationId xmlns:a16="http://schemas.microsoft.com/office/drawing/2014/main" id="{C8A2C189-7003-4AE4-B529-0CD467BA6A46}"/>
              </a:ext>
            </a:extLst>
          </p:cNvPr>
          <p:cNvSpPr/>
          <p:nvPr/>
        </p:nvSpPr>
        <p:spPr>
          <a:xfrm>
            <a:off x="4657632" y="331937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4" name="Rectangle 13">
            <a:extLst>
              <a:ext uri="{FF2B5EF4-FFF2-40B4-BE49-F238E27FC236}">
                <a16:creationId xmlns:a16="http://schemas.microsoft.com/office/drawing/2014/main" id="{CB71A2F5-8C77-40D0-9E52-B21BE7D8D898}"/>
              </a:ext>
            </a:extLst>
          </p:cNvPr>
          <p:cNvSpPr/>
          <p:nvPr/>
        </p:nvSpPr>
        <p:spPr>
          <a:xfrm>
            <a:off x="2655706" y="2756405"/>
            <a:ext cx="401247"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5" name="Rectangle 14">
            <a:extLst>
              <a:ext uri="{FF2B5EF4-FFF2-40B4-BE49-F238E27FC236}">
                <a16:creationId xmlns:a16="http://schemas.microsoft.com/office/drawing/2014/main" id="{8BE94BDD-3E25-4EC8-BEDF-4CE73512C76E}"/>
              </a:ext>
            </a:extLst>
          </p:cNvPr>
          <p:cNvSpPr/>
          <p:nvPr/>
        </p:nvSpPr>
        <p:spPr>
          <a:xfrm>
            <a:off x="3186887" y="2752164"/>
            <a:ext cx="9641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
        <p:nvSpPr>
          <p:cNvPr id="19" name="TextBox 18">
            <a:extLst>
              <a:ext uri="{FF2B5EF4-FFF2-40B4-BE49-F238E27FC236}">
                <a16:creationId xmlns:a16="http://schemas.microsoft.com/office/drawing/2014/main" id="{754A686E-485E-4ACC-9A96-A9643AA57945}"/>
              </a:ext>
            </a:extLst>
          </p:cNvPr>
          <p:cNvSpPr txBox="1"/>
          <p:nvPr/>
        </p:nvSpPr>
        <p:spPr>
          <a:xfrm>
            <a:off x="238172" y="4081157"/>
            <a:ext cx="1080000" cy="369332"/>
          </a:xfrm>
          <a:prstGeom prst="rect">
            <a:avLst/>
          </a:prstGeom>
          <a:noFill/>
        </p:spPr>
        <p:txBody>
          <a:bodyPr wrap="square" rtlCol="0">
            <a:spAutoFit/>
          </a:bodyPr>
          <a:lstStyle/>
          <a:p>
            <a:r>
              <a:rPr lang="en-US" b="1" u="sng" dirty="0"/>
              <a:t>Example</a:t>
            </a:r>
          </a:p>
        </p:txBody>
      </p:sp>
      <p:sp>
        <p:nvSpPr>
          <p:cNvPr id="33" name="Rectangle 32">
            <a:extLst>
              <a:ext uri="{FF2B5EF4-FFF2-40B4-BE49-F238E27FC236}">
                <a16:creationId xmlns:a16="http://schemas.microsoft.com/office/drawing/2014/main" id="{F4FBF2CC-FE52-4AA7-8A3C-D4B497C47F6E}"/>
              </a:ext>
            </a:extLst>
          </p:cNvPr>
          <p:cNvSpPr/>
          <p:nvPr/>
        </p:nvSpPr>
        <p:spPr>
          <a:xfrm>
            <a:off x="253724" y="4468666"/>
            <a:ext cx="5310676"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1EDCEBC-D930-42DD-A8F4-4D3D32BDF855}"/>
              </a:ext>
            </a:extLst>
          </p:cNvPr>
          <p:cNvSpPr/>
          <p:nvPr/>
        </p:nvSpPr>
        <p:spPr>
          <a:xfrm>
            <a:off x="331246" y="466622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35" name="Rectangle 34">
            <a:extLst>
              <a:ext uri="{FF2B5EF4-FFF2-40B4-BE49-F238E27FC236}">
                <a16:creationId xmlns:a16="http://schemas.microsoft.com/office/drawing/2014/main" id="{748676C7-5400-4F89-891E-4A59B72C70DA}"/>
              </a:ext>
            </a:extLst>
          </p:cNvPr>
          <p:cNvSpPr/>
          <p:nvPr/>
        </p:nvSpPr>
        <p:spPr>
          <a:xfrm>
            <a:off x="331246" y="525367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36" name="Rectangle 35">
            <a:extLst>
              <a:ext uri="{FF2B5EF4-FFF2-40B4-BE49-F238E27FC236}">
                <a16:creationId xmlns:a16="http://schemas.microsoft.com/office/drawing/2014/main" id="{FD117634-D795-4880-BB4F-B0CCE07D1602}"/>
              </a:ext>
            </a:extLst>
          </p:cNvPr>
          <p:cNvSpPr/>
          <p:nvPr/>
        </p:nvSpPr>
        <p:spPr>
          <a:xfrm>
            <a:off x="1452156" y="5247844"/>
            <a:ext cx="130000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S</a:t>
            </a:r>
            <a:endParaRPr lang="en-US" dirty="0"/>
          </a:p>
        </p:txBody>
      </p:sp>
      <p:sp>
        <p:nvSpPr>
          <p:cNvPr id="37" name="Rectangle 36">
            <a:extLst>
              <a:ext uri="{FF2B5EF4-FFF2-40B4-BE49-F238E27FC236}">
                <a16:creationId xmlns:a16="http://schemas.microsoft.com/office/drawing/2014/main" id="{AFF5EFD7-63A9-4790-B1B1-5B382CC1D7F5}"/>
              </a:ext>
            </a:extLst>
          </p:cNvPr>
          <p:cNvSpPr/>
          <p:nvPr/>
        </p:nvSpPr>
        <p:spPr>
          <a:xfrm>
            <a:off x="1452157" y="5829461"/>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38" name="Rectangle 37">
            <a:extLst>
              <a:ext uri="{FF2B5EF4-FFF2-40B4-BE49-F238E27FC236}">
                <a16:creationId xmlns:a16="http://schemas.microsoft.com/office/drawing/2014/main" id="{25DC0AC7-91EE-4BD9-885A-99AB3721047F}"/>
              </a:ext>
            </a:extLst>
          </p:cNvPr>
          <p:cNvSpPr/>
          <p:nvPr/>
        </p:nvSpPr>
        <p:spPr>
          <a:xfrm>
            <a:off x="331246" y="5809641"/>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WHERE</a:t>
            </a:r>
          </a:p>
        </p:txBody>
      </p:sp>
      <p:sp>
        <p:nvSpPr>
          <p:cNvPr id="39" name="Rectangle 38">
            <a:extLst>
              <a:ext uri="{FF2B5EF4-FFF2-40B4-BE49-F238E27FC236}">
                <a16:creationId xmlns:a16="http://schemas.microsoft.com/office/drawing/2014/main" id="{2DEF0DE2-1E06-4628-BC08-D373489412C7}"/>
              </a:ext>
            </a:extLst>
          </p:cNvPr>
          <p:cNvSpPr/>
          <p:nvPr/>
        </p:nvSpPr>
        <p:spPr>
          <a:xfrm>
            <a:off x="4152068" y="5831439"/>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40" name="Rectangle 39">
            <a:extLst>
              <a:ext uri="{FF2B5EF4-FFF2-40B4-BE49-F238E27FC236}">
                <a16:creationId xmlns:a16="http://schemas.microsoft.com/office/drawing/2014/main" id="{AD2D3828-F4D3-41F0-A9F5-0E861CB3A37C}"/>
              </a:ext>
            </a:extLst>
          </p:cNvPr>
          <p:cNvSpPr/>
          <p:nvPr/>
        </p:nvSpPr>
        <p:spPr>
          <a:xfrm>
            <a:off x="2878975" y="5246670"/>
            <a:ext cx="409354"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41" name="Rectangle 40">
            <a:extLst>
              <a:ext uri="{FF2B5EF4-FFF2-40B4-BE49-F238E27FC236}">
                <a16:creationId xmlns:a16="http://schemas.microsoft.com/office/drawing/2014/main" id="{63285C9F-7940-406A-9591-749AF48909A1}"/>
              </a:ext>
            </a:extLst>
          </p:cNvPr>
          <p:cNvSpPr/>
          <p:nvPr/>
        </p:nvSpPr>
        <p:spPr>
          <a:xfrm>
            <a:off x="3415139" y="5256390"/>
            <a:ext cx="112076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R</a:t>
            </a:r>
            <a:endParaRPr lang="en-US" dirty="0"/>
          </a:p>
        </p:txBody>
      </p:sp>
      <p:sp>
        <p:nvSpPr>
          <p:cNvPr id="42" name="Rectangle 41">
            <a:extLst>
              <a:ext uri="{FF2B5EF4-FFF2-40B4-BE49-F238E27FC236}">
                <a16:creationId xmlns:a16="http://schemas.microsoft.com/office/drawing/2014/main" id="{0F3031C4-2487-4681-828C-6FCE1378FB2F}"/>
              </a:ext>
            </a:extLst>
          </p:cNvPr>
          <p:cNvSpPr/>
          <p:nvPr/>
        </p:nvSpPr>
        <p:spPr>
          <a:xfrm>
            <a:off x="1448746" y="466622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.RNO</a:t>
            </a:r>
            <a:r>
              <a:rPr lang="en-US" dirty="0">
                <a:solidFill>
                  <a:srgbClr val="808080"/>
                </a:solidFill>
              </a:rPr>
              <a:t>,</a:t>
            </a:r>
          </a:p>
        </p:txBody>
      </p:sp>
      <p:sp>
        <p:nvSpPr>
          <p:cNvPr id="43" name="Rectangle 42">
            <a:extLst>
              <a:ext uri="{FF2B5EF4-FFF2-40B4-BE49-F238E27FC236}">
                <a16:creationId xmlns:a16="http://schemas.microsoft.com/office/drawing/2014/main" id="{25260F75-1FED-4AF3-BE93-C8D8AC967485}"/>
              </a:ext>
            </a:extLst>
          </p:cNvPr>
          <p:cNvSpPr/>
          <p:nvPr/>
        </p:nvSpPr>
        <p:spPr>
          <a:xfrm>
            <a:off x="2566246" y="4654100"/>
            <a:ext cx="990316" cy="456027"/>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.Name</a:t>
            </a:r>
            <a:r>
              <a:rPr lang="en-US" dirty="0">
                <a:solidFill>
                  <a:srgbClr val="808080"/>
                </a:solidFill>
              </a:rPr>
              <a:t>,</a:t>
            </a:r>
          </a:p>
        </p:txBody>
      </p:sp>
      <p:sp>
        <p:nvSpPr>
          <p:cNvPr id="44" name="Rectangle 43">
            <a:extLst>
              <a:ext uri="{FF2B5EF4-FFF2-40B4-BE49-F238E27FC236}">
                <a16:creationId xmlns:a16="http://schemas.microsoft.com/office/drawing/2014/main" id="{9438B319-BAB2-417C-BE6C-ABDED3656C7D}"/>
              </a:ext>
            </a:extLst>
          </p:cNvPr>
          <p:cNvSpPr/>
          <p:nvPr/>
        </p:nvSpPr>
        <p:spPr>
          <a:xfrm>
            <a:off x="3683756" y="4666225"/>
            <a:ext cx="1077327" cy="44390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.Branch</a:t>
            </a:r>
            <a:r>
              <a:rPr lang="en-US" dirty="0">
                <a:solidFill>
                  <a:srgbClr val="808080"/>
                </a:solidFill>
              </a:rPr>
              <a:t>,</a:t>
            </a:r>
          </a:p>
        </p:txBody>
      </p:sp>
      <p:sp>
        <p:nvSpPr>
          <p:cNvPr id="45" name="Rectangle 44">
            <a:extLst>
              <a:ext uri="{FF2B5EF4-FFF2-40B4-BE49-F238E27FC236}">
                <a16:creationId xmlns:a16="http://schemas.microsoft.com/office/drawing/2014/main" id="{596D3343-3459-4074-A11E-6985FDE39AF8}"/>
              </a:ext>
            </a:extLst>
          </p:cNvPr>
          <p:cNvSpPr/>
          <p:nvPr/>
        </p:nvSpPr>
        <p:spPr>
          <a:xfrm>
            <a:off x="4875407" y="4666226"/>
            <a:ext cx="679468" cy="443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a:t>
            </a:r>
            <a:r>
              <a:rPr lang="en-US" dirty="0">
                <a:ln w="0"/>
                <a:solidFill>
                  <a:schemeClr val="tx1"/>
                </a:solidFill>
              </a:rPr>
              <a:t>.SPI</a:t>
            </a:r>
          </a:p>
        </p:txBody>
      </p:sp>
      <p:graphicFrame>
        <p:nvGraphicFramePr>
          <p:cNvPr id="46" name="Table 45"/>
          <p:cNvGraphicFramePr>
            <a:graphicFrameLocks noGrp="1"/>
          </p:cNvGraphicFramePr>
          <p:nvPr>
            <p:extLst>
              <p:ext uri="{D42A27DB-BD31-4B8C-83A1-F6EECF244321}">
                <p14:modId xmlns:p14="http://schemas.microsoft.com/office/powerpoint/2010/main" val="3081417363"/>
              </p:ext>
            </p:extLst>
          </p:nvPr>
        </p:nvGraphicFramePr>
        <p:xfrm>
          <a:off x="6526724" y="978804"/>
          <a:ext cx="1979576" cy="2568848"/>
        </p:xfrm>
        <a:graphic>
          <a:graphicData uri="http://schemas.openxmlformats.org/drawingml/2006/table">
            <a:tbl>
              <a:tblPr bandRow="1">
                <a:tableStyleId>{073A0DAA-6AF3-43AB-8588-CEC1D06C72B9}</a:tableStyleId>
              </a:tblPr>
              <a:tblGrid>
                <a:gridCol w="511058">
                  <a:extLst>
                    <a:ext uri="{9D8B030D-6E8A-4147-A177-3AD203B41FA5}">
                      <a16:colId xmlns:a16="http://schemas.microsoft.com/office/drawing/2014/main" val="20000"/>
                    </a:ext>
                  </a:extLst>
                </a:gridCol>
                <a:gridCol w="766389">
                  <a:extLst>
                    <a:ext uri="{9D8B030D-6E8A-4147-A177-3AD203B41FA5}">
                      <a16:colId xmlns:a16="http://schemas.microsoft.com/office/drawing/2014/main" val="20001"/>
                    </a:ext>
                  </a:extLst>
                </a:gridCol>
                <a:gridCol w="702129">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4001716047"/>
              </p:ext>
            </p:extLst>
          </p:nvPr>
        </p:nvGraphicFramePr>
        <p:xfrm>
          <a:off x="8582500" y="998322"/>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48" name="Table 47"/>
          <p:cNvGraphicFramePr>
            <a:graphicFrameLocks noGrp="1" noChangeAspect="1"/>
          </p:cNvGraphicFramePr>
          <p:nvPr>
            <p:extLst>
              <p:ext uri="{D42A27DB-BD31-4B8C-83A1-F6EECF244321}">
                <p14:modId xmlns:p14="http://schemas.microsoft.com/office/powerpoint/2010/main" val="3879223033"/>
              </p:ext>
            </p:extLst>
          </p:nvPr>
        </p:nvGraphicFramePr>
        <p:xfrm>
          <a:off x="6975337" y="4205761"/>
          <a:ext cx="2666988" cy="18530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bl>
          </a:graphicData>
        </a:graphic>
      </p:graphicFrame>
      <p:pic>
        <p:nvPicPr>
          <p:cNvPr id="49" name="Picture 48">
            <a:extLst>
              <a:ext uri="{FF2B5EF4-FFF2-40B4-BE49-F238E27FC236}">
                <a16:creationId xmlns:a16="http://schemas.microsoft.com/office/drawing/2014/main" id="{005423A4-773D-4B0B-BB7A-10C0ED990D7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rot="5400000" flipV="1">
            <a:off x="8068176" y="3789448"/>
            <a:ext cx="422103" cy="381000"/>
          </a:xfrm>
          <a:prstGeom prst="rect">
            <a:avLst/>
          </a:prstGeom>
        </p:spPr>
      </p:pic>
    </p:spTree>
    <p:extLst>
      <p:ext uri="{BB962C8B-B14F-4D97-AF65-F5344CB8AC3E}">
        <p14:creationId xmlns:p14="http://schemas.microsoft.com/office/powerpoint/2010/main" val="208715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9"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#2305CS101</a:t>
            </a:r>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a:t>Computer Science &amp; Engineering Department</a:t>
            </a:r>
            <a:endParaRPr lang="en-US" dirty="0"/>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32" name="Picture Placeholder 1"/>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45345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Left outer Join</a:t>
            </a:r>
            <a:endParaRPr lang="en-US" dirty="0"/>
          </a:p>
        </p:txBody>
      </p:sp>
      <p:sp>
        <p:nvSpPr>
          <p:cNvPr id="3" name="Content Placeholder 2"/>
          <p:cNvSpPr>
            <a:spLocks noGrp="1"/>
          </p:cNvSpPr>
          <p:nvPr>
            <p:ph idx="1"/>
          </p:nvPr>
        </p:nvSpPr>
        <p:spPr/>
        <p:txBody>
          <a:bodyPr/>
          <a:lstStyle/>
          <a:p>
            <a:r>
              <a:rPr lang="en-US" dirty="0"/>
              <a:t>Left outer join </a:t>
            </a:r>
            <a:r>
              <a:rPr lang="en-US" b="1" dirty="0">
                <a:solidFill>
                  <a:schemeClr val="tx2"/>
                </a:solidFill>
              </a:rPr>
              <a:t>return all records from the left table</a:t>
            </a:r>
            <a:r>
              <a:rPr lang="en-US" dirty="0"/>
              <a:t>, </a:t>
            </a:r>
            <a:r>
              <a:rPr lang="en-US" b="1" dirty="0"/>
              <a:t>and </a:t>
            </a:r>
            <a:r>
              <a:rPr lang="en-US" dirty="0"/>
              <a:t>the </a:t>
            </a:r>
            <a:r>
              <a:rPr lang="en-US" b="1" dirty="0">
                <a:solidFill>
                  <a:schemeClr val="tx2"/>
                </a:solidFill>
              </a:rPr>
              <a:t>matched records from the right table</a:t>
            </a:r>
            <a:r>
              <a:rPr lang="en-US" dirty="0"/>
              <a:t>.</a:t>
            </a:r>
          </a:p>
          <a:p>
            <a:endParaRPr lang="en-US" dirty="0"/>
          </a:p>
        </p:txBody>
      </p:sp>
      <p:sp>
        <p:nvSpPr>
          <p:cNvPr id="4" name="Freeform 3"/>
          <p:cNvSpPr/>
          <p:nvPr/>
        </p:nvSpPr>
        <p:spPr>
          <a:xfrm>
            <a:off x="5559661" y="2131113"/>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5" name="Freeform 4"/>
          <p:cNvSpPr/>
          <p:nvPr/>
        </p:nvSpPr>
        <p:spPr>
          <a:xfrm>
            <a:off x="4994178" y="2056527"/>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6" name="Freeform 5"/>
          <p:cNvSpPr/>
          <p:nvPr/>
        </p:nvSpPr>
        <p:spPr>
          <a:xfrm>
            <a:off x="5842682" y="2056527"/>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Left-Right Arrow 6"/>
          <p:cNvSpPr/>
          <p:nvPr/>
        </p:nvSpPr>
        <p:spPr>
          <a:xfrm>
            <a:off x="6855011" y="2340251"/>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8" name="Oval 7"/>
          <p:cNvSpPr/>
          <p:nvPr/>
        </p:nvSpPr>
        <p:spPr>
          <a:xfrm>
            <a:off x="1027739" y="2055000"/>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9" name="Oval 8"/>
          <p:cNvSpPr/>
          <p:nvPr/>
        </p:nvSpPr>
        <p:spPr>
          <a:xfrm>
            <a:off x="2301356" y="2055000"/>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10" name="Right Arrow 9"/>
          <p:cNvSpPr/>
          <p:nvPr/>
        </p:nvSpPr>
        <p:spPr>
          <a:xfrm>
            <a:off x="3677170" y="2326959"/>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1" name="TextBox 10">
            <a:extLst>
              <a:ext uri="{FF2B5EF4-FFF2-40B4-BE49-F238E27FC236}">
                <a16:creationId xmlns:a16="http://schemas.microsoft.com/office/drawing/2014/main" id="{B8BDCC25-1E44-48A0-8550-F89E768A4A30}"/>
              </a:ext>
            </a:extLst>
          </p:cNvPr>
          <p:cNvSpPr txBox="1"/>
          <p:nvPr/>
        </p:nvSpPr>
        <p:spPr>
          <a:xfrm>
            <a:off x="343475" y="3451479"/>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61001" y="5382216"/>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73495" y="5362396"/>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57255" y="5384194"/>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2731362" y="4800457"/>
            <a:ext cx="18154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LEFT OUTER JOIN</a:t>
            </a:r>
            <a:endParaRPr lang="en-US" dirty="0">
              <a:solidFill>
                <a:schemeClr val="accent1">
                  <a:lumMod val="50000"/>
                </a:schemeClr>
              </a:solidFill>
            </a:endParaRPr>
          </a:p>
        </p:txBody>
      </p:sp>
      <p:sp>
        <p:nvSpPr>
          <p:cNvPr id="21" name="Rectangle 20"/>
          <p:cNvSpPr/>
          <p:nvPr/>
        </p:nvSpPr>
        <p:spPr>
          <a:xfrm>
            <a:off x="4644771" y="4800457"/>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17494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style.rotation</p:attrName>
                                        </p:attrNameLst>
                                      </p:cBhvr>
                                      <p:tavLst>
                                        <p:tav tm="0">
                                          <p:val>
                                            <p:fltVal val="90"/>
                                          </p:val>
                                        </p:tav>
                                        <p:tav tm="100000">
                                          <p:val>
                                            <p:fltVal val="0"/>
                                          </p:val>
                                        </p:tav>
                                      </p:tavLst>
                                    </p:anim>
                                    <p:animEffect transition="in" filter="fade">
                                      <p:cBhvr>
                                        <p:cTn id="32" dur="1000"/>
                                        <p:tgtEl>
                                          <p:spTgt spid="4"/>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4.16667E-6 -4.07407E-6 L 0.09462 0.04005 C 0.11441 0.04908 0.1441 0.05394 0.175 0.05394 C 0.21025 0.05394 0.23855 0.04908 0.25834 0.04005 L 0.35313 -4.07407E-6 " pathEditMode="relative" rAng="0" ptsTypes="AAAAA">
                                      <p:cBhvr>
                                        <p:cTn id="48" dur="2000" fill="hold"/>
                                        <p:tgtEl>
                                          <p:spTgt spid="5"/>
                                        </p:tgtEl>
                                        <p:attrNameLst>
                                          <p:attrName>ppt_x</p:attrName>
                                          <p:attrName>ppt_y</p:attrName>
                                        </p:attrNameLst>
                                      </p:cBhvr>
                                      <p:rCtr x="17656" y="2685"/>
                                    </p:animMotion>
                                  </p:childTnLst>
                                </p:cTn>
                              </p:par>
                              <p:par>
                                <p:cTn id="49" presetID="37" presetClass="path" presetSubtype="0" accel="50000" decel="50000" fill="hold" grpId="1" nodeType="withEffect">
                                  <p:stCondLst>
                                    <p:cond delay="0"/>
                                  </p:stCondLst>
                                  <p:childTnLst>
                                    <p:animMotion origin="layout" path="M 1.66667E-6 -4.07407E-6 L 0.09462 0.04005 C 0.11441 0.04908 0.1441 0.05394 0.175 0.05394 C 0.21024 0.05394 0.23854 0.04908 0.25833 0.04005 L 0.35312 -4.07407E-6 " pathEditMode="relative" rAng="0" ptsTypes="AAAAA">
                                      <p:cBhvr>
                                        <p:cTn id="50" dur="2000" fill="hold"/>
                                        <p:tgtEl>
                                          <p:spTgt spid="4"/>
                                        </p:tgtEl>
                                        <p:attrNameLst>
                                          <p:attrName>ppt_x</p:attrName>
                                          <p:attrName>ppt_y</p:attrName>
                                        </p:attrNameLst>
                                      </p:cBhvr>
                                      <p:rCtr x="17656" y="2685"/>
                                    </p:animMotion>
                                  </p:childTnLst>
                                </p:cTn>
                              </p:par>
                              <p:par>
                                <p:cTn id="51" presetID="1" presetClass="emph" presetSubtype="2" fill="hold" nodeType="withEffect">
                                  <p:stCondLst>
                                    <p:cond delay="0"/>
                                  </p:stCondLst>
                                  <p:childTnLst>
                                    <p:animClr clrSpc="rgb" dir="cw">
                                      <p:cBhvr>
                                        <p:cTn id="52" dur="2000" fill="hold"/>
                                        <p:tgtEl>
                                          <p:spTgt spid="4"/>
                                        </p:tgtEl>
                                        <p:attrNameLst>
                                          <p:attrName>fillcolor</p:attrName>
                                        </p:attrNameLst>
                                      </p:cBhvr>
                                      <p:to>
                                        <a:srgbClr val="C0504D"/>
                                      </p:to>
                                    </p:animClr>
                                    <p:set>
                                      <p:cBhvr>
                                        <p:cTn id="53" dur="2000" fill="hold"/>
                                        <p:tgtEl>
                                          <p:spTgt spid="4"/>
                                        </p:tgtEl>
                                        <p:attrNameLst>
                                          <p:attrName>fill.type</p:attrName>
                                        </p:attrNameLst>
                                      </p:cBhvr>
                                      <p:to>
                                        <p:strVal val="solid"/>
                                      </p:to>
                                    </p:set>
                                    <p:set>
                                      <p:cBhvr>
                                        <p:cTn id="54" dur="2000" fill="hold"/>
                                        <p:tgtEl>
                                          <p:spTgt spid="4"/>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126480" cy="5878532"/>
          </a:xfrm>
          <a:prstGeom prst="rect">
            <a:avLst/>
          </a:prstGeom>
          <a:noFill/>
        </p:spPr>
        <p:txBody>
          <a:bodyPr wrap="square" rtlCol="0">
            <a:spAutoFit/>
          </a:bodyPr>
          <a:lstStyle/>
          <a:p>
            <a:pPr>
              <a:spcBef>
                <a:spcPts val="400"/>
              </a:spcBef>
            </a:pPr>
            <a:r>
              <a:rPr lang="en-US" sz="2400" b="1" dirty="0"/>
              <a:t>Outline</a:t>
            </a:r>
          </a:p>
          <a:p>
            <a:pPr marL="742950" lvl="1" indent="-285750">
              <a:spcBef>
                <a:spcPts val="400"/>
              </a:spcBef>
              <a:buFont typeface="Arial" panose="020B0604020202020204" pitchFamily="34" charset="0"/>
              <a:buChar char="•"/>
            </a:pPr>
            <a:r>
              <a:rPr lang="en-GB" sz="2400" dirty="0">
                <a:solidFill>
                  <a:schemeClr val="bg1">
                    <a:lumMod val="50000"/>
                  </a:schemeClr>
                </a:solidFill>
              </a:rPr>
              <a:t>Group by</a:t>
            </a:r>
          </a:p>
          <a:p>
            <a:pPr marL="742950" lvl="1" indent="-285750">
              <a:spcBef>
                <a:spcPts val="400"/>
              </a:spcBef>
              <a:buFont typeface="Arial" panose="020B0604020202020204" pitchFamily="34" charset="0"/>
              <a:buChar char="•"/>
            </a:pPr>
            <a:r>
              <a:rPr lang="en-GB" sz="2400" dirty="0">
                <a:solidFill>
                  <a:schemeClr val="bg1">
                    <a:lumMod val="50000"/>
                  </a:schemeClr>
                </a:solidFill>
              </a:rPr>
              <a:t>Joins</a:t>
            </a:r>
          </a:p>
          <a:p>
            <a:pPr marL="742950" lvl="1" indent="-285750">
              <a:spcBef>
                <a:spcPts val="400"/>
              </a:spcBef>
              <a:buFont typeface="Arial" panose="020B0604020202020204" pitchFamily="34" charset="0"/>
              <a:buChar char="•"/>
            </a:pPr>
            <a:r>
              <a:rPr lang="en-GB" sz="2400" dirty="0">
                <a:solidFill>
                  <a:schemeClr val="bg1">
                    <a:lumMod val="50000"/>
                  </a:schemeClr>
                </a:solidFill>
              </a:rPr>
              <a:t>Subquery</a:t>
            </a:r>
          </a:p>
          <a:p>
            <a:pPr marL="742950" lvl="1" indent="-285750">
              <a:spcBef>
                <a:spcPts val="400"/>
              </a:spcBef>
              <a:buFont typeface="Arial" panose="020B0604020202020204" pitchFamily="34" charset="0"/>
              <a:buChar char="•"/>
            </a:pPr>
            <a:r>
              <a:rPr lang="en-GB" sz="2400" dirty="0">
                <a:solidFill>
                  <a:schemeClr val="bg1">
                    <a:lumMod val="50000"/>
                  </a:schemeClr>
                </a:solidFill>
              </a:rPr>
              <a:t>Keys</a:t>
            </a:r>
          </a:p>
          <a:p>
            <a:pPr marL="742950" lvl="1" indent="-285750">
              <a:spcBef>
                <a:spcPts val="400"/>
              </a:spcBef>
              <a:buFont typeface="Arial" panose="020B0604020202020204" pitchFamily="34" charset="0"/>
              <a:buChar char="•"/>
            </a:pPr>
            <a:r>
              <a:rPr lang="en-GB" sz="2400" dirty="0">
                <a:solidFill>
                  <a:schemeClr val="bg1">
                    <a:lumMod val="50000"/>
                  </a:schemeClr>
                </a:solidFill>
              </a:rPr>
              <a:t>System Functions</a:t>
            </a:r>
          </a:p>
          <a:p>
            <a:pPr marL="742950" lvl="1" indent="-285750">
              <a:spcBef>
                <a:spcPts val="400"/>
              </a:spcBef>
              <a:buFont typeface="Arial" panose="020B0604020202020204" pitchFamily="34" charset="0"/>
              <a:buChar char="•"/>
            </a:pPr>
            <a:r>
              <a:rPr lang="en-GB" sz="2400" dirty="0">
                <a:solidFill>
                  <a:schemeClr val="bg1">
                    <a:lumMod val="50000"/>
                  </a:schemeClr>
                </a:solidFill>
              </a:rPr>
              <a:t>User Defined Functions (UDF)</a:t>
            </a:r>
          </a:p>
          <a:p>
            <a:pPr marL="742950" lvl="1" indent="-285750">
              <a:spcBef>
                <a:spcPts val="400"/>
              </a:spcBef>
              <a:buFont typeface="Arial" panose="020B0604020202020204" pitchFamily="34" charset="0"/>
              <a:buChar char="•"/>
            </a:pPr>
            <a:r>
              <a:rPr lang="en-GB" sz="2400" dirty="0">
                <a:solidFill>
                  <a:schemeClr val="bg1">
                    <a:lumMod val="50000"/>
                  </a:schemeClr>
                </a:solidFill>
              </a:rPr>
              <a:t>Stored Procedures</a:t>
            </a:r>
          </a:p>
          <a:p>
            <a:pPr marL="742950" lvl="1" indent="-285750">
              <a:spcBef>
                <a:spcPts val="400"/>
              </a:spcBef>
              <a:buFont typeface="Arial" panose="020B0604020202020204" pitchFamily="34" charset="0"/>
              <a:buChar char="•"/>
            </a:pPr>
            <a:r>
              <a:rPr lang="en-GB" sz="2400" dirty="0">
                <a:solidFill>
                  <a:schemeClr val="bg1">
                    <a:lumMod val="50000"/>
                  </a:schemeClr>
                </a:solidFill>
              </a:rPr>
              <a:t>Parameters in Stored Procedures</a:t>
            </a:r>
          </a:p>
          <a:p>
            <a:pPr marL="742950" lvl="1" indent="-285750">
              <a:spcBef>
                <a:spcPts val="400"/>
              </a:spcBef>
              <a:buFont typeface="Arial" panose="020B0604020202020204" pitchFamily="34" charset="0"/>
              <a:buChar char="•"/>
            </a:pPr>
            <a:r>
              <a:rPr lang="en-GB" sz="2400" dirty="0">
                <a:solidFill>
                  <a:schemeClr val="bg1">
                    <a:lumMod val="50000"/>
                  </a:schemeClr>
                </a:solidFill>
              </a:rPr>
              <a:t>Procedures v/s Functions</a:t>
            </a:r>
          </a:p>
          <a:p>
            <a:pPr marL="742950" lvl="1" indent="-285750">
              <a:spcBef>
                <a:spcPts val="400"/>
              </a:spcBef>
              <a:buFont typeface="Arial" panose="020B0604020202020204" pitchFamily="34" charset="0"/>
              <a:buChar char="•"/>
            </a:pPr>
            <a:r>
              <a:rPr lang="en-GB" sz="2400" dirty="0">
                <a:solidFill>
                  <a:schemeClr val="bg1">
                    <a:lumMod val="50000"/>
                  </a:schemeClr>
                </a:solidFill>
              </a:rPr>
              <a:t>Cursor</a:t>
            </a:r>
          </a:p>
          <a:p>
            <a:pPr marL="742950" lvl="1" indent="-285750">
              <a:spcBef>
                <a:spcPts val="400"/>
              </a:spcBef>
              <a:buFont typeface="Arial" panose="020B0604020202020204" pitchFamily="34" charset="0"/>
              <a:buChar char="•"/>
            </a:pPr>
            <a:r>
              <a:rPr lang="en-GB" sz="2400" dirty="0">
                <a:solidFill>
                  <a:schemeClr val="bg1">
                    <a:lumMod val="50000"/>
                  </a:schemeClr>
                </a:solidFill>
              </a:rPr>
              <a:t>Trigger</a:t>
            </a:r>
          </a:p>
          <a:p>
            <a:pPr marL="742950" lvl="1" indent="-285750">
              <a:spcBef>
                <a:spcPts val="400"/>
              </a:spcBef>
              <a:buFont typeface="Arial" panose="020B0604020202020204" pitchFamily="34" charset="0"/>
              <a:buChar char="•"/>
            </a:pPr>
            <a:r>
              <a:rPr lang="en-GB" sz="2400" dirty="0">
                <a:solidFill>
                  <a:schemeClr val="bg1">
                    <a:lumMod val="50000"/>
                  </a:schemeClr>
                </a:solidFill>
              </a:rPr>
              <a:t>Exception Handling</a:t>
            </a:r>
          </a:p>
          <a:p>
            <a:pPr marL="742950" lvl="1" indent="-285750">
              <a:spcBef>
                <a:spcPts val="400"/>
              </a:spcBef>
              <a:buFont typeface="Arial" panose="020B0604020202020204" pitchFamily="34" charset="0"/>
              <a:buChar char="•"/>
            </a:pPr>
            <a:r>
              <a:rPr lang="en-GB" sz="2400" dirty="0">
                <a:solidFill>
                  <a:schemeClr val="bg1">
                    <a:lumMod val="50000"/>
                  </a:schemeClr>
                </a:solidFill>
              </a:rPr>
              <a:t>TCL and DCL Commands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500"/>
                                        <p:tgtEl>
                                          <p:spTgt spid="9">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fade">
                                      <p:cBhvr>
                                        <p:cTn id="54" dur="500"/>
                                        <p:tgtEl>
                                          <p:spTgt spid="9">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animEffect transition="in" filter="fade">
                                      <p:cBhvr>
                                        <p:cTn id="57" dur="500"/>
                                        <p:tgtEl>
                                          <p:spTgt spid="9">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xEl>
                                              <p:pRg st="10" end="10"/>
                                            </p:txEl>
                                          </p:spTgt>
                                        </p:tgtEl>
                                        <p:attrNameLst>
                                          <p:attrName>style.visibility</p:attrName>
                                        </p:attrNameLst>
                                      </p:cBhvr>
                                      <p:to>
                                        <p:strVal val="visible"/>
                                      </p:to>
                                    </p:set>
                                    <p:animEffect transition="in" filter="fade">
                                      <p:cBhvr>
                                        <p:cTn id="60" dur="500"/>
                                        <p:tgtEl>
                                          <p:spTgt spid="9">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9">
                                            <p:txEl>
                                              <p:pRg st="11" end="11"/>
                                            </p:txEl>
                                          </p:spTgt>
                                        </p:tgtEl>
                                        <p:attrNameLst>
                                          <p:attrName>style.visibility</p:attrName>
                                        </p:attrNameLst>
                                      </p:cBhvr>
                                      <p:to>
                                        <p:strVal val="visible"/>
                                      </p:to>
                                    </p:set>
                                    <p:animEffect transition="in" filter="fade">
                                      <p:cBhvr>
                                        <p:cTn id="63" dur="500"/>
                                        <p:tgtEl>
                                          <p:spTgt spid="9">
                                            <p:txEl>
                                              <p:pRg st="11" end="1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9">
                                            <p:txEl>
                                              <p:pRg st="12" end="12"/>
                                            </p:txEl>
                                          </p:spTgt>
                                        </p:tgtEl>
                                        <p:attrNameLst>
                                          <p:attrName>style.visibility</p:attrName>
                                        </p:attrNameLst>
                                      </p:cBhvr>
                                      <p:to>
                                        <p:strVal val="visible"/>
                                      </p:to>
                                    </p:set>
                                    <p:animEffect transition="in" filter="fade">
                                      <p:cBhvr>
                                        <p:cTn id="66" dur="500"/>
                                        <p:tgtEl>
                                          <p:spTgt spid="9">
                                            <p:txEl>
                                              <p:pRg st="12" end="1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9">
                                            <p:txEl>
                                              <p:pRg st="13" end="13"/>
                                            </p:txEl>
                                          </p:spTgt>
                                        </p:tgtEl>
                                        <p:attrNameLst>
                                          <p:attrName>style.visibility</p:attrName>
                                        </p:attrNameLst>
                                      </p:cBhvr>
                                      <p:to>
                                        <p:strVal val="visible"/>
                                      </p:to>
                                    </p:set>
                                    <p:animEffect transition="in" filter="fade">
                                      <p:cBhvr>
                                        <p:cTn id="69"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Left outer Join(Cont..)</a:t>
            </a:r>
            <a:endParaRPr lang="en-US" dirty="0"/>
          </a:p>
        </p:txBody>
      </p:sp>
      <p:sp>
        <p:nvSpPr>
          <p:cNvPr id="4" name="TextBox 3"/>
          <p:cNvSpPr txBox="1"/>
          <p:nvPr/>
        </p:nvSpPr>
        <p:spPr>
          <a:xfrm>
            <a:off x="130889" y="876008"/>
            <a:ext cx="1080000" cy="369332"/>
          </a:xfrm>
          <a:prstGeom prst="rect">
            <a:avLst/>
          </a:prstGeom>
          <a:noFill/>
        </p:spPr>
        <p:txBody>
          <a:bodyPr wrap="square" rtlCol="0">
            <a:spAutoFit/>
          </a:bodyPr>
          <a:lstStyle/>
          <a:p>
            <a:r>
              <a:rPr lang="en-US" b="1" u="sng" dirty="0"/>
              <a:t>Example</a:t>
            </a:r>
          </a:p>
        </p:txBody>
      </p:sp>
      <p:sp>
        <p:nvSpPr>
          <p:cNvPr id="5" name="Rectangle 4"/>
          <p:cNvSpPr>
            <a:spLocks noChangeAspect="1"/>
          </p:cNvSpPr>
          <p:nvPr/>
        </p:nvSpPr>
        <p:spPr>
          <a:xfrm>
            <a:off x="419099" y="1392450"/>
            <a:ext cx="7962900" cy="195299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609600" y="15698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713208" y="1569888"/>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p>
        </p:txBody>
      </p:sp>
      <p:sp>
        <p:nvSpPr>
          <p:cNvPr id="8" name="Rectangle 7"/>
          <p:cNvSpPr/>
          <p:nvPr/>
        </p:nvSpPr>
        <p:spPr>
          <a:xfrm>
            <a:off x="3282701" y="1547118"/>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p>
        </p:txBody>
      </p:sp>
      <p:sp>
        <p:nvSpPr>
          <p:cNvPr id="9" name="Rectangle 8"/>
          <p:cNvSpPr/>
          <p:nvPr/>
        </p:nvSpPr>
        <p:spPr>
          <a:xfrm>
            <a:off x="5000197" y="1544986"/>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p>
        </p:txBody>
      </p:sp>
      <p:sp>
        <p:nvSpPr>
          <p:cNvPr id="10" name="Rectangle 9"/>
          <p:cNvSpPr/>
          <p:nvPr/>
        </p:nvSpPr>
        <p:spPr>
          <a:xfrm>
            <a:off x="6886930" y="1544986"/>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622772" y="21450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713209" y="21496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012564" y="2137105"/>
            <a:ext cx="1876883"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LEFT OUTER JOIN</a:t>
            </a:r>
            <a:endParaRPr lang="en-US" dirty="0">
              <a:solidFill>
                <a:schemeClr val="accent1">
                  <a:lumMod val="50000"/>
                </a:schemeClr>
              </a:solidFill>
            </a:endParaRPr>
          </a:p>
        </p:txBody>
      </p:sp>
      <p:sp>
        <p:nvSpPr>
          <p:cNvPr id="14" name="Rectangle 13"/>
          <p:cNvSpPr/>
          <p:nvPr/>
        </p:nvSpPr>
        <p:spPr>
          <a:xfrm>
            <a:off x="5000197" y="21496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629358" y="26855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210012" y="2670789"/>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048220" y="267252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419600" y="4774951"/>
            <a:ext cx="743902" cy="672186"/>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554839193"/>
              </p:ext>
            </p:extLst>
          </p:nvPr>
        </p:nvGraphicFramePr>
        <p:xfrm>
          <a:off x="580048" y="3746625"/>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484825720"/>
              </p:ext>
            </p:extLst>
          </p:nvPr>
        </p:nvGraphicFramePr>
        <p:xfrm>
          <a:off x="2957024" y="3766143"/>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637879154"/>
              </p:ext>
            </p:extLst>
          </p:nvPr>
        </p:nvGraphicFramePr>
        <p:xfrm>
          <a:off x="5442687" y="3809250"/>
          <a:ext cx="2666988" cy="24626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4800">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6"/>
                  </a:ext>
                </a:extLst>
              </a:tr>
              <a:tr h="309597">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0096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Right outer Join</a:t>
            </a:r>
            <a:endParaRPr lang="en-US" dirty="0"/>
          </a:p>
        </p:txBody>
      </p:sp>
      <p:sp>
        <p:nvSpPr>
          <p:cNvPr id="3" name="Content Placeholder 2"/>
          <p:cNvSpPr>
            <a:spLocks noGrp="1"/>
          </p:cNvSpPr>
          <p:nvPr>
            <p:ph idx="1"/>
          </p:nvPr>
        </p:nvSpPr>
        <p:spPr/>
        <p:txBody>
          <a:bodyPr/>
          <a:lstStyle/>
          <a:p>
            <a:r>
              <a:rPr lang="en-US" dirty="0"/>
              <a:t>Right outer join </a:t>
            </a:r>
            <a:r>
              <a:rPr lang="en-US" b="1" dirty="0">
                <a:solidFill>
                  <a:schemeClr val="tx2"/>
                </a:solidFill>
              </a:rPr>
              <a:t>return all records from the right table</a:t>
            </a:r>
            <a:r>
              <a:rPr lang="en-US" dirty="0"/>
              <a:t>, </a:t>
            </a:r>
            <a:r>
              <a:rPr lang="en-US" b="1" dirty="0"/>
              <a:t>and</a:t>
            </a:r>
            <a:r>
              <a:rPr lang="en-US" dirty="0"/>
              <a:t> the </a:t>
            </a:r>
            <a:r>
              <a:rPr lang="en-US" b="1" dirty="0">
                <a:solidFill>
                  <a:schemeClr val="tx2"/>
                </a:solidFill>
              </a:rPr>
              <a:t>matched records from the left table</a:t>
            </a:r>
            <a:r>
              <a:rPr lang="en-US" dirty="0"/>
              <a:t>.</a:t>
            </a:r>
          </a:p>
          <a:p>
            <a:endParaRPr lang="en-US" dirty="0"/>
          </a:p>
        </p:txBody>
      </p:sp>
      <p:sp>
        <p:nvSpPr>
          <p:cNvPr id="4" name="Oval 3"/>
          <p:cNvSpPr/>
          <p:nvPr/>
        </p:nvSpPr>
        <p:spPr>
          <a:xfrm>
            <a:off x="965029" y="2045375"/>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238646" y="2045375"/>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Freeform 5"/>
          <p:cNvSpPr/>
          <p:nvPr/>
        </p:nvSpPr>
        <p:spPr>
          <a:xfrm>
            <a:off x="5533097" y="211996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Freeform 6"/>
          <p:cNvSpPr/>
          <p:nvPr/>
        </p:nvSpPr>
        <p:spPr>
          <a:xfrm>
            <a:off x="4967614" y="204537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8" name="Freeform 7"/>
          <p:cNvSpPr/>
          <p:nvPr/>
        </p:nvSpPr>
        <p:spPr>
          <a:xfrm>
            <a:off x="5816118" y="204537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Right Arrow 8"/>
          <p:cNvSpPr/>
          <p:nvPr/>
        </p:nvSpPr>
        <p:spPr>
          <a:xfrm>
            <a:off x="3598785" y="2366933"/>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0" name="Left-Right Arrow 9"/>
          <p:cNvSpPr/>
          <p:nvPr/>
        </p:nvSpPr>
        <p:spPr>
          <a:xfrm>
            <a:off x="6840383" y="2366933"/>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11" name="TextBox 10">
            <a:extLst>
              <a:ext uri="{FF2B5EF4-FFF2-40B4-BE49-F238E27FC236}">
                <a16:creationId xmlns:a16="http://schemas.microsoft.com/office/drawing/2014/main" id="{B8BDCC25-1E44-48A0-8550-F89E768A4A30}"/>
              </a:ext>
            </a:extLst>
          </p:cNvPr>
          <p:cNvSpPr txBox="1"/>
          <p:nvPr/>
        </p:nvSpPr>
        <p:spPr>
          <a:xfrm>
            <a:off x="247225" y="3557997"/>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74820" y="5399483"/>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87314" y="5379663"/>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71074" y="5401461"/>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p>
        </p:txBody>
      </p:sp>
      <p:sp>
        <p:nvSpPr>
          <p:cNvPr id="20" name="Rectangle 19"/>
          <p:cNvSpPr/>
          <p:nvPr/>
        </p:nvSpPr>
        <p:spPr>
          <a:xfrm>
            <a:off x="2756594" y="4817554"/>
            <a:ext cx="19678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RIGHT OUTER JOIN</a:t>
            </a:r>
            <a:endParaRPr lang="en-US" dirty="0">
              <a:solidFill>
                <a:schemeClr val="accent1">
                  <a:lumMod val="50000"/>
                </a:schemeClr>
              </a:solidFill>
            </a:endParaRPr>
          </a:p>
        </p:txBody>
      </p:sp>
      <p:sp>
        <p:nvSpPr>
          <p:cNvPr id="21" name="Rectangle 20"/>
          <p:cNvSpPr/>
          <p:nvPr/>
        </p:nvSpPr>
        <p:spPr>
          <a:xfrm>
            <a:off x="4847635" y="4817554"/>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245412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1.66667E-6 -4.07407E-6 L 0.07986 0.04005 C 0.0967 0.04908 0.1217 0.05394 0.14774 0.05394 C 0.1776 0.05394 0.20139 0.04908 0.21823 0.04005 L 0.29826 -4.07407E-6 " pathEditMode="relative" rAng="0" ptsTypes="AAAAA">
                                      <p:cBhvr>
                                        <p:cTn id="48" dur="2000" fill="hold"/>
                                        <p:tgtEl>
                                          <p:spTgt spid="6"/>
                                        </p:tgtEl>
                                        <p:attrNameLst>
                                          <p:attrName>ppt_x</p:attrName>
                                          <p:attrName>ppt_y</p:attrName>
                                        </p:attrNameLst>
                                      </p:cBhvr>
                                      <p:rCtr x="14913" y="2685"/>
                                    </p:animMotion>
                                  </p:childTnLst>
                                </p:cTn>
                              </p:par>
                              <p:par>
                                <p:cTn id="49" presetID="37" presetClass="path" presetSubtype="0" accel="50000" decel="50000" fill="hold" grpId="1" nodeType="withEffect">
                                  <p:stCondLst>
                                    <p:cond delay="0"/>
                                  </p:stCondLst>
                                  <p:childTnLst>
                                    <p:animMotion origin="layout" path="M 3.88889E-6 -4.07407E-6 L 0.07986 0.04005 C 0.0967 0.04908 0.1217 0.05394 0.14774 0.05394 C 0.1776 0.05394 0.20139 0.04908 0.21823 0.04005 L 0.29826 -4.07407E-6 " pathEditMode="relative" rAng="0" ptsTypes="AAAAA">
                                      <p:cBhvr>
                                        <p:cTn id="50" dur="2000" fill="hold"/>
                                        <p:tgtEl>
                                          <p:spTgt spid="8"/>
                                        </p:tgtEl>
                                        <p:attrNameLst>
                                          <p:attrName>ppt_x</p:attrName>
                                          <p:attrName>ppt_y</p:attrName>
                                        </p:attrNameLst>
                                      </p:cBhvr>
                                      <p:rCtr x="14913" y="2685"/>
                                    </p:animMotion>
                                  </p:childTnLst>
                                </p:cTn>
                              </p:par>
                              <p:par>
                                <p:cTn id="51" presetID="1" presetClass="emph" presetSubtype="2" fill="hold" nodeType="withEffect">
                                  <p:stCondLst>
                                    <p:cond delay="0"/>
                                  </p:stCondLst>
                                  <p:childTnLst>
                                    <p:animClr clrSpc="rgb" dir="cw">
                                      <p:cBhvr>
                                        <p:cTn id="52" dur="2000" fill="hold"/>
                                        <p:tgtEl>
                                          <p:spTgt spid="6"/>
                                        </p:tgtEl>
                                        <p:attrNameLst>
                                          <p:attrName>fillcolor</p:attrName>
                                        </p:attrNameLst>
                                      </p:cBhvr>
                                      <p:to>
                                        <a:srgbClr val="76923C"/>
                                      </p:to>
                                    </p:animClr>
                                    <p:set>
                                      <p:cBhvr>
                                        <p:cTn id="53" dur="2000" fill="hold"/>
                                        <p:tgtEl>
                                          <p:spTgt spid="6"/>
                                        </p:tgtEl>
                                        <p:attrNameLst>
                                          <p:attrName>fill.type</p:attrName>
                                        </p:attrNameLst>
                                      </p:cBhvr>
                                      <p:to>
                                        <p:strVal val="solid"/>
                                      </p:to>
                                    </p:set>
                                    <p:set>
                                      <p:cBhvr>
                                        <p:cTn id="54" dur="2000" fill="hold"/>
                                        <p:tgtEl>
                                          <p:spTgt spid="6"/>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Right outer Join(Cont..)</a:t>
            </a:r>
            <a:endParaRPr lang="en-US" dirty="0"/>
          </a:p>
        </p:txBody>
      </p:sp>
      <p:sp>
        <p:nvSpPr>
          <p:cNvPr id="4" name="TextBox 3"/>
          <p:cNvSpPr txBox="1"/>
          <p:nvPr/>
        </p:nvSpPr>
        <p:spPr>
          <a:xfrm>
            <a:off x="162025" y="865846"/>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571500" y="1352555"/>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762000" y="152999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865608" y="1529993"/>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435101" y="1507223"/>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5152597" y="1505091"/>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7039330" y="1505091"/>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775172" y="2105181"/>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865609" y="210973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164965" y="2097210"/>
            <a:ext cx="1987632"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RIGHT OUTER JOIN</a:t>
            </a:r>
            <a:endParaRPr lang="en-US" dirty="0">
              <a:solidFill>
                <a:schemeClr val="accent1">
                  <a:lumMod val="50000"/>
                </a:schemeClr>
              </a:solidFill>
            </a:endParaRPr>
          </a:p>
        </p:txBody>
      </p:sp>
      <p:sp>
        <p:nvSpPr>
          <p:cNvPr id="14" name="Rectangle 13"/>
          <p:cNvSpPr/>
          <p:nvPr/>
        </p:nvSpPr>
        <p:spPr>
          <a:xfrm>
            <a:off x="5270439" y="210973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781758" y="264569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362412" y="2630894"/>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200620" y="2632625"/>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685942" y="4450236"/>
            <a:ext cx="806921" cy="729130"/>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2926358334"/>
              </p:ext>
            </p:extLst>
          </p:nvPr>
        </p:nvGraphicFramePr>
        <p:xfrm>
          <a:off x="598146" y="34290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dirty="0">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067312728"/>
              </p:ext>
            </p:extLst>
          </p:nvPr>
        </p:nvGraphicFramePr>
        <p:xfrm>
          <a:off x="2975122" y="344851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3434744011"/>
              </p:ext>
            </p:extLst>
          </p:nvPr>
        </p:nvGraphicFramePr>
        <p:xfrm>
          <a:off x="5791212" y="3491625"/>
          <a:ext cx="2666988" cy="21578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8.9</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3199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 outer Join</a:t>
            </a:r>
            <a:endParaRPr lang="en-US" dirty="0"/>
          </a:p>
        </p:txBody>
      </p:sp>
      <p:sp>
        <p:nvSpPr>
          <p:cNvPr id="3" name="Content Placeholder 2"/>
          <p:cNvSpPr>
            <a:spLocks noGrp="1"/>
          </p:cNvSpPr>
          <p:nvPr>
            <p:ph idx="1"/>
          </p:nvPr>
        </p:nvSpPr>
        <p:spPr/>
        <p:txBody>
          <a:bodyPr/>
          <a:lstStyle/>
          <a:p>
            <a:r>
              <a:rPr lang="en-US" dirty="0"/>
              <a:t>Full outer join return </a:t>
            </a:r>
            <a:r>
              <a:rPr lang="en-US" b="1" dirty="0">
                <a:solidFill>
                  <a:schemeClr val="tx2"/>
                </a:solidFill>
              </a:rPr>
              <a:t>all records </a:t>
            </a:r>
            <a:r>
              <a:rPr lang="en-US" dirty="0"/>
              <a:t>when there is a match in either left or right table.</a:t>
            </a:r>
          </a:p>
          <a:p>
            <a:endParaRPr lang="en-US" dirty="0"/>
          </a:p>
        </p:txBody>
      </p:sp>
      <p:sp>
        <p:nvSpPr>
          <p:cNvPr id="4" name="Oval 3"/>
          <p:cNvSpPr/>
          <p:nvPr/>
        </p:nvSpPr>
        <p:spPr>
          <a:xfrm>
            <a:off x="859154" y="1852875"/>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132771" y="1852875"/>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Freeform 5"/>
          <p:cNvSpPr/>
          <p:nvPr/>
        </p:nvSpPr>
        <p:spPr>
          <a:xfrm>
            <a:off x="5236933" y="192746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Freeform 6"/>
          <p:cNvSpPr/>
          <p:nvPr/>
        </p:nvSpPr>
        <p:spPr>
          <a:xfrm>
            <a:off x="4671450" y="185287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8" name="Freeform 7"/>
          <p:cNvSpPr/>
          <p:nvPr/>
        </p:nvSpPr>
        <p:spPr>
          <a:xfrm>
            <a:off x="5519954" y="185287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Right Arrow 8"/>
          <p:cNvSpPr/>
          <p:nvPr/>
        </p:nvSpPr>
        <p:spPr>
          <a:xfrm>
            <a:off x="3395596" y="2174433"/>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0" name="Left-Right Arrow 9"/>
          <p:cNvSpPr/>
          <p:nvPr/>
        </p:nvSpPr>
        <p:spPr>
          <a:xfrm>
            <a:off x="6576450" y="2138126"/>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11" name="TextBox 10">
            <a:extLst>
              <a:ext uri="{FF2B5EF4-FFF2-40B4-BE49-F238E27FC236}">
                <a16:creationId xmlns:a16="http://schemas.microsoft.com/office/drawing/2014/main" id="{B8BDCC25-1E44-48A0-8550-F89E768A4A30}"/>
              </a:ext>
            </a:extLst>
          </p:cNvPr>
          <p:cNvSpPr txBox="1"/>
          <p:nvPr/>
        </p:nvSpPr>
        <p:spPr>
          <a:xfrm>
            <a:off x="199100" y="3355872"/>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61001" y="5383648"/>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73495" y="5363828"/>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57255" y="538562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2756594" y="4817554"/>
            <a:ext cx="18916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FULL OUTER JOIN</a:t>
            </a:r>
            <a:endParaRPr lang="en-US" dirty="0">
              <a:solidFill>
                <a:schemeClr val="accent1">
                  <a:lumMod val="50000"/>
                </a:schemeClr>
              </a:solidFill>
            </a:endParaRPr>
          </a:p>
        </p:txBody>
      </p:sp>
      <p:sp>
        <p:nvSpPr>
          <p:cNvPr id="21" name="Rectangle 20"/>
          <p:cNvSpPr/>
          <p:nvPr/>
        </p:nvSpPr>
        <p:spPr>
          <a:xfrm>
            <a:off x="4771435" y="4817554"/>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209401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8.33333E-7 -4.07407E-6 L 0.09132 0.04005 C 0.11059 0.04908 0.13924 0.05394 0.1691 0.05394 C 0.20313 0.05394 0.23038 0.04908 0.24965 0.04005 L 0.34115 -4.07407E-6 " pathEditMode="relative" rAng="0" ptsTypes="AAAAA">
                                      <p:cBhvr>
                                        <p:cTn id="48" dur="2000" fill="hold"/>
                                        <p:tgtEl>
                                          <p:spTgt spid="7"/>
                                        </p:tgtEl>
                                        <p:attrNameLst>
                                          <p:attrName>ppt_x</p:attrName>
                                          <p:attrName>ppt_y</p:attrName>
                                        </p:attrNameLst>
                                      </p:cBhvr>
                                      <p:rCtr x="17049" y="2685"/>
                                    </p:animMotion>
                                  </p:childTnLst>
                                </p:cTn>
                              </p:par>
                              <p:par>
                                <p:cTn id="49" presetID="37" presetClass="path" presetSubtype="0" accel="50000" decel="50000" fill="hold" grpId="1" nodeType="withEffect">
                                  <p:stCondLst>
                                    <p:cond delay="0"/>
                                  </p:stCondLst>
                                  <p:childTnLst>
                                    <p:animMotion origin="layout" path="M 5E-6 -4.07407E-6 L 0.09132 0.04005 C 0.1106 0.04908 0.13924 0.05394 0.1691 0.05394 C 0.20313 0.05394 0.23039 0.04908 0.24966 0.04005 L 0.34115 -4.07407E-6 " pathEditMode="relative" rAng="0" ptsTypes="AAAAA">
                                      <p:cBhvr>
                                        <p:cTn id="50" dur="2000" fill="hold"/>
                                        <p:tgtEl>
                                          <p:spTgt spid="6"/>
                                        </p:tgtEl>
                                        <p:attrNameLst>
                                          <p:attrName>ppt_x</p:attrName>
                                          <p:attrName>ppt_y</p:attrName>
                                        </p:attrNameLst>
                                      </p:cBhvr>
                                      <p:rCtr x="17049" y="2685"/>
                                    </p:animMotion>
                                  </p:childTnLst>
                                </p:cTn>
                              </p:par>
                              <p:par>
                                <p:cTn id="51" presetID="37" presetClass="path" presetSubtype="0" accel="50000" decel="50000" fill="hold" grpId="1" nodeType="withEffect">
                                  <p:stCondLst>
                                    <p:cond delay="0"/>
                                  </p:stCondLst>
                                  <p:childTnLst>
                                    <p:animMotion origin="layout" path="M -2.77778E-6 -4.07407E-6 L 0.09132 0.04005 C 0.11059 0.04908 0.13924 0.05394 0.1691 0.05394 C 0.20313 0.05394 0.23038 0.04908 0.24966 0.04005 L 0.34115 -4.07407E-6 " pathEditMode="relative" rAng="0" ptsTypes="AAAAA">
                                      <p:cBhvr>
                                        <p:cTn id="52" dur="2000" fill="hold"/>
                                        <p:tgtEl>
                                          <p:spTgt spid="8"/>
                                        </p:tgtEl>
                                        <p:attrNameLst>
                                          <p:attrName>ppt_x</p:attrName>
                                          <p:attrName>ppt_y</p:attrName>
                                        </p:attrNameLst>
                                      </p:cBhvr>
                                      <p:rCtr x="17049" y="2685"/>
                                    </p:animMotion>
                                  </p:childTnLst>
                                </p:cTn>
                              </p:par>
                              <p:par>
                                <p:cTn id="53" presetID="1" presetClass="emph" presetSubtype="2" fill="hold" nodeType="withEffect">
                                  <p:stCondLst>
                                    <p:cond delay="0"/>
                                  </p:stCondLst>
                                  <p:childTnLst>
                                    <p:animClr clrSpc="rgb" dir="cw">
                                      <p:cBhvr>
                                        <p:cTn id="54" dur="2000" fill="hold"/>
                                        <p:tgtEl>
                                          <p:spTgt spid="7"/>
                                        </p:tgtEl>
                                        <p:attrNameLst>
                                          <p:attrName>fillcolor</p:attrName>
                                        </p:attrNameLst>
                                      </p:cBhvr>
                                      <p:to>
                                        <a:srgbClr val="9469A5"/>
                                      </p:to>
                                    </p:animClr>
                                    <p:set>
                                      <p:cBhvr>
                                        <p:cTn id="55" dur="2000" fill="hold"/>
                                        <p:tgtEl>
                                          <p:spTgt spid="7"/>
                                        </p:tgtEl>
                                        <p:attrNameLst>
                                          <p:attrName>fill.type</p:attrName>
                                        </p:attrNameLst>
                                      </p:cBhvr>
                                      <p:to>
                                        <p:strVal val="solid"/>
                                      </p:to>
                                    </p:set>
                                    <p:set>
                                      <p:cBhvr>
                                        <p:cTn id="56" dur="2000" fill="hold"/>
                                        <p:tgtEl>
                                          <p:spTgt spid="7"/>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6"/>
                                        </p:tgtEl>
                                        <p:attrNameLst>
                                          <p:attrName>fillcolor</p:attrName>
                                        </p:attrNameLst>
                                      </p:cBhvr>
                                      <p:to>
                                        <a:srgbClr val="9469A5"/>
                                      </p:to>
                                    </p:animClr>
                                    <p:set>
                                      <p:cBhvr>
                                        <p:cTn id="59" dur="2000" fill="hold"/>
                                        <p:tgtEl>
                                          <p:spTgt spid="6"/>
                                        </p:tgtEl>
                                        <p:attrNameLst>
                                          <p:attrName>fill.type</p:attrName>
                                        </p:attrNameLst>
                                      </p:cBhvr>
                                      <p:to>
                                        <p:strVal val="solid"/>
                                      </p:to>
                                    </p:set>
                                    <p:set>
                                      <p:cBhvr>
                                        <p:cTn id="60" dur="2000" fill="hold"/>
                                        <p:tgtEl>
                                          <p:spTgt spid="6"/>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000" fill="hold"/>
                                        <p:tgtEl>
                                          <p:spTgt spid="8"/>
                                        </p:tgtEl>
                                        <p:attrNameLst>
                                          <p:attrName>fillcolor</p:attrName>
                                        </p:attrNameLst>
                                      </p:cBhvr>
                                      <p:to>
                                        <a:srgbClr val="9469A5"/>
                                      </p:to>
                                    </p:animClr>
                                    <p:set>
                                      <p:cBhvr>
                                        <p:cTn id="63" dur="2000" fill="hold"/>
                                        <p:tgtEl>
                                          <p:spTgt spid="8"/>
                                        </p:tgtEl>
                                        <p:attrNameLst>
                                          <p:attrName>fill.type</p:attrName>
                                        </p:attrNameLst>
                                      </p:cBhvr>
                                      <p:to>
                                        <p:strVal val="solid"/>
                                      </p:to>
                                    </p:set>
                                    <p:set>
                                      <p:cBhvr>
                                        <p:cTn id="64" dur="2000" fill="hold"/>
                                        <p:tgtEl>
                                          <p:spTgt spid="8"/>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7" grpId="1"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 outer Join(Cont..)</a:t>
            </a:r>
            <a:endParaRPr lang="en-US" dirty="0"/>
          </a:p>
        </p:txBody>
      </p:sp>
      <p:sp>
        <p:nvSpPr>
          <p:cNvPr id="4" name="TextBox 3"/>
          <p:cNvSpPr txBox="1"/>
          <p:nvPr/>
        </p:nvSpPr>
        <p:spPr>
          <a:xfrm>
            <a:off x="171450" y="888881"/>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533400" y="1344325"/>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723900" y="152176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827508" y="1521763"/>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397001" y="1498993"/>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5114497" y="1496861"/>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7001230" y="1496861"/>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737072" y="2096951"/>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827509" y="210150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126864" y="2088980"/>
            <a:ext cx="1876883"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FULL OUTER JOIN</a:t>
            </a:r>
            <a:endParaRPr lang="en-US" dirty="0">
              <a:solidFill>
                <a:schemeClr val="accent1">
                  <a:lumMod val="50000"/>
                </a:schemeClr>
              </a:solidFill>
            </a:endParaRPr>
          </a:p>
        </p:txBody>
      </p:sp>
      <p:sp>
        <p:nvSpPr>
          <p:cNvPr id="14" name="Rectangle 13"/>
          <p:cNvSpPr/>
          <p:nvPr/>
        </p:nvSpPr>
        <p:spPr>
          <a:xfrm>
            <a:off x="5114497" y="208898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743658" y="263746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324312" y="2622664"/>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162520" y="2624395"/>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314988" y="4457326"/>
            <a:ext cx="743902" cy="672186"/>
          </a:xfrm>
          <a:prstGeom prst="rect">
            <a:avLst/>
          </a:prstGeom>
          <a:ln>
            <a:noFill/>
          </a:ln>
        </p:spPr>
      </p:pic>
      <p:graphicFrame>
        <p:nvGraphicFramePr>
          <p:cNvPr id="19" name="Table 18"/>
          <p:cNvGraphicFramePr>
            <a:graphicFrameLocks noGrp="1"/>
          </p:cNvGraphicFramePr>
          <p:nvPr>
            <p:extLst>
              <p:ext uri="{D42A27DB-BD31-4B8C-83A1-F6EECF244321}">
                <p14:modId xmlns:p14="http://schemas.microsoft.com/office/powerpoint/2010/main" val="420300905"/>
              </p:ext>
            </p:extLst>
          </p:nvPr>
        </p:nvGraphicFramePr>
        <p:xfrm>
          <a:off x="475436" y="34290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30771294"/>
              </p:ext>
            </p:extLst>
          </p:nvPr>
        </p:nvGraphicFramePr>
        <p:xfrm>
          <a:off x="2852412" y="344851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3274093715"/>
              </p:ext>
            </p:extLst>
          </p:nvPr>
        </p:nvGraphicFramePr>
        <p:xfrm>
          <a:off x="5442687" y="3491625"/>
          <a:ext cx="2666988" cy="2772204"/>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4800">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6"/>
                  </a:ext>
                </a:extLst>
              </a:tr>
              <a:tr h="309597">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7"/>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8.9</a:t>
                      </a: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6506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 Join</a:t>
            </a:r>
            <a:endParaRPr lang="en-US" dirty="0"/>
          </a:p>
        </p:txBody>
      </p:sp>
      <p:sp>
        <p:nvSpPr>
          <p:cNvPr id="3" name="Content Placeholder 2"/>
          <p:cNvSpPr>
            <a:spLocks noGrp="1"/>
          </p:cNvSpPr>
          <p:nvPr>
            <p:ph idx="1"/>
          </p:nvPr>
        </p:nvSpPr>
        <p:spPr/>
        <p:txBody>
          <a:bodyPr/>
          <a:lstStyle/>
          <a:p>
            <a:r>
              <a:rPr lang="en-US" dirty="0"/>
              <a:t>Cross join produces </a:t>
            </a:r>
            <a:r>
              <a:rPr lang="en-US" b="1" dirty="0">
                <a:solidFill>
                  <a:schemeClr val="tx2"/>
                </a:solidFill>
              </a:rPr>
              <a:t>Cartesian product </a:t>
            </a:r>
            <a:r>
              <a:rPr lang="en-US" dirty="0"/>
              <a:t>of the tables that are involved in the join.</a:t>
            </a:r>
          </a:p>
          <a:p>
            <a:r>
              <a:rPr lang="en-US" dirty="0"/>
              <a:t>The size of a Cartesian product is the </a:t>
            </a:r>
            <a:r>
              <a:rPr lang="en-US" b="1" dirty="0">
                <a:solidFill>
                  <a:schemeClr val="tx2"/>
                </a:solidFill>
              </a:rPr>
              <a:t>number of the rows in the first table</a:t>
            </a:r>
            <a:r>
              <a:rPr lang="en-US" dirty="0"/>
              <a:t> </a:t>
            </a:r>
            <a:r>
              <a:rPr lang="en-US" b="1" dirty="0">
                <a:solidFill>
                  <a:schemeClr val="accent6"/>
                </a:solidFill>
              </a:rPr>
              <a:t>multiplied by</a:t>
            </a:r>
            <a:r>
              <a:rPr lang="en-US" dirty="0">
                <a:solidFill>
                  <a:schemeClr val="accent6"/>
                </a:solidFill>
              </a:rPr>
              <a:t> </a:t>
            </a:r>
            <a:r>
              <a:rPr lang="en-US" dirty="0"/>
              <a:t>the </a:t>
            </a:r>
            <a:r>
              <a:rPr lang="en-US" b="1" dirty="0">
                <a:solidFill>
                  <a:schemeClr val="tx2"/>
                </a:solidFill>
              </a:rPr>
              <a:t>number of rows in the second table </a:t>
            </a:r>
            <a:r>
              <a:rPr lang="en-US" dirty="0"/>
              <a:t>like this.</a:t>
            </a:r>
          </a:p>
          <a:p>
            <a:endParaRPr lang="en-US" dirty="0"/>
          </a:p>
        </p:txBody>
      </p:sp>
      <p:sp>
        <p:nvSpPr>
          <p:cNvPr id="4" name="Oval 3"/>
          <p:cNvSpPr/>
          <p:nvPr/>
        </p:nvSpPr>
        <p:spPr>
          <a:xfrm>
            <a:off x="1828802" y="2743200"/>
            <a:ext cx="1828798" cy="1853820"/>
          </a:xfrm>
          <a:prstGeom prst="ellipse">
            <a:avLst/>
          </a:prstGeom>
          <a:solidFill>
            <a:srgbClr val="F8A15A"/>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2">
                    <a:lumMod val="50000"/>
                  </a:schemeClr>
                </a:solidFill>
              </a:rPr>
              <a:t>Table1</a:t>
            </a:r>
          </a:p>
          <a:p>
            <a:pPr algn="r"/>
            <a:r>
              <a:rPr lang="en-US" sz="1600" dirty="0">
                <a:solidFill>
                  <a:schemeClr val="tx1"/>
                </a:solidFill>
              </a:rPr>
              <a:t>1</a:t>
            </a:r>
          </a:p>
          <a:p>
            <a:pPr algn="r"/>
            <a:endParaRPr lang="en-US" sz="1600" dirty="0">
              <a:solidFill>
                <a:schemeClr val="tx1"/>
              </a:solidFill>
            </a:endParaRPr>
          </a:p>
          <a:p>
            <a:pPr algn="r"/>
            <a:r>
              <a:rPr lang="en-US" sz="1600" dirty="0">
                <a:solidFill>
                  <a:schemeClr val="tx1"/>
                </a:solidFill>
              </a:rPr>
              <a:t>2</a:t>
            </a:r>
          </a:p>
          <a:p>
            <a:pPr algn="r"/>
            <a:endParaRPr lang="en-US" sz="1600" dirty="0">
              <a:solidFill>
                <a:schemeClr val="tx1"/>
              </a:solidFill>
            </a:endParaRPr>
          </a:p>
          <a:p>
            <a:pPr algn="r"/>
            <a:r>
              <a:rPr lang="en-US" sz="1600" dirty="0">
                <a:solidFill>
                  <a:schemeClr val="tx1"/>
                </a:solidFill>
              </a:rPr>
              <a:t>3</a:t>
            </a:r>
          </a:p>
        </p:txBody>
      </p:sp>
      <p:sp>
        <p:nvSpPr>
          <p:cNvPr id="5" name="Oval 4"/>
          <p:cNvSpPr/>
          <p:nvPr/>
        </p:nvSpPr>
        <p:spPr>
          <a:xfrm>
            <a:off x="5154042" y="2701249"/>
            <a:ext cx="1828800" cy="1873827"/>
          </a:xfrm>
          <a:prstGeom prst="ellipse">
            <a:avLst/>
          </a:prstGeom>
          <a:solidFill>
            <a:srgbClr val="AEAB3F"/>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50000"/>
                  </a:schemeClr>
                </a:solidFill>
              </a:rPr>
              <a:t>Table2</a:t>
            </a:r>
          </a:p>
          <a:p>
            <a:r>
              <a:rPr lang="en-US" sz="1600" dirty="0">
                <a:solidFill>
                  <a:schemeClr val="tx1"/>
                </a:solidFill>
              </a:rPr>
              <a:t>A</a:t>
            </a:r>
          </a:p>
          <a:p>
            <a:endParaRPr lang="en-US" sz="1600" dirty="0">
              <a:solidFill>
                <a:schemeClr val="tx1"/>
              </a:solidFill>
            </a:endParaRPr>
          </a:p>
          <a:p>
            <a:r>
              <a:rPr lang="en-US" sz="1600" dirty="0">
                <a:solidFill>
                  <a:schemeClr val="tx1"/>
                </a:solidFill>
              </a:rPr>
              <a:t>B</a:t>
            </a:r>
          </a:p>
          <a:p>
            <a:endParaRPr lang="en-US" sz="1600" dirty="0">
              <a:solidFill>
                <a:schemeClr val="tx1"/>
              </a:solidFill>
            </a:endParaRPr>
          </a:p>
          <a:p>
            <a:r>
              <a:rPr lang="en-US" sz="1600" dirty="0">
                <a:solidFill>
                  <a:schemeClr val="tx1"/>
                </a:solidFill>
              </a:rPr>
              <a:t>C</a:t>
            </a:r>
          </a:p>
        </p:txBody>
      </p:sp>
      <p:cxnSp>
        <p:nvCxnSpPr>
          <p:cNvPr id="6" name="Straight Connector 5"/>
          <p:cNvCxnSpPr>
            <a:endCxn id="5" idx="3"/>
          </p:cNvCxnSpPr>
          <p:nvPr/>
        </p:nvCxnSpPr>
        <p:spPr>
          <a:xfrm flipV="1">
            <a:off x="3314892" y="4300660"/>
            <a:ext cx="2196000" cy="6152"/>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flipV="1">
            <a:off x="3314893" y="3257198"/>
            <a:ext cx="2136391" cy="1"/>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3314891" y="3246053"/>
            <a:ext cx="2196918" cy="1057615"/>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3302680" y="3252556"/>
            <a:ext cx="2148604" cy="517257"/>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3314893" y="3774456"/>
            <a:ext cx="2161155" cy="1114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3314893" y="3257198"/>
            <a:ext cx="2136391" cy="528403"/>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V="1">
            <a:off x="3313975" y="3772258"/>
            <a:ext cx="2137309" cy="527006"/>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3314893" y="3257198"/>
            <a:ext cx="2136391" cy="1038820"/>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sp>
        <p:nvSpPr>
          <p:cNvPr id="14" name="TextBox 13">
            <a:extLst>
              <a:ext uri="{FF2B5EF4-FFF2-40B4-BE49-F238E27FC236}">
                <a16:creationId xmlns:a16="http://schemas.microsoft.com/office/drawing/2014/main" id="{B8BDCC25-1E44-48A0-8550-F89E768A4A30}"/>
              </a:ext>
            </a:extLst>
          </p:cNvPr>
          <p:cNvSpPr txBox="1"/>
          <p:nvPr/>
        </p:nvSpPr>
        <p:spPr>
          <a:xfrm>
            <a:off x="208696" y="4531227"/>
            <a:ext cx="1104900" cy="367400"/>
          </a:xfrm>
          <a:prstGeom prst="rect">
            <a:avLst/>
          </a:prstGeom>
          <a:noFill/>
        </p:spPr>
        <p:txBody>
          <a:bodyPr wrap="square" rtlCol="0">
            <a:spAutoFit/>
          </a:bodyPr>
          <a:lstStyle/>
          <a:p>
            <a:r>
              <a:rPr lang="en-US" b="1" u="sng" dirty="0"/>
              <a:t>Syntax</a:t>
            </a:r>
          </a:p>
        </p:txBody>
      </p:sp>
      <p:sp>
        <p:nvSpPr>
          <p:cNvPr id="15" name="Rectangle 14"/>
          <p:cNvSpPr/>
          <p:nvPr/>
        </p:nvSpPr>
        <p:spPr>
          <a:xfrm>
            <a:off x="609600" y="4876800"/>
            <a:ext cx="7962900" cy="12954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740195" y="501097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7" name="Rectangle 16"/>
          <p:cNvSpPr/>
          <p:nvPr/>
        </p:nvSpPr>
        <p:spPr>
          <a:xfrm>
            <a:off x="1861107" y="5010977"/>
            <a:ext cx="42489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8" name="Rectangle 17"/>
          <p:cNvSpPr/>
          <p:nvPr/>
        </p:nvSpPr>
        <p:spPr>
          <a:xfrm>
            <a:off x="741332" y="558360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9" name="Rectangle 18"/>
          <p:cNvSpPr/>
          <p:nvPr/>
        </p:nvSpPr>
        <p:spPr>
          <a:xfrm>
            <a:off x="1843376" y="5589319"/>
            <a:ext cx="1068190" cy="45148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20" name="Rectangle 19"/>
          <p:cNvSpPr/>
          <p:nvPr/>
        </p:nvSpPr>
        <p:spPr>
          <a:xfrm>
            <a:off x="3023295" y="5600700"/>
            <a:ext cx="1224868"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Cross Join</a:t>
            </a:r>
            <a:endParaRPr lang="en-US" dirty="0">
              <a:solidFill>
                <a:schemeClr val="accent1">
                  <a:lumMod val="50000"/>
                </a:schemeClr>
              </a:solidFill>
            </a:endParaRPr>
          </a:p>
        </p:txBody>
      </p:sp>
      <p:sp>
        <p:nvSpPr>
          <p:cNvPr id="21" name="Rectangle 20"/>
          <p:cNvSpPr/>
          <p:nvPr/>
        </p:nvSpPr>
        <p:spPr>
          <a:xfrm>
            <a:off x="4359892" y="5600700"/>
            <a:ext cx="939422"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
        <p:nvSpPr>
          <p:cNvPr id="22" name="Rectangle 21"/>
          <p:cNvSpPr/>
          <p:nvPr/>
        </p:nvSpPr>
        <p:spPr>
          <a:xfrm>
            <a:off x="5411043" y="561047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3" name="Rectangle 22"/>
          <p:cNvSpPr/>
          <p:nvPr/>
        </p:nvSpPr>
        <p:spPr>
          <a:xfrm>
            <a:off x="3140429" y="5600700"/>
            <a:ext cx="990599"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cxnSp>
        <p:nvCxnSpPr>
          <p:cNvPr id="24" name="Straight Connector 23"/>
          <p:cNvCxnSpPr/>
          <p:nvPr/>
        </p:nvCxnSpPr>
        <p:spPr>
          <a:xfrm>
            <a:off x="3333525" y="3783275"/>
            <a:ext cx="2177368" cy="517385"/>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6509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par>
                                <p:cTn id="16" presetID="1" presetClass="entr" presetSubtype="0" fill="hold"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53" presetClass="entr" presetSubtype="16"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ppt_w</p:attrName>
                                        </p:attrNameLst>
                                      </p:cBhvr>
                                      <p:tavLst>
                                        <p:tav tm="0">
                                          <p:val>
                                            <p:fltVal val="0"/>
                                          </p:val>
                                        </p:tav>
                                        <p:tav tm="100000">
                                          <p:val>
                                            <p:strVal val="#ppt_w"/>
                                          </p:val>
                                        </p:tav>
                                      </p:tavLst>
                                    </p:anim>
                                    <p:anim calcmode="lin" valueType="num">
                                      <p:cBhvr>
                                        <p:cTn id="71" dur="500" fill="hold"/>
                                        <p:tgtEl>
                                          <p:spTgt spid="10"/>
                                        </p:tgtEl>
                                        <p:attrNameLst>
                                          <p:attrName>ppt_h</p:attrName>
                                        </p:attrNameLst>
                                      </p:cBhvr>
                                      <p:tavLst>
                                        <p:tav tm="0">
                                          <p:val>
                                            <p:fltVal val="0"/>
                                          </p:val>
                                        </p:tav>
                                        <p:tav tm="100000">
                                          <p:val>
                                            <p:strVal val="#ppt_h"/>
                                          </p:val>
                                        </p:tav>
                                      </p:tavLst>
                                    </p:anim>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par>
                                <p:cTn id="80" presetID="53" presetClass="entr" presetSubtype="16"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 calcmode="lin" valueType="num">
                                      <p:cBhvr>
                                        <p:cTn id="82" dur="500" fill="hold"/>
                                        <p:tgtEl>
                                          <p:spTgt spid="13"/>
                                        </p:tgtEl>
                                        <p:attrNameLst>
                                          <p:attrName>ppt_w</p:attrName>
                                        </p:attrNameLst>
                                      </p:cBhvr>
                                      <p:tavLst>
                                        <p:tav tm="0">
                                          <p:val>
                                            <p:fltVal val="0"/>
                                          </p:val>
                                        </p:tav>
                                        <p:tav tm="100000">
                                          <p:val>
                                            <p:strVal val="#ppt_w"/>
                                          </p:val>
                                        </p:tav>
                                      </p:tavLst>
                                    </p:anim>
                                    <p:anim calcmode="lin" valueType="num">
                                      <p:cBhvr>
                                        <p:cTn id="83" dur="500" fill="hold"/>
                                        <p:tgtEl>
                                          <p:spTgt spid="13"/>
                                        </p:tgtEl>
                                        <p:attrNameLst>
                                          <p:attrName>ppt_h</p:attrName>
                                        </p:attrNameLst>
                                      </p:cBhvr>
                                      <p:tavLst>
                                        <p:tav tm="0">
                                          <p:val>
                                            <p:fltVal val="0"/>
                                          </p:val>
                                        </p:tav>
                                        <p:tav tm="100000">
                                          <p:val>
                                            <p:strVal val="#ppt_h"/>
                                          </p:val>
                                        </p:tav>
                                      </p:tavLst>
                                    </p:anim>
                                    <p:animEffect transition="in" filter="fade">
                                      <p:cBhvr>
                                        <p:cTn id="84" dur="500"/>
                                        <p:tgtEl>
                                          <p:spTgt spid="13"/>
                                        </p:tgtEl>
                                      </p:cBhvr>
                                    </p:animEffect>
                                  </p:childTnLst>
                                </p:cTn>
                              </p:par>
                              <p:par>
                                <p:cTn id="85" presetID="53" presetClass="entr" presetSubtype="16" fill="hold" nodeType="with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ppt_w</p:attrName>
                                        </p:attrNameLst>
                                      </p:cBhvr>
                                      <p:tavLst>
                                        <p:tav tm="0">
                                          <p:val>
                                            <p:fltVal val="0"/>
                                          </p:val>
                                        </p:tav>
                                        <p:tav tm="100000">
                                          <p:val>
                                            <p:strVal val="#ppt_w"/>
                                          </p:val>
                                        </p:tav>
                                      </p:tavLst>
                                    </p:anim>
                                    <p:anim calcmode="lin" valueType="num">
                                      <p:cBhvr>
                                        <p:cTn id="88" dur="500" fill="hold"/>
                                        <p:tgtEl>
                                          <p:spTgt spid="12"/>
                                        </p:tgtEl>
                                        <p:attrNameLst>
                                          <p:attrName>ppt_h</p:attrName>
                                        </p:attrNameLst>
                                      </p:cBhvr>
                                      <p:tavLst>
                                        <p:tav tm="0">
                                          <p:val>
                                            <p:fltVal val="0"/>
                                          </p:val>
                                        </p:tav>
                                        <p:tav tm="100000">
                                          <p:val>
                                            <p:strVal val="#ppt_h"/>
                                          </p:val>
                                        </p:tav>
                                      </p:tavLst>
                                    </p:anim>
                                    <p:animEffect transition="in" filter="fade">
                                      <p:cBhvr>
                                        <p:cTn id="89" dur="5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16"/>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7"/>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18"/>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9"/>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20"/>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21"/>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22"/>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2" nodeType="clickEffect">
                                  <p:stCondLst>
                                    <p:cond delay="0"/>
                                  </p:stCondLst>
                                  <p:childTnLst>
                                    <p:set>
                                      <p:cBhvr>
                                        <p:cTn id="143" dur="1" fill="hold">
                                          <p:stCondLst>
                                            <p:cond delay="0"/>
                                          </p:stCondLst>
                                        </p:cTn>
                                        <p:tgtEl>
                                          <p:spTgt spid="1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2" nodeType="clickEffect">
                                  <p:stCondLst>
                                    <p:cond delay="0"/>
                                  </p:stCondLst>
                                  <p:childTnLst>
                                    <p:set>
                                      <p:cBhvr>
                                        <p:cTn id="147" dur="1" fill="hold">
                                          <p:stCondLst>
                                            <p:cond delay="0"/>
                                          </p:stCondLst>
                                        </p:cTn>
                                        <p:tgtEl>
                                          <p:spTgt spid="17"/>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2" nodeType="clickEffect">
                                  <p:stCondLst>
                                    <p:cond delay="0"/>
                                  </p:stCondLst>
                                  <p:childTnLst>
                                    <p:set>
                                      <p:cBhvr>
                                        <p:cTn id="151" dur="1" fill="hold">
                                          <p:stCondLst>
                                            <p:cond delay="0"/>
                                          </p:stCondLst>
                                        </p:cTn>
                                        <p:tgtEl>
                                          <p:spTgt spid="1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2" nodeType="clickEffect">
                                  <p:stCondLst>
                                    <p:cond delay="0"/>
                                  </p:stCondLst>
                                  <p:childTnLst>
                                    <p:set>
                                      <p:cBhvr>
                                        <p:cTn id="155" dur="1" fill="hold">
                                          <p:stCondLst>
                                            <p:cond delay="0"/>
                                          </p:stCondLst>
                                        </p:cTn>
                                        <p:tgtEl>
                                          <p:spTgt spid="1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2" nodeType="clickEffect">
                                  <p:stCondLst>
                                    <p:cond delay="0"/>
                                  </p:stCondLst>
                                  <p:childTnLst>
                                    <p:set>
                                      <p:cBhvr>
                                        <p:cTn id="163" dur="1" fill="hold">
                                          <p:stCondLst>
                                            <p:cond delay="0"/>
                                          </p:stCondLst>
                                        </p:cTn>
                                        <p:tgtEl>
                                          <p:spTgt spid="21"/>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2" nodeType="clickEffect">
                                  <p:stCondLst>
                                    <p:cond delay="0"/>
                                  </p:stCondLst>
                                  <p:childTnLst>
                                    <p:set>
                                      <p:cBhvr>
                                        <p:cTn id="167" dur="1" fill="hold">
                                          <p:stCondLst>
                                            <p:cond delay="0"/>
                                          </p:stCondLst>
                                        </p:cTn>
                                        <p:tgtEl>
                                          <p:spTgt spid="22"/>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23"/>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2" nodeType="clickEffect">
                                  <p:stCondLst>
                                    <p:cond delay="0"/>
                                  </p:stCondLst>
                                  <p:childTnLst>
                                    <p:set>
                                      <p:cBhvr>
                                        <p:cTn id="17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5"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 Join(Cont..)</a:t>
            </a:r>
            <a:endParaRPr lang="en-US" dirty="0"/>
          </a:p>
        </p:txBody>
      </p:sp>
      <p:pic>
        <p:nvPicPr>
          <p:cNvPr id="4" name="Picture 3"/>
          <p:cNvPicPr>
            <a:picLocks noChangeAspect="1"/>
          </p:cNvPicPr>
          <p:nvPr/>
        </p:nvPicPr>
        <p:blipFill>
          <a:blip r:embed="rId2"/>
          <a:stretch>
            <a:fillRect/>
          </a:stretch>
        </p:blipFill>
        <p:spPr>
          <a:xfrm>
            <a:off x="4758893" y="1760339"/>
            <a:ext cx="1350732" cy="1219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19906517"/>
              </p:ext>
            </p:extLst>
          </p:nvPr>
        </p:nvGraphicFramePr>
        <p:xfrm>
          <a:off x="475436" y="10668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5776785"/>
              </p:ext>
            </p:extLst>
          </p:nvPr>
        </p:nvGraphicFramePr>
        <p:xfrm>
          <a:off x="2852412" y="133656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noChangeAspect="1"/>
          </p:cNvGraphicFramePr>
          <p:nvPr>
            <p:extLst>
              <p:ext uri="{D42A27DB-BD31-4B8C-83A1-F6EECF244321}">
                <p14:modId xmlns:p14="http://schemas.microsoft.com/office/powerpoint/2010/main" val="997992947"/>
              </p:ext>
            </p:extLst>
          </p:nvPr>
        </p:nvGraphicFramePr>
        <p:xfrm>
          <a:off x="6314173" y="125151"/>
          <a:ext cx="2483317" cy="6400800"/>
        </p:xfrm>
        <a:graphic>
          <a:graphicData uri="http://schemas.openxmlformats.org/drawingml/2006/table">
            <a:tbl>
              <a:tblPr bandRow="1">
                <a:tableStyleId>{073A0DAA-6AF3-43AB-8588-CEC1D06C72B9}</a:tableStyleId>
              </a:tblPr>
              <a:tblGrid>
                <a:gridCol w="531562">
                  <a:extLst>
                    <a:ext uri="{9D8B030D-6E8A-4147-A177-3AD203B41FA5}">
                      <a16:colId xmlns:a16="http://schemas.microsoft.com/office/drawing/2014/main" val="20000"/>
                    </a:ext>
                  </a:extLst>
                </a:gridCol>
                <a:gridCol w="739096">
                  <a:extLst>
                    <a:ext uri="{9D8B030D-6E8A-4147-A177-3AD203B41FA5}">
                      <a16:colId xmlns:a16="http://schemas.microsoft.com/office/drawing/2014/main" val="20001"/>
                    </a:ext>
                  </a:extLst>
                </a:gridCol>
                <a:gridCol w="678481">
                  <a:extLst>
                    <a:ext uri="{9D8B030D-6E8A-4147-A177-3AD203B41FA5}">
                      <a16:colId xmlns:a16="http://schemas.microsoft.com/office/drawing/2014/main" val="20002"/>
                    </a:ext>
                  </a:extLst>
                </a:gridCol>
                <a:gridCol w="534178">
                  <a:extLst>
                    <a:ext uri="{9D8B030D-6E8A-4147-A177-3AD203B41FA5}">
                      <a16:colId xmlns:a16="http://schemas.microsoft.com/office/drawing/2014/main" val="20003"/>
                    </a:ext>
                  </a:extLst>
                </a:gridCol>
              </a:tblGrid>
              <a:tr h="172805">
                <a:tc gridSpan="3">
                  <a:txBody>
                    <a:bodyPr/>
                    <a:lstStyle/>
                    <a:p>
                      <a:pPr marL="36000" algn="l" fontAlgn="b"/>
                      <a:r>
                        <a:rPr lang="en-US" sz="125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25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172805">
                <a:tc>
                  <a:txBody>
                    <a:bodyPr/>
                    <a:lstStyle/>
                    <a:p>
                      <a:pPr marL="36000" algn="l" fontAlgn="b"/>
                      <a:r>
                        <a:rPr lang="en-US" sz="125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2"/>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3"/>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4"/>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5"/>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6"/>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7"/>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08"/>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09"/>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0"/>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1"/>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2"/>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3"/>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4"/>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5"/>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6"/>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7"/>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8"/>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9"/>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0"/>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1"/>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2"/>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3"/>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4"/>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95000"/>
                      </a:schemeClr>
                    </a:solidFill>
                  </a:tcPr>
                </a:tc>
                <a:tc>
                  <a:txBody>
                    <a:bodyPr/>
                    <a:lstStyle/>
                    <a:p>
                      <a:pPr marL="36000" algn="l" fontAlgn="b"/>
                      <a:r>
                        <a:rPr lang="en-US" sz="1250" b="0" i="0" u="none" strike="noStrike">
                          <a:solidFill>
                            <a:srgbClr val="000000"/>
                          </a:solidFill>
                          <a:effectLst/>
                          <a:latin typeface="+mj-lt"/>
                        </a:rPr>
                        <a:t>Mahesh</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5"/>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Raju</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6"/>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7"/>
                  </a:ext>
                </a:extLst>
              </a:tr>
              <a:tr h="172805">
                <a:tc>
                  <a:txBody>
                    <a:bodyPr/>
                    <a:lstStyle/>
                    <a:p>
                      <a:pPr marL="36000" algn="l" fontAlgn="b"/>
                      <a:r>
                        <a:rPr lang="en-US" sz="1250" b="0" i="0" u="none" strike="noStrike">
                          <a:solidFill>
                            <a:srgbClr val="000000"/>
                          </a:solidFill>
                          <a:effectLst/>
                          <a:latin typeface="+mj-lt"/>
                        </a:rPr>
                        <a:t>103</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Sanjay</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8"/>
                  </a:ext>
                </a:extLst>
              </a:tr>
              <a:tr h="172805">
                <a:tc>
                  <a:txBody>
                    <a:bodyPr/>
                    <a:lstStyle/>
                    <a:p>
                      <a:pPr marL="36000" algn="l" fontAlgn="b"/>
                      <a:r>
                        <a:rPr lang="en-US" sz="1250" b="0" i="0" u="none" strike="noStrike">
                          <a:solidFill>
                            <a:srgbClr val="000000"/>
                          </a:solidFill>
                          <a:effectLst/>
                          <a:latin typeface="+mj-lt"/>
                        </a:rPr>
                        <a:t>104</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Neha</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9"/>
                  </a:ext>
                </a:extLst>
              </a:tr>
              <a:tr h="172805">
                <a:tc>
                  <a:txBody>
                    <a:bodyPr/>
                    <a:lstStyle/>
                    <a:p>
                      <a:pPr marL="36000" algn="l" fontAlgn="b"/>
                      <a:r>
                        <a:rPr lang="en-US" sz="1250" b="0" i="0" u="none" strike="noStrike">
                          <a:solidFill>
                            <a:srgbClr val="000000"/>
                          </a:solidFill>
                          <a:effectLst/>
                          <a:latin typeface="+mj-lt"/>
                        </a:rPr>
                        <a:t>105</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Meera</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30"/>
                  </a:ext>
                </a:extLst>
              </a:tr>
              <a:tr h="172805">
                <a:tc>
                  <a:txBody>
                    <a:bodyPr/>
                    <a:lstStyle/>
                    <a:p>
                      <a:pPr marL="36000" algn="l" fontAlgn="b"/>
                      <a:r>
                        <a:rPr lang="en-US" sz="1250" b="0" i="0" u="none" strike="noStrike">
                          <a:solidFill>
                            <a:srgbClr val="000000"/>
                          </a:solidFill>
                          <a:effectLst/>
                          <a:latin typeface="+mj-lt"/>
                        </a:rPr>
                        <a:t>106</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Mahesh</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31"/>
                  </a:ext>
                </a:extLst>
              </a:tr>
            </a:tbl>
          </a:graphicData>
        </a:graphic>
      </p:graphicFrame>
      <p:sp>
        <p:nvSpPr>
          <p:cNvPr id="10" name="TextBox 9">
            <a:extLst>
              <a:ext uri="{FF2B5EF4-FFF2-40B4-BE49-F238E27FC236}">
                <a16:creationId xmlns:a16="http://schemas.microsoft.com/office/drawing/2014/main" id="{B8BDCC25-1E44-48A0-8550-F89E768A4A30}"/>
              </a:ext>
            </a:extLst>
          </p:cNvPr>
          <p:cNvSpPr txBox="1"/>
          <p:nvPr/>
        </p:nvSpPr>
        <p:spPr>
          <a:xfrm>
            <a:off x="208696" y="4531227"/>
            <a:ext cx="1104900" cy="367400"/>
          </a:xfrm>
          <a:prstGeom prst="rect">
            <a:avLst/>
          </a:prstGeom>
          <a:noFill/>
        </p:spPr>
        <p:txBody>
          <a:bodyPr wrap="square" rtlCol="0">
            <a:spAutoFit/>
          </a:bodyPr>
          <a:lstStyle/>
          <a:p>
            <a:r>
              <a:rPr lang="en-US" b="1" u="sng" dirty="0"/>
              <a:t>Example</a:t>
            </a:r>
          </a:p>
        </p:txBody>
      </p:sp>
      <p:sp>
        <p:nvSpPr>
          <p:cNvPr id="11" name="Rectangle 10"/>
          <p:cNvSpPr/>
          <p:nvPr/>
        </p:nvSpPr>
        <p:spPr>
          <a:xfrm>
            <a:off x="609600" y="4876800"/>
            <a:ext cx="5500025" cy="12954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740195" y="501097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3" name="Rectangle 12"/>
          <p:cNvSpPr/>
          <p:nvPr/>
        </p:nvSpPr>
        <p:spPr>
          <a:xfrm>
            <a:off x="1861107" y="5010977"/>
            <a:ext cx="42489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4" name="Rectangle 13"/>
          <p:cNvSpPr/>
          <p:nvPr/>
        </p:nvSpPr>
        <p:spPr>
          <a:xfrm>
            <a:off x="741332" y="558360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843376" y="5589319"/>
            <a:ext cx="1068190" cy="45148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endParaRPr lang="en-US" dirty="0"/>
          </a:p>
        </p:txBody>
      </p:sp>
      <p:sp>
        <p:nvSpPr>
          <p:cNvPr id="16" name="Rectangle 15"/>
          <p:cNvSpPr/>
          <p:nvPr/>
        </p:nvSpPr>
        <p:spPr>
          <a:xfrm>
            <a:off x="3023295" y="5600700"/>
            <a:ext cx="1224868"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Cross Join</a:t>
            </a:r>
            <a:endParaRPr lang="en-US" dirty="0">
              <a:solidFill>
                <a:schemeClr val="accent1">
                  <a:lumMod val="50000"/>
                </a:schemeClr>
              </a:solidFill>
            </a:endParaRPr>
          </a:p>
        </p:txBody>
      </p:sp>
      <p:sp>
        <p:nvSpPr>
          <p:cNvPr id="17" name="Rectangle 16"/>
          <p:cNvSpPr/>
          <p:nvPr/>
        </p:nvSpPr>
        <p:spPr>
          <a:xfrm>
            <a:off x="4359892" y="5600700"/>
            <a:ext cx="939422"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endParaRPr lang="en-US" dirty="0"/>
          </a:p>
        </p:txBody>
      </p:sp>
      <p:sp>
        <p:nvSpPr>
          <p:cNvPr id="18" name="Rectangle 17"/>
          <p:cNvSpPr/>
          <p:nvPr/>
        </p:nvSpPr>
        <p:spPr>
          <a:xfrm>
            <a:off x="5411043" y="561047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9" name="Rectangle 18"/>
          <p:cNvSpPr/>
          <p:nvPr/>
        </p:nvSpPr>
        <p:spPr>
          <a:xfrm>
            <a:off x="3140429" y="5600700"/>
            <a:ext cx="990599"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Tree>
    <p:extLst>
      <p:ext uri="{BB962C8B-B14F-4D97-AF65-F5344CB8AC3E}">
        <p14:creationId xmlns:p14="http://schemas.microsoft.com/office/powerpoint/2010/main" val="40528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2"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a:t>
            </a:r>
          </a:p>
        </p:txBody>
      </p:sp>
      <p:sp>
        <p:nvSpPr>
          <p:cNvPr id="3" name="Content Placeholder 2"/>
          <p:cNvSpPr>
            <a:spLocks noGrp="1"/>
          </p:cNvSpPr>
          <p:nvPr>
            <p:ph idx="1"/>
          </p:nvPr>
        </p:nvSpPr>
        <p:spPr/>
        <p:txBody>
          <a:bodyPr/>
          <a:lstStyle/>
          <a:p>
            <a:r>
              <a:rPr lang="en-US" dirty="0"/>
              <a:t>A Self Join is a regular join, but the </a:t>
            </a:r>
            <a:r>
              <a:rPr lang="en-US" b="1" dirty="0">
                <a:solidFill>
                  <a:schemeClr val="tx2"/>
                </a:solidFill>
              </a:rPr>
              <a:t>table is joined with itself</a:t>
            </a:r>
            <a:r>
              <a:rPr lang="en-US" dirty="0"/>
              <a:t>.</a:t>
            </a:r>
          </a:p>
          <a:p>
            <a:r>
              <a:rPr lang="en-US" dirty="0"/>
              <a:t>Self join is used to retrieve the records having similarity between records in the same table.</a:t>
            </a:r>
          </a:p>
          <a:p>
            <a:r>
              <a:rPr lang="en-US" dirty="0"/>
              <a:t>Here, </a:t>
            </a:r>
            <a:r>
              <a:rPr lang="en-US" b="1" dirty="0">
                <a:solidFill>
                  <a:schemeClr val="tx2"/>
                </a:solidFill>
              </a:rPr>
              <a:t>we need to use aliases for the same table to set a self join between single table</a:t>
            </a:r>
            <a:r>
              <a:rPr lang="en-US" dirty="0"/>
              <a:t>.</a:t>
            </a:r>
          </a:p>
          <a:p>
            <a:r>
              <a:rPr lang="en-US" dirty="0"/>
              <a:t>Self join would be of any type like inner self join, left self join, right self join etc.</a:t>
            </a:r>
          </a:p>
          <a:p>
            <a:endParaRPr lang="en-US" dirty="0"/>
          </a:p>
        </p:txBody>
      </p:sp>
    </p:spTree>
    <p:extLst>
      <p:ext uri="{BB962C8B-B14F-4D97-AF65-F5344CB8AC3E}">
        <p14:creationId xmlns:p14="http://schemas.microsoft.com/office/powerpoint/2010/main" val="1194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Join(Cont..)</a:t>
            </a:r>
          </a:p>
        </p:txBody>
      </p:sp>
      <p:sp>
        <p:nvSpPr>
          <p:cNvPr id="4" name="TextBox 3">
            <a:extLst>
              <a:ext uri="{FF2B5EF4-FFF2-40B4-BE49-F238E27FC236}">
                <a16:creationId xmlns:a16="http://schemas.microsoft.com/office/drawing/2014/main" id="{53952E51-6F32-4CDC-80AE-420C8332A1DF}"/>
              </a:ext>
            </a:extLst>
          </p:cNvPr>
          <p:cNvSpPr txBox="1"/>
          <p:nvPr/>
        </p:nvSpPr>
        <p:spPr>
          <a:xfrm>
            <a:off x="172850" y="880868"/>
            <a:ext cx="1104900" cy="367400"/>
          </a:xfrm>
          <a:prstGeom prst="rect">
            <a:avLst/>
          </a:prstGeom>
          <a:noFill/>
        </p:spPr>
        <p:txBody>
          <a:bodyPr wrap="square" rtlCol="0">
            <a:spAutoFit/>
          </a:bodyPr>
          <a:lstStyle/>
          <a:p>
            <a:r>
              <a:rPr lang="en-US" b="1" u="sng" dirty="0"/>
              <a:t>Syntax</a:t>
            </a:r>
          </a:p>
        </p:txBody>
      </p:sp>
      <p:sp>
        <p:nvSpPr>
          <p:cNvPr id="5" name="Rectangle 4"/>
          <p:cNvSpPr/>
          <p:nvPr/>
        </p:nvSpPr>
        <p:spPr>
          <a:xfrm>
            <a:off x="152399" y="1320074"/>
            <a:ext cx="6049773"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321339" y="156090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442250" y="1572870"/>
            <a:ext cx="1919696"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a.Column_Name</a:t>
            </a:r>
            <a:r>
              <a:rPr lang="en-IN" dirty="0">
                <a:solidFill>
                  <a:srgbClr val="808080"/>
                </a:solidFill>
              </a:rPr>
              <a:t>,</a:t>
            </a:r>
            <a:endParaRPr lang="en-US" dirty="0">
              <a:solidFill>
                <a:srgbClr val="808080"/>
              </a:solidFill>
            </a:endParaRPr>
          </a:p>
        </p:txBody>
      </p:sp>
      <p:sp>
        <p:nvSpPr>
          <p:cNvPr id="8" name="Rectangle 7"/>
          <p:cNvSpPr/>
          <p:nvPr/>
        </p:nvSpPr>
        <p:spPr>
          <a:xfrm>
            <a:off x="321339" y="2148352"/>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9" name="Rectangle 8"/>
          <p:cNvSpPr/>
          <p:nvPr/>
        </p:nvSpPr>
        <p:spPr>
          <a:xfrm>
            <a:off x="1442249" y="2142522"/>
            <a:ext cx="104661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a</a:t>
            </a:r>
            <a:endParaRPr lang="en-US" dirty="0"/>
          </a:p>
        </p:txBody>
      </p:sp>
      <p:sp>
        <p:nvSpPr>
          <p:cNvPr id="10" name="Rectangle 9"/>
          <p:cNvSpPr/>
          <p:nvPr/>
        </p:nvSpPr>
        <p:spPr>
          <a:xfrm>
            <a:off x="1442250" y="2724139"/>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a.Column</a:t>
            </a:r>
            <a:r>
              <a:rPr lang="en-IN" dirty="0">
                <a:solidFill>
                  <a:srgbClr val="808080"/>
                </a:solidFill>
              </a:rPr>
              <a:t>=</a:t>
            </a:r>
            <a:r>
              <a:rPr lang="en-IN" dirty="0" err="1"/>
              <a:t>b.Column</a:t>
            </a:r>
            <a:endParaRPr lang="en-US" dirty="0"/>
          </a:p>
        </p:txBody>
      </p:sp>
      <p:sp>
        <p:nvSpPr>
          <p:cNvPr id="11" name="Rectangle 10"/>
          <p:cNvSpPr/>
          <p:nvPr/>
        </p:nvSpPr>
        <p:spPr>
          <a:xfrm>
            <a:off x="321339" y="2704319"/>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2" name="Rectangle 11"/>
          <p:cNvSpPr/>
          <p:nvPr/>
        </p:nvSpPr>
        <p:spPr>
          <a:xfrm>
            <a:off x="4142161" y="272611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3" name="Rectangle 12"/>
          <p:cNvSpPr/>
          <p:nvPr/>
        </p:nvSpPr>
        <p:spPr>
          <a:xfrm>
            <a:off x="2596756" y="2141348"/>
            <a:ext cx="1143861"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Inner Join</a:t>
            </a:r>
            <a:endParaRPr lang="en-US" dirty="0">
              <a:solidFill>
                <a:srgbClr val="808080"/>
              </a:solidFill>
            </a:endParaRPr>
          </a:p>
        </p:txBody>
      </p:sp>
      <p:sp>
        <p:nvSpPr>
          <p:cNvPr id="14" name="Rectangle 13"/>
          <p:cNvSpPr/>
          <p:nvPr/>
        </p:nvSpPr>
        <p:spPr>
          <a:xfrm>
            <a:off x="3848505" y="2148352"/>
            <a:ext cx="9641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b</a:t>
            </a:r>
            <a:endParaRPr lang="en-US" dirty="0"/>
          </a:p>
        </p:txBody>
      </p:sp>
      <p:sp>
        <p:nvSpPr>
          <p:cNvPr id="15" name="Rectangle 14"/>
          <p:cNvSpPr/>
          <p:nvPr/>
        </p:nvSpPr>
        <p:spPr>
          <a:xfrm>
            <a:off x="3481887" y="1560904"/>
            <a:ext cx="1806864"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b.Column_Name</a:t>
            </a:r>
            <a:endParaRPr lang="en-US" dirty="0">
              <a:ln w="0"/>
              <a:solidFill>
                <a:schemeClr val="tx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F868FFA3-A1A0-42B6-B65F-E59457A5B38E}"/>
              </a:ext>
            </a:extLst>
          </p:cNvPr>
          <p:cNvSpPr txBox="1"/>
          <p:nvPr/>
        </p:nvSpPr>
        <p:spPr>
          <a:xfrm>
            <a:off x="172850" y="3541992"/>
            <a:ext cx="1080000" cy="360000"/>
          </a:xfrm>
          <a:prstGeom prst="rect">
            <a:avLst/>
          </a:prstGeom>
          <a:noFill/>
        </p:spPr>
        <p:txBody>
          <a:bodyPr wrap="square" rtlCol="0">
            <a:spAutoFit/>
          </a:bodyPr>
          <a:lstStyle/>
          <a:p>
            <a:r>
              <a:rPr lang="en-US" b="1" u="sng" dirty="0"/>
              <a:t>Example</a:t>
            </a:r>
          </a:p>
        </p:txBody>
      </p:sp>
      <p:sp>
        <p:nvSpPr>
          <p:cNvPr id="18" name="Rectangle 17"/>
          <p:cNvSpPr/>
          <p:nvPr/>
        </p:nvSpPr>
        <p:spPr>
          <a:xfrm>
            <a:off x="152400" y="3996017"/>
            <a:ext cx="6049773"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329446" y="414964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20" name="Rectangle 19"/>
          <p:cNvSpPr/>
          <p:nvPr/>
        </p:nvSpPr>
        <p:spPr>
          <a:xfrm>
            <a:off x="1450357" y="4161609"/>
            <a:ext cx="2238860"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e.Name</a:t>
            </a:r>
            <a:r>
              <a:rPr lang="en-IN" dirty="0"/>
              <a:t> as Employee</a:t>
            </a:r>
            <a:r>
              <a:rPr lang="en-IN" dirty="0">
                <a:solidFill>
                  <a:srgbClr val="808080"/>
                </a:solidFill>
              </a:rPr>
              <a:t>,</a:t>
            </a:r>
            <a:endParaRPr lang="en-US" dirty="0">
              <a:solidFill>
                <a:srgbClr val="808080"/>
              </a:solidFill>
            </a:endParaRPr>
          </a:p>
        </p:txBody>
      </p:sp>
      <p:sp>
        <p:nvSpPr>
          <p:cNvPr id="21" name="Rectangle 20"/>
          <p:cNvSpPr/>
          <p:nvPr/>
        </p:nvSpPr>
        <p:spPr>
          <a:xfrm>
            <a:off x="329446" y="473709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22" name="Rectangle 21"/>
          <p:cNvSpPr/>
          <p:nvPr/>
        </p:nvSpPr>
        <p:spPr>
          <a:xfrm>
            <a:off x="1450356" y="4731261"/>
            <a:ext cx="130000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e</a:t>
            </a:r>
            <a:endParaRPr lang="en-US" dirty="0"/>
          </a:p>
        </p:txBody>
      </p:sp>
      <p:sp>
        <p:nvSpPr>
          <p:cNvPr id="23" name="Rectangle 22"/>
          <p:cNvSpPr/>
          <p:nvPr/>
        </p:nvSpPr>
        <p:spPr>
          <a:xfrm>
            <a:off x="1450357" y="5312878"/>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e.MngrNo</a:t>
            </a:r>
            <a:r>
              <a:rPr lang="en-IN" dirty="0">
                <a:solidFill>
                  <a:srgbClr val="808080"/>
                </a:solidFill>
              </a:rPr>
              <a:t>=</a:t>
            </a:r>
            <a:r>
              <a:rPr lang="en-IN" dirty="0" err="1"/>
              <a:t>m.EmpNo</a:t>
            </a:r>
            <a:endParaRPr lang="en-US" dirty="0"/>
          </a:p>
        </p:txBody>
      </p:sp>
      <p:sp>
        <p:nvSpPr>
          <p:cNvPr id="24" name="Rectangle 23"/>
          <p:cNvSpPr/>
          <p:nvPr/>
        </p:nvSpPr>
        <p:spPr>
          <a:xfrm>
            <a:off x="329446" y="5293058"/>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25" name="Rectangle 24"/>
          <p:cNvSpPr/>
          <p:nvPr/>
        </p:nvSpPr>
        <p:spPr>
          <a:xfrm>
            <a:off x="4150268" y="531485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6" name="Rectangle 25"/>
          <p:cNvSpPr/>
          <p:nvPr/>
        </p:nvSpPr>
        <p:spPr>
          <a:xfrm>
            <a:off x="2877175" y="4730087"/>
            <a:ext cx="1133046"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Inner Join</a:t>
            </a:r>
            <a:endParaRPr lang="en-US" dirty="0">
              <a:solidFill>
                <a:srgbClr val="808080"/>
              </a:solidFill>
            </a:endParaRPr>
          </a:p>
        </p:txBody>
      </p:sp>
      <p:sp>
        <p:nvSpPr>
          <p:cNvPr id="27" name="Rectangle 26"/>
          <p:cNvSpPr/>
          <p:nvPr/>
        </p:nvSpPr>
        <p:spPr>
          <a:xfrm>
            <a:off x="4137031" y="4731261"/>
            <a:ext cx="139603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Employee m</a:t>
            </a:r>
          </a:p>
        </p:txBody>
      </p:sp>
      <p:sp>
        <p:nvSpPr>
          <p:cNvPr id="28" name="Rectangle 27"/>
          <p:cNvSpPr/>
          <p:nvPr/>
        </p:nvSpPr>
        <p:spPr>
          <a:xfrm>
            <a:off x="3819812" y="4161609"/>
            <a:ext cx="2180423"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m.Name</a:t>
            </a:r>
            <a:r>
              <a:rPr lang="en-IN" dirty="0"/>
              <a:t> as Manager</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29" name="Table 28"/>
          <p:cNvGraphicFramePr>
            <a:graphicFrameLocks noGrp="1"/>
          </p:cNvGraphicFramePr>
          <p:nvPr>
            <p:extLst>
              <p:ext uri="{D42A27DB-BD31-4B8C-83A1-F6EECF244321}">
                <p14:modId xmlns:p14="http://schemas.microsoft.com/office/powerpoint/2010/main" val="86749088"/>
              </p:ext>
            </p:extLst>
          </p:nvPr>
        </p:nvGraphicFramePr>
        <p:xfrm>
          <a:off x="7412369" y="1013167"/>
          <a:ext cx="2513255" cy="2506631"/>
        </p:xfrm>
        <a:graphic>
          <a:graphicData uri="http://schemas.openxmlformats.org/drawingml/2006/table">
            <a:tbl>
              <a:tblPr bandRow="1">
                <a:tableStyleId>{073A0DAA-6AF3-43AB-8588-CEC1D06C72B9}</a:tableStyleId>
              </a:tblPr>
              <a:tblGrid>
                <a:gridCol w="798756">
                  <a:extLst>
                    <a:ext uri="{9D8B030D-6E8A-4147-A177-3AD203B41FA5}">
                      <a16:colId xmlns:a16="http://schemas.microsoft.com/office/drawing/2014/main" val="20000"/>
                    </a:ext>
                  </a:extLst>
                </a:gridCol>
                <a:gridCol w="823081">
                  <a:extLst>
                    <a:ext uri="{9D8B030D-6E8A-4147-A177-3AD203B41FA5}">
                      <a16:colId xmlns:a16="http://schemas.microsoft.com/office/drawing/2014/main" val="20001"/>
                    </a:ext>
                  </a:extLst>
                </a:gridCol>
                <a:gridCol w="891418">
                  <a:extLst>
                    <a:ext uri="{9D8B030D-6E8A-4147-A177-3AD203B41FA5}">
                      <a16:colId xmlns:a16="http://schemas.microsoft.com/office/drawing/2014/main" val="20002"/>
                    </a:ext>
                  </a:extLst>
                </a:gridCol>
              </a:tblGrid>
              <a:tr h="307233">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56000">
                <a:tc>
                  <a:txBody>
                    <a:bodyPr/>
                    <a:lstStyle/>
                    <a:p>
                      <a:pPr marL="36000" algn="l" fontAlgn="b"/>
                      <a:r>
                        <a:rPr lang="en-US" sz="1600" b="1" i="0" u="none" strike="noStrike" dirty="0" err="1">
                          <a:solidFill>
                            <a:srgbClr val="FFFFFF"/>
                          </a:solidFill>
                          <a:effectLst/>
                          <a:latin typeface="+mj-lt"/>
                        </a:rPr>
                        <a:t>EmpNo</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MngrNo</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07233">
                <a:tc>
                  <a:txBody>
                    <a:bodyPr/>
                    <a:lstStyle/>
                    <a:p>
                      <a:pPr marL="36000" algn="l" fontAlgn="b"/>
                      <a:r>
                        <a:rPr lang="en-US" sz="1600" b="0" i="0" u="none" strike="noStrike" dirty="0">
                          <a:solidFill>
                            <a:srgbClr val="000000"/>
                          </a:solidFill>
                          <a:effectLst/>
                          <a:latin typeface="+mj-lt"/>
                        </a:rPr>
                        <a:t>E00001</a:t>
                      </a:r>
                    </a:p>
                  </a:txBody>
                  <a:tcPr marL="9525" marR="9525" marT="9525" marB="0" anchor="b"/>
                </a:tc>
                <a:tc>
                  <a:txBody>
                    <a:bodyPr/>
                    <a:lstStyle/>
                    <a:p>
                      <a:pPr marL="36000" algn="l" fontAlgn="b"/>
                      <a:r>
                        <a:rPr lang="en-US" sz="1600" b="0" i="0" u="none" strike="noStrike" dirty="0" err="1">
                          <a:solidFill>
                            <a:srgbClr val="000000"/>
                          </a:solidFill>
                          <a:effectLst/>
                          <a:latin typeface="+mj-lt"/>
                        </a:rPr>
                        <a:t>Tarun</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E00002</a:t>
                      </a:r>
                    </a:p>
                  </a:txBody>
                  <a:tcPr marL="9525" marR="9525" marT="9525" marB="0" anchor="b"/>
                </a:tc>
                <a:extLst>
                  <a:ext uri="{0D108BD9-81ED-4DB2-BD59-A6C34878D82A}">
                    <a16:rowId xmlns:a16="http://schemas.microsoft.com/office/drawing/2014/main" val="10002"/>
                  </a:ext>
                </a:extLst>
              </a:tr>
              <a:tr h="307233">
                <a:tc>
                  <a:txBody>
                    <a:bodyPr/>
                    <a:lstStyle/>
                    <a:p>
                      <a:pPr marL="3600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j-lt"/>
                        </a:rPr>
                        <a:t>E00002</a:t>
                      </a:r>
                    </a:p>
                  </a:txBody>
                  <a:tcPr marL="9525" marR="9525" marT="9525" marB="0" anchor="b"/>
                </a:tc>
                <a:tc>
                  <a:txBody>
                    <a:bodyPr/>
                    <a:lstStyle/>
                    <a:p>
                      <a:pPr marL="36000" algn="l" fontAlgn="b"/>
                      <a:r>
                        <a:rPr lang="en-US" sz="1600" b="0" i="0" u="none" strike="noStrike" dirty="0">
                          <a:solidFill>
                            <a:srgbClr val="000000"/>
                          </a:solidFill>
                          <a:effectLst/>
                          <a:latin typeface="+mj-lt"/>
                        </a:rPr>
                        <a:t>Rohan</a:t>
                      </a:r>
                    </a:p>
                  </a:txBody>
                  <a:tcPr marL="9525" marR="9525" marT="9525" marB="0" anchor="b"/>
                </a:tc>
                <a:tc>
                  <a:txBody>
                    <a:bodyPr/>
                    <a:lstStyle/>
                    <a:p>
                      <a:pPr marL="36000" algn="l" fontAlgn="b"/>
                      <a:r>
                        <a:rPr lang="en-US" sz="1600" b="0" i="0" u="none" strike="noStrike" dirty="0">
                          <a:solidFill>
                            <a:srgbClr val="000000"/>
                          </a:solidFill>
                          <a:effectLst/>
                          <a:latin typeface="+mj-lt"/>
                        </a:rPr>
                        <a:t>E00005</a:t>
                      </a:r>
                    </a:p>
                  </a:txBody>
                  <a:tcPr marL="9525" marR="9525" marT="9525" marB="0" anchor="b"/>
                </a:tc>
                <a:extLst>
                  <a:ext uri="{0D108BD9-81ED-4DB2-BD59-A6C34878D82A}">
                    <a16:rowId xmlns:a16="http://schemas.microsoft.com/office/drawing/2014/main" val="10003"/>
                  </a:ext>
                </a:extLst>
              </a:tr>
              <a:tr h="307233">
                <a:tc>
                  <a:txBody>
                    <a:bodyPr/>
                    <a:lstStyle/>
                    <a:p>
                      <a:pPr marL="36000" algn="l" fontAlgn="b"/>
                      <a:r>
                        <a:rPr lang="en-US" sz="1600" b="0" i="0" u="none" strike="noStrike" dirty="0">
                          <a:solidFill>
                            <a:srgbClr val="000000"/>
                          </a:solidFill>
                          <a:effectLst/>
                          <a:latin typeface="+mj-lt"/>
                        </a:rPr>
                        <a:t>E00003</a:t>
                      </a:r>
                    </a:p>
                  </a:txBody>
                  <a:tcPr marL="9525" marR="9525" marT="9525" marB="0" anchor="b"/>
                </a:tc>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E00005</a:t>
                      </a:r>
                    </a:p>
                  </a:txBody>
                  <a:tcPr marL="9525" marR="9525" marT="9525" marB="0" anchor="b"/>
                </a:tc>
                <a:extLst>
                  <a:ext uri="{0D108BD9-81ED-4DB2-BD59-A6C34878D82A}">
                    <a16:rowId xmlns:a16="http://schemas.microsoft.com/office/drawing/2014/main" val="10004"/>
                  </a:ext>
                </a:extLst>
              </a:tr>
              <a:tr h="307233">
                <a:tc>
                  <a:txBody>
                    <a:bodyPr/>
                    <a:lstStyle/>
                    <a:p>
                      <a:pPr marL="36000" algn="l" fontAlgn="b"/>
                      <a:r>
                        <a:rPr lang="en-US" sz="1600" b="0" i="0" u="none" strike="noStrike" dirty="0">
                          <a:solidFill>
                            <a:srgbClr val="000000"/>
                          </a:solidFill>
                          <a:effectLst/>
                          <a:latin typeface="+mj-lt"/>
                        </a:rPr>
                        <a:t>E00004</a:t>
                      </a:r>
                    </a:p>
                  </a:txBody>
                  <a:tcPr marL="9525" marR="9525" marT="9525" marB="0" anchor="b"/>
                </a:tc>
                <a:tc>
                  <a:txBody>
                    <a:bodyPr/>
                    <a:lstStyle/>
                    <a:p>
                      <a:pPr marL="36000" algn="l" fontAlgn="b"/>
                      <a:r>
                        <a:rPr lang="en-US" sz="1600" b="0" i="0" u="none" strike="noStrike" dirty="0">
                          <a:solidFill>
                            <a:srgbClr val="000000"/>
                          </a:solidFill>
                          <a:effectLst/>
                          <a:latin typeface="+mj-lt"/>
                        </a:rPr>
                        <a:t>Milan</a:t>
                      </a:r>
                    </a:p>
                  </a:txBody>
                  <a:tcPr marL="9525" marR="9525" marT="9525" marB="0" anchor="b"/>
                </a:tc>
                <a:tc>
                  <a:txBody>
                    <a:bodyPr/>
                    <a:lstStyle/>
                    <a:p>
                      <a:pPr marL="36000" algn="l" fontAlgn="b"/>
                      <a:r>
                        <a:rPr lang="en-US" sz="1600" b="0" i="0"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5"/>
                  </a:ext>
                </a:extLst>
              </a:tr>
              <a:tr h="307233">
                <a:tc>
                  <a:txBody>
                    <a:bodyPr/>
                    <a:lstStyle/>
                    <a:p>
                      <a:pPr marL="36000" algn="l" fontAlgn="b"/>
                      <a:r>
                        <a:rPr lang="en-US" sz="1600" b="0" i="0" u="none" strike="noStrike" dirty="0">
                          <a:solidFill>
                            <a:srgbClr val="000000"/>
                          </a:solidFill>
                          <a:effectLst/>
                          <a:latin typeface="+mj-lt"/>
                        </a:rPr>
                        <a:t>E00005</a:t>
                      </a: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tc>
                  <a:txBody>
                    <a:bodyPr/>
                    <a:lstStyle/>
                    <a:p>
                      <a:pPr marL="36000" algn="l" fontAlgn="b"/>
                      <a:r>
                        <a:rPr lang="en-US" sz="1600" b="0" i="0"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6"/>
                  </a:ext>
                </a:extLst>
              </a:tr>
              <a:tr h="307233">
                <a:tc>
                  <a:txBody>
                    <a:bodyPr/>
                    <a:lstStyle/>
                    <a:p>
                      <a:pPr marL="36000" algn="l" fontAlgn="b"/>
                      <a:r>
                        <a:rPr lang="en-US" sz="1600" b="0" i="0" u="none" strike="noStrike" dirty="0">
                          <a:solidFill>
                            <a:srgbClr val="000000"/>
                          </a:solidFill>
                          <a:effectLst/>
                          <a:latin typeface="+mj-lt"/>
                        </a:rPr>
                        <a:t>E00006</a:t>
                      </a:r>
                    </a:p>
                  </a:txBody>
                  <a:tcPr marL="9525" marR="9525" marT="9525" marB="0" anchor="b"/>
                </a:tc>
                <a:tc>
                  <a:txBody>
                    <a:bodyPr/>
                    <a:lstStyle/>
                    <a:p>
                      <a:pPr marL="36000" algn="l" fontAlgn="b"/>
                      <a:r>
                        <a:rPr lang="en-US" sz="1600" b="0" i="0" u="none" strike="noStrike" dirty="0" err="1">
                          <a:solidFill>
                            <a:srgbClr val="000000"/>
                          </a:solidFill>
                          <a:effectLst/>
                          <a:latin typeface="+mj-lt"/>
                        </a:rPr>
                        <a:t>Anjana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E00003</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130965781"/>
              </p:ext>
            </p:extLst>
          </p:nvPr>
        </p:nvGraphicFramePr>
        <p:xfrm>
          <a:off x="7525325" y="3952083"/>
          <a:ext cx="1865555" cy="1828798"/>
        </p:xfrm>
        <a:graphic>
          <a:graphicData uri="http://schemas.openxmlformats.org/drawingml/2006/table">
            <a:tbl>
              <a:tblPr bandRow="1">
                <a:tableStyleId>{073A0DAA-6AF3-43AB-8588-CEC1D06C72B9}</a:tableStyleId>
              </a:tblPr>
              <a:tblGrid>
                <a:gridCol w="918787">
                  <a:extLst>
                    <a:ext uri="{9D8B030D-6E8A-4147-A177-3AD203B41FA5}">
                      <a16:colId xmlns:a16="http://schemas.microsoft.com/office/drawing/2014/main" val="20000"/>
                    </a:ext>
                  </a:extLst>
                </a:gridCol>
                <a:gridCol w="946768">
                  <a:extLst>
                    <a:ext uri="{9D8B030D-6E8A-4147-A177-3AD203B41FA5}">
                      <a16:colId xmlns:a16="http://schemas.microsoft.com/office/drawing/2014/main" val="20001"/>
                    </a:ext>
                  </a:extLst>
                </a:gridCol>
              </a:tblGrid>
              <a:tr h="296944">
                <a:tc gridSpan="2">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44078">
                <a:tc>
                  <a:txBody>
                    <a:bodyPr/>
                    <a:lstStyle/>
                    <a:p>
                      <a:pPr marL="36000" algn="l" fontAlgn="b"/>
                      <a:r>
                        <a:rPr lang="en-US" sz="1600" b="1" i="0" u="none" strike="noStrike" dirty="0">
                          <a:solidFill>
                            <a:srgbClr val="FFFFFF"/>
                          </a:solidFill>
                          <a:effectLst/>
                          <a:latin typeface="+mj-lt"/>
                        </a:rPr>
                        <a:t>Employee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Manager</a:t>
                      </a:r>
                    </a:p>
                  </a:txBody>
                  <a:tcPr marL="9525" marR="9525" marT="9525" marB="0" anchor="b">
                    <a:solidFill>
                      <a:schemeClr val="tx1"/>
                    </a:solidFill>
                  </a:tcPr>
                </a:tc>
                <a:extLst>
                  <a:ext uri="{0D108BD9-81ED-4DB2-BD59-A6C34878D82A}">
                    <a16:rowId xmlns:a16="http://schemas.microsoft.com/office/drawing/2014/main" val="10001"/>
                  </a:ext>
                </a:extLst>
              </a:tr>
              <a:tr h="296944">
                <a:tc>
                  <a:txBody>
                    <a:bodyPr/>
                    <a:lstStyle/>
                    <a:p>
                      <a:pPr marL="36000" algn="l" fontAlgn="b"/>
                      <a:r>
                        <a:rPr lang="en-US" sz="1600" b="0" i="0" u="none" strike="noStrike" dirty="0" err="1">
                          <a:solidFill>
                            <a:srgbClr val="000000"/>
                          </a:solidFill>
                          <a:effectLst/>
                          <a:latin typeface="+mj-lt"/>
                        </a:rPr>
                        <a:t>Tarun</a:t>
                      </a:r>
                      <a:endParaRPr lang="en-US" sz="1600" b="0" i="0" u="none" strike="noStrike" dirty="0">
                        <a:solidFill>
                          <a:srgbClr val="000000"/>
                        </a:solidFill>
                        <a:effectLst/>
                        <a:latin typeface="+mj-lt"/>
                      </a:endParaRPr>
                    </a:p>
                  </a:txBody>
                  <a:tcPr marL="9525" marR="9525" marT="9525" marB="0" anchor="b"/>
                </a:tc>
                <a:tc>
                  <a:txBody>
                    <a:bodyPr/>
                    <a:lstStyle/>
                    <a:p>
                      <a:pPr marL="3600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j-lt"/>
                        </a:rPr>
                        <a:t>Rohan</a:t>
                      </a:r>
                    </a:p>
                  </a:txBody>
                  <a:tcPr marL="9525" marR="9525" marT="9525" marB="0" anchor="b"/>
                </a:tc>
                <a:extLst>
                  <a:ext uri="{0D108BD9-81ED-4DB2-BD59-A6C34878D82A}">
                    <a16:rowId xmlns:a16="http://schemas.microsoft.com/office/drawing/2014/main" val="10002"/>
                  </a:ext>
                </a:extLst>
              </a:tr>
              <a:tr h="296944">
                <a:tc>
                  <a:txBody>
                    <a:bodyPr/>
                    <a:lstStyle/>
                    <a:p>
                      <a:pPr marL="36000" algn="l" fontAlgn="b"/>
                      <a:r>
                        <a:rPr lang="en-US" sz="1600" b="0" i="0" u="none" strike="noStrike" dirty="0">
                          <a:solidFill>
                            <a:srgbClr val="000000"/>
                          </a:solidFill>
                          <a:effectLst/>
                          <a:latin typeface="+mj-lt"/>
                        </a:rPr>
                        <a:t>Rohan</a:t>
                      </a: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extLst>
                  <a:ext uri="{0D108BD9-81ED-4DB2-BD59-A6C34878D82A}">
                    <a16:rowId xmlns:a16="http://schemas.microsoft.com/office/drawing/2014/main" val="10003"/>
                  </a:ext>
                </a:extLst>
              </a:tr>
              <a:tr h="296944">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extLst>
                  <a:ext uri="{0D108BD9-81ED-4DB2-BD59-A6C34878D82A}">
                    <a16:rowId xmlns:a16="http://schemas.microsoft.com/office/drawing/2014/main" val="10004"/>
                  </a:ext>
                </a:extLst>
              </a:tr>
              <a:tr h="296944">
                <a:tc>
                  <a:txBody>
                    <a:bodyPr/>
                    <a:lstStyle/>
                    <a:p>
                      <a:pPr marL="36000"/>
                      <a:r>
                        <a:rPr lang="en-US" sz="1600" b="0" i="0" u="none" strike="noStrike" kern="1200" dirty="0" err="1">
                          <a:solidFill>
                            <a:srgbClr val="000000"/>
                          </a:solidFill>
                          <a:effectLst/>
                          <a:latin typeface="+mj-lt"/>
                          <a:ea typeface="+mn-ea"/>
                          <a:cs typeface="+mn-cs"/>
                        </a:rPr>
                        <a:t>Anjana</a:t>
                      </a:r>
                      <a:endParaRPr lang="en-US" sz="1600" b="0" i="0" u="none" strike="noStrike" kern="1200" dirty="0">
                        <a:solidFill>
                          <a:srgbClr val="000000"/>
                        </a:solidFill>
                        <a:effectLst/>
                        <a:latin typeface="+mj-lt"/>
                        <a:ea typeface="+mn-ea"/>
                        <a:cs typeface="+mn-cs"/>
                      </a:endParaRPr>
                    </a:p>
                  </a:txBody>
                  <a:tcPr marL="9525" marR="9525" marT="9525" marB="0" anchor="b"/>
                </a:tc>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1172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a:t>
            </a:r>
            <a:endParaRPr lang="en-US" dirty="0"/>
          </a:p>
        </p:txBody>
      </p:sp>
      <p:sp>
        <p:nvSpPr>
          <p:cNvPr id="3" name="Content Placeholder 2"/>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C30EFB18-E975-4602-8BE9-15B7A732C9A3}"/>
              </a:ext>
            </a:extLst>
          </p:cNvPr>
          <p:cNvSpPr/>
          <p:nvPr/>
        </p:nvSpPr>
        <p:spPr>
          <a:xfrm>
            <a:off x="888725" y="1038586"/>
            <a:ext cx="1143000" cy="1010271"/>
          </a:xfrm>
          <a:prstGeom prst="ellipse">
            <a:avLst/>
          </a:pr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Table1</a:t>
            </a:r>
          </a:p>
        </p:txBody>
      </p:sp>
      <p:sp>
        <p:nvSpPr>
          <p:cNvPr id="5" name="Oval 4">
            <a:extLst>
              <a:ext uri="{FF2B5EF4-FFF2-40B4-BE49-F238E27FC236}">
                <a16:creationId xmlns:a16="http://schemas.microsoft.com/office/drawing/2014/main" id="{4983F359-4093-4394-8F1E-C3394A937B29}"/>
              </a:ext>
            </a:extLst>
          </p:cNvPr>
          <p:cNvSpPr/>
          <p:nvPr/>
        </p:nvSpPr>
        <p:spPr>
          <a:xfrm>
            <a:off x="2137528" y="1047035"/>
            <a:ext cx="1143000" cy="1011600"/>
          </a:xfrm>
          <a:prstGeom prst="ellips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Table2</a:t>
            </a:r>
          </a:p>
        </p:txBody>
      </p:sp>
      <p:sp>
        <p:nvSpPr>
          <p:cNvPr id="6" name="Right Arrow 39">
            <a:extLst>
              <a:ext uri="{FF2B5EF4-FFF2-40B4-BE49-F238E27FC236}">
                <a16:creationId xmlns:a16="http://schemas.microsoft.com/office/drawing/2014/main" id="{6A46F5F0-DCF9-4AFE-8F4A-25128CAD1C29}"/>
              </a:ext>
            </a:extLst>
          </p:cNvPr>
          <p:cNvSpPr/>
          <p:nvPr/>
        </p:nvSpPr>
        <p:spPr>
          <a:xfrm>
            <a:off x="3484651" y="1371600"/>
            <a:ext cx="429504" cy="283020"/>
          </a:xfrm>
          <a:prstGeom prs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7" name="Left-Right Arrow 40">
            <a:extLst>
              <a:ext uri="{FF2B5EF4-FFF2-40B4-BE49-F238E27FC236}">
                <a16:creationId xmlns:a16="http://schemas.microsoft.com/office/drawing/2014/main" id="{7A7DB33B-0178-4DBB-AEFA-F1C652AA2887}"/>
              </a:ext>
            </a:extLst>
          </p:cNvPr>
          <p:cNvSpPr/>
          <p:nvPr/>
        </p:nvSpPr>
        <p:spPr>
          <a:xfrm rot="8394108">
            <a:off x="3173218" y="2561523"/>
            <a:ext cx="1109793"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8" name="Freeform 54">
            <a:extLst>
              <a:ext uri="{FF2B5EF4-FFF2-40B4-BE49-F238E27FC236}">
                <a16:creationId xmlns:a16="http://schemas.microsoft.com/office/drawing/2014/main" id="{36AFEFDD-BC1E-441E-BAC9-8705C2849AF7}"/>
              </a:ext>
            </a:extLst>
          </p:cNvPr>
          <p:cNvSpPr/>
          <p:nvPr/>
        </p:nvSpPr>
        <p:spPr>
          <a:xfrm>
            <a:off x="4886079" y="111875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9" name="Freeform 53">
            <a:extLst>
              <a:ext uri="{FF2B5EF4-FFF2-40B4-BE49-F238E27FC236}">
                <a16:creationId xmlns:a16="http://schemas.microsoft.com/office/drawing/2014/main" id="{8046A0C3-7664-4BDE-8E4F-1575D3B46116}"/>
              </a:ext>
            </a:extLst>
          </p:cNvPr>
          <p:cNvSpPr/>
          <p:nvPr/>
        </p:nvSpPr>
        <p:spPr>
          <a:xfrm>
            <a:off x="4320596" y="104417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0" name="Freeform 52">
            <a:extLst>
              <a:ext uri="{FF2B5EF4-FFF2-40B4-BE49-F238E27FC236}">
                <a16:creationId xmlns:a16="http://schemas.microsoft.com/office/drawing/2014/main" id="{86FE5F2E-6048-4154-99AE-0E8E275C8330}"/>
              </a:ext>
            </a:extLst>
          </p:cNvPr>
          <p:cNvSpPr/>
          <p:nvPr/>
        </p:nvSpPr>
        <p:spPr>
          <a:xfrm>
            <a:off x="5169100" y="104417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1" name="Left-Right Arrow 20">
            <a:extLst>
              <a:ext uri="{FF2B5EF4-FFF2-40B4-BE49-F238E27FC236}">
                <a16:creationId xmlns:a16="http://schemas.microsoft.com/office/drawing/2014/main" id="{8F91CF62-D5E6-406E-BCBC-E0B7DEE0542D}"/>
              </a:ext>
            </a:extLst>
          </p:cNvPr>
          <p:cNvSpPr/>
          <p:nvPr/>
        </p:nvSpPr>
        <p:spPr>
          <a:xfrm rot="13216632">
            <a:off x="5910083" y="2556369"/>
            <a:ext cx="1106424"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2" name="Left-Right Arrow 21">
            <a:extLst>
              <a:ext uri="{FF2B5EF4-FFF2-40B4-BE49-F238E27FC236}">
                <a16:creationId xmlns:a16="http://schemas.microsoft.com/office/drawing/2014/main" id="{E75DF16F-A888-40AA-960E-012E41E53C81}"/>
              </a:ext>
            </a:extLst>
          </p:cNvPr>
          <p:cNvSpPr/>
          <p:nvPr/>
        </p:nvSpPr>
        <p:spPr>
          <a:xfrm rot="5400000">
            <a:off x="4635194" y="2683685"/>
            <a:ext cx="979426" cy="336456"/>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B6D116D4-945B-4A7B-BC03-365B9E30AA8D}"/>
              </a:ext>
            </a:extLst>
          </p:cNvPr>
          <p:cNvSpPr txBox="1"/>
          <p:nvPr/>
        </p:nvSpPr>
        <p:spPr>
          <a:xfrm>
            <a:off x="1551955" y="3520005"/>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Left Outer Join</a:t>
            </a:r>
          </a:p>
        </p:txBody>
      </p:sp>
      <p:sp>
        <p:nvSpPr>
          <p:cNvPr id="14" name="TextBox 13">
            <a:extLst>
              <a:ext uri="{FF2B5EF4-FFF2-40B4-BE49-F238E27FC236}">
                <a16:creationId xmlns:a16="http://schemas.microsoft.com/office/drawing/2014/main" id="{B51C689C-9F0F-499C-9569-32FC58C03F8E}"/>
              </a:ext>
            </a:extLst>
          </p:cNvPr>
          <p:cNvSpPr txBox="1"/>
          <p:nvPr/>
        </p:nvSpPr>
        <p:spPr>
          <a:xfrm>
            <a:off x="1551955" y="5188803"/>
            <a:ext cx="2213613"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LEFT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5" name="TextBox 14">
            <a:extLst>
              <a:ext uri="{FF2B5EF4-FFF2-40B4-BE49-F238E27FC236}">
                <a16:creationId xmlns:a16="http://schemas.microsoft.com/office/drawing/2014/main" id="{1674A37E-8A95-4585-A4CD-BA3A02B5040C}"/>
              </a:ext>
            </a:extLst>
          </p:cNvPr>
          <p:cNvSpPr txBox="1"/>
          <p:nvPr/>
        </p:nvSpPr>
        <p:spPr>
          <a:xfrm>
            <a:off x="4295155" y="3514669"/>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Right Outer Join</a:t>
            </a:r>
          </a:p>
        </p:txBody>
      </p:sp>
      <p:sp>
        <p:nvSpPr>
          <p:cNvPr id="16" name="TextBox 15">
            <a:extLst>
              <a:ext uri="{FF2B5EF4-FFF2-40B4-BE49-F238E27FC236}">
                <a16:creationId xmlns:a16="http://schemas.microsoft.com/office/drawing/2014/main" id="{1B3B54D4-13E2-490E-9C2E-DBAB8CAF3CAC}"/>
              </a:ext>
            </a:extLst>
          </p:cNvPr>
          <p:cNvSpPr txBox="1"/>
          <p:nvPr/>
        </p:nvSpPr>
        <p:spPr>
          <a:xfrm>
            <a:off x="4295155" y="5188803"/>
            <a:ext cx="2213613"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RIGHT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7" name="TextBox 16">
            <a:extLst>
              <a:ext uri="{FF2B5EF4-FFF2-40B4-BE49-F238E27FC236}">
                <a16:creationId xmlns:a16="http://schemas.microsoft.com/office/drawing/2014/main" id="{816CC8EC-65F8-4507-A87E-D7D9856320C1}"/>
              </a:ext>
            </a:extLst>
          </p:cNvPr>
          <p:cNvSpPr txBox="1"/>
          <p:nvPr/>
        </p:nvSpPr>
        <p:spPr>
          <a:xfrm>
            <a:off x="7099585" y="3514669"/>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Full Outer Join</a:t>
            </a:r>
          </a:p>
        </p:txBody>
      </p:sp>
      <p:sp>
        <p:nvSpPr>
          <p:cNvPr id="18" name="TextBox 17">
            <a:extLst>
              <a:ext uri="{FF2B5EF4-FFF2-40B4-BE49-F238E27FC236}">
                <a16:creationId xmlns:a16="http://schemas.microsoft.com/office/drawing/2014/main" id="{F6E515BF-0E5F-4B9C-BA3E-4DFD5307982D}"/>
              </a:ext>
            </a:extLst>
          </p:cNvPr>
          <p:cNvSpPr txBox="1"/>
          <p:nvPr/>
        </p:nvSpPr>
        <p:spPr>
          <a:xfrm>
            <a:off x="7332054" y="5188803"/>
            <a:ext cx="1786271"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FULL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9" name="Freeform 32">
            <a:extLst>
              <a:ext uri="{FF2B5EF4-FFF2-40B4-BE49-F238E27FC236}">
                <a16:creationId xmlns:a16="http://schemas.microsoft.com/office/drawing/2014/main" id="{FC6AF3AB-CA90-47E8-B4E8-C5D1ABCE760B}"/>
              </a:ext>
            </a:extLst>
          </p:cNvPr>
          <p:cNvSpPr/>
          <p:nvPr/>
        </p:nvSpPr>
        <p:spPr>
          <a:xfrm>
            <a:off x="2193638"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0" name="Freeform 33">
            <a:extLst>
              <a:ext uri="{FF2B5EF4-FFF2-40B4-BE49-F238E27FC236}">
                <a16:creationId xmlns:a16="http://schemas.microsoft.com/office/drawing/2014/main" id="{0B5651F4-7AE3-4DD9-AB18-C9A75412D353}"/>
              </a:ext>
            </a:extLst>
          </p:cNvPr>
          <p:cNvSpPr/>
          <p:nvPr/>
        </p:nvSpPr>
        <p:spPr>
          <a:xfrm>
            <a:off x="1628155" y="399119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1" name="Freeform 36">
            <a:extLst>
              <a:ext uri="{FF2B5EF4-FFF2-40B4-BE49-F238E27FC236}">
                <a16:creationId xmlns:a16="http://schemas.microsoft.com/office/drawing/2014/main" id="{5A9608C9-B31D-4876-9116-8224402F0F63}"/>
              </a:ext>
            </a:extLst>
          </p:cNvPr>
          <p:cNvSpPr/>
          <p:nvPr/>
        </p:nvSpPr>
        <p:spPr>
          <a:xfrm>
            <a:off x="4509874"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2" name="Freeform 37">
            <a:extLst>
              <a:ext uri="{FF2B5EF4-FFF2-40B4-BE49-F238E27FC236}">
                <a16:creationId xmlns:a16="http://schemas.microsoft.com/office/drawing/2014/main" id="{9E8038A3-EF7E-48E1-8E91-2203B821309A}"/>
              </a:ext>
            </a:extLst>
          </p:cNvPr>
          <p:cNvSpPr/>
          <p:nvPr/>
        </p:nvSpPr>
        <p:spPr>
          <a:xfrm>
            <a:off x="4792895" y="399119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3" name="Freeform 38">
            <a:extLst>
              <a:ext uri="{FF2B5EF4-FFF2-40B4-BE49-F238E27FC236}">
                <a16:creationId xmlns:a16="http://schemas.microsoft.com/office/drawing/2014/main" id="{826668A9-7964-4098-9DBA-6339E84520C0}"/>
              </a:ext>
            </a:extLst>
          </p:cNvPr>
          <p:cNvSpPr/>
          <p:nvPr/>
        </p:nvSpPr>
        <p:spPr>
          <a:xfrm>
            <a:off x="7729269"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4" name="Freeform 41">
            <a:extLst>
              <a:ext uri="{FF2B5EF4-FFF2-40B4-BE49-F238E27FC236}">
                <a16:creationId xmlns:a16="http://schemas.microsoft.com/office/drawing/2014/main" id="{0375C6D5-6956-4A2E-A2FD-353108FB16EC}"/>
              </a:ext>
            </a:extLst>
          </p:cNvPr>
          <p:cNvSpPr/>
          <p:nvPr/>
        </p:nvSpPr>
        <p:spPr>
          <a:xfrm>
            <a:off x="7163786" y="399119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5" name="Freeform 42">
            <a:extLst>
              <a:ext uri="{FF2B5EF4-FFF2-40B4-BE49-F238E27FC236}">
                <a16:creationId xmlns:a16="http://schemas.microsoft.com/office/drawing/2014/main" id="{37D2EBBD-B1A2-43F8-9157-F9F79F9FABAD}"/>
              </a:ext>
            </a:extLst>
          </p:cNvPr>
          <p:cNvSpPr/>
          <p:nvPr/>
        </p:nvSpPr>
        <p:spPr>
          <a:xfrm>
            <a:off x="8012290" y="399119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1747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animBg="1"/>
      <p:bldP spid="20" grpId="0" animBg="1"/>
      <p:bldP spid="21" grpId="0" animBg="1"/>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Group by </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89F3EAE5-839D-4A12-9A84-00A167A18158}"/>
              </a:ext>
            </a:extLst>
          </p:cNvPr>
          <p:cNvSpPr/>
          <p:nvPr/>
        </p:nvSpPr>
        <p:spPr>
          <a:xfrm>
            <a:off x="717875" y="1072981"/>
            <a:ext cx="1144800" cy="1011600"/>
          </a:xfrm>
          <a:prstGeom prst="ellipse">
            <a:avLst/>
          </a:pr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Table1</a:t>
            </a:r>
          </a:p>
        </p:txBody>
      </p:sp>
      <p:sp>
        <p:nvSpPr>
          <p:cNvPr id="5" name="Oval 4">
            <a:extLst>
              <a:ext uri="{FF2B5EF4-FFF2-40B4-BE49-F238E27FC236}">
                <a16:creationId xmlns:a16="http://schemas.microsoft.com/office/drawing/2014/main" id="{7FC747D3-F9F0-4B58-8A06-E1587139E017}"/>
              </a:ext>
            </a:extLst>
          </p:cNvPr>
          <p:cNvSpPr/>
          <p:nvPr/>
        </p:nvSpPr>
        <p:spPr>
          <a:xfrm>
            <a:off x="1966678" y="1044169"/>
            <a:ext cx="1144800" cy="1011600"/>
          </a:xfrm>
          <a:prstGeom prst="ellips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Table2</a:t>
            </a:r>
          </a:p>
        </p:txBody>
      </p:sp>
      <p:sp>
        <p:nvSpPr>
          <p:cNvPr id="6" name="Right Arrow 39">
            <a:extLst>
              <a:ext uri="{FF2B5EF4-FFF2-40B4-BE49-F238E27FC236}">
                <a16:creationId xmlns:a16="http://schemas.microsoft.com/office/drawing/2014/main" id="{3D6F35F1-6532-412E-8D3E-F1711C06AE77}"/>
              </a:ext>
            </a:extLst>
          </p:cNvPr>
          <p:cNvSpPr/>
          <p:nvPr/>
        </p:nvSpPr>
        <p:spPr>
          <a:xfrm>
            <a:off x="3313801" y="1371600"/>
            <a:ext cx="429504" cy="283020"/>
          </a:xfrm>
          <a:prstGeom prs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7" name="Left-Right Arrow 40">
            <a:extLst>
              <a:ext uri="{FF2B5EF4-FFF2-40B4-BE49-F238E27FC236}">
                <a16:creationId xmlns:a16="http://schemas.microsoft.com/office/drawing/2014/main" id="{D842B0B8-2DC7-404A-93D3-FA680826DDE2}"/>
              </a:ext>
            </a:extLst>
          </p:cNvPr>
          <p:cNvSpPr/>
          <p:nvPr/>
        </p:nvSpPr>
        <p:spPr>
          <a:xfrm rot="8394108">
            <a:off x="3002368" y="2561523"/>
            <a:ext cx="1109793"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8" name="Freeform 54">
            <a:extLst>
              <a:ext uri="{FF2B5EF4-FFF2-40B4-BE49-F238E27FC236}">
                <a16:creationId xmlns:a16="http://schemas.microsoft.com/office/drawing/2014/main" id="{157891F3-2189-4734-9DE3-E31577463692}"/>
              </a:ext>
            </a:extLst>
          </p:cNvPr>
          <p:cNvSpPr/>
          <p:nvPr/>
        </p:nvSpPr>
        <p:spPr>
          <a:xfrm>
            <a:off x="4715229" y="111875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9" name="Freeform 53">
            <a:extLst>
              <a:ext uri="{FF2B5EF4-FFF2-40B4-BE49-F238E27FC236}">
                <a16:creationId xmlns:a16="http://schemas.microsoft.com/office/drawing/2014/main" id="{E5185A54-6C65-4077-9800-6A3F2BD95F36}"/>
              </a:ext>
            </a:extLst>
          </p:cNvPr>
          <p:cNvSpPr/>
          <p:nvPr/>
        </p:nvSpPr>
        <p:spPr>
          <a:xfrm>
            <a:off x="4149746" y="104417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0" name="Freeform 52">
            <a:extLst>
              <a:ext uri="{FF2B5EF4-FFF2-40B4-BE49-F238E27FC236}">
                <a16:creationId xmlns:a16="http://schemas.microsoft.com/office/drawing/2014/main" id="{843A5673-273C-4667-855B-97A40E894516}"/>
              </a:ext>
            </a:extLst>
          </p:cNvPr>
          <p:cNvSpPr/>
          <p:nvPr/>
        </p:nvSpPr>
        <p:spPr>
          <a:xfrm>
            <a:off x="4998250" y="104417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1" name="Left-Right Arrow 20">
            <a:extLst>
              <a:ext uri="{FF2B5EF4-FFF2-40B4-BE49-F238E27FC236}">
                <a16:creationId xmlns:a16="http://schemas.microsoft.com/office/drawing/2014/main" id="{27C8B11B-E451-4FFB-843F-37BC0CFF7FFD}"/>
              </a:ext>
            </a:extLst>
          </p:cNvPr>
          <p:cNvSpPr/>
          <p:nvPr/>
        </p:nvSpPr>
        <p:spPr>
          <a:xfrm rot="13216632">
            <a:off x="5739233" y="2556369"/>
            <a:ext cx="1106424"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2" name="Left-Right Arrow 21">
            <a:extLst>
              <a:ext uri="{FF2B5EF4-FFF2-40B4-BE49-F238E27FC236}">
                <a16:creationId xmlns:a16="http://schemas.microsoft.com/office/drawing/2014/main" id="{B0BD0BCC-814D-4DDC-9EAA-7AC2907E34E5}"/>
              </a:ext>
            </a:extLst>
          </p:cNvPr>
          <p:cNvSpPr/>
          <p:nvPr/>
        </p:nvSpPr>
        <p:spPr>
          <a:xfrm rot="5400000">
            <a:off x="4464344" y="2683685"/>
            <a:ext cx="979426" cy="336456"/>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32252407-D670-4CBF-924F-0908F0A91E6E}"/>
              </a:ext>
            </a:extLst>
          </p:cNvPr>
          <p:cNvSpPr txBox="1"/>
          <p:nvPr/>
        </p:nvSpPr>
        <p:spPr>
          <a:xfrm>
            <a:off x="1381105" y="3338810"/>
            <a:ext cx="187143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Left Table</a:t>
            </a:r>
          </a:p>
        </p:txBody>
      </p:sp>
      <p:sp>
        <p:nvSpPr>
          <p:cNvPr id="14" name="Freeform 23">
            <a:extLst>
              <a:ext uri="{FF2B5EF4-FFF2-40B4-BE49-F238E27FC236}">
                <a16:creationId xmlns:a16="http://schemas.microsoft.com/office/drawing/2014/main" id="{C59ECBEA-6A3A-4F37-AF50-5A7672A5F41C}"/>
              </a:ext>
            </a:extLst>
          </p:cNvPr>
          <p:cNvSpPr/>
          <p:nvPr/>
        </p:nvSpPr>
        <p:spPr>
          <a:xfrm>
            <a:off x="1747077" y="3923585"/>
            <a:ext cx="667260" cy="890171"/>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77C1F31B-4797-4EE7-8CD9-069755AD917A}"/>
              </a:ext>
            </a:extLst>
          </p:cNvPr>
          <p:cNvSpPr txBox="1"/>
          <p:nvPr/>
        </p:nvSpPr>
        <p:spPr>
          <a:xfrm>
            <a:off x="1381105" y="5007608"/>
            <a:ext cx="221361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LEFT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T2.Id2 IS NULL</a:t>
            </a:r>
          </a:p>
        </p:txBody>
      </p:sp>
      <p:sp>
        <p:nvSpPr>
          <p:cNvPr id="16" name="TextBox 15">
            <a:extLst>
              <a:ext uri="{FF2B5EF4-FFF2-40B4-BE49-F238E27FC236}">
                <a16:creationId xmlns:a16="http://schemas.microsoft.com/office/drawing/2014/main" id="{DEF0BEAA-F679-4B93-B20D-B15A995A0238}"/>
              </a:ext>
            </a:extLst>
          </p:cNvPr>
          <p:cNvSpPr txBox="1"/>
          <p:nvPr/>
        </p:nvSpPr>
        <p:spPr>
          <a:xfrm>
            <a:off x="4124305" y="3333474"/>
            <a:ext cx="187143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Right Table</a:t>
            </a:r>
          </a:p>
        </p:txBody>
      </p:sp>
      <p:sp>
        <p:nvSpPr>
          <p:cNvPr id="17" name="Freeform 26">
            <a:extLst>
              <a:ext uri="{FF2B5EF4-FFF2-40B4-BE49-F238E27FC236}">
                <a16:creationId xmlns:a16="http://schemas.microsoft.com/office/drawing/2014/main" id="{F6B077E5-1212-4064-BC92-AE21309575E0}"/>
              </a:ext>
            </a:extLst>
          </p:cNvPr>
          <p:cNvSpPr/>
          <p:nvPr/>
        </p:nvSpPr>
        <p:spPr>
          <a:xfrm>
            <a:off x="4626132" y="3930021"/>
            <a:ext cx="667512" cy="886968"/>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2D193E8E-AC2F-4112-B9BA-37B2AA5B6E26}"/>
              </a:ext>
            </a:extLst>
          </p:cNvPr>
          <p:cNvSpPr txBox="1"/>
          <p:nvPr/>
        </p:nvSpPr>
        <p:spPr>
          <a:xfrm>
            <a:off x="4124305" y="5007608"/>
            <a:ext cx="221361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lang="en-US" sz="1600" kern="0" dirty="0">
                <a:solidFill>
                  <a:prstClr val="black">
                    <a:lumMod val="50000"/>
                    <a:lumOff val="50000"/>
                  </a:prstClr>
                </a:solidFill>
              </a:rPr>
              <a:t>RIGHT</a:t>
            </a:r>
            <a:r>
              <a:rPr kumimoji="0" lang="en-US" sz="1600" b="0" i="0" u="none" strike="noStrike" kern="0" cap="none" spc="0" normalizeH="0" baseline="0" noProof="0" dirty="0">
                <a:ln>
                  <a:noFill/>
                </a:ln>
                <a:solidFill>
                  <a:prstClr val="black">
                    <a:lumMod val="50000"/>
                    <a:lumOff val="50000"/>
                  </a:prstClr>
                </a:solidFill>
                <a:effectLst/>
                <a:uLnTx/>
                <a:uFillTx/>
              </a:rPr>
              <a: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T1.Id1 IS NULL</a:t>
            </a:r>
          </a:p>
        </p:txBody>
      </p:sp>
      <p:sp>
        <p:nvSpPr>
          <p:cNvPr id="19" name="TextBox 18">
            <a:extLst>
              <a:ext uri="{FF2B5EF4-FFF2-40B4-BE49-F238E27FC236}">
                <a16:creationId xmlns:a16="http://schemas.microsoft.com/office/drawing/2014/main" id="{EBA8F01D-257C-429A-90BB-0E39A1E6A208}"/>
              </a:ext>
            </a:extLst>
          </p:cNvPr>
          <p:cNvSpPr txBox="1"/>
          <p:nvPr/>
        </p:nvSpPr>
        <p:spPr>
          <a:xfrm>
            <a:off x="6928735" y="3333474"/>
            <a:ext cx="248452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Left and Right Table</a:t>
            </a:r>
          </a:p>
        </p:txBody>
      </p:sp>
      <p:sp>
        <p:nvSpPr>
          <p:cNvPr id="20" name="Freeform 29">
            <a:extLst>
              <a:ext uri="{FF2B5EF4-FFF2-40B4-BE49-F238E27FC236}">
                <a16:creationId xmlns:a16="http://schemas.microsoft.com/office/drawing/2014/main" id="{409EACCA-3EA3-4040-91DD-88D80F5AA9D9}"/>
              </a:ext>
            </a:extLst>
          </p:cNvPr>
          <p:cNvSpPr/>
          <p:nvPr/>
        </p:nvSpPr>
        <p:spPr>
          <a:xfrm>
            <a:off x="7222979" y="3930021"/>
            <a:ext cx="667512" cy="886968"/>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1" name="Freeform 30">
            <a:extLst>
              <a:ext uri="{FF2B5EF4-FFF2-40B4-BE49-F238E27FC236}">
                <a16:creationId xmlns:a16="http://schemas.microsoft.com/office/drawing/2014/main" id="{66DBF8DA-1726-43C0-8F0E-2C64F9B1A6FE}"/>
              </a:ext>
            </a:extLst>
          </p:cNvPr>
          <p:cNvSpPr/>
          <p:nvPr/>
        </p:nvSpPr>
        <p:spPr>
          <a:xfrm>
            <a:off x="7890491" y="3930021"/>
            <a:ext cx="667512" cy="886968"/>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7EF4C097-8C97-4584-90A0-A1D17C2169E4}"/>
              </a:ext>
            </a:extLst>
          </p:cNvPr>
          <p:cNvSpPr txBox="1"/>
          <p:nvPr/>
        </p:nvSpPr>
        <p:spPr>
          <a:xfrm>
            <a:off x="7161204" y="5007608"/>
            <a:ext cx="2213613"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FULL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T1.Id1 IS NULL Or T2.Id2 IS NULL</a:t>
            </a:r>
          </a:p>
        </p:txBody>
      </p:sp>
    </p:spTree>
    <p:extLst>
      <p:ext uri="{BB962C8B-B14F-4D97-AF65-F5344CB8AC3E}">
        <p14:creationId xmlns:p14="http://schemas.microsoft.com/office/powerpoint/2010/main" val="115849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p:bldP spid="14" grpId="0" animBg="1"/>
      <p:bldP spid="15" grpId="0"/>
      <p:bldP spid="16" grpId="0"/>
      <p:bldP spid="17" grpId="0" animBg="1"/>
      <p:bldP spid="18" grpId="0"/>
      <p:bldP spid="19" grpId="0"/>
      <p:bldP spid="20" grpId="0" animBg="1"/>
      <p:bldP spid="21" grpId="0" animBg="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Left Table</a:t>
            </a:r>
          </a:p>
          <a:p>
            <a:endParaRPr lang="en-US" dirty="0"/>
          </a:p>
        </p:txBody>
      </p:sp>
      <p:sp>
        <p:nvSpPr>
          <p:cNvPr id="4" name="Rectangle 3"/>
          <p:cNvSpPr/>
          <p:nvPr/>
        </p:nvSpPr>
        <p:spPr>
          <a:xfrm>
            <a:off x="342900" y="1396153"/>
            <a:ext cx="8610600" cy="2397699"/>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221998"/>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214833"/>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r>
              <a:rPr lang="en-US" dirty="0">
                <a:ln w="0"/>
                <a:solidFill>
                  <a:schemeClr val="tx1"/>
                </a:solidFill>
              </a:rPr>
              <a:t>.EID</a:t>
            </a:r>
          </a:p>
        </p:txBody>
      </p:sp>
      <p:sp>
        <p:nvSpPr>
          <p:cNvPr id="7" name="Rectangle 6"/>
          <p:cNvSpPr/>
          <p:nvPr/>
        </p:nvSpPr>
        <p:spPr>
          <a:xfrm>
            <a:off x="3187130" y="3221998"/>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225812"/>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4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48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66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66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66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6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92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70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70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51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82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4582326" y="323445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21" name="Picture 20"/>
          <p:cNvPicPr>
            <a:picLocks noChangeAspect="1"/>
          </p:cNvPicPr>
          <p:nvPr/>
        </p:nvPicPr>
        <p:blipFill>
          <a:blip r:embed="rId2"/>
          <a:stretch>
            <a:fillRect/>
          </a:stretch>
        </p:blipFill>
        <p:spPr>
          <a:xfrm>
            <a:off x="4573379" y="4993463"/>
            <a:ext cx="743902" cy="672186"/>
          </a:xfrm>
          <a:prstGeom prst="rect">
            <a:avLst/>
          </a:prstGeom>
        </p:spPr>
      </p:pic>
      <p:graphicFrame>
        <p:nvGraphicFramePr>
          <p:cNvPr id="22" name="Table 21"/>
          <p:cNvGraphicFramePr>
            <a:graphicFrameLocks noGrp="1" noChangeAspect="1"/>
          </p:cNvGraphicFramePr>
          <p:nvPr>
            <p:extLst>
              <p:ext uri="{D42A27DB-BD31-4B8C-83A1-F6EECF244321}">
                <p14:modId xmlns:p14="http://schemas.microsoft.com/office/powerpoint/2010/main" val="2773055984"/>
              </p:ext>
            </p:extLst>
          </p:nvPr>
        </p:nvGraphicFramePr>
        <p:xfrm>
          <a:off x="5517045" y="4674863"/>
          <a:ext cx="2788755" cy="929013"/>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683446965"/>
              </p:ext>
            </p:extLst>
          </p:nvPr>
        </p:nvGraphicFramePr>
        <p:xfrm>
          <a:off x="533400" y="3899327"/>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443826726"/>
              </p:ext>
            </p:extLst>
          </p:nvPr>
        </p:nvGraphicFramePr>
        <p:xfrm>
          <a:off x="2907169" y="3961462"/>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4663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Right Table</a:t>
            </a:r>
          </a:p>
          <a:p>
            <a:endParaRPr lang="en-US" dirty="0"/>
          </a:p>
        </p:txBody>
      </p:sp>
      <p:sp>
        <p:nvSpPr>
          <p:cNvPr id="4" name="Rectangle 3"/>
          <p:cNvSpPr/>
          <p:nvPr/>
        </p:nvSpPr>
        <p:spPr>
          <a:xfrm>
            <a:off x="342900" y="1412096"/>
            <a:ext cx="8610600" cy="2321704"/>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184085"/>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185789"/>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p>
        </p:txBody>
      </p:sp>
      <p:sp>
        <p:nvSpPr>
          <p:cNvPr id="7" name="Rectangle 6"/>
          <p:cNvSpPr/>
          <p:nvPr/>
        </p:nvSpPr>
        <p:spPr>
          <a:xfrm>
            <a:off x="3187130" y="319295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196768"/>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03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03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21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21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21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22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877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25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25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473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37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4582326" y="3205413"/>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21" name="Picture 20"/>
          <p:cNvPicPr>
            <a:picLocks noChangeAspect="1"/>
          </p:cNvPicPr>
          <p:nvPr/>
        </p:nvPicPr>
        <p:blipFill>
          <a:blip r:embed="rId2"/>
          <a:stretch>
            <a:fillRect/>
          </a:stretch>
        </p:blipFill>
        <p:spPr>
          <a:xfrm>
            <a:off x="4573379" y="4926088"/>
            <a:ext cx="743902" cy="672186"/>
          </a:xfrm>
          <a:prstGeom prst="rect">
            <a:avLst/>
          </a:prstGeom>
        </p:spPr>
      </p:pic>
      <p:graphicFrame>
        <p:nvGraphicFramePr>
          <p:cNvPr id="22" name="Table 21"/>
          <p:cNvGraphicFramePr>
            <a:graphicFrameLocks noGrp="1" noChangeAspect="1"/>
          </p:cNvGraphicFramePr>
          <p:nvPr>
            <p:extLst>
              <p:ext uri="{D42A27DB-BD31-4B8C-83A1-F6EECF244321}">
                <p14:modId xmlns:p14="http://schemas.microsoft.com/office/powerpoint/2010/main" val="4266372267"/>
              </p:ext>
            </p:extLst>
          </p:nvPr>
        </p:nvGraphicFramePr>
        <p:xfrm>
          <a:off x="5517045" y="4607488"/>
          <a:ext cx="2788755" cy="929013"/>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2500</a:t>
                      </a: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01934229"/>
              </p:ext>
            </p:extLst>
          </p:nvPr>
        </p:nvGraphicFramePr>
        <p:xfrm>
          <a:off x="533400" y="38319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853503582"/>
              </p:ext>
            </p:extLst>
          </p:nvPr>
        </p:nvGraphicFramePr>
        <p:xfrm>
          <a:off x="2907169" y="3894087"/>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7523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Left  and Right Table</a:t>
            </a:r>
          </a:p>
          <a:p>
            <a:endParaRPr lang="en-US" dirty="0"/>
          </a:p>
        </p:txBody>
      </p:sp>
      <p:sp>
        <p:nvSpPr>
          <p:cNvPr id="4" name="Rectangle 3"/>
          <p:cNvSpPr/>
          <p:nvPr/>
        </p:nvSpPr>
        <p:spPr>
          <a:xfrm>
            <a:off x="342900" y="1398956"/>
            <a:ext cx="8610600" cy="2411044"/>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167245"/>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167246"/>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p>
        </p:txBody>
      </p:sp>
      <p:sp>
        <p:nvSpPr>
          <p:cNvPr id="7" name="Rectangle 6"/>
          <p:cNvSpPr/>
          <p:nvPr/>
        </p:nvSpPr>
        <p:spPr>
          <a:xfrm>
            <a:off x="3187130" y="3174411"/>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178225"/>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4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48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66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66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66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6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92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70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70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51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82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8319785" y="317731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1" name="Rectangle 20"/>
          <p:cNvSpPr/>
          <p:nvPr/>
        </p:nvSpPr>
        <p:spPr>
          <a:xfrm>
            <a:off x="5174313" y="3169797"/>
            <a:ext cx="1626596"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r>
              <a:rPr lang="en-US" dirty="0">
                <a:ln w="0"/>
                <a:solidFill>
                  <a:schemeClr val="tx1"/>
                </a:solidFill>
              </a:rPr>
              <a:t>.EID</a:t>
            </a:r>
          </a:p>
        </p:txBody>
      </p:sp>
      <p:sp>
        <p:nvSpPr>
          <p:cNvPr id="22" name="Rectangle 21"/>
          <p:cNvSpPr/>
          <p:nvPr/>
        </p:nvSpPr>
        <p:spPr>
          <a:xfrm>
            <a:off x="6888234" y="3167246"/>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23" name="Rectangle 22"/>
          <p:cNvSpPr/>
          <p:nvPr/>
        </p:nvSpPr>
        <p:spPr>
          <a:xfrm>
            <a:off x="7476644" y="3171060"/>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24" name="Rectangle 23"/>
          <p:cNvSpPr/>
          <p:nvPr/>
        </p:nvSpPr>
        <p:spPr>
          <a:xfrm>
            <a:off x="4594063" y="317822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OR</a:t>
            </a:r>
          </a:p>
        </p:txBody>
      </p:sp>
      <p:pic>
        <p:nvPicPr>
          <p:cNvPr id="25" name="Picture 24"/>
          <p:cNvPicPr>
            <a:picLocks noChangeAspect="1"/>
          </p:cNvPicPr>
          <p:nvPr/>
        </p:nvPicPr>
        <p:blipFill>
          <a:blip r:embed="rId2"/>
          <a:stretch>
            <a:fillRect/>
          </a:stretch>
        </p:blipFill>
        <p:spPr>
          <a:xfrm>
            <a:off x="4573379" y="4926088"/>
            <a:ext cx="743902" cy="672186"/>
          </a:xfrm>
          <a:prstGeom prst="rect">
            <a:avLst/>
          </a:prstGeom>
        </p:spPr>
      </p:pic>
      <p:graphicFrame>
        <p:nvGraphicFramePr>
          <p:cNvPr id="26" name="Table 25"/>
          <p:cNvGraphicFramePr>
            <a:graphicFrameLocks noGrp="1" noChangeAspect="1"/>
          </p:cNvGraphicFramePr>
          <p:nvPr>
            <p:extLst>
              <p:ext uri="{D42A27DB-BD31-4B8C-83A1-F6EECF244321}">
                <p14:modId xmlns:p14="http://schemas.microsoft.com/office/powerpoint/2010/main" val="1067717683"/>
              </p:ext>
            </p:extLst>
          </p:nvPr>
        </p:nvGraphicFramePr>
        <p:xfrm>
          <a:off x="5517045" y="4607488"/>
          <a:ext cx="2788755" cy="1238610"/>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2500</a:t>
                      </a: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581195326"/>
              </p:ext>
            </p:extLst>
          </p:nvPr>
        </p:nvGraphicFramePr>
        <p:xfrm>
          <a:off x="533400" y="38319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587149792"/>
              </p:ext>
            </p:extLst>
          </p:nvPr>
        </p:nvGraphicFramePr>
        <p:xfrm>
          <a:off x="2907169" y="3894087"/>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3268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Subquery</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387958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a:t>
            </a:r>
          </a:p>
        </p:txBody>
      </p:sp>
      <p:sp>
        <p:nvSpPr>
          <p:cNvPr id="4" name="Content Placeholder 3">
            <a:extLst>
              <a:ext uri="{FF2B5EF4-FFF2-40B4-BE49-F238E27FC236}">
                <a16:creationId xmlns:a16="http://schemas.microsoft.com/office/drawing/2014/main" id="{092DF5CD-7A6A-4B81-9C13-BF70C5D8D934}"/>
              </a:ext>
            </a:extLst>
          </p:cNvPr>
          <p:cNvSpPr>
            <a:spLocks noGrp="1"/>
          </p:cNvSpPr>
          <p:nvPr>
            <p:ph idx="1"/>
          </p:nvPr>
        </p:nvSpPr>
        <p:spPr/>
        <p:txBody>
          <a:bodyPr/>
          <a:lstStyle/>
          <a:p>
            <a:r>
              <a:rPr lang="en-US" dirty="0"/>
              <a:t>We will use sub query when we want to </a:t>
            </a:r>
            <a:r>
              <a:rPr lang="en-US" b="1" dirty="0">
                <a:solidFill>
                  <a:schemeClr val="tx2"/>
                </a:solidFill>
              </a:rPr>
              <a:t>search some data </a:t>
            </a:r>
            <a:r>
              <a:rPr lang="en-US" dirty="0"/>
              <a:t>using select query but we </a:t>
            </a:r>
            <a:r>
              <a:rPr lang="en-US" b="1" dirty="0">
                <a:solidFill>
                  <a:schemeClr val="tx2"/>
                </a:solidFill>
              </a:rPr>
              <a:t>don’t know the exact value from data</a:t>
            </a:r>
            <a:r>
              <a:rPr lang="en-US" dirty="0">
                <a:solidFill>
                  <a:schemeClr val="tx2"/>
                </a:solidFill>
              </a:rPr>
              <a:t>.</a:t>
            </a:r>
          </a:p>
          <a:p>
            <a:r>
              <a:rPr lang="en-US" dirty="0"/>
              <a:t>For Example, if you want to find out the </a:t>
            </a:r>
            <a:r>
              <a:rPr lang="en-US" b="1" dirty="0">
                <a:solidFill>
                  <a:schemeClr val="tx2"/>
                </a:solidFill>
              </a:rPr>
              <a:t>name of the employee </a:t>
            </a:r>
            <a:r>
              <a:rPr lang="en-US" dirty="0"/>
              <a:t>whose </a:t>
            </a:r>
            <a:r>
              <a:rPr lang="en-US" b="1" dirty="0">
                <a:solidFill>
                  <a:schemeClr val="tx2"/>
                </a:solidFill>
              </a:rPr>
              <a:t>salary is maximum</a:t>
            </a:r>
            <a:r>
              <a:rPr lang="en-US" dirty="0"/>
              <a:t>. </a:t>
            </a:r>
          </a:p>
          <a:p>
            <a:pPr lvl="1"/>
            <a:r>
              <a:rPr lang="en-US" dirty="0"/>
              <a:t>Step 1: Find out maximum salary</a:t>
            </a:r>
          </a:p>
          <a:p>
            <a:pPr lvl="1"/>
            <a:r>
              <a:rPr lang="en-US" dirty="0"/>
              <a:t>Step 2: Then Search for the name of employee  </a:t>
            </a:r>
          </a:p>
          <a:p>
            <a:r>
              <a:rPr lang="en-US" dirty="0"/>
              <a:t>Query inside a query.</a:t>
            </a:r>
          </a:p>
          <a:p>
            <a:r>
              <a:rPr lang="en-US" dirty="0"/>
              <a:t>Sub query is usually added in a where clause.  </a:t>
            </a:r>
          </a:p>
        </p:txBody>
      </p:sp>
      <p:sp>
        <p:nvSpPr>
          <p:cNvPr id="9" name="Oval 8">
            <a:extLst>
              <a:ext uri="{FF2B5EF4-FFF2-40B4-BE49-F238E27FC236}">
                <a16:creationId xmlns:a16="http://schemas.microsoft.com/office/drawing/2014/main" id="{BE19EC3D-252D-4ACF-8C36-C107E900B216}"/>
              </a:ext>
            </a:extLst>
          </p:cNvPr>
          <p:cNvSpPr/>
          <p:nvPr/>
        </p:nvSpPr>
        <p:spPr>
          <a:xfrm>
            <a:off x="4293078" y="4237879"/>
            <a:ext cx="3671454" cy="1889538"/>
          </a:xfrm>
          <a:prstGeom prst="ellipse">
            <a:avLst/>
          </a:prstGeom>
          <a:solidFill>
            <a:schemeClr val="tx2">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002060"/>
                </a:solidFill>
              </a:rPr>
              <a:t>Query -2 </a:t>
            </a:r>
          </a:p>
        </p:txBody>
      </p:sp>
      <p:sp>
        <p:nvSpPr>
          <p:cNvPr id="11" name="Oval 10">
            <a:extLst>
              <a:ext uri="{FF2B5EF4-FFF2-40B4-BE49-F238E27FC236}">
                <a16:creationId xmlns:a16="http://schemas.microsoft.com/office/drawing/2014/main" id="{21F7579F-5591-4367-AD4E-103686674EDC}"/>
              </a:ext>
            </a:extLst>
          </p:cNvPr>
          <p:cNvSpPr/>
          <p:nvPr/>
        </p:nvSpPr>
        <p:spPr>
          <a:xfrm>
            <a:off x="5389420" y="4801190"/>
            <a:ext cx="1572810" cy="988245"/>
          </a:xfrm>
          <a:prstGeom prst="ellipse">
            <a:avLst/>
          </a:prstGeom>
          <a:solidFill>
            <a:schemeClr val="bg2">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Query -1 </a:t>
            </a:r>
          </a:p>
        </p:txBody>
      </p:sp>
      <p:cxnSp>
        <p:nvCxnSpPr>
          <p:cNvPr id="12" name="Straight Arrow Connector 11">
            <a:extLst>
              <a:ext uri="{FF2B5EF4-FFF2-40B4-BE49-F238E27FC236}">
                <a16:creationId xmlns:a16="http://schemas.microsoft.com/office/drawing/2014/main" id="{8F11FD34-7DBC-4A4A-80D1-76B610873128}"/>
              </a:ext>
            </a:extLst>
          </p:cNvPr>
          <p:cNvCxnSpPr>
            <a:cxnSpLocks/>
          </p:cNvCxnSpPr>
          <p:nvPr/>
        </p:nvCxnSpPr>
        <p:spPr>
          <a:xfrm flipH="1">
            <a:off x="4317103" y="5310437"/>
            <a:ext cx="1039512" cy="0"/>
          </a:xfrm>
          <a:prstGeom prst="straightConnector1">
            <a:avLst/>
          </a:prstGeom>
          <a:ln w="12700" cap="flat" cmpd="sng" algn="ctr">
            <a:solidFill>
              <a:schemeClr val="tx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80F8A43-D371-4879-B687-23A0874DDEF5}"/>
              </a:ext>
            </a:extLst>
          </p:cNvPr>
          <p:cNvSpPr txBox="1"/>
          <p:nvPr/>
        </p:nvSpPr>
        <p:spPr>
          <a:xfrm>
            <a:off x="7114309" y="5002660"/>
            <a:ext cx="817418" cy="307777"/>
          </a:xfrm>
          <a:prstGeom prst="rect">
            <a:avLst/>
          </a:prstGeom>
          <a:noFill/>
        </p:spPr>
        <p:txBody>
          <a:bodyPr wrap="square" rtlCol="0">
            <a:spAutoFit/>
          </a:bodyPr>
          <a:lstStyle/>
          <a:p>
            <a:r>
              <a:rPr lang="en-US" sz="1400" b="1" dirty="0">
                <a:solidFill>
                  <a:schemeClr val="tx2"/>
                </a:solidFill>
              </a:rPr>
              <a:t>OUTPUT</a:t>
            </a:r>
          </a:p>
        </p:txBody>
      </p:sp>
      <p:sp>
        <p:nvSpPr>
          <p:cNvPr id="14" name="TextBox 13">
            <a:extLst>
              <a:ext uri="{FF2B5EF4-FFF2-40B4-BE49-F238E27FC236}">
                <a16:creationId xmlns:a16="http://schemas.microsoft.com/office/drawing/2014/main" id="{DE4CD5B3-333F-40FF-9CC5-6D2AF4212395}"/>
              </a:ext>
            </a:extLst>
          </p:cNvPr>
          <p:cNvSpPr txBox="1"/>
          <p:nvPr/>
        </p:nvSpPr>
        <p:spPr>
          <a:xfrm>
            <a:off x="4641694" y="4987535"/>
            <a:ext cx="657672" cy="307777"/>
          </a:xfrm>
          <a:prstGeom prst="rect">
            <a:avLst/>
          </a:prstGeom>
          <a:noFill/>
        </p:spPr>
        <p:txBody>
          <a:bodyPr wrap="square" rtlCol="0">
            <a:spAutoFit/>
          </a:bodyPr>
          <a:lstStyle/>
          <a:p>
            <a:r>
              <a:rPr lang="en-US" sz="1400" b="1" dirty="0">
                <a:solidFill>
                  <a:schemeClr val="tx2"/>
                </a:solidFill>
              </a:rPr>
              <a:t>INPUT</a:t>
            </a:r>
          </a:p>
        </p:txBody>
      </p:sp>
      <p:sp>
        <p:nvSpPr>
          <p:cNvPr id="15" name="TextBox 14">
            <a:extLst>
              <a:ext uri="{FF2B5EF4-FFF2-40B4-BE49-F238E27FC236}">
                <a16:creationId xmlns:a16="http://schemas.microsoft.com/office/drawing/2014/main" id="{2130BBA6-9948-495F-A52F-E5F7E14CD3A9}"/>
              </a:ext>
            </a:extLst>
          </p:cNvPr>
          <p:cNvSpPr txBox="1"/>
          <p:nvPr/>
        </p:nvSpPr>
        <p:spPr>
          <a:xfrm>
            <a:off x="3262746" y="5182648"/>
            <a:ext cx="817418" cy="307777"/>
          </a:xfrm>
          <a:prstGeom prst="rect">
            <a:avLst/>
          </a:prstGeom>
          <a:noFill/>
        </p:spPr>
        <p:txBody>
          <a:bodyPr wrap="square" rtlCol="0">
            <a:spAutoFit/>
          </a:bodyPr>
          <a:lstStyle/>
          <a:p>
            <a:r>
              <a:rPr lang="en-US" sz="1400" b="1" dirty="0">
                <a:solidFill>
                  <a:schemeClr val="tx2"/>
                </a:solidFill>
              </a:rPr>
              <a:t>OUTPUT</a:t>
            </a:r>
          </a:p>
        </p:txBody>
      </p:sp>
      <p:cxnSp>
        <p:nvCxnSpPr>
          <p:cNvPr id="17" name="Straight Arrow Connector 16">
            <a:extLst>
              <a:ext uri="{FF2B5EF4-FFF2-40B4-BE49-F238E27FC236}">
                <a16:creationId xmlns:a16="http://schemas.microsoft.com/office/drawing/2014/main" id="{4C809B59-3E00-42A4-803E-5D63968DB43C}"/>
              </a:ext>
            </a:extLst>
          </p:cNvPr>
          <p:cNvCxnSpPr>
            <a:cxnSpLocks/>
          </p:cNvCxnSpPr>
          <p:nvPr/>
        </p:nvCxnSpPr>
        <p:spPr>
          <a:xfrm>
            <a:off x="6962230" y="5333878"/>
            <a:ext cx="3034044" cy="0"/>
          </a:xfrm>
          <a:prstGeom prst="straightConnector1">
            <a:avLst/>
          </a:prstGeom>
          <a:ln w="9525" cap="flat" cmpd="sng" algn="ctr">
            <a:solidFill>
              <a:schemeClr val="tx1"/>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3B90E40A-E3E9-41B7-932B-3199542BC112}"/>
              </a:ext>
            </a:extLst>
          </p:cNvPr>
          <p:cNvCxnSpPr>
            <a:cxnSpLocks/>
            <a:endCxn id="22" idx="1"/>
          </p:cNvCxnSpPr>
          <p:nvPr/>
        </p:nvCxnSpPr>
        <p:spPr>
          <a:xfrm>
            <a:off x="7696873" y="4663593"/>
            <a:ext cx="2278937" cy="16335"/>
          </a:xfrm>
          <a:prstGeom prst="straightConnector1">
            <a:avLst/>
          </a:prstGeom>
          <a:ln w="9525" cap="flat" cmpd="sng" algn="ctr">
            <a:solidFill>
              <a:schemeClr val="tx1"/>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sp>
        <p:nvSpPr>
          <p:cNvPr id="20" name="Rectangle: Rounded Corners 19">
            <a:extLst>
              <a:ext uri="{FF2B5EF4-FFF2-40B4-BE49-F238E27FC236}">
                <a16:creationId xmlns:a16="http://schemas.microsoft.com/office/drawing/2014/main" id="{185654EB-730E-4A38-80D5-0289EDB0648E}"/>
              </a:ext>
            </a:extLst>
          </p:cNvPr>
          <p:cNvSpPr/>
          <p:nvPr/>
        </p:nvSpPr>
        <p:spPr>
          <a:xfrm>
            <a:off x="9975811" y="5054299"/>
            <a:ext cx="1593273" cy="559157"/>
          </a:xfrm>
          <a:prstGeom prst="roundRect">
            <a:avLst/>
          </a:prstGeom>
          <a:solidFill>
            <a:schemeClr val="bg2">
              <a:lumMod val="8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Inner Query</a:t>
            </a:r>
          </a:p>
        </p:txBody>
      </p:sp>
      <p:sp>
        <p:nvSpPr>
          <p:cNvPr id="22" name="Rectangle: Rounded Corners 21">
            <a:extLst>
              <a:ext uri="{FF2B5EF4-FFF2-40B4-BE49-F238E27FC236}">
                <a16:creationId xmlns:a16="http://schemas.microsoft.com/office/drawing/2014/main" id="{81728AA7-7829-4A12-B51A-AE6556AFF695}"/>
              </a:ext>
            </a:extLst>
          </p:cNvPr>
          <p:cNvSpPr/>
          <p:nvPr/>
        </p:nvSpPr>
        <p:spPr>
          <a:xfrm>
            <a:off x="9975810" y="4400349"/>
            <a:ext cx="1593273" cy="559157"/>
          </a:xfrm>
          <a:prstGeom prst="roundRect">
            <a:avLst/>
          </a:prstGeom>
          <a:solidFill>
            <a:schemeClr val="bg2">
              <a:lumMod val="8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Outer Query</a:t>
            </a:r>
          </a:p>
        </p:txBody>
      </p:sp>
    </p:spTree>
    <p:extLst>
      <p:ext uri="{BB962C8B-B14F-4D97-AF65-F5344CB8AC3E}">
        <p14:creationId xmlns:p14="http://schemas.microsoft.com/office/powerpoint/2010/main" val="33756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0" presetClass="exit" presetSubtype="0" fill="hold" grpId="1" nodeType="with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par>
                                <p:cTn id="52" presetID="10" presetClass="exit" presetSubtype="0" fill="hold"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3" grpId="1"/>
      <p:bldP spid="14" grpId="0"/>
      <p:bldP spid="14" grpId="1"/>
      <p:bldP spid="15" grpId="0"/>
      <p:bldP spid="15" grpId="1"/>
      <p:bldP spid="20"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4C10-2C81-4127-BC91-1D5388A90C67}"/>
              </a:ext>
            </a:extLst>
          </p:cNvPr>
          <p:cNvSpPr>
            <a:spLocks noGrp="1"/>
          </p:cNvSpPr>
          <p:nvPr>
            <p:ph type="title"/>
          </p:nvPr>
        </p:nvSpPr>
        <p:spPr/>
        <p:txBody>
          <a:bodyPr/>
          <a:lstStyle/>
          <a:p>
            <a:r>
              <a:rPr lang="en-US" dirty="0"/>
              <a:t>Types of Sub Query</a:t>
            </a:r>
          </a:p>
        </p:txBody>
      </p:sp>
      <p:sp>
        <p:nvSpPr>
          <p:cNvPr id="3" name="Content Placeholder 2">
            <a:extLst>
              <a:ext uri="{FF2B5EF4-FFF2-40B4-BE49-F238E27FC236}">
                <a16:creationId xmlns:a16="http://schemas.microsoft.com/office/drawing/2014/main" id="{6A3C40AD-C629-4E52-9A0A-107E7661EB94}"/>
              </a:ext>
            </a:extLst>
          </p:cNvPr>
          <p:cNvSpPr>
            <a:spLocks noGrp="1"/>
          </p:cNvSpPr>
          <p:nvPr>
            <p:ph idx="1"/>
          </p:nvPr>
        </p:nvSpPr>
        <p:spPr/>
        <p:txBody>
          <a:bodyPr/>
          <a:lstStyle/>
          <a:p>
            <a:pPr marL="457200" indent="-457200">
              <a:buFont typeface="+mj-lt"/>
              <a:buAutoNum type="arabicPeriod"/>
            </a:pPr>
            <a:r>
              <a:rPr lang="en-US" dirty="0"/>
              <a:t>Single Row Sub Query </a:t>
            </a:r>
          </a:p>
          <a:p>
            <a:pPr marL="457200" indent="-457200">
              <a:buFont typeface="+mj-lt"/>
              <a:buAutoNum type="arabicPeriod"/>
            </a:pPr>
            <a:r>
              <a:rPr lang="en-US" dirty="0"/>
              <a:t>Multiple Row Sub Query </a:t>
            </a:r>
          </a:p>
          <a:p>
            <a:pPr marL="457200" indent="-457200">
              <a:buFont typeface="+mj-lt"/>
              <a:buAutoNum type="arabicPeriod"/>
            </a:pPr>
            <a:r>
              <a:rPr lang="en-US" dirty="0"/>
              <a:t>Correlated Sub Query </a:t>
            </a:r>
          </a:p>
        </p:txBody>
      </p:sp>
    </p:spTree>
    <p:extLst>
      <p:ext uri="{BB962C8B-B14F-4D97-AF65-F5344CB8AC3E}">
        <p14:creationId xmlns:p14="http://schemas.microsoft.com/office/powerpoint/2010/main" val="36634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9E66-C754-4A90-9AD0-C3CC0670EAC6}"/>
              </a:ext>
            </a:extLst>
          </p:cNvPr>
          <p:cNvSpPr>
            <a:spLocks noGrp="1"/>
          </p:cNvSpPr>
          <p:nvPr>
            <p:ph type="title"/>
          </p:nvPr>
        </p:nvSpPr>
        <p:spPr/>
        <p:txBody>
          <a:bodyPr/>
          <a:lstStyle/>
          <a:p>
            <a:r>
              <a:rPr lang="en-US" dirty="0"/>
              <a:t>1. Single Row Sub Query</a:t>
            </a:r>
          </a:p>
        </p:txBody>
      </p:sp>
      <p:sp>
        <p:nvSpPr>
          <p:cNvPr id="3" name="Content Placeholder 2">
            <a:extLst>
              <a:ext uri="{FF2B5EF4-FFF2-40B4-BE49-F238E27FC236}">
                <a16:creationId xmlns:a16="http://schemas.microsoft.com/office/drawing/2014/main" id="{173A6550-F7FF-4D67-960E-EF4079F8BDEA}"/>
              </a:ext>
            </a:extLst>
          </p:cNvPr>
          <p:cNvSpPr>
            <a:spLocks noGrp="1"/>
          </p:cNvSpPr>
          <p:nvPr>
            <p:ph idx="1"/>
          </p:nvPr>
        </p:nvSpPr>
        <p:spPr/>
        <p:txBody>
          <a:bodyPr/>
          <a:lstStyle/>
          <a:p>
            <a:r>
              <a:rPr lang="en-US" dirty="0"/>
              <a:t>Returns </a:t>
            </a:r>
            <a:r>
              <a:rPr lang="en-US" b="1" dirty="0">
                <a:solidFill>
                  <a:schemeClr val="tx2"/>
                </a:solidFill>
              </a:rPr>
              <a:t>0</a:t>
            </a:r>
            <a:r>
              <a:rPr lang="en-US" dirty="0"/>
              <a:t> or </a:t>
            </a:r>
            <a:r>
              <a:rPr lang="en-US" b="1" dirty="0">
                <a:solidFill>
                  <a:schemeClr val="tx2"/>
                </a:solidFill>
              </a:rPr>
              <a:t>1</a:t>
            </a:r>
            <a:r>
              <a:rPr lang="en-US" dirty="0"/>
              <a:t> row.</a:t>
            </a:r>
          </a:p>
          <a:p>
            <a:r>
              <a:rPr lang="en-US" dirty="0"/>
              <a:t>Can be used with </a:t>
            </a:r>
            <a:r>
              <a:rPr lang="en-US" b="1" dirty="0">
                <a:solidFill>
                  <a:schemeClr val="tx2"/>
                </a:solidFill>
              </a:rPr>
              <a:t>&lt;,&gt;,&lt;=,&gt;=</a:t>
            </a:r>
            <a:r>
              <a:rPr lang="en-US" dirty="0"/>
              <a:t> etc. operators</a:t>
            </a:r>
          </a:p>
          <a:p>
            <a:r>
              <a:rPr lang="en-US" b="1" dirty="0">
                <a:solidFill>
                  <a:schemeClr val="tx2"/>
                </a:solidFill>
              </a:rPr>
              <a:t>Example: </a:t>
            </a:r>
            <a:r>
              <a:rPr lang="en-US" dirty="0"/>
              <a:t>Display name of staff who has maximum salary.</a:t>
            </a:r>
          </a:p>
          <a:p>
            <a:pPr lvl="1"/>
            <a:r>
              <a:rPr lang="en-US" dirty="0"/>
              <a:t>First we have to find maximum salary from Faculty Table. </a:t>
            </a:r>
          </a:p>
          <a:p>
            <a:pPr lvl="1"/>
            <a:r>
              <a:rPr lang="en-US" dirty="0"/>
              <a:t>Then who has that maximum salary’s value we will find out his/her name. </a:t>
            </a:r>
          </a:p>
        </p:txBody>
      </p:sp>
      <p:graphicFrame>
        <p:nvGraphicFramePr>
          <p:cNvPr id="6" name="Content Placeholder 4">
            <a:extLst>
              <a:ext uri="{FF2B5EF4-FFF2-40B4-BE49-F238E27FC236}">
                <a16:creationId xmlns:a16="http://schemas.microsoft.com/office/drawing/2014/main" id="{5D64C71E-FB47-4AA2-83A7-E51454F94406}"/>
              </a:ext>
            </a:extLst>
          </p:cNvPr>
          <p:cNvGraphicFramePr>
            <a:graphicFrameLocks/>
          </p:cNvGraphicFramePr>
          <p:nvPr>
            <p:extLst>
              <p:ext uri="{D42A27DB-BD31-4B8C-83A1-F6EECF244321}">
                <p14:modId xmlns:p14="http://schemas.microsoft.com/office/powerpoint/2010/main" val="3960774012"/>
              </p:ext>
            </p:extLst>
          </p:nvPr>
        </p:nvGraphicFramePr>
        <p:xfrm>
          <a:off x="416560" y="4292230"/>
          <a:ext cx="4200103" cy="2314860"/>
        </p:xfrm>
        <a:graphic>
          <a:graphicData uri="http://schemas.openxmlformats.org/drawingml/2006/table">
            <a:tbl>
              <a:tblPr firstRow="1" bandRow="1">
                <a:tableStyleId>{8EC20E35-A176-4012-BC5E-935CFFF8708E}</a:tableStyleId>
              </a:tblPr>
              <a:tblGrid>
                <a:gridCol w="476338">
                  <a:extLst>
                    <a:ext uri="{9D8B030D-6E8A-4147-A177-3AD203B41FA5}">
                      <a16:colId xmlns:a16="http://schemas.microsoft.com/office/drawing/2014/main" val="20003"/>
                    </a:ext>
                  </a:extLst>
                </a:gridCol>
                <a:gridCol w="476338">
                  <a:extLst>
                    <a:ext uri="{9D8B030D-6E8A-4147-A177-3AD203B41FA5}">
                      <a16:colId xmlns:a16="http://schemas.microsoft.com/office/drawing/2014/main" val="1921887249"/>
                    </a:ext>
                  </a:extLst>
                </a:gridCol>
                <a:gridCol w="1131599">
                  <a:extLst>
                    <a:ext uri="{9D8B030D-6E8A-4147-A177-3AD203B41FA5}">
                      <a16:colId xmlns:a16="http://schemas.microsoft.com/office/drawing/2014/main" val="20000"/>
                    </a:ext>
                  </a:extLst>
                </a:gridCol>
                <a:gridCol w="776311">
                  <a:extLst>
                    <a:ext uri="{9D8B030D-6E8A-4147-A177-3AD203B41FA5}">
                      <a16:colId xmlns:a16="http://schemas.microsoft.com/office/drawing/2014/main" val="919354141"/>
                    </a:ext>
                  </a:extLst>
                </a:gridCol>
                <a:gridCol w="512868">
                  <a:extLst>
                    <a:ext uri="{9D8B030D-6E8A-4147-A177-3AD203B41FA5}">
                      <a16:colId xmlns:a16="http://schemas.microsoft.com/office/drawing/2014/main" val="2788009940"/>
                    </a:ext>
                  </a:extLst>
                </a:gridCol>
                <a:gridCol w="82664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FID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HID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SUB</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PATEL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PANDYA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DOSHI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TOM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MAKWANA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BE</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MEHTA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ACP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r h="326120">
                <a:tc>
                  <a:txBody>
                    <a:bodyPr/>
                    <a:lstStyle/>
                    <a:p>
                      <a:pPr algn="ctr"/>
                      <a:r>
                        <a:rPr lang="en-US" sz="1600" dirty="0">
                          <a:effectLst/>
                        </a:rPr>
                        <a:t>16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9668608"/>
                  </a:ext>
                </a:extLst>
              </a:tr>
            </a:tbl>
          </a:graphicData>
        </a:graphic>
      </p:graphicFrame>
      <p:sp>
        <p:nvSpPr>
          <p:cNvPr id="4" name="TextBox 3">
            <a:extLst>
              <a:ext uri="{FF2B5EF4-FFF2-40B4-BE49-F238E27FC236}">
                <a16:creationId xmlns:a16="http://schemas.microsoft.com/office/drawing/2014/main" id="{251A5B28-AAD1-4D4C-B70A-52112EF9F9F9}"/>
              </a:ext>
            </a:extLst>
          </p:cNvPr>
          <p:cNvSpPr txBox="1"/>
          <p:nvPr/>
        </p:nvSpPr>
        <p:spPr>
          <a:xfrm>
            <a:off x="5053669" y="3117272"/>
            <a:ext cx="3314478" cy="369332"/>
          </a:xfrm>
          <a:prstGeom prst="rect">
            <a:avLst/>
          </a:prstGeom>
          <a:noFill/>
        </p:spPr>
        <p:txBody>
          <a:bodyPr wrap="square" rtlCol="0">
            <a:spAutoFit/>
          </a:bodyPr>
          <a:lstStyle/>
          <a:p>
            <a:r>
              <a:rPr lang="en-US" b="1" dirty="0"/>
              <a:t>SELECT MAX(SAL) FROM Faculty</a:t>
            </a:r>
          </a:p>
        </p:txBody>
      </p:sp>
      <p:sp>
        <p:nvSpPr>
          <p:cNvPr id="5" name="Rectangle 4">
            <a:extLst>
              <a:ext uri="{FF2B5EF4-FFF2-40B4-BE49-F238E27FC236}">
                <a16:creationId xmlns:a16="http://schemas.microsoft.com/office/drawing/2014/main" id="{C8F42DCC-1003-48C3-B7E1-8AECC3B96BBF}"/>
              </a:ext>
            </a:extLst>
          </p:cNvPr>
          <p:cNvSpPr/>
          <p:nvPr/>
        </p:nvSpPr>
        <p:spPr>
          <a:xfrm>
            <a:off x="3796145" y="6297622"/>
            <a:ext cx="817418" cy="318654"/>
          </a:xfrm>
          <a:prstGeom prst="rect">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2BEE83F-3CE7-4598-8CEC-C3F35E554DBD}"/>
              </a:ext>
            </a:extLst>
          </p:cNvPr>
          <p:cNvSpPr/>
          <p:nvPr/>
        </p:nvSpPr>
        <p:spPr>
          <a:xfrm>
            <a:off x="1357745" y="6283766"/>
            <a:ext cx="1136073" cy="332509"/>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C026F5-3429-4DA7-B3ED-1C75DF229EDE}"/>
              </a:ext>
            </a:extLst>
          </p:cNvPr>
          <p:cNvSpPr txBox="1"/>
          <p:nvPr/>
        </p:nvSpPr>
        <p:spPr>
          <a:xfrm>
            <a:off x="4928979" y="3094730"/>
            <a:ext cx="332509" cy="369332"/>
          </a:xfrm>
          <a:prstGeom prst="rect">
            <a:avLst/>
          </a:prstGeom>
          <a:noFill/>
        </p:spPr>
        <p:txBody>
          <a:bodyPr wrap="square" rtlCol="0">
            <a:spAutoFit/>
          </a:bodyPr>
          <a:lstStyle/>
          <a:p>
            <a:r>
              <a:rPr lang="en-US" b="1" dirty="0"/>
              <a:t>(</a:t>
            </a:r>
          </a:p>
        </p:txBody>
      </p:sp>
      <p:sp>
        <p:nvSpPr>
          <p:cNvPr id="9" name="TextBox 8">
            <a:extLst>
              <a:ext uri="{FF2B5EF4-FFF2-40B4-BE49-F238E27FC236}">
                <a16:creationId xmlns:a16="http://schemas.microsoft.com/office/drawing/2014/main" id="{BBDC49B2-6D9B-409B-8D43-B50B90708C83}"/>
              </a:ext>
            </a:extLst>
          </p:cNvPr>
          <p:cNvSpPr txBox="1"/>
          <p:nvPr/>
        </p:nvSpPr>
        <p:spPr>
          <a:xfrm>
            <a:off x="8172568" y="3108585"/>
            <a:ext cx="332509" cy="369332"/>
          </a:xfrm>
          <a:prstGeom prst="rect">
            <a:avLst/>
          </a:prstGeom>
          <a:noFill/>
        </p:spPr>
        <p:txBody>
          <a:bodyPr wrap="square" rtlCol="0">
            <a:spAutoFit/>
          </a:bodyPr>
          <a:lstStyle/>
          <a:p>
            <a:r>
              <a:rPr lang="en-US" b="1" dirty="0"/>
              <a:t>);</a:t>
            </a:r>
          </a:p>
        </p:txBody>
      </p:sp>
      <p:sp>
        <p:nvSpPr>
          <p:cNvPr id="10" name="TextBox 9">
            <a:extLst>
              <a:ext uri="{FF2B5EF4-FFF2-40B4-BE49-F238E27FC236}">
                <a16:creationId xmlns:a16="http://schemas.microsoft.com/office/drawing/2014/main" id="{C9FB0ED1-F239-461E-86C2-66148554FC0D}"/>
              </a:ext>
            </a:extLst>
          </p:cNvPr>
          <p:cNvSpPr txBox="1"/>
          <p:nvPr/>
        </p:nvSpPr>
        <p:spPr>
          <a:xfrm>
            <a:off x="789704" y="3117272"/>
            <a:ext cx="4370670" cy="369332"/>
          </a:xfrm>
          <a:prstGeom prst="rect">
            <a:avLst/>
          </a:prstGeom>
          <a:noFill/>
        </p:spPr>
        <p:txBody>
          <a:bodyPr wrap="square" rtlCol="0">
            <a:spAutoFit/>
          </a:bodyPr>
          <a:lstStyle/>
          <a:p>
            <a:r>
              <a:rPr lang="en-US" b="1" dirty="0"/>
              <a:t>SELECT FNAME FROM Faculty WHERE SAL =</a:t>
            </a:r>
          </a:p>
        </p:txBody>
      </p:sp>
      <p:graphicFrame>
        <p:nvGraphicFramePr>
          <p:cNvPr id="11" name="Content Placeholder 4">
            <a:extLst>
              <a:ext uri="{FF2B5EF4-FFF2-40B4-BE49-F238E27FC236}">
                <a16:creationId xmlns:a16="http://schemas.microsoft.com/office/drawing/2014/main" id="{087CC295-5F05-4275-ABD6-875594D166E8}"/>
              </a:ext>
            </a:extLst>
          </p:cNvPr>
          <p:cNvGraphicFramePr>
            <a:graphicFrameLocks/>
          </p:cNvGraphicFramePr>
          <p:nvPr>
            <p:extLst>
              <p:ext uri="{D42A27DB-BD31-4B8C-83A1-F6EECF244321}">
                <p14:modId xmlns:p14="http://schemas.microsoft.com/office/powerpoint/2010/main" val="2516053393"/>
              </p:ext>
            </p:extLst>
          </p:nvPr>
        </p:nvGraphicFramePr>
        <p:xfrm>
          <a:off x="5569573" y="4292230"/>
          <a:ext cx="1131599" cy="863082"/>
        </p:xfrm>
        <a:graphic>
          <a:graphicData uri="http://schemas.openxmlformats.org/drawingml/2006/table">
            <a:tbl>
              <a:tblPr firstRow="1" bandRow="1">
                <a:tableStyleId>{8EC20E35-A176-4012-BC5E-935CFFF8708E}</a:tableStyleId>
              </a:tblPr>
              <a:tblGrid>
                <a:gridCol w="1131599">
                  <a:extLst>
                    <a:ext uri="{9D8B030D-6E8A-4147-A177-3AD203B41FA5}">
                      <a16:colId xmlns:a16="http://schemas.microsoft.com/office/drawing/2014/main" val="20000"/>
                    </a:ext>
                  </a:extLst>
                </a:gridCol>
              </a:tblGrid>
              <a:tr h="451735">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347">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48599949"/>
              </p:ext>
            </p:extLst>
          </p:nvPr>
        </p:nvGraphicFramePr>
        <p:xfrm>
          <a:off x="416560" y="3957107"/>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8721961"/>
              </p:ext>
            </p:extLst>
          </p:nvPr>
        </p:nvGraphicFramePr>
        <p:xfrm>
          <a:off x="5569573" y="3926470"/>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565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2. Multiple Row Sub Query </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US" dirty="0"/>
              <a:t>Returns one or more rows</a:t>
            </a:r>
          </a:p>
          <a:p>
            <a:r>
              <a:rPr lang="en-US" dirty="0"/>
              <a:t>Can be used with IN, NOT IN, ANY, ALL etc. operators</a:t>
            </a:r>
          </a:p>
          <a:p>
            <a:r>
              <a:rPr lang="en-US" b="1" dirty="0">
                <a:solidFill>
                  <a:schemeClr val="tx2"/>
                </a:solidFill>
              </a:rPr>
              <a:t>Example: </a:t>
            </a:r>
            <a:r>
              <a:rPr lang="en-US" dirty="0"/>
              <a:t>Display roll no., department id and </a:t>
            </a:r>
            <a:r>
              <a:rPr lang="en-US" dirty="0" err="1"/>
              <a:t>spi</a:t>
            </a:r>
            <a:r>
              <a:rPr lang="en-US" dirty="0"/>
              <a:t> of those students who are from </a:t>
            </a:r>
            <a:r>
              <a:rPr lang="en-US" dirty="0">
                <a:solidFill>
                  <a:schemeClr val="tx2"/>
                </a:solidFill>
              </a:rPr>
              <a:t>RAJKOT</a:t>
            </a:r>
            <a:r>
              <a:rPr lang="en-US" dirty="0"/>
              <a:t>.</a:t>
            </a:r>
          </a:p>
          <a:p>
            <a:pPr lvl="1"/>
            <a:r>
              <a:rPr lang="en-US" dirty="0"/>
              <a:t>First we will find out the roll no. of those students who are from RAJKOT</a:t>
            </a:r>
          </a:p>
          <a:p>
            <a:pPr lvl="1"/>
            <a:r>
              <a:rPr lang="en-US" dirty="0"/>
              <a:t>Here we will </a:t>
            </a:r>
            <a:r>
              <a:rPr lang="en-US" b="1" dirty="0">
                <a:solidFill>
                  <a:schemeClr val="tx2"/>
                </a:solidFill>
              </a:rPr>
              <a:t>get</a:t>
            </a:r>
            <a:r>
              <a:rPr lang="en-US" dirty="0">
                <a:solidFill>
                  <a:schemeClr val="tx2"/>
                </a:solidFill>
              </a:rPr>
              <a:t> </a:t>
            </a:r>
            <a:r>
              <a:rPr lang="en-US" b="1" dirty="0">
                <a:solidFill>
                  <a:schemeClr val="tx2"/>
                </a:solidFill>
              </a:rPr>
              <a:t>more than one records/rows </a:t>
            </a:r>
            <a:r>
              <a:rPr lang="en-US" dirty="0"/>
              <a:t>who are from RAJKOT. (That’s why it is known as </a:t>
            </a:r>
            <a:r>
              <a:rPr lang="en-US" b="1" dirty="0">
                <a:solidFill>
                  <a:schemeClr val="tx2"/>
                </a:solidFill>
              </a:rPr>
              <a:t>Multiple Row Subquery</a:t>
            </a:r>
            <a:r>
              <a:rPr lang="en-US" dirty="0"/>
              <a:t>)</a:t>
            </a:r>
          </a:p>
          <a:p>
            <a:pPr lvl="1"/>
            <a:r>
              <a:rPr lang="en-US" dirty="0"/>
              <a:t>Next we will compare all those roll no. and find their department id and </a:t>
            </a:r>
            <a:r>
              <a:rPr lang="en-US" dirty="0" err="1"/>
              <a:t>spi</a:t>
            </a:r>
            <a:r>
              <a:rPr lang="en-US" dirty="0"/>
              <a:t> from Academic Table.  </a:t>
            </a:r>
          </a:p>
          <a:p>
            <a:endParaRPr lang="en-US" dirty="0"/>
          </a:p>
        </p:txBody>
      </p:sp>
      <p:graphicFrame>
        <p:nvGraphicFramePr>
          <p:cNvPr id="4" name="Content Placeholder 4">
            <a:extLst>
              <a:ext uri="{FF2B5EF4-FFF2-40B4-BE49-F238E27FC236}">
                <a16:creationId xmlns:a16="http://schemas.microsoft.com/office/drawing/2014/main" id="{A8C92F75-3E7B-4DE9-846B-3CEDAB478EEE}"/>
              </a:ext>
            </a:extLst>
          </p:cNvPr>
          <p:cNvGraphicFramePr>
            <a:graphicFrameLocks/>
          </p:cNvGraphicFramePr>
          <p:nvPr>
            <p:extLst>
              <p:ext uri="{D42A27DB-BD31-4B8C-83A1-F6EECF244321}">
                <p14:modId xmlns:p14="http://schemas.microsoft.com/office/powerpoint/2010/main" val="2609976659"/>
              </p:ext>
            </p:extLst>
          </p:nvPr>
        </p:nvGraphicFramePr>
        <p:xfrm>
          <a:off x="700139" y="4329833"/>
          <a:ext cx="3308496" cy="1988740"/>
        </p:xfrm>
        <a:graphic>
          <a:graphicData uri="http://schemas.openxmlformats.org/drawingml/2006/table">
            <a:tbl>
              <a:tblPr firstRow="1" bandRow="1">
                <a:tableStyleId>{8EC20E35-A176-4012-BC5E-935CFFF8708E}</a:tableStyleId>
              </a:tblPr>
              <a:tblGrid>
                <a:gridCol w="643783">
                  <a:extLst>
                    <a:ext uri="{9D8B030D-6E8A-4147-A177-3AD203B41FA5}">
                      <a16:colId xmlns:a16="http://schemas.microsoft.com/office/drawing/2014/main" val="20003"/>
                    </a:ext>
                  </a:extLst>
                </a:gridCol>
                <a:gridCol w="517589">
                  <a:extLst>
                    <a:ext uri="{9D8B030D-6E8A-4147-A177-3AD203B41FA5}">
                      <a16:colId xmlns:a16="http://schemas.microsoft.com/office/drawing/2014/main" val="20000"/>
                    </a:ext>
                  </a:extLst>
                </a:gridCol>
                <a:gridCol w="598127">
                  <a:extLst>
                    <a:ext uri="{9D8B030D-6E8A-4147-A177-3AD203B41FA5}">
                      <a16:colId xmlns:a16="http://schemas.microsoft.com/office/drawing/2014/main" val="919354141"/>
                    </a:ext>
                  </a:extLst>
                </a:gridCol>
                <a:gridCol w="552118">
                  <a:extLst>
                    <a:ext uri="{9D8B030D-6E8A-4147-A177-3AD203B41FA5}">
                      <a16:colId xmlns:a16="http://schemas.microsoft.com/office/drawing/2014/main" val="2788009940"/>
                    </a:ext>
                  </a:extLst>
                </a:gridCol>
                <a:gridCol w="99687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RNO</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CPI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BACKLOG</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6.8</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8.5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104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5.2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105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8.1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graphicFrame>
        <p:nvGraphicFramePr>
          <p:cNvPr id="5" name="Content Placeholder 4">
            <a:extLst>
              <a:ext uri="{FF2B5EF4-FFF2-40B4-BE49-F238E27FC236}">
                <a16:creationId xmlns:a16="http://schemas.microsoft.com/office/drawing/2014/main" id="{15B74847-4847-47F0-A976-01A3C881195B}"/>
              </a:ext>
            </a:extLst>
          </p:cNvPr>
          <p:cNvGraphicFramePr>
            <a:graphicFrameLocks/>
          </p:cNvGraphicFramePr>
          <p:nvPr>
            <p:extLst>
              <p:ext uri="{D42A27DB-BD31-4B8C-83A1-F6EECF244321}">
                <p14:modId xmlns:p14="http://schemas.microsoft.com/office/powerpoint/2010/main" val="4115937274"/>
              </p:ext>
            </p:extLst>
          </p:nvPr>
        </p:nvGraphicFramePr>
        <p:xfrm>
          <a:off x="4600485" y="4329833"/>
          <a:ext cx="5684336" cy="2184590"/>
        </p:xfrm>
        <a:graphic>
          <a:graphicData uri="http://schemas.openxmlformats.org/drawingml/2006/table">
            <a:tbl>
              <a:tblPr firstRow="1" bandRow="1">
                <a:tableStyleId>{8EC20E35-A176-4012-BC5E-935CFFF8708E}</a:tableStyleId>
              </a:tblPr>
              <a:tblGrid>
                <a:gridCol w="570187">
                  <a:extLst>
                    <a:ext uri="{9D8B030D-6E8A-4147-A177-3AD203B41FA5}">
                      <a16:colId xmlns:a16="http://schemas.microsoft.com/office/drawing/2014/main" val="20003"/>
                    </a:ext>
                  </a:extLst>
                </a:gridCol>
                <a:gridCol w="1073294">
                  <a:extLst>
                    <a:ext uri="{9D8B030D-6E8A-4147-A177-3AD203B41FA5}">
                      <a16:colId xmlns:a16="http://schemas.microsoft.com/office/drawing/2014/main" val="20000"/>
                    </a:ext>
                  </a:extLst>
                </a:gridCol>
                <a:gridCol w="1640544">
                  <a:extLst>
                    <a:ext uri="{9D8B030D-6E8A-4147-A177-3AD203B41FA5}">
                      <a16:colId xmlns:a16="http://schemas.microsoft.com/office/drawing/2014/main" val="919354141"/>
                    </a:ext>
                  </a:extLst>
                </a:gridCol>
                <a:gridCol w="1139547">
                  <a:extLst>
                    <a:ext uri="{9D8B030D-6E8A-4147-A177-3AD203B41FA5}">
                      <a16:colId xmlns:a16="http://schemas.microsoft.com/office/drawing/2014/main" val="2788009940"/>
                    </a:ext>
                  </a:extLst>
                </a:gridCol>
                <a:gridCol w="1260764">
                  <a:extLst>
                    <a:ext uri="{9D8B030D-6E8A-4147-A177-3AD203B41FA5}">
                      <a16:colId xmlns:a16="http://schemas.microsoft.com/office/drawing/2014/main" val="2851416008"/>
                    </a:ext>
                  </a:extLst>
                </a:gridCol>
              </a:tblGrid>
              <a:tr h="326120">
                <a:tc>
                  <a:txBody>
                    <a:bodyPr/>
                    <a:lstStyle/>
                    <a:p>
                      <a:pPr algn="ctr"/>
                      <a:r>
                        <a:rPr lang="en-US" sz="1600" b="1" dirty="0">
                          <a:solidFill>
                            <a:schemeClr val="tx1"/>
                          </a:solidFill>
                        </a:rPr>
                        <a:t>RNO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SNAME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MOBILE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MITESH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RING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7845128956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KAUSHAL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SADHU VASVANI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8989547412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ANKUR</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GONDAL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8866552241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104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KISHAN</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SANADA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MORBI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9663322110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105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MUKESH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JAMNAGAR</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9425814789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sp>
        <p:nvSpPr>
          <p:cNvPr id="6" name="TextBox 5">
            <a:extLst>
              <a:ext uri="{FF2B5EF4-FFF2-40B4-BE49-F238E27FC236}">
                <a16:creationId xmlns:a16="http://schemas.microsoft.com/office/drawing/2014/main" id="{E4776CC8-C253-44D2-8CF2-A9983DDC76AC}"/>
              </a:ext>
            </a:extLst>
          </p:cNvPr>
          <p:cNvSpPr txBox="1"/>
          <p:nvPr/>
        </p:nvSpPr>
        <p:spPr>
          <a:xfrm>
            <a:off x="6057529" y="3478404"/>
            <a:ext cx="5064563" cy="369332"/>
          </a:xfrm>
          <a:prstGeom prst="rect">
            <a:avLst/>
          </a:prstGeom>
          <a:noFill/>
        </p:spPr>
        <p:txBody>
          <a:bodyPr wrap="square" rtlCol="0">
            <a:spAutoFit/>
          </a:bodyPr>
          <a:lstStyle/>
          <a:p>
            <a:r>
              <a:rPr lang="en-US" b="1" dirty="0"/>
              <a:t>SELECT RNO FROM STUDENT WHERE CITY='RAJKOT'</a:t>
            </a:r>
          </a:p>
        </p:txBody>
      </p:sp>
      <p:sp>
        <p:nvSpPr>
          <p:cNvPr id="7" name="TextBox 6">
            <a:extLst>
              <a:ext uri="{FF2B5EF4-FFF2-40B4-BE49-F238E27FC236}">
                <a16:creationId xmlns:a16="http://schemas.microsoft.com/office/drawing/2014/main" id="{7DA7C021-D324-4323-A4C3-4BAC527B8206}"/>
              </a:ext>
            </a:extLst>
          </p:cNvPr>
          <p:cNvSpPr txBox="1"/>
          <p:nvPr/>
        </p:nvSpPr>
        <p:spPr>
          <a:xfrm>
            <a:off x="5944636" y="3464548"/>
            <a:ext cx="332509" cy="369332"/>
          </a:xfrm>
          <a:prstGeom prst="rect">
            <a:avLst/>
          </a:prstGeom>
          <a:noFill/>
        </p:spPr>
        <p:txBody>
          <a:bodyPr wrap="square" rtlCol="0">
            <a:spAutoFit/>
          </a:bodyPr>
          <a:lstStyle/>
          <a:p>
            <a:r>
              <a:rPr lang="en-US" b="1" dirty="0"/>
              <a:t>(</a:t>
            </a:r>
          </a:p>
        </p:txBody>
      </p:sp>
      <p:sp>
        <p:nvSpPr>
          <p:cNvPr id="8" name="TextBox 7">
            <a:extLst>
              <a:ext uri="{FF2B5EF4-FFF2-40B4-BE49-F238E27FC236}">
                <a16:creationId xmlns:a16="http://schemas.microsoft.com/office/drawing/2014/main" id="{117C93C5-4618-4B11-A2CC-8DA44CEAFC92}"/>
              </a:ext>
            </a:extLst>
          </p:cNvPr>
          <p:cNvSpPr txBox="1"/>
          <p:nvPr/>
        </p:nvSpPr>
        <p:spPr>
          <a:xfrm>
            <a:off x="10955832" y="3464548"/>
            <a:ext cx="332509" cy="369332"/>
          </a:xfrm>
          <a:prstGeom prst="rect">
            <a:avLst/>
          </a:prstGeom>
          <a:noFill/>
        </p:spPr>
        <p:txBody>
          <a:bodyPr wrap="square" rtlCol="0">
            <a:spAutoFit/>
          </a:bodyPr>
          <a:lstStyle/>
          <a:p>
            <a:r>
              <a:rPr lang="en-US" b="1" dirty="0"/>
              <a:t>);</a:t>
            </a:r>
          </a:p>
        </p:txBody>
      </p:sp>
      <p:sp>
        <p:nvSpPr>
          <p:cNvPr id="9" name="TextBox 8">
            <a:extLst>
              <a:ext uri="{FF2B5EF4-FFF2-40B4-BE49-F238E27FC236}">
                <a16:creationId xmlns:a16="http://schemas.microsoft.com/office/drawing/2014/main" id="{39EF200D-3B88-471E-A24A-D5C1BC2FD1B0}"/>
              </a:ext>
            </a:extLst>
          </p:cNvPr>
          <p:cNvSpPr txBox="1"/>
          <p:nvPr/>
        </p:nvSpPr>
        <p:spPr>
          <a:xfrm>
            <a:off x="864151" y="3470510"/>
            <a:ext cx="5288296" cy="369332"/>
          </a:xfrm>
          <a:prstGeom prst="rect">
            <a:avLst/>
          </a:prstGeom>
          <a:noFill/>
        </p:spPr>
        <p:txBody>
          <a:bodyPr wrap="square" rtlCol="0">
            <a:spAutoFit/>
          </a:bodyPr>
          <a:lstStyle/>
          <a:p>
            <a:r>
              <a:rPr lang="en-US" b="1" dirty="0"/>
              <a:t>SELECT RNO,DID,SPI FROM ACADEMIC WHERE RNO IN</a:t>
            </a:r>
          </a:p>
        </p:txBody>
      </p:sp>
      <p:sp>
        <p:nvSpPr>
          <p:cNvPr id="10" name="Rectangle 9">
            <a:extLst>
              <a:ext uri="{FF2B5EF4-FFF2-40B4-BE49-F238E27FC236}">
                <a16:creationId xmlns:a16="http://schemas.microsoft.com/office/drawing/2014/main" id="{54DABE1B-3684-4312-8BBE-4A19F7331478}"/>
              </a:ext>
            </a:extLst>
          </p:cNvPr>
          <p:cNvSpPr/>
          <p:nvPr/>
        </p:nvSpPr>
        <p:spPr>
          <a:xfrm>
            <a:off x="4627418" y="4686300"/>
            <a:ext cx="513542" cy="114700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A3A3DC-528D-4C5A-A625-26615E8844E6}"/>
              </a:ext>
            </a:extLst>
          </p:cNvPr>
          <p:cNvSpPr/>
          <p:nvPr/>
        </p:nvSpPr>
        <p:spPr>
          <a:xfrm>
            <a:off x="7890600" y="4686301"/>
            <a:ext cx="907036" cy="114700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2930510-604F-4194-9BA3-31F51B7242C9}"/>
              </a:ext>
            </a:extLst>
          </p:cNvPr>
          <p:cNvSpPr/>
          <p:nvPr/>
        </p:nvSpPr>
        <p:spPr>
          <a:xfrm>
            <a:off x="692727" y="4668983"/>
            <a:ext cx="1765993" cy="1011382"/>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Rectangle with Corners Rounded 12">
            <a:extLst>
              <a:ext uri="{FF2B5EF4-FFF2-40B4-BE49-F238E27FC236}">
                <a16:creationId xmlns:a16="http://schemas.microsoft.com/office/drawing/2014/main" id="{57DB1596-8676-4019-93CF-4D7F66EBF248}"/>
              </a:ext>
            </a:extLst>
          </p:cNvPr>
          <p:cNvSpPr/>
          <p:nvPr/>
        </p:nvSpPr>
        <p:spPr>
          <a:xfrm>
            <a:off x="5891269" y="3889732"/>
            <a:ext cx="5064563" cy="381735"/>
          </a:xfrm>
          <a:prstGeom prst="wedgeRoundRectCallout">
            <a:avLst>
              <a:gd name="adj1" fmla="val -48685"/>
              <a:gd name="adj2" fmla="val -81047"/>
              <a:gd name="adj3" fmla="val 16667"/>
            </a:avLst>
          </a:prstGeom>
          <a:solidFill>
            <a:schemeClr val="tx2">
              <a:lumMod val="20000"/>
              <a:lumOff val="8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solidFill>
              </a:rPr>
              <a:t>To compare more than one value we can not use =</a:t>
            </a:r>
          </a:p>
        </p:txBody>
      </p:sp>
      <p:graphicFrame>
        <p:nvGraphicFramePr>
          <p:cNvPr id="14" name="Content Placeholder 4">
            <a:extLst>
              <a:ext uri="{FF2B5EF4-FFF2-40B4-BE49-F238E27FC236}">
                <a16:creationId xmlns:a16="http://schemas.microsoft.com/office/drawing/2014/main" id="{2EB22A11-6FF4-4216-B8DF-148BE200B8FC}"/>
              </a:ext>
            </a:extLst>
          </p:cNvPr>
          <p:cNvGraphicFramePr>
            <a:graphicFrameLocks/>
          </p:cNvGraphicFramePr>
          <p:nvPr>
            <p:extLst>
              <p:ext uri="{D42A27DB-BD31-4B8C-83A1-F6EECF244321}">
                <p14:modId xmlns:p14="http://schemas.microsoft.com/office/powerpoint/2010/main" val="3617523823"/>
              </p:ext>
            </p:extLst>
          </p:nvPr>
        </p:nvGraphicFramePr>
        <p:xfrm>
          <a:off x="10603417" y="4420332"/>
          <a:ext cx="1494982" cy="1685776"/>
        </p:xfrm>
        <a:graphic>
          <a:graphicData uri="http://schemas.openxmlformats.org/drawingml/2006/table">
            <a:tbl>
              <a:tblPr firstRow="1" bandRow="1">
                <a:tableStyleId>{8EC20E35-A176-4012-BC5E-935CFFF8708E}</a:tableStyleId>
              </a:tblPr>
              <a:tblGrid>
                <a:gridCol w="548936">
                  <a:extLst>
                    <a:ext uri="{9D8B030D-6E8A-4147-A177-3AD203B41FA5}">
                      <a16:colId xmlns:a16="http://schemas.microsoft.com/office/drawing/2014/main" val="20000"/>
                    </a:ext>
                  </a:extLst>
                </a:gridCol>
                <a:gridCol w="457200">
                  <a:extLst>
                    <a:ext uri="{9D8B030D-6E8A-4147-A177-3AD203B41FA5}">
                      <a16:colId xmlns:a16="http://schemas.microsoft.com/office/drawing/2014/main" val="3080948433"/>
                    </a:ext>
                  </a:extLst>
                </a:gridCol>
                <a:gridCol w="488846">
                  <a:extLst>
                    <a:ext uri="{9D8B030D-6E8A-4147-A177-3AD203B41FA5}">
                      <a16:colId xmlns:a16="http://schemas.microsoft.com/office/drawing/2014/main" val="3832239849"/>
                    </a:ext>
                  </a:extLst>
                </a:gridCol>
              </a:tblGrid>
              <a:tr h="451735">
                <a:tc>
                  <a:txBody>
                    <a:bodyPr/>
                    <a:lstStyle/>
                    <a:p>
                      <a:pPr fontAlgn="b"/>
                      <a:r>
                        <a:rPr lang="en-US" sz="1600" b="1" dirty="0">
                          <a:solidFill>
                            <a:schemeClr val="tx1"/>
                          </a:solidFill>
                          <a:effectLst/>
                        </a:rPr>
                        <a:t>RNO</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347">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6.8</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347">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4970631"/>
                  </a:ext>
                </a:extLst>
              </a:tr>
              <a:tr h="411347">
                <a:tc>
                  <a:txBody>
                    <a:bodyPr/>
                    <a:lstStyle/>
                    <a:p>
                      <a:pPr algn="ctr"/>
                      <a:r>
                        <a:rPr lang="en-US" sz="1600" dirty="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8.5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41585000"/>
                  </a:ext>
                </a:extLst>
              </a:tr>
            </a:tbl>
          </a:graphicData>
        </a:graphic>
      </p:graphicFrame>
      <p:graphicFrame>
        <p:nvGraphicFramePr>
          <p:cNvPr id="1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58601270"/>
              </p:ext>
            </p:extLst>
          </p:nvPr>
        </p:nvGraphicFramePr>
        <p:xfrm>
          <a:off x="700139" y="3957107"/>
          <a:ext cx="1198880" cy="365760"/>
        </p:xfrm>
        <a:graphic>
          <a:graphicData uri="http://schemas.openxmlformats.org/drawingml/2006/table">
            <a:tbl>
              <a:tblPr firstRow="1" bandRow="1">
                <a:tableStyleId>{8EC20E35-A176-4012-BC5E-935CFFF8708E}</a:tableStyleId>
              </a:tblPr>
              <a:tblGrid>
                <a:gridCol w="11988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Academic</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24019805"/>
              </p:ext>
            </p:extLst>
          </p:nvPr>
        </p:nvGraphicFramePr>
        <p:xfrm>
          <a:off x="11174156" y="4052908"/>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75870605"/>
              </p:ext>
            </p:extLst>
          </p:nvPr>
        </p:nvGraphicFramePr>
        <p:xfrm>
          <a:off x="4600485" y="3957107"/>
          <a:ext cx="957035" cy="365760"/>
        </p:xfrm>
        <a:graphic>
          <a:graphicData uri="http://schemas.openxmlformats.org/drawingml/2006/table">
            <a:tbl>
              <a:tblPr firstRow="1" bandRow="1">
                <a:tableStyleId>{8EC20E35-A176-4012-BC5E-935CFFF8708E}</a:tableStyleId>
              </a:tblPr>
              <a:tblGrid>
                <a:gridCol w="957035">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963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animBg="1"/>
      <p:bldP spid="12" grpId="0" animBg="1"/>
      <p:bldP spid="13" grpId="0" animBg="1"/>
      <p:bldP spid="1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3. Correlated Sub Query </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US" dirty="0"/>
              <a:t>Each subquery is executed once for every row of the outer query. </a:t>
            </a:r>
          </a:p>
          <a:p>
            <a:r>
              <a:rPr lang="en-US" dirty="0"/>
              <a:t>Here inner query is executes more than one time where as in other subqueries inner query executes only one time. </a:t>
            </a:r>
          </a:p>
          <a:p>
            <a:r>
              <a:rPr lang="en-US" dirty="0"/>
              <a:t>Here inner query is dependent on outer query.</a:t>
            </a:r>
          </a:p>
        </p:txBody>
      </p:sp>
    </p:spTree>
    <p:extLst>
      <p:ext uri="{BB962C8B-B14F-4D97-AF65-F5344CB8AC3E}">
        <p14:creationId xmlns:p14="http://schemas.microsoft.com/office/powerpoint/2010/main" val="17412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5"/>
            <a:ext cx="11929641" cy="3567042"/>
          </a:xfrm>
        </p:spPr>
        <p:txBody>
          <a:bodyPr/>
          <a:lstStyle/>
          <a:p>
            <a:r>
              <a:rPr lang="en-US" dirty="0"/>
              <a:t>An aggregate function in SQL </a:t>
            </a:r>
            <a:r>
              <a:rPr lang="en-US" b="1" dirty="0">
                <a:solidFill>
                  <a:schemeClr val="tx2"/>
                </a:solidFill>
              </a:rPr>
              <a:t>performs a calculation on multiple values and returns a single scalar value</a:t>
            </a:r>
            <a:r>
              <a:rPr lang="en-US" dirty="0"/>
              <a:t>.</a:t>
            </a:r>
          </a:p>
          <a:p>
            <a:r>
              <a:rPr lang="en-US" dirty="0"/>
              <a:t>SQL provides many aggregate functions that include </a:t>
            </a:r>
            <a:r>
              <a:rPr lang="en-US" dirty="0" err="1"/>
              <a:t>avg</a:t>
            </a:r>
            <a:r>
              <a:rPr lang="en-US" dirty="0"/>
              <a:t>(), count(), sum(), min(), max(), etc.</a:t>
            </a:r>
          </a:p>
          <a:p>
            <a:r>
              <a:rPr lang="en-US" dirty="0"/>
              <a:t>An aggregate function </a:t>
            </a:r>
            <a:r>
              <a:rPr lang="en-US" b="1" dirty="0">
                <a:solidFill>
                  <a:schemeClr val="tx2"/>
                </a:solidFill>
              </a:rPr>
              <a:t>ignores NULL values when it performs the calculation.</a:t>
            </a:r>
            <a:endParaRPr lang="en-US" dirty="0">
              <a:solidFill>
                <a:schemeClr val="accent6"/>
              </a:solidFill>
            </a:endParaRPr>
          </a:p>
          <a:p>
            <a:r>
              <a:rPr lang="en-US" dirty="0"/>
              <a:t>We often use aggregate functions with the GROUP BY and HAVING clauses of the SELECT statement.</a:t>
            </a:r>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5" name="Rectangle 4">
            <a:extLst>
              <a:ext uri="{FF2B5EF4-FFF2-40B4-BE49-F238E27FC236}">
                <a16:creationId xmlns:a16="http://schemas.microsoft.com/office/drawing/2014/main" id="{C4A6F3DF-2EB8-43CF-3795-79063F5A0067}"/>
              </a:ext>
            </a:extLst>
          </p:cNvPr>
          <p:cNvSpPr/>
          <p:nvPr/>
        </p:nvSpPr>
        <p:spPr>
          <a:xfrm>
            <a:off x="446867" y="3901188"/>
            <a:ext cx="4201334" cy="338554"/>
          </a:xfrm>
          <a:prstGeom prst="rect">
            <a:avLst/>
          </a:prstGeom>
          <a:solidFill>
            <a:schemeClr val="bg1">
              <a:lumMod val="95000"/>
            </a:schemeClr>
          </a:solidFill>
          <a:ln>
            <a:noFill/>
          </a:ln>
        </p:spPr>
        <p:txBody>
          <a:bodyPr wrap="square">
            <a:spAutoFit/>
          </a:bodyPr>
          <a:lstStyle/>
          <a:p>
            <a:r>
              <a:rPr lang="en-IN" sz="1600" dirty="0" err="1"/>
              <a:t>aggregate_function</a:t>
            </a:r>
            <a:r>
              <a:rPr lang="en-IN" sz="1600" dirty="0"/>
              <a:t> ( DISTINCT |  ALL expression)</a:t>
            </a:r>
            <a:endParaRPr lang="en-GB" sz="1600" dirty="0">
              <a:solidFill>
                <a:srgbClr val="301B92"/>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446866" y="357200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Aggregate Functions</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4582731"/>
            <a:ext cx="11929641" cy="20397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Specify the name of function that you want to use such as AVG(), SUM(), MAX() etc.</a:t>
            </a:r>
          </a:p>
          <a:p>
            <a:pPr marL="457200" indent="-457200">
              <a:buFont typeface="+mj-lt"/>
              <a:buAutoNum type="arabicPeriod"/>
            </a:pPr>
            <a:r>
              <a:rPr lang="en-US" sz="2000" dirty="0"/>
              <a:t>Use DISTINCT if you want only distinct values are considered in the calculation or ALL if all values are considered in the calculation. By default, ALL is used if you don’t specify.</a:t>
            </a:r>
          </a:p>
          <a:p>
            <a:pPr marL="457200" indent="-457200">
              <a:buFont typeface="+mj-lt"/>
              <a:buAutoNum type="arabicPeriod"/>
            </a:pPr>
            <a:r>
              <a:rPr lang="en-US" sz="2000" dirty="0"/>
              <a:t>The expression can be a column of a table or an expression that consists of multiple columns with arithmetic operators.</a:t>
            </a:r>
          </a:p>
          <a:p>
            <a:endParaRPr lang="en-US" dirty="0"/>
          </a:p>
        </p:txBody>
      </p:sp>
    </p:spTree>
    <p:extLst>
      <p:ext uri="{BB962C8B-B14F-4D97-AF65-F5344CB8AC3E}">
        <p14:creationId xmlns:p14="http://schemas.microsoft.com/office/powerpoint/2010/main" val="268509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4C08-2321-43E6-A474-B9D04B38943B}"/>
              </a:ext>
            </a:extLst>
          </p:cNvPr>
          <p:cNvSpPr>
            <a:spLocks noGrp="1"/>
          </p:cNvSpPr>
          <p:nvPr>
            <p:ph type="title"/>
          </p:nvPr>
        </p:nvSpPr>
        <p:spPr/>
        <p:txBody>
          <a:bodyPr/>
          <a:lstStyle/>
          <a:p>
            <a:r>
              <a:rPr lang="en-US" dirty="0"/>
              <a:t>3. Correlated Sub Query (Conti..)</a:t>
            </a:r>
          </a:p>
        </p:txBody>
      </p:sp>
      <p:sp>
        <p:nvSpPr>
          <p:cNvPr id="3" name="Content Placeholder 2">
            <a:extLst>
              <a:ext uri="{FF2B5EF4-FFF2-40B4-BE49-F238E27FC236}">
                <a16:creationId xmlns:a16="http://schemas.microsoft.com/office/drawing/2014/main" id="{76438BFC-62EC-4C9D-A8A5-E7BADD7BC50B}"/>
              </a:ext>
            </a:extLst>
          </p:cNvPr>
          <p:cNvSpPr>
            <a:spLocks noGrp="1"/>
          </p:cNvSpPr>
          <p:nvPr>
            <p:ph idx="1"/>
          </p:nvPr>
        </p:nvSpPr>
        <p:spPr/>
        <p:txBody>
          <a:bodyPr/>
          <a:lstStyle/>
          <a:p>
            <a:r>
              <a:rPr lang="en-US" b="1" dirty="0">
                <a:solidFill>
                  <a:schemeClr val="tx2"/>
                </a:solidFill>
              </a:rPr>
              <a:t>Example: </a:t>
            </a:r>
            <a:r>
              <a:rPr lang="en-US" dirty="0"/>
              <a:t>Find out Name of person and his salary whose salary is greater than then their department’s average salary.</a:t>
            </a:r>
          </a:p>
          <a:p>
            <a:pPr lvl="1"/>
            <a:r>
              <a:rPr lang="en-US" dirty="0"/>
              <a:t>First of all find average salary of each department. </a:t>
            </a:r>
          </a:p>
          <a:p>
            <a:pPr lvl="1"/>
            <a:r>
              <a:rPr lang="en-US" dirty="0"/>
              <a:t>Now compare each department’s average salary with faculty’s salary of same department only.</a:t>
            </a:r>
          </a:p>
          <a:p>
            <a:pPr lvl="1"/>
            <a:r>
              <a:rPr lang="en-US" dirty="0"/>
              <a:t>Display Name of staff and salary whose salary is greater than the average salary of department</a:t>
            </a:r>
          </a:p>
        </p:txBody>
      </p:sp>
      <p:graphicFrame>
        <p:nvGraphicFramePr>
          <p:cNvPr id="4" name="Content Placeholder 4">
            <a:extLst>
              <a:ext uri="{FF2B5EF4-FFF2-40B4-BE49-F238E27FC236}">
                <a16:creationId xmlns:a16="http://schemas.microsoft.com/office/drawing/2014/main" id="{13654A41-1E76-4921-803A-FE9B8DCAB7C0}"/>
              </a:ext>
            </a:extLst>
          </p:cNvPr>
          <p:cNvGraphicFramePr>
            <a:graphicFrameLocks/>
          </p:cNvGraphicFramePr>
          <p:nvPr>
            <p:extLst>
              <p:ext uri="{D42A27DB-BD31-4B8C-83A1-F6EECF244321}">
                <p14:modId xmlns:p14="http://schemas.microsoft.com/office/powerpoint/2010/main" val="813335106"/>
              </p:ext>
            </p:extLst>
          </p:nvPr>
        </p:nvGraphicFramePr>
        <p:xfrm>
          <a:off x="411798" y="4291704"/>
          <a:ext cx="4200103" cy="2314860"/>
        </p:xfrm>
        <a:graphic>
          <a:graphicData uri="http://schemas.openxmlformats.org/drawingml/2006/table">
            <a:tbl>
              <a:tblPr firstRow="1" bandRow="1">
                <a:tableStyleId>{8EC20E35-A176-4012-BC5E-935CFFF8708E}</a:tableStyleId>
              </a:tblPr>
              <a:tblGrid>
                <a:gridCol w="476338">
                  <a:extLst>
                    <a:ext uri="{9D8B030D-6E8A-4147-A177-3AD203B41FA5}">
                      <a16:colId xmlns:a16="http://schemas.microsoft.com/office/drawing/2014/main" val="20003"/>
                    </a:ext>
                  </a:extLst>
                </a:gridCol>
                <a:gridCol w="476338">
                  <a:extLst>
                    <a:ext uri="{9D8B030D-6E8A-4147-A177-3AD203B41FA5}">
                      <a16:colId xmlns:a16="http://schemas.microsoft.com/office/drawing/2014/main" val="1921887249"/>
                    </a:ext>
                  </a:extLst>
                </a:gridCol>
                <a:gridCol w="1131599">
                  <a:extLst>
                    <a:ext uri="{9D8B030D-6E8A-4147-A177-3AD203B41FA5}">
                      <a16:colId xmlns:a16="http://schemas.microsoft.com/office/drawing/2014/main" val="20000"/>
                    </a:ext>
                  </a:extLst>
                </a:gridCol>
                <a:gridCol w="776311">
                  <a:extLst>
                    <a:ext uri="{9D8B030D-6E8A-4147-A177-3AD203B41FA5}">
                      <a16:colId xmlns:a16="http://schemas.microsoft.com/office/drawing/2014/main" val="919354141"/>
                    </a:ext>
                  </a:extLst>
                </a:gridCol>
                <a:gridCol w="512868">
                  <a:extLst>
                    <a:ext uri="{9D8B030D-6E8A-4147-A177-3AD203B41FA5}">
                      <a16:colId xmlns:a16="http://schemas.microsoft.com/office/drawing/2014/main" val="2788009940"/>
                    </a:ext>
                  </a:extLst>
                </a:gridCol>
                <a:gridCol w="82664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FID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HID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SUB</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PATEL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PANDYA</a:t>
                      </a:r>
                      <a:endParaRPr lang="en-US" sz="1600" dirty="0">
                        <a:effectLst/>
                      </a:endParaRP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DOSHI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TOM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MAKWANA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BE</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MEHTA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ACP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r h="326120">
                <a:tc>
                  <a:txBody>
                    <a:bodyPr/>
                    <a:lstStyle/>
                    <a:p>
                      <a:pPr algn="ctr"/>
                      <a:r>
                        <a:rPr lang="en-US" sz="1600" dirty="0">
                          <a:effectLst/>
                        </a:rPr>
                        <a:t>16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9668608"/>
                  </a:ext>
                </a:extLst>
              </a:tr>
            </a:tbl>
          </a:graphicData>
        </a:graphic>
      </p:graphicFrame>
      <p:graphicFrame>
        <p:nvGraphicFramePr>
          <p:cNvPr id="5" name="Content Placeholder 4">
            <a:extLst>
              <a:ext uri="{FF2B5EF4-FFF2-40B4-BE49-F238E27FC236}">
                <a16:creationId xmlns:a16="http://schemas.microsoft.com/office/drawing/2014/main" id="{E35604AE-182E-49E2-BA2E-19C4D20BF3B1}"/>
              </a:ext>
            </a:extLst>
          </p:cNvPr>
          <p:cNvGraphicFramePr>
            <a:graphicFrameLocks/>
          </p:cNvGraphicFramePr>
          <p:nvPr>
            <p:extLst>
              <p:ext uri="{D42A27DB-BD31-4B8C-83A1-F6EECF244321}">
                <p14:modId xmlns:p14="http://schemas.microsoft.com/office/powerpoint/2010/main" val="3442503567"/>
              </p:ext>
            </p:extLst>
          </p:nvPr>
        </p:nvGraphicFramePr>
        <p:xfrm>
          <a:off x="7348753" y="4331033"/>
          <a:ext cx="2416466" cy="2232580"/>
        </p:xfrm>
        <a:graphic>
          <a:graphicData uri="http://schemas.openxmlformats.org/drawingml/2006/table">
            <a:tbl>
              <a:tblPr firstRow="1" bandRow="1">
                <a:tableStyleId>{8EC20E35-A176-4012-BC5E-935CFFF8708E}</a:tableStyleId>
              </a:tblPr>
              <a:tblGrid>
                <a:gridCol w="457200">
                  <a:extLst>
                    <a:ext uri="{9D8B030D-6E8A-4147-A177-3AD203B41FA5}">
                      <a16:colId xmlns:a16="http://schemas.microsoft.com/office/drawing/2014/main" val="2788009940"/>
                    </a:ext>
                  </a:extLst>
                </a:gridCol>
                <a:gridCol w="1155700">
                  <a:extLst>
                    <a:ext uri="{9D8B030D-6E8A-4147-A177-3AD203B41FA5}">
                      <a16:colId xmlns:a16="http://schemas.microsoft.com/office/drawing/2014/main" val="2794992499"/>
                    </a:ext>
                  </a:extLst>
                </a:gridCol>
                <a:gridCol w="803566">
                  <a:extLst>
                    <a:ext uri="{9D8B030D-6E8A-4147-A177-3AD203B41FA5}">
                      <a16:colId xmlns:a16="http://schemas.microsoft.com/office/drawing/2014/main" val="1301770078"/>
                    </a:ext>
                  </a:extLst>
                </a:gridCol>
              </a:tblGrid>
              <a:tr h="326120">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TOTAL 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TOTAL FAC.</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22000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graphicFrame>
        <p:nvGraphicFramePr>
          <p:cNvPr id="6" name="Content Placeholder 4">
            <a:extLst>
              <a:ext uri="{FF2B5EF4-FFF2-40B4-BE49-F238E27FC236}">
                <a16:creationId xmlns:a16="http://schemas.microsoft.com/office/drawing/2014/main" id="{B153BC82-1062-4CAE-B6C9-62D9ECF79C94}"/>
              </a:ext>
            </a:extLst>
          </p:cNvPr>
          <p:cNvGraphicFramePr>
            <a:graphicFrameLocks/>
          </p:cNvGraphicFramePr>
          <p:nvPr/>
        </p:nvGraphicFramePr>
        <p:xfrm>
          <a:off x="4901949" y="4292233"/>
          <a:ext cx="1521748" cy="1988740"/>
        </p:xfrm>
        <a:graphic>
          <a:graphicData uri="http://schemas.openxmlformats.org/drawingml/2006/table">
            <a:tbl>
              <a:tblPr firstRow="1" bandRow="1">
                <a:tableStyleId>{8EC20E35-A176-4012-BC5E-935CFFF8708E}</a:tableStyleId>
              </a:tblPr>
              <a:tblGrid>
                <a:gridCol w="538075">
                  <a:extLst>
                    <a:ext uri="{9D8B030D-6E8A-4147-A177-3AD203B41FA5}">
                      <a16:colId xmlns:a16="http://schemas.microsoft.com/office/drawing/2014/main" val="2924026450"/>
                    </a:ext>
                  </a:extLst>
                </a:gridCol>
                <a:gridCol w="983673">
                  <a:extLst>
                    <a:ext uri="{9D8B030D-6E8A-4147-A177-3AD203B41FA5}">
                      <a16:colId xmlns:a16="http://schemas.microsoft.com/office/drawing/2014/main" val="2851416008"/>
                    </a:ext>
                  </a:extLst>
                </a:gridCol>
              </a:tblGrid>
              <a:tr h="326120">
                <a:tc>
                  <a:txBody>
                    <a:bodyPr/>
                    <a:lstStyle/>
                    <a:p>
                      <a:pPr algn="ct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fontAlgn="b"/>
                      <a:r>
                        <a:rPr lang="en-US" sz="1600" b="1" dirty="0">
                          <a:solidFill>
                            <a:schemeClr val="tx1"/>
                          </a:solidFill>
                          <a:effectLst/>
                        </a:rPr>
                        <a:t>AVG. 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11000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cxnSp>
        <p:nvCxnSpPr>
          <p:cNvPr id="8" name="Straight Arrow Connector 7">
            <a:extLst>
              <a:ext uri="{FF2B5EF4-FFF2-40B4-BE49-F238E27FC236}">
                <a16:creationId xmlns:a16="http://schemas.microsoft.com/office/drawing/2014/main" id="{6B14BF0C-34A7-4F96-B08F-0269ECE024EF}"/>
              </a:ext>
            </a:extLst>
          </p:cNvPr>
          <p:cNvCxnSpPr>
            <a:endCxn id="31" idx="3"/>
          </p:cNvCxnSpPr>
          <p:nvPr/>
        </p:nvCxnSpPr>
        <p:spPr>
          <a:xfrm flipH="1">
            <a:off x="4486100" y="4821382"/>
            <a:ext cx="578660" cy="30341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122CB94-9646-44A5-A1FC-36BF304D5699}"/>
              </a:ext>
            </a:extLst>
          </p:cNvPr>
          <p:cNvCxnSpPr>
            <a:cxnSpLocks/>
          </p:cNvCxnSpPr>
          <p:nvPr/>
        </p:nvCxnSpPr>
        <p:spPr>
          <a:xfrm flipH="1" flipV="1">
            <a:off x="4495110" y="4821383"/>
            <a:ext cx="569650" cy="31029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1CE87F-D9A8-43DF-A060-6D2E8FBB280E}"/>
              </a:ext>
            </a:extLst>
          </p:cNvPr>
          <p:cNvCxnSpPr>
            <a:cxnSpLocks/>
          </p:cNvCxnSpPr>
          <p:nvPr/>
        </p:nvCxnSpPr>
        <p:spPr>
          <a:xfrm flipH="1">
            <a:off x="4495110" y="5124792"/>
            <a:ext cx="569650" cy="98029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F9800B-3026-4040-B13A-77F65327FBD5}"/>
              </a:ext>
            </a:extLst>
          </p:cNvPr>
          <p:cNvCxnSpPr>
            <a:cxnSpLocks/>
          </p:cNvCxnSpPr>
          <p:nvPr/>
        </p:nvCxnSpPr>
        <p:spPr>
          <a:xfrm flipH="1">
            <a:off x="4495111" y="5451740"/>
            <a:ext cx="569649" cy="32993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FF46A0-EBDA-46F7-B55F-AF53CCC06FC7}"/>
              </a:ext>
            </a:extLst>
          </p:cNvPr>
          <p:cNvCxnSpPr>
            <a:cxnSpLocks/>
            <a:endCxn id="38" idx="3"/>
          </p:cNvCxnSpPr>
          <p:nvPr/>
        </p:nvCxnSpPr>
        <p:spPr>
          <a:xfrm flipH="1" flipV="1">
            <a:off x="4484300" y="5451740"/>
            <a:ext cx="529660" cy="32993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BA8B0A-DEEE-496E-AAFB-F166A9FCC659}"/>
              </a:ext>
            </a:extLst>
          </p:cNvPr>
          <p:cNvCxnSpPr>
            <a:cxnSpLocks/>
          </p:cNvCxnSpPr>
          <p:nvPr/>
        </p:nvCxnSpPr>
        <p:spPr>
          <a:xfrm flipH="1">
            <a:off x="4488175" y="6151880"/>
            <a:ext cx="479583" cy="31423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E1732-13E2-458F-A97F-B5D58DB42702}"/>
              </a:ext>
            </a:extLst>
          </p:cNvPr>
          <p:cNvSpPr txBox="1"/>
          <p:nvPr/>
        </p:nvSpPr>
        <p:spPr>
          <a:xfrm>
            <a:off x="3560684" y="6208334"/>
            <a:ext cx="221606"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5" name="TextBox 24">
            <a:extLst>
              <a:ext uri="{FF2B5EF4-FFF2-40B4-BE49-F238E27FC236}">
                <a16:creationId xmlns:a16="http://schemas.microsoft.com/office/drawing/2014/main" id="{E59019A1-4FF3-477E-AD36-15839AFEB387}"/>
              </a:ext>
            </a:extLst>
          </p:cNvPr>
          <p:cNvSpPr txBox="1"/>
          <p:nvPr/>
        </p:nvSpPr>
        <p:spPr>
          <a:xfrm>
            <a:off x="3403668" y="5942018"/>
            <a:ext cx="440785" cy="400110"/>
          </a:xfrm>
          <a:prstGeom prst="rect">
            <a:avLst/>
          </a:prstGeom>
          <a:noFill/>
        </p:spPr>
        <p:txBody>
          <a:bodyPr wrap="square" rtlCol="0">
            <a:spAutoFit/>
          </a:bodyPr>
          <a:lstStyle/>
          <a:p>
            <a:pPr algn="ctr"/>
            <a:r>
              <a:rPr lang="en-US" sz="2000" b="1" dirty="0">
                <a:solidFill>
                  <a:srgbClr val="00B05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endParaRPr lang="en-US" sz="2000" b="1" dirty="0">
              <a:solidFill>
                <a:srgbClr val="00B050"/>
              </a:solidFill>
            </a:endParaRPr>
          </a:p>
        </p:txBody>
      </p:sp>
      <p:sp>
        <p:nvSpPr>
          <p:cNvPr id="26" name="TextBox 25">
            <a:extLst>
              <a:ext uri="{FF2B5EF4-FFF2-40B4-BE49-F238E27FC236}">
                <a16:creationId xmlns:a16="http://schemas.microsoft.com/office/drawing/2014/main" id="{2D02FBC5-3948-4AB0-83C2-2DD91642AED7}"/>
              </a:ext>
            </a:extLst>
          </p:cNvPr>
          <p:cNvSpPr txBox="1"/>
          <p:nvPr/>
        </p:nvSpPr>
        <p:spPr>
          <a:xfrm>
            <a:off x="3439265" y="5634286"/>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7" name="TextBox 26">
            <a:extLst>
              <a:ext uri="{FF2B5EF4-FFF2-40B4-BE49-F238E27FC236}">
                <a16:creationId xmlns:a16="http://schemas.microsoft.com/office/drawing/2014/main" id="{31041A6C-1E77-47DB-9538-48E61CC1C22A}"/>
              </a:ext>
            </a:extLst>
          </p:cNvPr>
          <p:cNvSpPr txBox="1"/>
          <p:nvPr/>
        </p:nvSpPr>
        <p:spPr>
          <a:xfrm>
            <a:off x="3444512" y="4636967"/>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8" name="TextBox 27">
            <a:extLst>
              <a:ext uri="{FF2B5EF4-FFF2-40B4-BE49-F238E27FC236}">
                <a16:creationId xmlns:a16="http://schemas.microsoft.com/office/drawing/2014/main" id="{E3C10222-F31D-4FF5-AA18-0EE1E64CD0CC}"/>
              </a:ext>
            </a:extLst>
          </p:cNvPr>
          <p:cNvSpPr txBox="1"/>
          <p:nvPr/>
        </p:nvSpPr>
        <p:spPr>
          <a:xfrm>
            <a:off x="3444512" y="4931624"/>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30" name="Rectangle: Rounded Corners 29">
            <a:extLst>
              <a:ext uri="{FF2B5EF4-FFF2-40B4-BE49-F238E27FC236}">
                <a16:creationId xmlns:a16="http://schemas.microsoft.com/office/drawing/2014/main" id="{B2313FE9-340A-4EDB-A408-6B863484E7F1}"/>
              </a:ext>
            </a:extLst>
          </p:cNvPr>
          <p:cNvSpPr/>
          <p:nvPr/>
        </p:nvSpPr>
        <p:spPr>
          <a:xfrm>
            <a:off x="3796700" y="5961636"/>
            <a:ext cx="684000" cy="288000"/>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E5CE604A-7603-48DE-A4E5-8B8AC3648C6C}"/>
              </a:ext>
            </a:extLst>
          </p:cNvPr>
          <p:cNvSpPr/>
          <p:nvPr/>
        </p:nvSpPr>
        <p:spPr>
          <a:xfrm>
            <a:off x="3802100" y="4980792"/>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B3D283A8-54F3-48BF-870E-60318E913068}"/>
              </a:ext>
            </a:extLst>
          </p:cNvPr>
          <p:cNvSpPr/>
          <p:nvPr/>
        </p:nvSpPr>
        <p:spPr>
          <a:xfrm>
            <a:off x="5568615" y="4678645"/>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3A23B9E-E70D-4FD8-9C29-6F89D00DD8BF}"/>
              </a:ext>
            </a:extLst>
          </p:cNvPr>
          <p:cNvSpPr/>
          <p:nvPr/>
        </p:nvSpPr>
        <p:spPr>
          <a:xfrm>
            <a:off x="5568615" y="5000422"/>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8934C46A-A8D9-459C-8B38-CA96027AC21E}"/>
              </a:ext>
            </a:extLst>
          </p:cNvPr>
          <p:cNvSpPr/>
          <p:nvPr/>
        </p:nvSpPr>
        <p:spPr>
          <a:xfrm>
            <a:off x="3785900" y="4653844"/>
            <a:ext cx="702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675E283-B592-4732-8474-360C8F19D32D}"/>
              </a:ext>
            </a:extLst>
          </p:cNvPr>
          <p:cNvSpPr/>
          <p:nvPr/>
        </p:nvSpPr>
        <p:spPr>
          <a:xfrm>
            <a:off x="5568615" y="5322199"/>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92A25192-57DC-4784-85B0-4F725D83863A}"/>
              </a:ext>
            </a:extLst>
          </p:cNvPr>
          <p:cNvSpPr/>
          <p:nvPr/>
        </p:nvSpPr>
        <p:spPr>
          <a:xfrm>
            <a:off x="3798500" y="5634688"/>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521DBB52-6BCA-442F-B0B3-93D60F4E309E}"/>
              </a:ext>
            </a:extLst>
          </p:cNvPr>
          <p:cNvSpPr/>
          <p:nvPr/>
        </p:nvSpPr>
        <p:spPr>
          <a:xfrm>
            <a:off x="5568615" y="5643976"/>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DB0B760A-653F-4403-973F-751969ACFF8A}"/>
              </a:ext>
            </a:extLst>
          </p:cNvPr>
          <p:cNvSpPr/>
          <p:nvPr/>
        </p:nvSpPr>
        <p:spPr>
          <a:xfrm>
            <a:off x="3800300" y="5307740"/>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8948240D-9A62-4CDA-A27E-078EAB44FCC1}"/>
              </a:ext>
            </a:extLst>
          </p:cNvPr>
          <p:cNvSpPr txBox="1"/>
          <p:nvPr/>
        </p:nvSpPr>
        <p:spPr>
          <a:xfrm>
            <a:off x="3446443" y="5282955"/>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40" name="Rectangle: Rounded Corners 39">
            <a:extLst>
              <a:ext uri="{FF2B5EF4-FFF2-40B4-BE49-F238E27FC236}">
                <a16:creationId xmlns:a16="http://schemas.microsoft.com/office/drawing/2014/main" id="{4EC90459-685A-4FA7-BAE0-CEF173D563F6}"/>
              </a:ext>
            </a:extLst>
          </p:cNvPr>
          <p:cNvSpPr/>
          <p:nvPr/>
        </p:nvSpPr>
        <p:spPr>
          <a:xfrm>
            <a:off x="5568615" y="5965754"/>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67F6AC94-0ADB-4F02-B70E-0B8F113EFF36}"/>
              </a:ext>
            </a:extLst>
          </p:cNvPr>
          <p:cNvSpPr/>
          <p:nvPr/>
        </p:nvSpPr>
        <p:spPr>
          <a:xfrm>
            <a:off x="3794900" y="6288584"/>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793229A-8358-41EE-B26C-EA3231A73767}"/>
              </a:ext>
            </a:extLst>
          </p:cNvPr>
          <p:cNvSpPr txBox="1"/>
          <p:nvPr/>
        </p:nvSpPr>
        <p:spPr>
          <a:xfrm>
            <a:off x="5969791" y="3175538"/>
            <a:ext cx="3243487" cy="369332"/>
          </a:xfrm>
          <a:prstGeom prst="rect">
            <a:avLst/>
          </a:prstGeom>
          <a:noFill/>
        </p:spPr>
        <p:txBody>
          <a:bodyPr wrap="square" rtlCol="0">
            <a:spAutoFit/>
          </a:bodyPr>
          <a:lstStyle/>
          <a:p>
            <a:r>
              <a:rPr lang="en-US" b="1" dirty="0"/>
              <a:t>SELECT AVG(SAL) FROM Faculty</a:t>
            </a:r>
          </a:p>
        </p:txBody>
      </p:sp>
      <p:sp>
        <p:nvSpPr>
          <p:cNvPr id="44" name="TextBox 43">
            <a:extLst>
              <a:ext uri="{FF2B5EF4-FFF2-40B4-BE49-F238E27FC236}">
                <a16:creationId xmlns:a16="http://schemas.microsoft.com/office/drawing/2014/main" id="{B244FF34-ACDB-4B98-A760-2B9D9B19755A}"/>
              </a:ext>
            </a:extLst>
          </p:cNvPr>
          <p:cNvSpPr txBox="1"/>
          <p:nvPr/>
        </p:nvSpPr>
        <p:spPr>
          <a:xfrm>
            <a:off x="452653" y="3173259"/>
            <a:ext cx="4271747" cy="369332"/>
          </a:xfrm>
          <a:prstGeom prst="rect">
            <a:avLst/>
          </a:prstGeom>
          <a:noFill/>
        </p:spPr>
        <p:txBody>
          <a:bodyPr wrap="square" rtlCol="0">
            <a:spAutoFit/>
          </a:bodyPr>
          <a:lstStyle/>
          <a:p>
            <a:r>
              <a:rPr lang="en-US" b="1" dirty="0"/>
              <a:t>SELECT FNAME,SAL FROM Faculty PARENT</a:t>
            </a:r>
          </a:p>
        </p:txBody>
      </p:sp>
      <p:sp>
        <p:nvSpPr>
          <p:cNvPr id="45" name="TextBox 44">
            <a:extLst>
              <a:ext uri="{FF2B5EF4-FFF2-40B4-BE49-F238E27FC236}">
                <a16:creationId xmlns:a16="http://schemas.microsoft.com/office/drawing/2014/main" id="{2271F9DE-0EBA-4F36-8A6C-205559C4BFC7}"/>
              </a:ext>
            </a:extLst>
          </p:cNvPr>
          <p:cNvSpPr txBox="1"/>
          <p:nvPr/>
        </p:nvSpPr>
        <p:spPr>
          <a:xfrm>
            <a:off x="4551527" y="3173259"/>
            <a:ext cx="1434185" cy="369332"/>
          </a:xfrm>
          <a:prstGeom prst="rect">
            <a:avLst/>
          </a:prstGeom>
          <a:noFill/>
        </p:spPr>
        <p:txBody>
          <a:bodyPr wrap="square" rtlCol="0">
            <a:spAutoFit/>
          </a:bodyPr>
          <a:lstStyle/>
          <a:p>
            <a:r>
              <a:rPr lang="en-US" b="1" dirty="0"/>
              <a:t>WHERE SAL &gt;</a:t>
            </a:r>
          </a:p>
        </p:txBody>
      </p:sp>
      <p:sp>
        <p:nvSpPr>
          <p:cNvPr id="48" name="TextBox 47">
            <a:extLst>
              <a:ext uri="{FF2B5EF4-FFF2-40B4-BE49-F238E27FC236}">
                <a16:creationId xmlns:a16="http://schemas.microsoft.com/office/drawing/2014/main" id="{A3DE56C7-D2C1-4193-9438-5D880AE1FCB4}"/>
              </a:ext>
            </a:extLst>
          </p:cNvPr>
          <p:cNvSpPr txBox="1"/>
          <p:nvPr/>
        </p:nvSpPr>
        <p:spPr>
          <a:xfrm>
            <a:off x="5859317" y="3173259"/>
            <a:ext cx="252790" cy="369332"/>
          </a:xfrm>
          <a:prstGeom prst="rect">
            <a:avLst/>
          </a:prstGeom>
          <a:noFill/>
        </p:spPr>
        <p:txBody>
          <a:bodyPr wrap="square" rtlCol="0">
            <a:spAutoFit/>
          </a:bodyPr>
          <a:lstStyle/>
          <a:p>
            <a:r>
              <a:rPr lang="en-US" b="1" dirty="0"/>
              <a:t>(</a:t>
            </a:r>
          </a:p>
        </p:txBody>
      </p:sp>
      <p:sp>
        <p:nvSpPr>
          <p:cNvPr id="49" name="TextBox 48">
            <a:extLst>
              <a:ext uri="{FF2B5EF4-FFF2-40B4-BE49-F238E27FC236}">
                <a16:creationId xmlns:a16="http://schemas.microsoft.com/office/drawing/2014/main" id="{8E31204C-39B7-45CB-83EC-34790DD9236A}"/>
              </a:ext>
            </a:extLst>
          </p:cNvPr>
          <p:cNvSpPr txBox="1"/>
          <p:nvPr/>
        </p:nvSpPr>
        <p:spPr>
          <a:xfrm>
            <a:off x="11486557" y="3173259"/>
            <a:ext cx="252790" cy="369332"/>
          </a:xfrm>
          <a:prstGeom prst="rect">
            <a:avLst/>
          </a:prstGeom>
          <a:noFill/>
        </p:spPr>
        <p:txBody>
          <a:bodyPr wrap="square" rtlCol="0">
            <a:spAutoFit/>
          </a:bodyPr>
          <a:lstStyle/>
          <a:p>
            <a:r>
              <a:rPr lang="en-US" b="1" dirty="0"/>
              <a:t>)</a:t>
            </a:r>
          </a:p>
        </p:txBody>
      </p:sp>
      <p:sp>
        <p:nvSpPr>
          <p:cNvPr id="50" name="TextBox 49">
            <a:extLst>
              <a:ext uri="{FF2B5EF4-FFF2-40B4-BE49-F238E27FC236}">
                <a16:creationId xmlns:a16="http://schemas.microsoft.com/office/drawing/2014/main" id="{036A365F-F12A-4040-94CB-445375CA1388}"/>
              </a:ext>
            </a:extLst>
          </p:cNvPr>
          <p:cNvSpPr txBox="1"/>
          <p:nvPr/>
        </p:nvSpPr>
        <p:spPr>
          <a:xfrm>
            <a:off x="9023187" y="3187114"/>
            <a:ext cx="2658960" cy="369332"/>
          </a:xfrm>
          <a:prstGeom prst="rect">
            <a:avLst/>
          </a:prstGeom>
          <a:noFill/>
        </p:spPr>
        <p:txBody>
          <a:bodyPr wrap="square" rtlCol="0">
            <a:spAutoFit/>
          </a:bodyPr>
          <a:lstStyle/>
          <a:p>
            <a:r>
              <a:rPr lang="en-US" b="1" dirty="0"/>
              <a:t>WHERE PARENT.DID = DID</a:t>
            </a:r>
          </a:p>
        </p:txBody>
      </p:sp>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33085312"/>
              </p:ext>
            </p:extLst>
          </p:nvPr>
        </p:nvGraphicFramePr>
        <p:xfrm>
          <a:off x="414553" y="3925122"/>
          <a:ext cx="857987" cy="365760"/>
        </p:xfrm>
        <a:graphic>
          <a:graphicData uri="http://schemas.openxmlformats.org/drawingml/2006/table">
            <a:tbl>
              <a:tblPr firstRow="1" bandRow="1">
                <a:tableStyleId>{8EC20E35-A176-4012-BC5E-935CFFF8708E}</a:tableStyleId>
              </a:tblPr>
              <a:tblGrid>
                <a:gridCol w="857987">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9578118"/>
              </p:ext>
            </p:extLst>
          </p:nvPr>
        </p:nvGraphicFramePr>
        <p:xfrm>
          <a:off x="7348753" y="3965273"/>
          <a:ext cx="857987" cy="365760"/>
        </p:xfrm>
        <a:graphic>
          <a:graphicData uri="http://schemas.openxmlformats.org/drawingml/2006/table">
            <a:tbl>
              <a:tblPr firstRow="1" bandRow="1">
                <a:tableStyleId>{8EC20E35-A176-4012-BC5E-935CFFF8708E}</a:tableStyleId>
              </a:tblPr>
              <a:tblGrid>
                <a:gridCol w="857987">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8081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6"/>
                                        </p:tgtEl>
                                      </p:cBhvr>
                                    </p:animEffect>
                                    <p:set>
                                      <p:cBhvr>
                                        <p:cTn id="36" dur="1" fill="hold">
                                          <p:stCondLst>
                                            <p:cond delay="499"/>
                                          </p:stCondLst>
                                        </p:cTn>
                                        <p:tgtEl>
                                          <p:spTgt spid="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animBg="1"/>
      <p:bldP spid="41" grpId="0" animBg="1"/>
      <p:bldP spid="42" grpId="0"/>
      <p:bldP spid="44" grpId="0"/>
      <p:bldP spid="45" grpId="0"/>
      <p:bldP spid="48" grpId="0"/>
      <p:bldP spid="49" grpId="0"/>
      <p:bldP spid="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Keys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2998394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What is Constraints?</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SQL constraints are used to </a:t>
            </a:r>
            <a:r>
              <a:rPr lang="en-GB" b="1" dirty="0">
                <a:solidFill>
                  <a:schemeClr val="tx2"/>
                </a:solidFill>
              </a:rPr>
              <a:t>specify rules </a:t>
            </a:r>
            <a:r>
              <a:rPr lang="en-GB" dirty="0"/>
              <a:t>for data in a table.</a:t>
            </a:r>
          </a:p>
          <a:p>
            <a:r>
              <a:rPr lang="en-GB" dirty="0"/>
              <a:t>Constraints are used to </a:t>
            </a:r>
            <a:r>
              <a:rPr lang="en-GB" b="1" dirty="0">
                <a:solidFill>
                  <a:schemeClr val="tx2"/>
                </a:solidFill>
              </a:rPr>
              <a:t>limit the type of data </a:t>
            </a:r>
            <a:r>
              <a:rPr lang="en-GB" dirty="0"/>
              <a:t>that can go into a table. This </a:t>
            </a:r>
            <a:r>
              <a:rPr lang="en-GB" b="1" dirty="0">
                <a:solidFill>
                  <a:schemeClr val="tx2"/>
                </a:solidFill>
              </a:rPr>
              <a:t>ensures</a:t>
            </a:r>
            <a:r>
              <a:rPr lang="en-GB" dirty="0"/>
              <a:t> the </a:t>
            </a:r>
            <a:r>
              <a:rPr lang="en-GB" b="1" dirty="0">
                <a:solidFill>
                  <a:schemeClr val="tx2"/>
                </a:solidFill>
              </a:rPr>
              <a:t>accuracy</a:t>
            </a:r>
            <a:r>
              <a:rPr lang="en-GB" dirty="0"/>
              <a:t> and </a:t>
            </a:r>
            <a:r>
              <a:rPr lang="en-GB" b="1" dirty="0">
                <a:solidFill>
                  <a:schemeClr val="tx2"/>
                </a:solidFill>
              </a:rPr>
              <a:t>reliability</a:t>
            </a:r>
            <a:r>
              <a:rPr lang="en-GB" dirty="0"/>
              <a:t> of the data in the table. </a:t>
            </a:r>
          </a:p>
          <a:p>
            <a:r>
              <a:rPr lang="en-GB" dirty="0"/>
              <a:t>If there is any violation between the constraint and the data action, the action is aborted.</a:t>
            </a:r>
          </a:p>
          <a:p>
            <a:r>
              <a:rPr lang="en-GB" dirty="0"/>
              <a:t>Constraints can be column level or table level. Column level constraints apply to a column, and table level constraints apply to the whole table.</a:t>
            </a:r>
          </a:p>
          <a:p>
            <a:r>
              <a:rPr lang="en-GB" dirty="0"/>
              <a:t>Constraints can be specified when the table is created with the </a:t>
            </a:r>
            <a:r>
              <a:rPr lang="en-GB" b="1" dirty="0">
                <a:solidFill>
                  <a:schemeClr val="tx2"/>
                </a:solidFill>
              </a:rPr>
              <a:t>CREATE TABLE </a:t>
            </a:r>
            <a:r>
              <a:rPr lang="en-GB" dirty="0"/>
              <a:t>statement, or after the table is created with the </a:t>
            </a:r>
            <a:r>
              <a:rPr lang="en-GB" b="1" dirty="0">
                <a:solidFill>
                  <a:schemeClr val="tx2"/>
                </a:solidFill>
              </a:rPr>
              <a:t>ALTER TABLE </a:t>
            </a:r>
            <a:r>
              <a:rPr lang="en-GB" dirty="0"/>
              <a:t>statement.</a:t>
            </a:r>
            <a:endParaRPr lang="en-US" dirty="0"/>
          </a:p>
        </p:txBody>
      </p:sp>
    </p:spTree>
    <p:extLst>
      <p:ext uri="{BB962C8B-B14F-4D97-AF65-F5344CB8AC3E}">
        <p14:creationId xmlns:p14="http://schemas.microsoft.com/office/powerpoint/2010/main" val="23467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Constraints used in SQL</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following constraints are commonly used in SQL:</a:t>
            </a:r>
          </a:p>
          <a:p>
            <a:pPr lvl="1"/>
            <a:r>
              <a:rPr lang="en-GB" dirty="0"/>
              <a:t>NOT NULL - Ensures that a column </a:t>
            </a:r>
            <a:r>
              <a:rPr lang="en-GB" b="1" dirty="0">
                <a:solidFill>
                  <a:schemeClr val="tx2"/>
                </a:solidFill>
              </a:rPr>
              <a:t>cannot have a NULL value</a:t>
            </a:r>
            <a:endParaRPr lang="en-GB" sz="2400" b="1" dirty="0">
              <a:solidFill>
                <a:schemeClr val="tx2"/>
              </a:solidFill>
            </a:endParaRPr>
          </a:p>
          <a:p>
            <a:pPr lvl="1"/>
            <a:r>
              <a:rPr lang="en-GB" dirty="0"/>
              <a:t>UNIQUE KEY- Ensures that </a:t>
            </a:r>
            <a:r>
              <a:rPr lang="en-GB" b="1" dirty="0">
                <a:solidFill>
                  <a:schemeClr val="tx2"/>
                </a:solidFill>
              </a:rPr>
              <a:t>all values in a column are different/unique</a:t>
            </a:r>
          </a:p>
          <a:p>
            <a:pPr lvl="1"/>
            <a:r>
              <a:rPr lang="en-GB" dirty="0"/>
              <a:t>PRIMARY KEY - A </a:t>
            </a:r>
            <a:r>
              <a:rPr lang="en-GB" b="1" dirty="0">
                <a:solidFill>
                  <a:schemeClr val="tx2"/>
                </a:solidFill>
              </a:rPr>
              <a:t>combination</a:t>
            </a:r>
            <a:r>
              <a:rPr lang="en-GB" dirty="0"/>
              <a:t> of a </a:t>
            </a:r>
            <a:r>
              <a:rPr lang="en-GB" b="1" dirty="0">
                <a:solidFill>
                  <a:schemeClr val="tx2"/>
                </a:solidFill>
              </a:rPr>
              <a:t>NOT NULL and UNIQUE</a:t>
            </a:r>
            <a:r>
              <a:rPr lang="en-GB" dirty="0"/>
              <a:t>. Uniquely identifies each row in a table</a:t>
            </a:r>
          </a:p>
          <a:p>
            <a:pPr lvl="1"/>
            <a:r>
              <a:rPr lang="en-GB" dirty="0"/>
              <a:t>FOREIGN KEY - </a:t>
            </a:r>
            <a:r>
              <a:rPr lang="en-GB" b="1" dirty="0">
                <a:solidFill>
                  <a:schemeClr val="tx2"/>
                </a:solidFill>
              </a:rPr>
              <a:t>Prevents actions that would destroy links between tables</a:t>
            </a:r>
          </a:p>
          <a:p>
            <a:pPr lvl="1"/>
            <a:r>
              <a:rPr lang="en-GB" dirty="0"/>
              <a:t>CHECK - Ensures that the </a:t>
            </a:r>
            <a:r>
              <a:rPr lang="en-GB" b="1" dirty="0">
                <a:solidFill>
                  <a:schemeClr val="tx2"/>
                </a:solidFill>
              </a:rPr>
              <a:t>values in a column satisfies a specific condition</a:t>
            </a:r>
          </a:p>
          <a:p>
            <a:pPr lvl="1"/>
            <a:r>
              <a:rPr lang="en-GB" dirty="0"/>
              <a:t>DEFAULT - Sets </a:t>
            </a:r>
            <a:r>
              <a:rPr lang="en-GB" b="1" dirty="0">
                <a:solidFill>
                  <a:schemeClr val="tx2"/>
                </a:solidFill>
              </a:rPr>
              <a:t>a default value </a:t>
            </a:r>
            <a:r>
              <a:rPr lang="en-GB" dirty="0"/>
              <a:t>for a column if no value is specified</a:t>
            </a:r>
          </a:p>
        </p:txBody>
      </p:sp>
    </p:spTree>
    <p:extLst>
      <p:ext uri="{BB962C8B-B14F-4D97-AF65-F5344CB8AC3E}">
        <p14:creationId xmlns:p14="http://schemas.microsoft.com/office/powerpoint/2010/main" val="38461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NOT NULL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By default, a column can hold NULL values.</a:t>
            </a:r>
          </a:p>
          <a:p>
            <a:r>
              <a:rPr lang="en-GB" dirty="0"/>
              <a:t>The NOT NULL constraint </a:t>
            </a:r>
            <a:r>
              <a:rPr lang="en-GB" b="1" dirty="0">
                <a:solidFill>
                  <a:schemeClr val="tx2">
                    <a:lumMod val="75000"/>
                  </a:schemeClr>
                </a:solidFill>
              </a:rPr>
              <a:t>enforces a column to NOT accept NULL values</a:t>
            </a:r>
            <a:r>
              <a:rPr lang="en-GB" dirty="0"/>
              <a:t>.</a:t>
            </a:r>
          </a:p>
          <a:p>
            <a:r>
              <a:rPr lang="en-GB" dirty="0"/>
              <a:t>This enforces a field to always contain a value, which means that you cannot insert a new record, or update a record without adding a value to this field.</a:t>
            </a:r>
          </a:p>
          <a:p>
            <a:r>
              <a:rPr lang="en-GB" dirty="0">
                <a:solidFill>
                  <a:prstClr val="black"/>
                </a:solidFill>
              </a:rPr>
              <a:t>Example: Create a table “Person” in which "ID", "</a:t>
            </a:r>
            <a:r>
              <a:rPr lang="en-GB" dirty="0" err="1">
                <a:solidFill>
                  <a:prstClr val="black"/>
                </a:solidFill>
              </a:rPr>
              <a:t>LastName</a:t>
            </a:r>
            <a:r>
              <a:rPr lang="en-GB" dirty="0">
                <a:solidFill>
                  <a:prstClr val="black"/>
                </a:solidFill>
              </a:rPr>
              <a:t>", and "</a:t>
            </a:r>
            <a:r>
              <a:rPr lang="en-GB" dirty="0" err="1">
                <a:solidFill>
                  <a:prstClr val="black"/>
                </a:solidFill>
              </a:rPr>
              <a:t>FirstName</a:t>
            </a:r>
            <a:r>
              <a:rPr lang="en-GB" dirty="0">
                <a:solidFill>
                  <a:prstClr val="black"/>
                </a:solidFill>
              </a:rPr>
              <a:t>" columns will NOT accept NULL values.</a:t>
            </a:r>
            <a:endParaRPr lang="en-GB" dirty="0"/>
          </a:p>
          <a:p>
            <a:endParaRPr lang="en-GB" dirty="0"/>
          </a:p>
          <a:p>
            <a:endParaRPr lang="en-GB" dirty="0"/>
          </a:p>
          <a:p>
            <a:endParaRPr lang="en-GB" dirty="0"/>
          </a:p>
          <a:p>
            <a:r>
              <a:rPr lang="en-GB" dirty="0"/>
              <a:t>Example: Create a NOT NULL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554879"/>
            <a:ext cx="3960000" cy="1169551"/>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3225695"/>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738318"/>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ALTER COLUMN </a:t>
            </a:r>
            <a:r>
              <a:rPr lang="en-GB" sz="1400" dirty="0">
                <a:solidFill>
                  <a:prstClr val="black"/>
                </a:solidFill>
                <a:latin typeface="Consolas" panose="020B0609020204030204" pitchFamily="49" charset="0"/>
              </a:rPr>
              <a:t>Age</a:t>
            </a:r>
            <a:r>
              <a:rPr lang="en-GB" sz="1400" dirty="0">
                <a:solidFill>
                  <a:srgbClr val="0000FF"/>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srgbClr val="0000FF"/>
                </a:solidFill>
                <a:latin typeface="Consolas" panose="020B0609020204030204" pitchFamily="49" charset="0"/>
              </a:rPr>
              <a:t> NOT NULL</a:t>
            </a:r>
            <a:r>
              <a:rPr lang="en-GB" sz="1400" dirty="0">
                <a:solidFill>
                  <a:prstClr val="black"/>
                </a:solidFill>
                <a:latin typeface="Consolas" panose="020B0609020204030204" pitchFamily="49" charset="0"/>
              </a:rPr>
              <a:t>;</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40913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4880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CHECK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CHECK constraint is used to </a:t>
            </a:r>
            <a:r>
              <a:rPr lang="en-GB" b="1" dirty="0">
                <a:solidFill>
                  <a:schemeClr val="tx2">
                    <a:lumMod val="75000"/>
                  </a:schemeClr>
                </a:solidFill>
              </a:rPr>
              <a:t>limit the value range </a:t>
            </a:r>
            <a:r>
              <a:rPr lang="en-GB" dirty="0"/>
              <a:t>that can be placed in a column.</a:t>
            </a:r>
          </a:p>
          <a:p>
            <a:r>
              <a:rPr lang="en-GB" dirty="0"/>
              <a:t>If you define a CHECK constraint on a column it will allow only certain values for this column.</a:t>
            </a:r>
          </a:p>
          <a:p>
            <a:r>
              <a:rPr lang="en-GB" dirty="0">
                <a:solidFill>
                  <a:prstClr val="black"/>
                </a:solidFill>
              </a:rPr>
              <a:t>Example: Create a table “Person” with </a:t>
            </a:r>
            <a:r>
              <a:rPr lang="en-GB" dirty="0"/>
              <a:t>CHECK constraint on the "Age" column. The CHECK constraint ensures that the age of a person must be 18, or older:</a:t>
            </a:r>
          </a:p>
          <a:p>
            <a:endParaRPr lang="en-GB" dirty="0"/>
          </a:p>
          <a:p>
            <a:endParaRPr lang="en-GB" dirty="0"/>
          </a:p>
          <a:p>
            <a:pPr marL="0" indent="0">
              <a:buNone/>
            </a:pPr>
            <a:endParaRPr lang="en-GB" dirty="0"/>
          </a:p>
          <a:p>
            <a:endParaRPr lang="en-GB" dirty="0"/>
          </a:p>
          <a:p>
            <a:r>
              <a:rPr lang="en-GB" dirty="0"/>
              <a:t>Example: Create a CHECK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2789950"/>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CHECK</a:t>
            </a:r>
            <a:r>
              <a:rPr lang="en-GB" sz="1400" dirty="0">
                <a:solidFill>
                  <a:prstClr val="black"/>
                </a:solidFill>
                <a:latin typeface="Consolas" panose="020B0609020204030204" pitchFamily="49" charset="0"/>
              </a:rPr>
              <a:t> (Age&gt;=18)</a:t>
            </a: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46076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430590"/>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CHECK </a:t>
            </a:r>
            <a:r>
              <a:rPr lang="en-GB" sz="1400" dirty="0">
                <a:solidFill>
                  <a:prstClr val="black"/>
                </a:solidFill>
                <a:latin typeface="Consolas" panose="020B0609020204030204" pitchFamily="49" charset="0"/>
              </a:rPr>
              <a:t>(Age&gt;=18);</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10140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21477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DEFAULT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DEFAULT constraint is used to </a:t>
            </a:r>
            <a:r>
              <a:rPr lang="en-GB" b="1" dirty="0">
                <a:solidFill>
                  <a:schemeClr val="tx2">
                    <a:lumMod val="75000"/>
                  </a:schemeClr>
                </a:solidFill>
              </a:rPr>
              <a:t>set a default value </a:t>
            </a:r>
            <a:r>
              <a:rPr lang="en-GB" dirty="0"/>
              <a:t>for a column.</a:t>
            </a:r>
          </a:p>
          <a:p>
            <a:r>
              <a:rPr lang="en-GB" dirty="0"/>
              <a:t>The default value will be added to all new records, if no other value is specified.</a:t>
            </a:r>
          </a:p>
          <a:p>
            <a:r>
              <a:rPr lang="en-GB" dirty="0">
                <a:solidFill>
                  <a:prstClr val="black"/>
                </a:solidFill>
              </a:rPr>
              <a:t>Example: Create a table “Person” with </a:t>
            </a:r>
            <a:r>
              <a:rPr lang="en-GB" dirty="0"/>
              <a:t>DEFAULT constraint on the "Age" column. The DEFAULT constraint will insert default age of a person as 18:</a:t>
            </a:r>
          </a:p>
          <a:p>
            <a:endParaRPr lang="en-GB" dirty="0"/>
          </a:p>
          <a:p>
            <a:endParaRPr lang="en-GB" dirty="0"/>
          </a:p>
          <a:p>
            <a:pPr marL="0" indent="0">
              <a:buNone/>
            </a:pPr>
            <a:endParaRPr lang="en-GB" dirty="0"/>
          </a:p>
          <a:p>
            <a:endParaRPr lang="en-GB" dirty="0"/>
          </a:p>
          <a:p>
            <a:r>
              <a:rPr lang="en-GB" dirty="0"/>
              <a:t>Example: Create a DEFAULT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2789950"/>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DEFAULT</a:t>
            </a:r>
            <a:r>
              <a:rPr lang="en-GB" sz="1400" dirty="0">
                <a:solidFill>
                  <a:prstClr val="black"/>
                </a:solidFill>
                <a:latin typeface="Consolas" panose="020B0609020204030204" pitchFamily="49" charset="0"/>
              </a:rPr>
              <a:t> 18</a:t>
            </a: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46076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430590"/>
            <a:ext cx="3960000" cy="738664"/>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df_Age</a:t>
            </a:r>
            <a:endParaRPr lang="en-GB" sz="1400" dirty="0">
              <a:solidFill>
                <a:prstClr val="black"/>
              </a:solidFill>
              <a:latin typeface="Consolas" panose="020B0609020204030204" pitchFamily="49" charset="0"/>
            </a:endParaRPr>
          </a:p>
          <a:p>
            <a:r>
              <a:rPr lang="en-GB" sz="1400" dirty="0">
                <a:solidFill>
                  <a:srgbClr val="0000FF"/>
                </a:solidFill>
                <a:latin typeface="Consolas" panose="020B0609020204030204" pitchFamily="49" charset="0"/>
              </a:rPr>
              <a:t>DEFAULT</a:t>
            </a:r>
            <a:r>
              <a:rPr lang="en-GB" sz="1400" dirty="0">
                <a:solidFill>
                  <a:prstClr val="black"/>
                </a:solidFill>
                <a:latin typeface="Consolas" panose="020B0609020204030204" pitchFamily="49" charset="0"/>
              </a:rPr>
              <a:t> 18 FOR Age;</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10140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61585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What is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In SQL, the keys are the set of attributes used to identify a specific row from a table and to find or create the relation between two or more tables.</a:t>
            </a:r>
          </a:p>
          <a:p>
            <a:endParaRPr lang="en-US" dirty="0"/>
          </a:p>
        </p:txBody>
      </p:sp>
    </p:spTree>
    <p:extLst>
      <p:ext uri="{BB962C8B-B14F-4D97-AF65-F5344CB8AC3E}">
        <p14:creationId xmlns:p14="http://schemas.microsoft.com/office/powerpoint/2010/main" val="324452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UNIQUE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UNIQUE constraint </a:t>
            </a:r>
            <a:r>
              <a:rPr lang="en-GB" b="1" dirty="0">
                <a:solidFill>
                  <a:schemeClr val="tx2">
                    <a:lumMod val="75000"/>
                  </a:schemeClr>
                </a:solidFill>
              </a:rPr>
              <a:t>ensures that all values in a column are different/Unique</a:t>
            </a:r>
            <a:r>
              <a:rPr lang="en-GB" dirty="0"/>
              <a:t>.</a:t>
            </a:r>
          </a:p>
          <a:p>
            <a:r>
              <a:rPr lang="en-GB" dirty="0"/>
              <a:t>Both the UNIQUE KEY and PRIMARY KEY constraints provide a guarantee for uniqueness for a column or set of columns.</a:t>
            </a:r>
          </a:p>
          <a:p>
            <a:r>
              <a:rPr lang="en-GB" dirty="0"/>
              <a:t>However, you can have many UNIQUE KEY per table, but only one PRIMARY KEY per table.</a:t>
            </a:r>
          </a:p>
          <a:p>
            <a:r>
              <a:rPr lang="en-GB" dirty="0">
                <a:solidFill>
                  <a:prstClr val="black"/>
                </a:solidFill>
              </a:rPr>
              <a:t>Example: Create a table “Person” with </a:t>
            </a:r>
            <a:r>
              <a:rPr lang="en-GB" dirty="0"/>
              <a:t>UNIQUE KEY on the "ID" column:</a:t>
            </a:r>
          </a:p>
          <a:p>
            <a:endParaRPr lang="en-GB" dirty="0"/>
          </a:p>
          <a:p>
            <a:endParaRPr lang="en-GB" dirty="0"/>
          </a:p>
          <a:p>
            <a:pPr marL="0" indent="0">
              <a:buNone/>
            </a:pPr>
            <a:endParaRPr lang="en-GB" dirty="0"/>
          </a:p>
          <a:p>
            <a:pPr marL="0" indent="0">
              <a:buNone/>
            </a:pPr>
            <a:endParaRPr lang="en-GB" dirty="0"/>
          </a:p>
          <a:p>
            <a:endParaRPr lang="en-GB" dirty="0"/>
          </a:p>
          <a:p>
            <a:r>
              <a:rPr lang="en-GB" dirty="0"/>
              <a:t>Example: Create a UNIQUE KEY on the “ID"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273528"/>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UNIQUE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990073"/>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UNIQUE</a:t>
            </a:r>
            <a:r>
              <a:rPr lang="en-GB" sz="1400" dirty="0">
                <a:solidFill>
                  <a:prstClr val="black"/>
                </a:solidFill>
                <a:latin typeface="Consolas" panose="020B0609020204030204" pitchFamily="49" charset="0"/>
              </a:rPr>
              <a:t> (ID);</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8" name="Rectangle 7">
            <a:extLst>
              <a:ext uri="{FF2B5EF4-FFF2-40B4-BE49-F238E27FC236}">
                <a16:creationId xmlns:a16="http://schemas.microsoft.com/office/drawing/2014/main" id="{C4A6F3DF-2EB8-43CF-3795-79063F5A0067}"/>
              </a:ext>
            </a:extLst>
          </p:cNvPr>
          <p:cNvSpPr/>
          <p:nvPr/>
        </p:nvSpPr>
        <p:spPr>
          <a:xfrm>
            <a:off x="5107498" y="3273528"/>
            <a:ext cx="4860000" cy="1815882"/>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a:p>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UC_Person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UNIQUE</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p>
        </p:txBody>
      </p:sp>
      <p:sp>
        <p:nvSpPr>
          <p:cNvPr id="9" name="Rectangle: Top Corners Rounded 6">
            <a:extLst>
              <a:ext uri="{FF2B5EF4-FFF2-40B4-BE49-F238E27FC236}">
                <a16:creationId xmlns:a16="http://schemas.microsoft.com/office/drawing/2014/main" id="{72A86601-7B9C-F9F6-5604-2455DAE19E61}"/>
              </a:ext>
            </a:extLst>
          </p:cNvPr>
          <p:cNvSpPr/>
          <p:nvPr/>
        </p:nvSpPr>
        <p:spPr>
          <a:xfrm>
            <a:off x="5107501"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0" name="Rectangle 9">
            <a:extLst>
              <a:ext uri="{FF2B5EF4-FFF2-40B4-BE49-F238E27FC236}">
                <a16:creationId xmlns:a16="http://schemas.microsoft.com/office/drawing/2014/main" id="{C4A6F3DF-2EB8-43CF-3795-79063F5A0067}"/>
              </a:ext>
            </a:extLst>
          </p:cNvPr>
          <p:cNvSpPr/>
          <p:nvPr/>
        </p:nvSpPr>
        <p:spPr>
          <a:xfrm>
            <a:off x="5107498" y="5990073"/>
            <a:ext cx="48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 </a:t>
            </a:r>
            <a:r>
              <a:rPr lang="en-GB" sz="1400" dirty="0" err="1">
                <a:solidFill>
                  <a:prstClr val="black"/>
                </a:solidFill>
                <a:latin typeface="Consolas" panose="020B0609020204030204" pitchFamily="49" charset="0"/>
              </a:rPr>
              <a:t>UC_Person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UNIQUE</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5107501"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2" name="Rectangle: Top Corners Rounded 6">
            <a:extLst>
              <a:ext uri="{FF2B5EF4-FFF2-40B4-BE49-F238E27FC236}">
                <a16:creationId xmlns:a16="http://schemas.microsoft.com/office/drawing/2014/main" id="{72A86601-7B9C-F9F6-5604-2455DAE19E61}"/>
              </a:ext>
            </a:extLst>
          </p:cNvPr>
          <p:cNvSpPr/>
          <p:nvPr/>
        </p:nvSpPr>
        <p:spPr>
          <a:xfrm>
            <a:off x="6975485" y="2944344"/>
            <a:ext cx="299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UNIQUE KEY on multiple columns</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id="{72A86601-7B9C-F9F6-5604-2455DAE19E61}"/>
              </a:ext>
            </a:extLst>
          </p:cNvPr>
          <p:cNvSpPr/>
          <p:nvPr/>
        </p:nvSpPr>
        <p:spPr>
          <a:xfrm>
            <a:off x="6975485" y="5660889"/>
            <a:ext cx="299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UNIQUE KEY on multiple columns</a:t>
            </a:r>
            <a:endParaRPr lang="en-US" sz="1600" dirty="0">
              <a:solidFill>
                <a:schemeClr val="bg1"/>
              </a:solidFill>
            </a:endParaRPr>
          </a:p>
        </p:txBody>
      </p:sp>
    </p:spTree>
    <p:extLst>
      <p:ext uri="{BB962C8B-B14F-4D97-AF65-F5344CB8AC3E}">
        <p14:creationId xmlns:p14="http://schemas.microsoft.com/office/powerpoint/2010/main" val="409910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8" grpId="0" animBg="1"/>
      <p:bldP spid="9" grpId="0" animBg="1"/>
      <p:bldP spid="10" grpId="0" animBg="1"/>
      <p:bldP spid="11" grpId="0" animBg="1"/>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PRIMARY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PRIMARY KEY constraint </a:t>
            </a:r>
            <a:r>
              <a:rPr lang="en-GB" b="1" dirty="0">
                <a:solidFill>
                  <a:schemeClr val="tx2">
                    <a:lumMod val="75000"/>
                  </a:schemeClr>
                </a:solidFill>
              </a:rPr>
              <a:t>uniquely identifies each record in a table</a:t>
            </a:r>
            <a:r>
              <a:rPr lang="en-GB" dirty="0"/>
              <a:t>.</a:t>
            </a:r>
          </a:p>
          <a:p>
            <a:r>
              <a:rPr lang="en-GB" dirty="0"/>
              <a:t>Primary keys must contain </a:t>
            </a:r>
            <a:r>
              <a:rPr lang="en-GB" b="1" dirty="0">
                <a:solidFill>
                  <a:schemeClr val="tx2">
                    <a:lumMod val="75000"/>
                  </a:schemeClr>
                </a:solidFill>
              </a:rPr>
              <a:t>UNIQUE values</a:t>
            </a:r>
            <a:r>
              <a:rPr lang="en-GB" dirty="0"/>
              <a:t>, and </a:t>
            </a:r>
            <a:r>
              <a:rPr lang="en-GB" b="1" dirty="0">
                <a:solidFill>
                  <a:schemeClr val="tx2">
                    <a:lumMod val="75000"/>
                  </a:schemeClr>
                </a:solidFill>
              </a:rPr>
              <a:t>cannot contain NULL values</a:t>
            </a:r>
            <a:r>
              <a:rPr lang="en-GB" dirty="0"/>
              <a:t>.</a:t>
            </a:r>
          </a:p>
          <a:p>
            <a:r>
              <a:rPr lang="en-GB" dirty="0"/>
              <a:t>A table can have only </a:t>
            </a:r>
            <a:r>
              <a:rPr lang="en-GB" b="1" dirty="0">
                <a:solidFill>
                  <a:schemeClr val="tx2">
                    <a:lumMod val="75000"/>
                  </a:schemeClr>
                </a:solidFill>
              </a:rPr>
              <a:t>ONE primary key</a:t>
            </a:r>
            <a:r>
              <a:rPr lang="en-GB" dirty="0"/>
              <a:t>; and in the table, this </a:t>
            </a:r>
            <a:r>
              <a:rPr lang="en-GB" b="1" dirty="0">
                <a:solidFill>
                  <a:schemeClr val="tx2">
                    <a:lumMod val="75000"/>
                  </a:schemeClr>
                </a:solidFill>
              </a:rPr>
              <a:t>primary key can consist of single or multiple columns</a:t>
            </a:r>
            <a:r>
              <a:rPr lang="en-GB" dirty="0"/>
              <a:t> (fields).</a:t>
            </a:r>
          </a:p>
          <a:p>
            <a:r>
              <a:rPr lang="en-GB" dirty="0">
                <a:solidFill>
                  <a:prstClr val="black"/>
                </a:solidFill>
              </a:rPr>
              <a:t>Example: Create a table “Person” with </a:t>
            </a:r>
            <a:r>
              <a:rPr lang="en-GB" dirty="0"/>
              <a:t>PRIMARY KEY on the "ID" column:</a:t>
            </a:r>
          </a:p>
          <a:p>
            <a:endParaRPr lang="en-GB" dirty="0"/>
          </a:p>
          <a:p>
            <a:endParaRPr lang="en-GB" dirty="0"/>
          </a:p>
          <a:p>
            <a:pPr marL="0" indent="0">
              <a:buNone/>
            </a:pPr>
            <a:endParaRPr lang="en-GB" dirty="0"/>
          </a:p>
          <a:p>
            <a:pPr marL="0" indent="0">
              <a:buNone/>
            </a:pPr>
            <a:endParaRPr lang="en-GB" dirty="0"/>
          </a:p>
          <a:p>
            <a:endParaRPr lang="en-GB" dirty="0"/>
          </a:p>
          <a:p>
            <a:r>
              <a:rPr lang="en-GB" dirty="0"/>
              <a:t>Example: Create a PRIMARY KEY on the “ID"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273528"/>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PRIMARY KEY</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990073"/>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PRIMARY KEY</a:t>
            </a:r>
            <a:r>
              <a:rPr lang="en-GB" sz="1400" dirty="0">
                <a:solidFill>
                  <a:prstClr val="black"/>
                </a:solidFill>
                <a:latin typeface="Consolas" panose="020B0609020204030204" pitchFamily="49" charset="0"/>
              </a:rPr>
              <a:t> (ID);</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8" name="Rectangle 7">
            <a:extLst>
              <a:ext uri="{FF2B5EF4-FFF2-40B4-BE49-F238E27FC236}">
                <a16:creationId xmlns:a16="http://schemas.microsoft.com/office/drawing/2014/main" id="{C4A6F3DF-2EB8-43CF-3795-79063F5A0067}"/>
              </a:ext>
            </a:extLst>
          </p:cNvPr>
          <p:cNvSpPr/>
          <p:nvPr/>
        </p:nvSpPr>
        <p:spPr>
          <a:xfrm>
            <a:off x="4939545" y="3273528"/>
            <a:ext cx="5328000" cy="1815882"/>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a:p>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PK_Person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PRIMARY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p>
        </p:txBody>
      </p:sp>
      <p:sp>
        <p:nvSpPr>
          <p:cNvPr id="9" name="Rectangle: Top Corners Rounded 6">
            <a:extLst>
              <a:ext uri="{FF2B5EF4-FFF2-40B4-BE49-F238E27FC236}">
                <a16:creationId xmlns:a16="http://schemas.microsoft.com/office/drawing/2014/main" id="{72A86601-7B9C-F9F6-5604-2455DAE19E61}"/>
              </a:ext>
            </a:extLst>
          </p:cNvPr>
          <p:cNvSpPr/>
          <p:nvPr/>
        </p:nvSpPr>
        <p:spPr>
          <a:xfrm>
            <a:off x="4939548"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0" name="Rectangle 9">
            <a:extLst>
              <a:ext uri="{FF2B5EF4-FFF2-40B4-BE49-F238E27FC236}">
                <a16:creationId xmlns:a16="http://schemas.microsoft.com/office/drawing/2014/main" id="{C4A6F3DF-2EB8-43CF-3795-79063F5A0067}"/>
              </a:ext>
            </a:extLst>
          </p:cNvPr>
          <p:cNvSpPr/>
          <p:nvPr/>
        </p:nvSpPr>
        <p:spPr>
          <a:xfrm>
            <a:off x="4939545" y="5990073"/>
            <a:ext cx="5328000" cy="52200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 </a:t>
            </a:r>
            <a:r>
              <a:rPr lang="en-GB" sz="1400" dirty="0" err="1">
                <a:solidFill>
                  <a:prstClr val="black"/>
                </a:solidFill>
                <a:latin typeface="Consolas" panose="020B0609020204030204" pitchFamily="49" charset="0"/>
              </a:rPr>
              <a:t>PK_Person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PRIMARY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4939548"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2" name="Rectangle: Top Corners Rounded 6">
            <a:extLst>
              <a:ext uri="{FF2B5EF4-FFF2-40B4-BE49-F238E27FC236}">
                <a16:creationId xmlns:a16="http://schemas.microsoft.com/office/drawing/2014/main" id="{72A86601-7B9C-F9F6-5604-2455DAE19E61}"/>
              </a:ext>
            </a:extLst>
          </p:cNvPr>
          <p:cNvSpPr/>
          <p:nvPr/>
        </p:nvSpPr>
        <p:spPr>
          <a:xfrm>
            <a:off x="6915532" y="2944344"/>
            <a:ext cx="335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PRIMARY KEY on multiple columns</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id="{72A86601-7B9C-F9F6-5604-2455DAE19E61}"/>
              </a:ext>
            </a:extLst>
          </p:cNvPr>
          <p:cNvSpPr/>
          <p:nvPr/>
        </p:nvSpPr>
        <p:spPr>
          <a:xfrm>
            <a:off x="6915532" y="5660889"/>
            <a:ext cx="335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PRIMARY KEY on multiple columns</a:t>
            </a:r>
            <a:endParaRPr lang="en-US" sz="1600" dirty="0">
              <a:solidFill>
                <a:schemeClr val="bg1"/>
              </a:solidFill>
            </a:endParaRPr>
          </a:p>
        </p:txBody>
      </p:sp>
    </p:spTree>
    <p:extLst>
      <p:ext uri="{BB962C8B-B14F-4D97-AF65-F5344CB8AC3E}">
        <p14:creationId xmlns:p14="http://schemas.microsoft.com/office/powerpoint/2010/main" val="21473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865415"/>
            <a:ext cx="11929641" cy="57204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following table shows the SQL Server aggregate functions:</a:t>
            </a:r>
          </a:p>
        </p:txBody>
      </p:sp>
      <p:graphicFrame>
        <p:nvGraphicFramePr>
          <p:cNvPr id="8"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38029" y="1340216"/>
          <a:ext cx="11240314" cy="2798304"/>
        </p:xfrm>
        <a:graphic>
          <a:graphicData uri="http://schemas.openxmlformats.org/drawingml/2006/table">
            <a:tbl>
              <a:tblPr firstRow="1" bandRow="1">
                <a:tableStyleId>{5940675A-B579-460E-94D1-54222C63F5DA}</a:tableStyleId>
              </a:tblPr>
              <a:tblGrid>
                <a:gridCol w="496114">
                  <a:extLst>
                    <a:ext uri="{9D8B030D-6E8A-4147-A177-3AD203B41FA5}">
                      <a16:colId xmlns:a16="http://schemas.microsoft.com/office/drawing/2014/main" val="1785440712"/>
                    </a:ext>
                  </a:extLst>
                </a:gridCol>
                <a:gridCol w="1970314">
                  <a:extLst>
                    <a:ext uri="{9D8B030D-6E8A-4147-A177-3AD203B41FA5}">
                      <a16:colId xmlns:a16="http://schemas.microsoft.com/office/drawing/2014/main" val="1774611958"/>
                    </a:ext>
                  </a:extLst>
                </a:gridCol>
                <a:gridCol w="8773886">
                  <a:extLst>
                    <a:ext uri="{9D8B030D-6E8A-4147-A177-3AD203B41FA5}">
                      <a16:colId xmlns:a16="http://schemas.microsoft.com/office/drawing/2014/main" val="20002"/>
                    </a:ext>
                  </a:extLst>
                </a:gridCol>
              </a:tblGrid>
              <a:tr h="368841">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Aggregate function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Description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6541">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AVG()</a:t>
                      </a:r>
                      <a:r>
                        <a:rPr lang="en-US" sz="1800" b="0" i="0" kern="1200" dirty="0">
                          <a:solidFill>
                            <a:schemeClr val="tx1"/>
                          </a:solidFill>
                          <a:effectLst/>
                          <a:latin typeface="+mn-lt"/>
                          <a:ea typeface="+mn-ea"/>
                          <a:cs typeface="+mn-cs"/>
                        </a:rPr>
                        <a:t> aggregate function calculates the average of non-NULL values in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4992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COUNT()</a:t>
                      </a:r>
                      <a:r>
                        <a:rPr lang="en-US" sz="1800" b="0" i="0" kern="1200" dirty="0">
                          <a:solidFill>
                            <a:schemeClr val="tx1"/>
                          </a:solidFill>
                          <a:effectLst/>
                          <a:latin typeface="+mn-lt"/>
                          <a:ea typeface="+mn-ea"/>
                          <a:cs typeface="+mn-cs"/>
                        </a:rPr>
                        <a:t> aggregate function returns the number of rows in a group, including rows with 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64992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MAX</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MAX()</a:t>
                      </a:r>
                      <a:r>
                        <a:rPr lang="en-US" sz="1800" b="0" i="0" kern="1200" dirty="0">
                          <a:solidFill>
                            <a:schemeClr val="tx1"/>
                          </a:solidFill>
                          <a:effectLst/>
                          <a:latin typeface="+mn-lt"/>
                          <a:ea typeface="+mn-ea"/>
                          <a:cs typeface="+mn-cs"/>
                        </a:rPr>
                        <a:t> aggregate function returns the highest value (maximum) in a set of non-NULL</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6541">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MIN</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MIN()</a:t>
                      </a:r>
                      <a:r>
                        <a:rPr lang="en-US" sz="1800" b="0" i="0" kern="1200" dirty="0">
                          <a:solidFill>
                            <a:schemeClr val="tx1"/>
                          </a:solidFill>
                          <a:effectLst/>
                          <a:latin typeface="+mn-lt"/>
                          <a:ea typeface="+mn-ea"/>
                          <a:cs typeface="+mn-cs"/>
                        </a:rPr>
                        <a:t> aggregate function returns the lowest value (minimum) in a set of non-NULL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6541">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SUM()</a:t>
                      </a:r>
                      <a:r>
                        <a:rPr lang="en-US" sz="1800" b="0" i="0" kern="1200" dirty="0">
                          <a:solidFill>
                            <a:schemeClr val="tx1"/>
                          </a:solidFill>
                          <a:effectLst/>
                          <a:latin typeface="+mn-lt"/>
                          <a:ea typeface="+mn-ea"/>
                          <a:cs typeface="+mn-cs"/>
                        </a:rPr>
                        <a:t> aggregate function returns the summation of all non-NULL values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416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FOREIGN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FOREIGN KEY constraint is used to </a:t>
            </a:r>
            <a:r>
              <a:rPr lang="en-GB" b="1" dirty="0">
                <a:solidFill>
                  <a:schemeClr val="tx2">
                    <a:lumMod val="75000"/>
                  </a:schemeClr>
                </a:solidFill>
              </a:rPr>
              <a:t>prevent actions that would destroy links between tables</a:t>
            </a:r>
            <a:r>
              <a:rPr lang="en-GB" dirty="0"/>
              <a:t>.</a:t>
            </a:r>
          </a:p>
          <a:p>
            <a:r>
              <a:rPr lang="en-GB" dirty="0"/>
              <a:t>A FOREIGN KEY is a </a:t>
            </a:r>
            <a:r>
              <a:rPr lang="en-GB" b="1" dirty="0">
                <a:solidFill>
                  <a:schemeClr val="tx2">
                    <a:lumMod val="75000"/>
                  </a:schemeClr>
                </a:solidFill>
              </a:rPr>
              <a:t>field (or collection of fields) in one table, that refers to the PRIMARY KEY in another table</a:t>
            </a:r>
            <a:r>
              <a:rPr lang="en-GB" dirty="0"/>
              <a:t>.</a:t>
            </a:r>
          </a:p>
          <a:p>
            <a:r>
              <a:rPr lang="en-GB" dirty="0"/>
              <a:t>The table with the foreign key is called the child table, and the table with the primary key is called the referenced or parent table.</a:t>
            </a:r>
          </a:p>
          <a:p>
            <a:r>
              <a:rPr lang="en-GB" dirty="0">
                <a:solidFill>
                  <a:prstClr val="black"/>
                </a:solidFill>
              </a:rPr>
              <a:t>Example: Create a table “Order” with </a:t>
            </a:r>
            <a:r>
              <a:rPr lang="en-GB" dirty="0"/>
              <a:t>FOREIGN KEY on the “Person ID" column:</a:t>
            </a:r>
          </a:p>
          <a:p>
            <a:endParaRPr lang="en-GB" dirty="0"/>
          </a:p>
          <a:p>
            <a:endParaRPr lang="en-GB" dirty="0"/>
          </a:p>
          <a:p>
            <a:pPr marL="0" indent="0">
              <a:buNone/>
            </a:pPr>
            <a:endParaRPr lang="en-GB" dirty="0"/>
          </a:p>
          <a:p>
            <a:r>
              <a:rPr lang="en-GB" dirty="0"/>
              <a:t>Example: Create a FOREIGN KEY on the “ID" column when the “Order"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5" y="3880019"/>
            <a:ext cx="5796000" cy="1169551"/>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Orders (</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OrderID</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PRIMARY KEY</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OrderNo</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srgbClr val="0000FF"/>
                </a:solidFill>
                <a:latin typeface="Consolas" panose="020B0609020204030204" pitchFamily="49" charset="0"/>
              </a:rPr>
              <a:t> 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FOREIGN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KEY</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REFERENCES</a:t>
            </a:r>
            <a:r>
              <a:rPr lang="en-GB" sz="1400" dirty="0">
                <a:solidFill>
                  <a:prstClr val="black"/>
                </a:solidFill>
                <a:latin typeface="Consolas" panose="020B0609020204030204" pitchFamily="49" charset="0"/>
              </a:rPr>
              <a:t> Persons(</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3550835"/>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803453"/>
            <a:ext cx="5796000" cy="52200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Orders</a:t>
            </a:r>
          </a:p>
          <a:p>
            <a:r>
              <a:rPr lang="en-GB" sz="1400" dirty="0">
                <a:solidFill>
                  <a:srgbClr val="0000FF"/>
                </a:solidFill>
                <a:latin typeface="Consolas" panose="020B0609020204030204" pitchFamily="49" charset="0"/>
              </a:rPr>
              <a:t>ADD FOREIGN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REFERENCES</a:t>
            </a:r>
            <a:r>
              <a:rPr lang="en-GB" sz="1400" dirty="0">
                <a:solidFill>
                  <a:prstClr val="black"/>
                </a:solidFill>
                <a:latin typeface="Consolas" panose="020B0609020204030204" pitchFamily="49" charset="0"/>
              </a:rPr>
              <a:t> Persons(</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47426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8907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System Functions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2008515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Function</a:t>
            </a:r>
          </a:p>
        </p:txBody>
      </p:sp>
      <p:pic>
        <p:nvPicPr>
          <p:cNvPr id="4" name="Picture 3">
            <a:extLst>
              <a:ext uri="{FF2B5EF4-FFF2-40B4-BE49-F238E27FC236}">
                <a16:creationId xmlns:a16="http://schemas.microsoft.com/office/drawing/2014/main" id="{2A6A438D-6F56-9587-652A-13DDDFC4F558}"/>
              </a:ext>
            </a:extLst>
          </p:cNvPr>
          <p:cNvPicPr>
            <a:picLocks noChangeAspect="1"/>
          </p:cNvPicPr>
          <p:nvPr/>
        </p:nvPicPr>
        <p:blipFill>
          <a:blip r:embed="rId2">
            <a:clrChange>
              <a:clrFrom>
                <a:srgbClr val="000000">
                  <a:alpha val="54902"/>
                </a:srgbClr>
              </a:clrFrom>
              <a:clrTo>
                <a:srgbClr val="0000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2476" y="863444"/>
            <a:ext cx="3744000" cy="5579579"/>
          </a:xfrm>
          <a:prstGeom prst="rect">
            <a:avLst/>
          </a:prstGeom>
        </p:spPr>
      </p:pic>
      <p:sp>
        <p:nvSpPr>
          <p:cNvPr id="5" name="Rectangle 4">
            <a:extLst>
              <a:ext uri="{FF2B5EF4-FFF2-40B4-BE49-F238E27FC236}">
                <a16:creationId xmlns:a16="http://schemas.microsoft.com/office/drawing/2014/main" id="{54B20E2A-F2D8-419C-9FD1-95D26342647C}"/>
              </a:ext>
            </a:extLst>
          </p:cNvPr>
          <p:cNvSpPr/>
          <p:nvPr/>
        </p:nvSpPr>
        <p:spPr>
          <a:xfrm>
            <a:off x="6145823" y="863444"/>
            <a:ext cx="5914998" cy="5579579"/>
          </a:xfrm>
          <a:prstGeom prst="rect">
            <a:avLst/>
          </a:prstGeom>
          <a:gradFill>
            <a:gsLst>
              <a:gs pos="0">
                <a:srgbClr val="1D3064"/>
              </a:gs>
              <a:gs pos="50000">
                <a:srgbClr val="1D3064"/>
              </a:gs>
              <a:gs pos="100000">
                <a:schemeClr val="tx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0000"/>
              </a:lnSpc>
            </a:pPr>
            <a:r>
              <a:rPr lang="en-US" sz="3200" b="1" dirty="0"/>
              <a:t>What is Function?</a:t>
            </a:r>
          </a:p>
          <a:p>
            <a:pPr algn="l">
              <a:lnSpc>
                <a:spcPct val="120000"/>
              </a:lnSpc>
            </a:pPr>
            <a:endParaRPr lang="en-US" dirty="0"/>
          </a:p>
        </p:txBody>
      </p:sp>
      <p:sp>
        <p:nvSpPr>
          <p:cNvPr id="6" name="TextBox 5">
            <a:extLst>
              <a:ext uri="{FF2B5EF4-FFF2-40B4-BE49-F238E27FC236}">
                <a16:creationId xmlns:a16="http://schemas.microsoft.com/office/drawing/2014/main" id="{DAE1B539-A795-1548-53C3-CDC99173DF7B}"/>
              </a:ext>
            </a:extLst>
          </p:cNvPr>
          <p:cNvSpPr txBox="1"/>
          <p:nvPr/>
        </p:nvSpPr>
        <p:spPr>
          <a:xfrm>
            <a:off x="6265992" y="1706052"/>
            <a:ext cx="5674659" cy="443198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chemeClr val="bg1"/>
                </a:solidFill>
              </a:rPr>
              <a:t>A function is simply </a:t>
            </a:r>
            <a:r>
              <a:rPr lang="en-US" sz="2400" b="1" dirty="0">
                <a:solidFill>
                  <a:schemeClr val="bg1"/>
                </a:solidFill>
              </a:rPr>
              <a:t>a “chunk” of code that you can use over and over again, rather than writing it out multiple times</a:t>
            </a:r>
            <a:r>
              <a:rPr lang="en-US" sz="2400" dirty="0">
                <a:solidFill>
                  <a:schemeClr val="bg1"/>
                </a:solidFill>
              </a:rPr>
              <a:t>.</a:t>
            </a:r>
          </a:p>
          <a:p>
            <a:pPr marL="342900" indent="-342900" algn="just">
              <a:buFont typeface="Wingdings" panose="05000000000000000000" pitchFamily="2" charset="2"/>
              <a:buChar char="Ø"/>
            </a:pPr>
            <a:r>
              <a:rPr lang="en-US" sz="2400" dirty="0">
                <a:solidFill>
                  <a:schemeClr val="bg1"/>
                </a:solidFill>
              </a:rPr>
              <a:t>Functions enable programmers to break down or decompose a problem into smaller chunks, each of which performs a particular task.</a:t>
            </a:r>
          </a:p>
          <a:p>
            <a:pPr marL="342900" indent="-342900" algn="just">
              <a:buFont typeface="Wingdings" panose="05000000000000000000" pitchFamily="2" charset="2"/>
              <a:buChar char="Ø"/>
            </a:pPr>
            <a:r>
              <a:rPr lang="en-US" sz="2400" dirty="0">
                <a:solidFill>
                  <a:schemeClr val="bg1"/>
                </a:solidFill>
              </a:rPr>
              <a:t>The function contains instructions used to create the output from its input.</a:t>
            </a:r>
          </a:p>
          <a:p>
            <a:pPr marL="342900" indent="-342900" algn="just">
              <a:buFont typeface="Wingdings" panose="05000000000000000000" pitchFamily="2" charset="2"/>
              <a:buChar char="Ø"/>
            </a:pPr>
            <a:r>
              <a:rPr lang="en-US" sz="2400" dirty="0">
                <a:solidFill>
                  <a:schemeClr val="bg1"/>
                </a:solidFill>
              </a:rPr>
              <a:t>A function is a block of organized code that is used to perform a single task.</a:t>
            </a:r>
          </a:p>
          <a:p>
            <a:endParaRPr lang="en-GB" dirty="0"/>
          </a:p>
        </p:txBody>
      </p:sp>
    </p:spTree>
    <p:extLst>
      <p:ext uri="{BB962C8B-B14F-4D97-AF65-F5344CB8AC3E}">
        <p14:creationId xmlns:p14="http://schemas.microsoft.com/office/powerpoint/2010/main" val="292505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Function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function is a database object in SQL Server. </a:t>
            </a:r>
          </a:p>
          <a:p>
            <a:r>
              <a:rPr lang="en-US" dirty="0"/>
              <a:t>Basically, it is a set of SQL statements that accept only input parameters, perform actions and returns the result. </a:t>
            </a:r>
          </a:p>
          <a:p>
            <a:r>
              <a:rPr lang="en-US" dirty="0"/>
              <a:t>The function can return only a </a:t>
            </a:r>
            <a:r>
              <a:rPr lang="en-US" b="1" dirty="0"/>
              <a:t>single value or a table</a:t>
            </a:r>
            <a:r>
              <a:rPr lang="en-US" dirty="0"/>
              <a:t>. </a:t>
            </a:r>
          </a:p>
          <a:p>
            <a:r>
              <a:rPr lang="en-US" dirty="0"/>
              <a:t>We can’t use a function to Insert, Update, Delete records in the database table(s). </a:t>
            </a:r>
          </a:p>
        </p:txBody>
      </p:sp>
    </p:spTree>
    <p:extLst>
      <p:ext uri="{BB962C8B-B14F-4D97-AF65-F5344CB8AC3E}">
        <p14:creationId xmlns:p14="http://schemas.microsoft.com/office/powerpoint/2010/main" val="14893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Server Functions are of two types:</a:t>
            </a:r>
          </a:p>
          <a:p>
            <a:pPr marL="914400" lvl="1" indent="-457200">
              <a:buFont typeface="+mj-lt"/>
              <a:buAutoNum type="arabicPeriod"/>
            </a:pPr>
            <a:r>
              <a:rPr lang="en-US" b="1" dirty="0"/>
              <a:t>System Functions</a:t>
            </a:r>
          </a:p>
          <a:p>
            <a:pPr marL="914400" lvl="1" indent="-457200">
              <a:buFont typeface="+mj-lt"/>
              <a:buAutoNum type="arabicPeriod"/>
            </a:pPr>
            <a:r>
              <a:rPr lang="en-US" b="1" dirty="0"/>
              <a:t>User Defined Functions (UDFs)</a:t>
            </a:r>
          </a:p>
          <a:p>
            <a:pPr lvl="1"/>
            <a:endParaRPr lang="en-US" b="1" dirty="0"/>
          </a:p>
          <a:p>
            <a:pPr marL="457200" indent="-457200">
              <a:buFont typeface="+mj-lt"/>
              <a:buAutoNum type="arabicPeriod"/>
            </a:pPr>
            <a:r>
              <a:rPr lang="en-US" b="1" dirty="0"/>
              <a:t>System Functions: </a:t>
            </a:r>
          </a:p>
          <a:p>
            <a:pPr lvl="1">
              <a:buClr>
                <a:schemeClr val="tx2"/>
              </a:buClr>
            </a:pPr>
            <a:r>
              <a:rPr lang="en-US" dirty="0"/>
              <a:t>Built-in or System functions are available with every database. </a:t>
            </a:r>
          </a:p>
          <a:p>
            <a:pPr lvl="1"/>
            <a:r>
              <a:rPr lang="en-US" dirty="0"/>
              <a:t>Some common types are Aggregate functions, Analytic functions, Ranking functions, </a:t>
            </a:r>
            <a:r>
              <a:rPr lang="en-US" dirty="0" err="1"/>
              <a:t>Rowset</a:t>
            </a:r>
            <a:r>
              <a:rPr lang="en-US" dirty="0"/>
              <a:t> functions, Scalar functions.</a:t>
            </a:r>
          </a:p>
          <a:p>
            <a:pPr marL="457200" lvl="1" indent="0">
              <a:buNone/>
            </a:pPr>
            <a:endParaRPr lang="en-US" dirty="0"/>
          </a:p>
          <a:p>
            <a:pPr marL="457200" indent="-457200">
              <a:buFont typeface="+mj-lt"/>
              <a:buAutoNum type="arabicPeriod"/>
            </a:pPr>
            <a:r>
              <a:rPr lang="en-US" b="1" dirty="0"/>
              <a:t>User Defined Functions (UDFs): </a:t>
            </a:r>
          </a:p>
          <a:p>
            <a:pPr marL="885825" lvl="1" indent="-342900"/>
            <a:r>
              <a:rPr lang="en-US" b="1" dirty="0">
                <a:solidFill>
                  <a:schemeClr val="tx2"/>
                </a:solidFill>
              </a:rPr>
              <a:t>Functions created by the database user </a:t>
            </a:r>
            <a:r>
              <a:rPr lang="en-US" dirty="0"/>
              <a:t>are called user-defined functions. </a:t>
            </a:r>
          </a:p>
          <a:p>
            <a:pPr marL="895350" lvl="1"/>
            <a:r>
              <a:rPr lang="en-US" dirty="0"/>
              <a:t>UDFs are of two types:</a:t>
            </a:r>
          </a:p>
          <a:p>
            <a:pPr marL="1257300" lvl="2" indent="-342900">
              <a:buFont typeface="+mj-lt"/>
              <a:buAutoNum type="arabicPeriod"/>
            </a:pPr>
            <a:r>
              <a:rPr lang="en-US" b="1" dirty="0"/>
              <a:t>Scalar functions</a:t>
            </a:r>
            <a:r>
              <a:rPr lang="en-US" dirty="0"/>
              <a:t>: The function that </a:t>
            </a:r>
            <a:r>
              <a:rPr lang="en-US" b="1" dirty="0"/>
              <a:t>returns a single data value </a:t>
            </a:r>
            <a:r>
              <a:rPr lang="en-US" dirty="0"/>
              <a:t>is called a scalar function.</a:t>
            </a:r>
          </a:p>
          <a:p>
            <a:pPr marL="1257300" lvl="2" indent="-342900">
              <a:buFont typeface="+mj-lt"/>
              <a:buAutoNum type="arabicPeriod"/>
            </a:pPr>
            <a:r>
              <a:rPr lang="en-US" b="1" dirty="0"/>
              <a:t>Table-valued functions</a:t>
            </a:r>
            <a:r>
              <a:rPr lang="en-US" dirty="0"/>
              <a:t>: The function that </a:t>
            </a:r>
            <a:r>
              <a:rPr lang="en-US" b="1" dirty="0"/>
              <a:t>returns multiple records as a table</a:t>
            </a:r>
            <a:r>
              <a:rPr lang="en-US" dirty="0"/>
              <a:t> data type is called a Table-valued function. It can be a result set of a single select statement.</a:t>
            </a:r>
          </a:p>
        </p:txBody>
      </p:sp>
    </p:spTree>
    <p:extLst>
      <p:ext uri="{BB962C8B-B14F-4D97-AF65-F5344CB8AC3E}">
        <p14:creationId xmlns:p14="http://schemas.microsoft.com/office/powerpoint/2010/main" val="1480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System Functions</a:t>
            </a:r>
          </a:p>
        </p:txBody>
      </p:sp>
      <p:pic>
        <p:nvPicPr>
          <p:cNvPr id="4" name="Picture 3">
            <a:extLst>
              <a:ext uri="{FF2B5EF4-FFF2-40B4-BE49-F238E27FC236}">
                <a16:creationId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317" y="863443"/>
            <a:ext cx="4271963" cy="5440951"/>
          </a:xfrm>
          <a:prstGeom prst="rect">
            <a:avLst/>
          </a:prstGeom>
        </p:spPr>
      </p:pic>
      <p:sp>
        <p:nvSpPr>
          <p:cNvPr id="5" name="Rectangle 4">
            <a:extLst>
              <a:ext uri="{FF2B5EF4-FFF2-40B4-BE49-F238E27FC236}">
                <a16:creationId xmlns:a16="http://schemas.microsoft.com/office/drawing/2014/main" id="{6043E1DE-D336-27E2-6E73-0D010F2AF74E}"/>
              </a:ext>
            </a:extLst>
          </p:cNvPr>
          <p:cNvSpPr/>
          <p:nvPr/>
        </p:nvSpPr>
        <p:spPr>
          <a:xfrm>
            <a:off x="7430813" y="3342289"/>
            <a:ext cx="1865587" cy="2183196"/>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Left 3">
            <a:extLst>
              <a:ext uri="{FF2B5EF4-FFF2-40B4-BE49-F238E27FC236}">
                <a16:creationId xmlns:a16="http://schemas.microsoft.com/office/drawing/2014/main" id="{0A8696B3-C7C3-43DD-0940-820E303B2436}"/>
              </a:ext>
            </a:extLst>
          </p:cNvPr>
          <p:cNvSpPr/>
          <p:nvPr/>
        </p:nvSpPr>
        <p:spPr>
          <a:xfrm>
            <a:off x="9514175" y="4312037"/>
            <a:ext cx="439449" cy="243699"/>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89186" y="865038"/>
            <a:ext cx="5612524" cy="646331"/>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Built-in or System functions are available with every database, we can use it as per our requirement. </a:t>
            </a:r>
          </a:p>
        </p:txBody>
      </p:sp>
      <p:sp>
        <p:nvSpPr>
          <p:cNvPr id="9" name="TextBox 8"/>
          <p:cNvSpPr txBox="1"/>
          <p:nvPr/>
        </p:nvSpPr>
        <p:spPr>
          <a:xfrm>
            <a:off x="189186" y="1509774"/>
            <a:ext cx="5612524"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Here, we explore most widely used system functions. </a:t>
            </a:r>
            <a:endParaRPr lang="en-IN" dirty="0"/>
          </a:p>
        </p:txBody>
      </p:sp>
      <p:graphicFrame>
        <p:nvGraphicFramePr>
          <p:cNvPr id="10"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81572" y="1971587"/>
          <a:ext cx="4681060" cy="2225040"/>
        </p:xfrm>
        <a:graphic>
          <a:graphicData uri="http://schemas.openxmlformats.org/drawingml/2006/table">
            <a:tbl>
              <a:tblPr firstRow="1" bandRow="1">
                <a:tableStyleId>{5940675A-B579-460E-94D1-54222C63F5DA}</a:tableStyleId>
              </a:tblPr>
              <a:tblGrid>
                <a:gridCol w="627118">
                  <a:extLst>
                    <a:ext uri="{9D8B030D-6E8A-4147-A177-3AD203B41FA5}">
                      <a16:colId xmlns:a16="http://schemas.microsoft.com/office/drawing/2014/main" val="1785440712"/>
                    </a:ext>
                  </a:extLst>
                </a:gridCol>
                <a:gridCol w="4053942">
                  <a:extLst>
                    <a:ext uri="{9D8B030D-6E8A-4147-A177-3AD203B41FA5}">
                      <a16:colId xmlns:a16="http://schemas.microsoft.com/office/drawing/2014/main" val="1774611958"/>
                    </a:ext>
                  </a:extLst>
                </a:gridCol>
              </a:tblGrid>
              <a:tr h="370840">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b="1" dirty="0"/>
                        <a:t>System</a:t>
                      </a:r>
                      <a:r>
                        <a:rPr lang="en-US" b="1" baseline="0" dirty="0"/>
                        <a:t> Functions</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0840">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Aggregate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7084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Date</a:t>
                      </a:r>
                      <a:r>
                        <a:rPr lang="en-US" baseline="0" dirty="0"/>
                        <a:t> and Time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7084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Mathematical</a:t>
                      </a:r>
                      <a:r>
                        <a:rPr lang="en-US" baseline="0" dirty="0"/>
                        <a:t>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0840">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String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0840">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Other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10"/>
          <p:cNvSpPr/>
          <p:nvPr/>
        </p:nvSpPr>
        <p:spPr>
          <a:xfrm>
            <a:off x="7641771" y="3494314"/>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641770" y="3951514"/>
            <a:ext cx="1513115" cy="18262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641769" y="4134140"/>
            <a:ext cx="1513115"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641769" y="5034849"/>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641769" y="4417168"/>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8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1" grpId="0" animBg="1"/>
      <p:bldP spid="12" grpId="0" animBg="1"/>
      <p:bldP spid="13"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5"/>
            <a:ext cx="11929641" cy="3567042"/>
          </a:xfrm>
        </p:spPr>
        <p:txBody>
          <a:bodyPr/>
          <a:lstStyle/>
          <a:p>
            <a:r>
              <a:rPr lang="en-US" dirty="0"/>
              <a:t>An aggregate function in SQL </a:t>
            </a:r>
            <a:r>
              <a:rPr lang="en-US" b="1" dirty="0"/>
              <a:t>performs a calculation on multiple values and returns a single scalar value</a:t>
            </a:r>
            <a:r>
              <a:rPr lang="en-US" dirty="0"/>
              <a:t>.</a:t>
            </a:r>
          </a:p>
          <a:p>
            <a:r>
              <a:rPr lang="en-US" dirty="0"/>
              <a:t>SQL provides many aggregate functions that include </a:t>
            </a:r>
            <a:r>
              <a:rPr lang="en-US" dirty="0" err="1"/>
              <a:t>avg</a:t>
            </a:r>
            <a:r>
              <a:rPr lang="en-US" dirty="0"/>
              <a:t>(), count(), sum(), min(), max(), etc.</a:t>
            </a:r>
          </a:p>
          <a:p>
            <a:r>
              <a:rPr lang="en-US" dirty="0"/>
              <a:t>An aggregate function </a:t>
            </a:r>
            <a:r>
              <a:rPr lang="en-US" b="1" dirty="0"/>
              <a:t>ignores NULL values when it performs the calculation</a:t>
            </a:r>
            <a:r>
              <a:rPr lang="en-US" dirty="0"/>
              <a:t>, </a:t>
            </a:r>
            <a:r>
              <a:rPr lang="en-US" dirty="0">
                <a:solidFill>
                  <a:schemeClr val="accent6"/>
                </a:solidFill>
              </a:rPr>
              <a:t>except for the count function.</a:t>
            </a:r>
          </a:p>
          <a:p>
            <a:r>
              <a:rPr lang="en-US" dirty="0"/>
              <a:t>We often use aggregate functions with the GROUP BY and HAVING clauses of the SELECT statement.</a:t>
            </a:r>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5" name="Rectangle 4">
            <a:extLst>
              <a:ext uri="{FF2B5EF4-FFF2-40B4-BE49-F238E27FC236}">
                <a16:creationId xmlns:a16="http://schemas.microsoft.com/office/drawing/2014/main" id="{C4A6F3DF-2EB8-43CF-3795-79063F5A0067}"/>
              </a:ext>
            </a:extLst>
          </p:cNvPr>
          <p:cNvSpPr/>
          <p:nvPr/>
        </p:nvSpPr>
        <p:spPr>
          <a:xfrm>
            <a:off x="446867" y="4012028"/>
            <a:ext cx="4201334" cy="338554"/>
          </a:xfrm>
          <a:prstGeom prst="rect">
            <a:avLst/>
          </a:prstGeom>
          <a:solidFill>
            <a:schemeClr val="bg1">
              <a:lumMod val="95000"/>
            </a:schemeClr>
          </a:solidFill>
          <a:ln>
            <a:noFill/>
          </a:ln>
        </p:spPr>
        <p:txBody>
          <a:bodyPr wrap="square">
            <a:spAutoFit/>
          </a:bodyPr>
          <a:lstStyle/>
          <a:p>
            <a:r>
              <a:rPr lang="en-IN" sz="1600" dirty="0" err="1"/>
              <a:t>aggregate_function</a:t>
            </a:r>
            <a:r>
              <a:rPr lang="en-IN" sz="1600" dirty="0"/>
              <a:t> ( DISTINCT |  ALL expression)</a:t>
            </a:r>
            <a:endParaRPr lang="en-GB" sz="1600" dirty="0">
              <a:solidFill>
                <a:srgbClr val="301B92"/>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446866" y="36828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Aggregate Functions</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4582731"/>
            <a:ext cx="11929641" cy="20397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Specify the name of function that you want to use such as AVG(), SUM(), MAX() etc.</a:t>
            </a:r>
          </a:p>
          <a:p>
            <a:pPr marL="457200" indent="-457200">
              <a:buFont typeface="+mj-lt"/>
              <a:buAutoNum type="arabicPeriod"/>
            </a:pPr>
            <a:r>
              <a:rPr lang="en-US" sz="2000" dirty="0"/>
              <a:t>Use DISTINCT if you want only distinct values are considered in the calculation or ALL if all values are considered in the calculation. By default, ALL is used if you don’t specify.</a:t>
            </a:r>
          </a:p>
          <a:p>
            <a:pPr marL="457200" indent="-457200">
              <a:buFont typeface="+mj-lt"/>
              <a:buAutoNum type="arabicPeriod"/>
            </a:pPr>
            <a:r>
              <a:rPr lang="en-US" sz="2000" dirty="0"/>
              <a:t>The expression can be a column of a table or an expression that consists of multiple columns with arithmetic operators.</a:t>
            </a:r>
          </a:p>
          <a:p>
            <a:endParaRPr lang="en-US" dirty="0"/>
          </a:p>
        </p:txBody>
      </p:sp>
    </p:spTree>
    <p:extLst>
      <p:ext uri="{BB962C8B-B14F-4D97-AF65-F5344CB8AC3E}">
        <p14:creationId xmlns:p14="http://schemas.microsoft.com/office/powerpoint/2010/main" val="2131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865415"/>
            <a:ext cx="11929641" cy="57204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following table shows the SQL Server aggregate functions:</a:t>
            </a:r>
          </a:p>
        </p:txBody>
      </p:sp>
      <p:graphicFrame>
        <p:nvGraphicFramePr>
          <p:cNvPr id="8"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38029" y="1340216"/>
          <a:ext cx="11240314" cy="2798304"/>
        </p:xfrm>
        <a:graphic>
          <a:graphicData uri="http://schemas.openxmlformats.org/drawingml/2006/table">
            <a:tbl>
              <a:tblPr firstRow="1" bandRow="1">
                <a:tableStyleId>{5940675A-B579-460E-94D1-54222C63F5DA}</a:tableStyleId>
              </a:tblPr>
              <a:tblGrid>
                <a:gridCol w="496114">
                  <a:extLst>
                    <a:ext uri="{9D8B030D-6E8A-4147-A177-3AD203B41FA5}">
                      <a16:colId xmlns:a16="http://schemas.microsoft.com/office/drawing/2014/main" val="1785440712"/>
                    </a:ext>
                  </a:extLst>
                </a:gridCol>
                <a:gridCol w="1970314">
                  <a:extLst>
                    <a:ext uri="{9D8B030D-6E8A-4147-A177-3AD203B41FA5}">
                      <a16:colId xmlns:a16="http://schemas.microsoft.com/office/drawing/2014/main" val="1774611958"/>
                    </a:ext>
                  </a:extLst>
                </a:gridCol>
                <a:gridCol w="8773886">
                  <a:extLst>
                    <a:ext uri="{9D8B030D-6E8A-4147-A177-3AD203B41FA5}">
                      <a16:colId xmlns:a16="http://schemas.microsoft.com/office/drawing/2014/main" val="20002"/>
                    </a:ext>
                  </a:extLst>
                </a:gridCol>
              </a:tblGrid>
              <a:tr h="368841">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Aggregate function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Description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6541">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AVG()</a:t>
                      </a:r>
                      <a:r>
                        <a:rPr lang="en-US" sz="1800" b="0" i="0" kern="1200" dirty="0">
                          <a:solidFill>
                            <a:schemeClr val="tx1"/>
                          </a:solidFill>
                          <a:effectLst/>
                          <a:latin typeface="+mn-lt"/>
                          <a:ea typeface="+mn-ea"/>
                          <a:cs typeface="+mn-cs"/>
                        </a:rPr>
                        <a:t> aggregate function calculates the average of non-NULL values in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4992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COUNT()</a:t>
                      </a:r>
                      <a:r>
                        <a:rPr lang="en-US" sz="1800" b="0" i="0" kern="1200" dirty="0">
                          <a:solidFill>
                            <a:schemeClr val="tx1"/>
                          </a:solidFill>
                          <a:effectLst/>
                          <a:latin typeface="+mn-lt"/>
                          <a:ea typeface="+mn-ea"/>
                          <a:cs typeface="+mn-cs"/>
                        </a:rPr>
                        <a:t> aggregate function returns the number of rows in a group, including rows with 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64992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MAX</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MAX()</a:t>
                      </a:r>
                      <a:r>
                        <a:rPr lang="en-US" sz="1800" b="0" i="0" kern="1200" dirty="0">
                          <a:solidFill>
                            <a:schemeClr val="tx1"/>
                          </a:solidFill>
                          <a:effectLst/>
                          <a:latin typeface="+mn-lt"/>
                          <a:ea typeface="+mn-ea"/>
                          <a:cs typeface="+mn-cs"/>
                        </a:rPr>
                        <a:t> aggregate function returns the highest value (maximum) in a set of non-NULL</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6541">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MIN</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MIN()</a:t>
                      </a:r>
                      <a:r>
                        <a:rPr lang="en-US" sz="1800" b="0" i="0" kern="1200" dirty="0">
                          <a:solidFill>
                            <a:schemeClr val="tx1"/>
                          </a:solidFill>
                          <a:effectLst/>
                          <a:latin typeface="+mn-lt"/>
                          <a:ea typeface="+mn-ea"/>
                          <a:cs typeface="+mn-cs"/>
                        </a:rPr>
                        <a:t> aggregate function returns the lowest value (minimum) in a set of non-NULL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6541">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SUM()</a:t>
                      </a:r>
                      <a:r>
                        <a:rPr lang="en-US" sz="1800" b="0" i="0" kern="1200" dirty="0">
                          <a:solidFill>
                            <a:schemeClr val="tx1"/>
                          </a:solidFill>
                          <a:effectLst/>
                          <a:latin typeface="+mn-lt"/>
                          <a:ea typeface="+mn-ea"/>
                          <a:cs typeface="+mn-cs"/>
                        </a:rPr>
                        <a:t> aggregate function returns the summation of all non-NULL values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60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sum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SUM</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[Sum]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3275" y="9009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2"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3275" y="1267767"/>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Sum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73.00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27400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2265116"/>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maximum &amp; minimum CPI.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04878" y="22011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04878" y="2564011"/>
          <a:ext cx="1337943" cy="731520"/>
        </p:xfrm>
        <a:graphic>
          <a:graphicData uri="http://schemas.openxmlformats.org/drawingml/2006/table">
            <a:tbl>
              <a:tblPr firstRow="1" bandRow="1">
                <a:tableStyleId>{8EC20E35-A176-4012-BC5E-935CFFF8708E}</a:tableStyleId>
              </a:tblPr>
              <a:tblGrid>
                <a:gridCol w="692150">
                  <a:extLst>
                    <a:ext uri="{9D8B030D-6E8A-4147-A177-3AD203B41FA5}">
                      <a16:colId xmlns:a16="http://schemas.microsoft.com/office/drawing/2014/main" val="20000"/>
                    </a:ext>
                  </a:extLst>
                </a:gridCol>
                <a:gridCol w="64579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Max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Min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1208" y="348525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1208" y="3848149"/>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Total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22093" y="477124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0"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22093" y="5145023"/>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err="1">
                          <a:solidFill>
                            <a:schemeClr val="tx1"/>
                          </a:solidFill>
                        </a:rPr>
                        <a:t>Avg</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8.111111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41" name="Straight Connector 40"/>
          <p:cNvCxnSpPr/>
          <p:nvPr/>
        </p:nvCxnSpPr>
        <p:spPr>
          <a:xfrm>
            <a:off x="4781437" y="1510827"/>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07307404"/>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2732985"/>
          <a:ext cx="4430220" cy="51816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51" name="Straight Connector 50"/>
          <p:cNvCxnSpPr/>
          <p:nvPr/>
        </p:nvCxnSpPr>
        <p:spPr>
          <a:xfrm>
            <a:off x="4781437" y="2667539"/>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57464207"/>
              </p:ext>
            </p:extLst>
          </p:nvPr>
        </p:nvGraphicFramePr>
        <p:xfrm>
          <a:off x="4781437" y="267842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5118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542298"/>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Count the number of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4021053"/>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53111908"/>
              </p:ext>
            </p:extLst>
          </p:nvPr>
        </p:nvGraphicFramePr>
        <p:xfrm>
          <a:off x="4781437" y="396649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57" name="Straight Connector 56"/>
          <p:cNvCxnSpPr/>
          <p:nvPr/>
        </p:nvCxnSpPr>
        <p:spPr>
          <a:xfrm>
            <a:off x="4781437" y="3952053"/>
            <a:ext cx="4253706" cy="10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79766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4788774"/>
          <a:ext cx="4482834" cy="396240"/>
        </p:xfrm>
        <a:graphic>
          <a:graphicData uri="http://schemas.openxmlformats.org/drawingml/2006/table">
            <a:tbl>
              <a:tblPr firstRow="1" bandRow="1">
                <a:tableStyleId>{8EC20E35-A176-4012-BC5E-935CFFF8708E}</a:tableStyleId>
              </a:tblPr>
              <a:tblGrid>
                <a:gridCol w="4482834">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average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5267529"/>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89799029"/>
              </p:ext>
            </p:extLst>
          </p:nvPr>
        </p:nvGraphicFramePr>
        <p:xfrm>
          <a:off x="4781437" y="521296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62" name="Straight Connector 61"/>
          <p:cNvCxnSpPr/>
          <p:nvPr/>
        </p:nvCxnSpPr>
        <p:spPr>
          <a:xfrm flipV="1">
            <a:off x="4781437" y="5195551"/>
            <a:ext cx="5037477" cy="138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19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par>
                                <p:cTn id="72" presetID="22" presetClass="entr" presetSubtype="8"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par>
                                <p:cTn id="75" presetID="22" presetClass="entr" presetSubtype="8"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par>
                                <p:cTn id="96" presetID="22" presetClass="entr" presetSubtype="8"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wipe(left)">
                                      <p:cBhvr>
                                        <p:cTn id="98" dur="500"/>
                                        <p:tgtEl>
                                          <p:spTgt spid="58"/>
                                        </p:tgtEl>
                                      </p:cBhvr>
                                    </p:animEffect>
                                  </p:childTnLst>
                                </p:cTn>
                              </p:par>
                              <p:par>
                                <p:cTn id="99" presetID="22" presetClass="entr" presetSubtype="8"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wipe(left)">
                                      <p:cBhvr>
                                        <p:cTn id="109" dur="500"/>
                                        <p:tgtEl>
                                          <p:spTgt spid="6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with Group By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4025633" cy="396240"/>
        </p:xfrm>
        <a:graphic>
          <a:graphicData uri="http://schemas.openxmlformats.org/drawingml/2006/table">
            <a:tbl>
              <a:tblPr firstRow="1" bandRow="1">
                <a:tableStyleId>{8EC20E35-A176-4012-BC5E-935CFFF8708E}</a:tableStyleId>
              </a:tblPr>
              <a:tblGrid>
                <a:gridCol w="402563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Branch wise Maximum</a:t>
                      </a:r>
                      <a:r>
                        <a:rPr lang="en-US" sz="2000" b="0" kern="1200" baseline="0" dirty="0">
                          <a:solidFill>
                            <a:schemeClr val="tx1"/>
                          </a:solidFill>
                          <a:latin typeface="+mn-lt"/>
                          <a:ea typeface="+mn-ea"/>
                          <a:cs typeface="+mn-cs"/>
                        </a:rPr>
                        <a:t> CPI.</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6237248" cy="30480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08974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510827"/>
            <a:ext cx="4788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13170445"/>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66436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655480"/>
          <a:ext cx="6224548" cy="38100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900" b="0" kern="1200" dirty="0">
                          <a:solidFill>
                            <a:schemeClr val="tx1"/>
                          </a:solidFill>
                          <a:latin typeface="+mn-lt"/>
                          <a:ea typeface="+mn-ea"/>
                          <a:cs typeface="+mn-cs"/>
                        </a:rPr>
                        <a:t>Find out Branch wise Semester wise</a:t>
                      </a:r>
                      <a:r>
                        <a:rPr lang="en-US" sz="1900" b="0" kern="1200" baseline="0" dirty="0">
                          <a:solidFill>
                            <a:schemeClr val="tx1"/>
                          </a:solidFill>
                          <a:latin typeface="+mn-lt"/>
                          <a:ea typeface="+mn-ea"/>
                          <a:cs typeface="+mn-cs"/>
                        </a:rPr>
                        <a:t> Minimum &amp; Average CPI.</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094262"/>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Semester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827786"/>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50072"/>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1905826"/>
              </p:ext>
            </p:extLst>
          </p:nvPr>
        </p:nvGraphicFramePr>
        <p:xfrm>
          <a:off x="4781437" y="406095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437" y="2471171"/>
            <a:ext cx="857370" cy="905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37" y="5216533"/>
            <a:ext cx="2000529" cy="1276528"/>
          </a:xfrm>
          <a:prstGeom prst="rect">
            <a:avLst/>
          </a:prstGeom>
        </p:spPr>
      </p:pic>
    </p:spTree>
    <p:extLst>
      <p:ext uri="{BB962C8B-B14F-4D97-AF65-F5344CB8AC3E}">
        <p14:creationId xmlns:p14="http://schemas.microsoft.com/office/powerpoint/2010/main" val="186869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sum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SUM</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[Sum]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3275" y="9009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2"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3275" y="1267767"/>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Sum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73.00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27400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2265116"/>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maximum &amp; minimum CPI.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04878" y="22011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04878" y="2564011"/>
          <a:ext cx="1337943" cy="731520"/>
        </p:xfrm>
        <a:graphic>
          <a:graphicData uri="http://schemas.openxmlformats.org/drawingml/2006/table">
            <a:tbl>
              <a:tblPr firstRow="1" bandRow="1">
                <a:tableStyleId>{8EC20E35-A176-4012-BC5E-935CFFF8708E}</a:tableStyleId>
              </a:tblPr>
              <a:tblGrid>
                <a:gridCol w="692150">
                  <a:extLst>
                    <a:ext uri="{9D8B030D-6E8A-4147-A177-3AD203B41FA5}">
                      <a16:colId xmlns:a16="http://schemas.microsoft.com/office/drawing/2014/main" val="20000"/>
                    </a:ext>
                  </a:extLst>
                </a:gridCol>
                <a:gridCol w="64579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Max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Min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1208" y="348525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1208" y="3848149"/>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Total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22093" y="477124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0"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22093" y="5145023"/>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err="1">
                          <a:solidFill>
                            <a:schemeClr val="tx1"/>
                          </a:solidFill>
                        </a:rPr>
                        <a:t>Avg</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8.111111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41" name="Straight Connector 40"/>
          <p:cNvCxnSpPr/>
          <p:nvPr/>
        </p:nvCxnSpPr>
        <p:spPr>
          <a:xfrm>
            <a:off x="4781437" y="1510827"/>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780390"/>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2732985"/>
          <a:ext cx="4430220" cy="51816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51" name="Straight Connector 50"/>
          <p:cNvCxnSpPr/>
          <p:nvPr/>
        </p:nvCxnSpPr>
        <p:spPr>
          <a:xfrm>
            <a:off x="4781437" y="2667539"/>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91786323"/>
              </p:ext>
            </p:extLst>
          </p:nvPr>
        </p:nvGraphicFramePr>
        <p:xfrm>
          <a:off x="4781437" y="267842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1961726"/>
              </p:ext>
            </p:extLst>
          </p:nvPr>
        </p:nvGraphicFramePr>
        <p:xfrm>
          <a:off x="4781437" y="356051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542298"/>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Count the number of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4021053"/>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523038"/>
              </p:ext>
            </p:extLst>
          </p:nvPr>
        </p:nvGraphicFramePr>
        <p:xfrm>
          <a:off x="4781437" y="396649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57" name="Straight Connector 56"/>
          <p:cNvCxnSpPr/>
          <p:nvPr/>
        </p:nvCxnSpPr>
        <p:spPr>
          <a:xfrm>
            <a:off x="4781437" y="3952053"/>
            <a:ext cx="4253706" cy="10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0978788"/>
              </p:ext>
            </p:extLst>
          </p:nvPr>
        </p:nvGraphicFramePr>
        <p:xfrm>
          <a:off x="4781437" y="481290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4788774"/>
          <a:ext cx="4482834" cy="396240"/>
        </p:xfrm>
        <a:graphic>
          <a:graphicData uri="http://schemas.openxmlformats.org/drawingml/2006/table">
            <a:tbl>
              <a:tblPr firstRow="1" bandRow="1">
                <a:tableStyleId>{8EC20E35-A176-4012-BC5E-935CFFF8708E}</a:tableStyleId>
              </a:tblPr>
              <a:tblGrid>
                <a:gridCol w="4482834">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average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5267529"/>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49841454"/>
              </p:ext>
            </p:extLst>
          </p:nvPr>
        </p:nvGraphicFramePr>
        <p:xfrm>
          <a:off x="4781437" y="521296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62" name="Straight Connector 61"/>
          <p:cNvCxnSpPr/>
          <p:nvPr/>
        </p:nvCxnSpPr>
        <p:spPr>
          <a:xfrm flipV="1">
            <a:off x="4781437" y="5195551"/>
            <a:ext cx="5037477" cy="138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97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par>
                                <p:cTn id="72" presetID="22" presetClass="entr" presetSubtype="8"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par>
                                <p:cTn id="75" presetID="22" presetClass="entr" presetSubtype="8"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par>
                                <p:cTn id="96" presetID="22" presetClass="entr" presetSubtype="8"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wipe(left)">
                                      <p:cBhvr>
                                        <p:cTn id="98" dur="500"/>
                                        <p:tgtEl>
                                          <p:spTgt spid="58"/>
                                        </p:tgtEl>
                                      </p:cBhvr>
                                    </p:animEffect>
                                  </p:childTnLst>
                                </p:cTn>
                              </p:par>
                              <p:par>
                                <p:cTn id="99" presetID="22" presetClass="entr" presetSubtype="8"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wipe(left)">
                                      <p:cBhvr>
                                        <p:cTn id="109" dur="500"/>
                                        <p:tgtEl>
                                          <p:spTgt spid="6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38100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All</a:t>
                      </a:r>
                      <a:r>
                        <a:rPr lang="en-US" sz="1400" b="0" kern="1200" baseline="0" dirty="0">
                          <a:solidFill>
                            <a:schemeClr val="tx1"/>
                          </a:solidFill>
                          <a:latin typeface="+mn-lt"/>
                          <a:ea typeface="+mn-ea"/>
                          <a:cs typeface="+mn-cs"/>
                        </a:rPr>
                        <a:t> the </a:t>
                      </a:r>
                      <a:r>
                        <a:rPr lang="en-US" sz="1400" b="0" kern="1200" dirty="0">
                          <a:solidFill>
                            <a:schemeClr val="tx1"/>
                          </a:solidFill>
                          <a:latin typeface="+mn-lt"/>
                          <a:ea typeface="+mn-ea"/>
                          <a:cs typeface="+mn-cs"/>
                        </a:rPr>
                        <a:t>Branches with maximum CPI, whose</a:t>
                      </a:r>
                      <a:r>
                        <a:rPr lang="en-US" sz="1400" b="0" kern="1200" baseline="0" dirty="0">
                          <a:solidFill>
                            <a:schemeClr val="tx1"/>
                          </a:solidFill>
                          <a:latin typeface="+mn-lt"/>
                          <a:ea typeface="+mn-ea"/>
                          <a:cs typeface="+mn-cs"/>
                        </a:rPr>
                        <a:t> m</a:t>
                      </a:r>
                      <a:r>
                        <a:rPr lang="en-US" sz="1400" b="0" kern="1200" dirty="0">
                          <a:solidFill>
                            <a:schemeClr val="tx1"/>
                          </a:solidFill>
                          <a:latin typeface="+mn-lt"/>
                          <a:ea typeface="+mn-ea"/>
                          <a:cs typeface="+mn-cs"/>
                        </a:rPr>
                        <a:t>aximum</a:t>
                      </a:r>
                      <a:r>
                        <a:rPr lang="en-US" sz="1400" b="0" kern="1200" baseline="0" dirty="0">
                          <a:solidFill>
                            <a:schemeClr val="tx1"/>
                          </a:solidFill>
                          <a:latin typeface="+mn-lt"/>
                          <a:ea typeface="+mn-ea"/>
                          <a:cs typeface="+mn-cs"/>
                        </a:rPr>
                        <a:t> CPI is more than 8</a:t>
                      </a:r>
                      <a:r>
                        <a:rPr lang="en-US" sz="1900" b="0" kern="1200" baseline="0" dirty="0">
                          <a:solidFill>
                            <a:schemeClr val="tx1"/>
                          </a:solidFill>
                          <a:latin typeface="+mn-lt"/>
                          <a:ea typeface="+mn-ea"/>
                          <a:cs typeface="+mn-cs"/>
                        </a:rPr>
                        <a:t>.</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723460"/>
          <a:ext cx="6237248" cy="73152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p>
                      <a:r>
                        <a:rPr lang="en-US" sz="1400" b="0" kern="1200" dirty="0">
                          <a:solidFill>
                            <a:srgbClr val="0000FF"/>
                          </a:solidFill>
                          <a:latin typeface="Consolas" panose="020B0609020204030204" pitchFamily="49" charset="0"/>
                          <a:ea typeface="+mn-ea"/>
                          <a:cs typeface="+mn-cs"/>
                        </a:rPr>
                        <a:t>Having</a:t>
                      </a:r>
                      <a:r>
                        <a:rPr lang="en-US" sz="1400" b="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 &gt; 8</a:t>
                      </a:r>
                      <a:endParaRPr lang="en-US"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6" y="240257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679270"/>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07342294"/>
              </p:ext>
            </p:extLst>
          </p:nvPr>
        </p:nvGraphicFramePr>
        <p:xfrm>
          <a:off x="4781437" y="16901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7124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703609"/>
          <a:ext cx="6224548" cy="31242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450" b="0" kern="1200" dirty="0">
                          <a:solidFill>
                            <a:schemeClr val="tx1"/>
                          </a:solidFill>
                          <a:latin typeface="+mn-lt"/>
                          <a:ea typeface="+mn-ea"/>
                          <a:cs typeface="+mn-cs"/>
                        </a:rPr>
                        <a:t>Find</a:t>
                      </a:r>
                      <a:r>
                        <a:rPr lang="en-US" sz="1450" b="0" kern="1200" baseline="0" dirty="0">
                          <a:solidFill>
                            <a:schemeClr val="tx1"/>
                          </a:solidFill>
                          <a:latin typeface="+mn-lt"/>
                          <a:ea typeface="+mn-ea"/>
                          <a:cs typeface="+mn-cs"/>
                        </a:rPr>
                        <a:t> out semester wise total students &amp; arrange them in order with their count.</a:t>
                      </a:r>
                      <a:endParaRPr lang="en-US" sz="145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142391"/>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93607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98201"/>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92394683"/>
              </p:ext>
            </p:extLst>
          </p:nvPr>
        </p:nvGraphicFramePr>
        <p:xfrm>
          <a:off x="4781437" y="410908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70925" y="2776221"/>
            <a:ext cx="1272523" cy="797075"/>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6" y="5311158"/>
            <a:ext cx="1367115" cy="749285"/>
          </a:xfrm>
          <a:prstGeom prst="rect">
            <a:avLst/>
          </a:prstGeom>
        </p:spPr>
      </p:pic>
    </p:spTree>
    <p:extLst>
      <p:ext uri="{BB962C8B-B14F-4D97-AF65-F5344CB8AC3E}">
        <p14:creationId xmlns:p14="http://schemas.microsoft.com/office/powerpoint/2010/main" val="337740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787378"/>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78737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80772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Branch wise &amp; Semester wise minimum</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CPI</a:t>
                      </a:r>
                      <a:r>
                        <a:rPr lang="en-US" sz="1400" b="0" kern="1200" baseline="0" dirty="0">
                          <a:solidFill>
                            <a:schemeClr val="tx1"/>
                          </a:solidFill>
                          <a:latin typeface="+mn-lt"/>
                          <a:ea typeface="+mn-ea"/>
                          <a:cs typeface="+mn-cs"/>
                        </a:rPr>
                        <a:t> details of CE branch’s students in which minimum CPI is greater than 7</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D</a:t>
                      </a:r>
                      <a:r>
                        <a:rPr lang="en-US" sz="1400" b="0" kern="1200" dirty="0">
                          <a:solidFill>
                            <a:schemeClr val="tx1"/>
                          </a:solidFill>
                          <a:latin typeface="+mn-lt"/>
                          <a:ea typeface="+mn-ea"/>
                          <a:cs typeface="+mn-cs"/>
                        </a:rPr>
                        <a:t>o</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arrange the result in descending order to semester.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933732" y="2160607"/>
          <a:ext cx="6237248" cy="115824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Where</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srgbClr val="FF0000"/>
                          </a:solidFill>
                          <a:latin typeface="Consolas" panose="020B0609020204030204" pitchFamily="49" charset="0"/>
                        </a:rPr>
                        <a:t>'CE'</a:t>
                      </a:r>
                      <a:endParaRPr lang="en-IN" sz="1400" b="0" dirty="0">
                        <a:solidFill>
                          <a:prstClr val="black"/>
                        </a:solidFill>
                        <a:latin typeface="Consolas" panose="020B0609020204030204" pitchFamily="49" charset="0"/>
                      </a:endParaRP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 Semester</a:t>
                      </a:r>
                    </a:p>
                    <a:p>
                      <a:r>
                        <a:rPr lang="en-IN" sz="1400" b="0" dirty="0">
                          <a:solidFill>
                            <a:srgbClr val="0000FF"/>
                          </a:solidFill>
                          <a:latin typeface="Consolas" panose="020B0609020204030204" pitchFamily="49" charset="0"/>
                        </a:rPr>
                        <a:t>Having</a:t>
                      </a:r>
                      <a:r>
                        <a:rPr lang="en-IN" sz="1400" b="0" dirty="0">
                          <a:solidFill>
                            <a:prstClr val="black"/>
                          </a:solidFill>
                          <a:latin typeface="Consolas" panose="020B0609020204030204" pitchFamily="49" charset="0"/>
                        </a:rPr>
                        <a:t> </a:t>
                      </a:r>
                      <a:r>
                        <a:rPr lang="en-IN" sz="1400" b="0" dirty="0">
                          <a:solidFill>
                            <a:srgbClr val="FF00FF"/>
                          </a:solidFill>
                          <a:latin typeface="Consolas" panose="020B0609020204030204" pitchFamily="49" charset="0"/>
                        </a:rPr>
                        <a:t>MIN</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CPI</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a:t>
                      </a:r>
                      <a:r>
                        <a:rPr lang="en-IN" sz="1400" b="0" dirty="0">
                          <a:solidFill>
                            <a:srgbClr val="808080"/>
                          </a:solidFill>
                          <a:latin typeface="Consolas" panose="020B0609020204030204" pitchFamily="49" charset="0"/>
                        </a:rPr>
                        <a:t>&gt;</a:t>
                      </a:r>
                      <a:r>
                        <a:rPr lang="en-IN" sz="1400" b="0" dirty="0">
                          <a:solidFill>
                            <a:prstClr val="black"/>
                          </a:solidFill>
                          <a:latin typeface="Consolas" panose="020B0609020204030204" pitchFamily="49" charset="0"/>
                        </a:rPr>
                        <a:t> 7</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 </a:t>
                      </a:r>
                      <a:r>
                        <a:rPr lang="en-IN" sz="1400" b="0" dirty="0" err="1">
                          <a:solidFill>
                            <a:srgbClr val="0000FF"/>
                          </a:solidFill>
                          <a:latin typeface="Consolas" panose="020B0609020204030204" pitchFamily="49" charset="0"/>
                        </a:rPr>
                        <a:t>Desc</a:t>
                      </a:r>
                      <a:endParaRPr lang="en-IN"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3769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2078663"/>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94091543"/>
              </p:ext>
            </p:extLst>
          </p:nvPr>
        </p:nvGraphicFramePr>
        <p:xfrm>
          <a:off x="4781437" y="207866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7" y="3919994"/>
            <a:ext cx="2148320" cy="830684"/>
          </a:xfrm>
          <a:prstGeom prst="rect">
            <a:avLst/>
          </a:prstGeom>
        </p:spPr>
      </p:pic>
    </p:spTree>
    <p:extLst>
      <p:ext uri="{BB962C8B-B14F-4D97-AF65-F5344CB8AC3E}">
        <p14:creationId xmlns:p14="http://schemas.microsoft.com/office/powerpoint/2010/main" val="19787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2. Date &amp; Time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b="1" dirty="0"/>
              <a:t>SQL Server</a:t>
            </a:r>
            <a:r>
              <a:rPr lang="en-US" dirty="0"/>
              <a:t> comes with the following data types for storing a date or a date/time value in the database:</a:t>
            </a:r>
          </a:p>
          <a:p>
            <a:pPr lvl="1"/>
            <a:r>
              <a:rPr lang="en-IN" dirty="0">
                <a:solidFill>
                  <a:srgbClr val="0000FF"/>
                </a:solidFill>
                <a:latin typeface="Consolas" panose="020B0609020204030204" pitchFamily="49" charset="0"/>
              </a:rPr>
              <a:t>DATE</a:t>
            </a:r>
            <a:r>
              <a:rPr lang="en-US" dirty="0"/>
              <a:t>– format YYYY-MM-DD</a:t>
            </a:r>
          </a:p>
          <a:p>
            <a:pPr lvl="1"/>
            <a:r>
              <a:rPr lang="en-US" dirty="0">
                <a:solidFill>
                  <a:srgbClr val="0000FF"/>
                </a:solidFill>
                <a:latin typeface="Consolas" panose="020B0609020204030204" pitchFamily="49" charset="0"/>
              </a:rPr>
              <a:t>DATETIME</a:t>
            </a:r>
            <a:r>
              <a:rPr lang="en-US" dirty="0"/>
              <a:t> – format YYYY-MM-DD HH:MI:SS</a:t>
            </a:r>
          </a:p>
          <a:p>
            <a:pPr lvl="1"/>
            <a:r>
              <a:rPr lang="en-US" dirty="0">
                <a:solidFill>
                  <a:srgbClr val="0000FF"/>
                </a:solidFill>
                <a:latin typeface="Consolas" panose="020B0609020204030204" pitchFamily="49" charset="0"/>
              </a:rPr>
              <a:t>SMALLDATETIME</a:t>
            </a:r>
            <a:r>
              <a:rPr lang="en-US" dirty="0"/>
              <a:t> – format: YYYY-MM-DD HH:MI:SS</a:t>
            </a:r>
          </a:p>
          <a:p>
            <a:pPr lvl="1"/>
            <a:r>
              <a:rPr lang="en-US" dirty="0">
                <a:solidFill>
                  <a:srgbClr val="0000FF"/>
                </a:solidFill>
                <a:latin typeface="Consolas" panose="020B0609020204030204" pitchFamily="49" charset="0"/>
              </a:rPr>
              <a:t>TIMESTAMP</a:t>
            </a:r>
            <a:r>
              <a:rPr lang="en-US" dirty="0"/>
              <a:t> – format: a unique identifier</a:t>
            </a:r>
          </a:p>
          <a:p>
            <a:r>
              <a:rPr lang="en-US" dirty="0"/>
              <a:t>To retrieve current date time, we can use GETDATE():</a:t>
            </a:r>
          </a:p>
          <a:p>
            <a:endParaRPr lang="en-US" dirty="0"/>
          </a:p>
          <a:p>
            <a:endParaRPr lang="en-US" dirty="0"/>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0" name="Rectangle 9">
            <a:extLst>
              <a:ext uri="{FF2B5EF4-FFF2-40B4-BE49-F238E27FC236}">
                <a16:creationId xmlns:a16="http://schemas.microsoft.com/office/drawing/2014/main" id="{C4A6F3DF-2EB8-43CF-3795-79063F5A0067}"/>
              </a:ext>
            </a:extLst>
          </p:cNvPr>
          <p:cNvSpPr/>
          <p:nvPr/>
        </p:nvSpPr>
        <p:spPr>
          <a:xfrm>
            <a:off x="512179" y="3836632"/>
            <a:ext cx="4201334" cy="338554"/>
          </a:xfrm>
          <a:prstGeom prst="rect">
            <a:avLst/>
          </a:prstGeom>
          <a:solidFill>
            <a:schemeClr val="bg1">
              <a:lumMod val="95000"/>
            </a:schemeClr>
          </a:solidFill>
          <a:ln>
            <a:noFill/>
          </a:ln>
        </p:spPr>
        <p:txBody>
          <a:bodyPr wrap="square">
            <a:spAutoFit/>
          </a:bodyPr>
          <a:lstStyle/>
          <a:p>
            <a:r>
              <a:rPr lang="en-IN" sz="1600" dirty="0">
                <a:solidFill>
                  <a:srgbClr val="0000FF"/>
                </a:solidFill>
                <a:latin typeface="Consolas" panose="020B0609020204030204" pitchFamily="49" charset="0"/>
              </a:rPr>
              <a:t>Select</a:t>
            </a:r>
            <a:r>
              <a:rPr lang="en-IN" sz="1600" dirty="0">
                <a:solidFill>
                  <a:prstClr val="black"/>
                </a:solidFill>
                <a:latin typeface="Consolas" panose="020B0609020204030204" pitchFamily="49" charset="0"/>
              </a:rPr>
              <a:t> </a:t>
            </a:r>
            <a:r>
              <a:rPr lang="en-IN" sz="1600" dirty="0">
                <a:solidFill>
                  <a:srgbClr val="FF00FF"/>
                </a:solidFill>
                <a:latin typeface="Consolas" panose="020B0609020204030204" pitchFamily="49" charset="0"/>
              </a:rPr>
              <a:t>GETDATE</a:t>
            </a:r>
            <a:r>
              <a:rPr lang="en-IN" sz="1600" dirty="0">
                <a:solidFill>
                  <a:srgbClr val="808080"/>
                </a:solidFill>
                <a:latin typeface="Consolas" panose="020B0609020204030204" pitchFamily="49" charset="0"/>
              </a:rPr>
              <a:t>()</a:t>
            </a:r>
            <a:r>
              <a:rPr lang="en-IN" sz="1600" dirty="0">
                <a:solidFill>
                  <a:prstClr val="black"/>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prstClr val="black"/>
                </a:solidFill>
                <a:latin typeface="Consolas" panose="020B0609020204030204" pitchFamily="49" charset="0"/>
              </a:rPr>
              <a:t> </a:t>
            </a:r>
            <a:r>
              <a:rPr lang="en-IN" sz="1600" dirty="0" err="1">
                <a:solidFill>
                  <a:prstClr val="black"/>
                </a:solidFill>
                <a:latin typeface="Consolas" panose="020B0609020204030204" pitchFamily="49" charset="0"/>
              </a:rPr>
              <a:t>CurrentDateTime</a:t>
            </a:r>
            <a:endParaRPr lang="en-IN" sz="1600" dirty="0">
              <a:solidFill>
                <a:prstClr val="black"/>
              </a:solidFill>
              <a:latin typeface="Consolas" panose="020B0609020204030204" pitchFamily="49" charset="0"/>
            </a:endParaRP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512179" y="3507448"/>
            <a:ext cx="18282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Current Date &amp; Time</a:t>
            </a: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094512" y="3822712"/>
            <a:ext cx="2282595" cy="612000"/>
          </a:xfrm>
          <a:prstGeom prst="rect">
            <a:avLst/>
          </a:prstGeom>
        </p:spPr>
      </p:pic>
      <p:sp>
        <p:nvSpPr>
          <p:cNvPr id="14" name="Rectangle: Top Corners Rounded 6">
            <a:extLst>
              <a:ext uri="{FF2B5EF4-FFF2-40B4-BE49-F238E27FC236}">
                <a16:creationId xmlns:a16="http://schemas.microsoft.com/office/drawing/2014/main" id="{72A86601-7B9C-F9F6-5604-2455DAE19E61}"/>
              </a:ext>
            </a:extLst>
          </p:cNvPr>
          <p:cNvSpPr/>
          <p:nvPr/>
        </p:nvSpPr>
        <p:spPr>
          <a:xfrm>
            <a:off x="5094512" y="3507448"/>
            <a:ext cx="762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16849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19A4-733F-4E7B-9F9C-2C44E3B6661B}"/>
              </a:ext>
            </a:extLst>
          </p:cNvPr>
          <p:cNvSpPr>
            <a:spLocks noGrp="1"/>
          </p:cNvSpPr>
          <p:nvPr>
            <p:ph type="title"/>
          </p:nvPr>
        </p:nvSpPr>
        <p:spPr/>
        <p:txBody>
          <a:bodyPr/>
          <a:lstStyle/>
          <a:p>
            <a:r>
              <a:rPr lang="en-US" sz="3600" dirty="0"/>
              <a:t>2. Date &amp; Time Functions (Cont..)</a:t>
            </a: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85095925"/>
              </p:ext>
            </p:extLst>
          </p:nvPr>
        </p:nvGraphicFramePr>
        <p:xfrm>
          <a:off x="317151" y="1501126"/>
          <a:ext cx="11765992" cy="5074920"/>
        </p:xfrm>
        <a:graphic>
          <a:graphicData uri="http://schemas.openxmlformats.org/drawingml/2006/table">
            <a:tbl>
              <a:tblPr firstRow="1" bandRow="1">
                <a:tableStyleId>{8EC20E35-A176-4012-BC5E-935CFFF8708E}</a:tableStyleId>
              </a:tblPr>
              <a:tblGrid>
                <a:gridCol w="3253363">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gridCol w="2873829">
                  <a:extLst>
                    <a:ext uri="{9D8B030D-6E8A-4147-A177-3AD203B41FA5}">
                      <a16:colId xmlns:a16="http://schemas.microsoft.com/office/drawing/2014/main" val="20002"/>
                    </a:ext>
                  </a:extLst>
                </a:gridCol>
              </a:tblGrid>
              <a:tr h="363243">
                <a:tc>
                  <a:txBody>
                    <a:bodyPr/>
                    <a:lstStyle/>
                    <a:p>
                      <a:pPr algn="l"/>
                      <a:r>
                        <a:rPr lang="en-US" b="1" u="none" dirty="0">
                          <a:solidFill>
                            <a:schemeClr val="tx1"/>
                          </a:solidFill>
                        </a:rPr>
                        <a:t>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Return Value</a:t>
                      </a:r>
                      <a:r>
                        <a:rPr lang="en-US" b="1" u="none" baseline="0" dirty="0">
                          <a:solidFill>
                            <a:schemeClr val="tx1"/>
                          </a:solidFill>
                        </a:rPr>
                        <a:t> Data Type</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48108">
                <a:tc>
                  <a:txBody>
                    <a:bodyPr/>
                    <a:lstStyle/>
                    <a:p>
                      <a:r>
                        <a:rPr lang="en-IN" sz="1700" dirty="0">
                          <a:solidFill>
                            <a:srgbClr val="FF00FF"/>
                          </a:solidFill>
                          <a:latin typeface="Consolas" panose="020B0609020204030204" pitchFamily="49" charset="0"/>
                        </a:rPr>
                        <a:t>DAY </a:t>
                      </a:r>
                      <a:r>
                        <a:rPr lang="en-IN" sz="1700" b="0" i="0" kern="1200" dirty="0">
                          <a:solidFill>
                            <a:schemeClr val="dk1"/>
                          </a:solidFill>
                          <a:effectLst/>
                          <a:latin typeface="+mn-lt"/>
                          <a:ea typeface="+mn-ea"/>
                          <a:cs typeface="+mn-cs"/>
                        </a:rPr>
                        <a:t>(date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day of the week for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1 - 31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8108">
                <a:tc>
                  <a:txBody>
                    <a:bodyPr/>
                    <a:lstStyle/>
                    <a:p>
                      <a:r>
                        <a:rPr lang="en-IN" sz="1700" kern="1200" dirty="0">
                          <a:solidFill>
                            <a:srgbClr val="FF00FF"/>
                          </a:solidFill>
                          <a:latin typeface="Consolas" panose="020B0609020204030204" pitchFamily="49" charset="0"/>
                          <a:ea typeface="+mn-ea"/>
                          <a:cs typeface="+mn-cs"/>
                        </a:rPr>
                        <a:t>MONTH</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month of a given date</a:t>
                      </a:r>
                      <a:r>
                        <a:rPr lang="en-US" sz="1700" kern="1200" dirty="0"/>
                        <a:t>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1 - 12</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8108">
                <a:tc>
                  <a:txBody>
                    <a:bodyPr/>
                    <a:lstStyle/>
                    <a:p>
                      <a:r>
                        <a:rPr lang="en-IN" sz="1700" kern="1200" dirty="0">
                          <a:solidFill>
                            <a:srgbClr val="FF00FF"/>
                          </a:solidFill>
                          <a:latin typeface="Consolas" panose="020B0609020204030204" pitchFamily="49" charset="0"/>
                          <a:ea typeface="+mn-ea"/>
                          <a:cs typeface="+mn-cs"/>
                        </a:rPr>
                        <a:t>YEAR</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year of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for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05405">
                <a:tc>
                  <a:txBody>
                    <a:bodyPr/>
                    <a:lstStyle/>
                    <a:p>
                      <a:r>
                        <a:rPr lang="en-IN" sz="1700" kern="1200" dirty="0">
                          <a:solidFill>
                            <a:srgbClr val="FF00FF"/>
                          </a:solidFill>
                          <a:latin typeface="Consolas" panose="020B0609020204030204" pitchFamily="49" charset="0"/>
                          <a:ea typeface="+mn-ea"/>
                          <a:cs typeface="+mn-cs"/>
                        </a:rPr>
                        <a:t>DATEPART</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a:t>
                      </a:r>
                      <a:r>
                        <a:rPr lang="en-US" sz="1700" b="0" i="0" kern="1200" dirty="0" err="1">
                          <a:solidFill>
                            <a:schemeClr val="dk1"/>
                          </a:solidFill>
                          <a:effectLst/>
                          <a:latin typeface="+mn-lt"/>
                          <a:ea typeface="+mn-ea"/>
                          <a:cs typeface="+mn-cs"/>
                        </a:rPr>
                        <a:t>int</a:t>
                      </a:r>
                      <a:r>
                        <a:rPr lang="en-US" sz="1700" b="0" i="0" kern="1200" dirty="0">
                          <a:solidFill>
                            <a:schemeClr val="dk1"/>
                          </a:solidFill>
                          <a:effectLst/>
                          <a:latin typeface="+mn-lt"/>
                          <a:ea typeface="+mn-ea"/>
                          <a:cs typeface="+mn-cs"/>
                        </a:rPr>
                        <a:t>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like 1 – 12 for month, 1 – 31 for day, 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05405">
                <a:tc>
                  <a:txBody>
                    <a:bodyPr/>
                    <a:lstStyle/>
                    <a:p>
                      <a:r>
                        <a:rPr lang="en-IN" sz="1700" kern="1200" dirty="0">
                          <a:solidFill>
                            <a:srgbClr val="FF00FF"/>
                          </a:solidFill>
                          <a:latin typeface="Consolas" panose="020B0609020204030204" pitchFamily="49" charset="0"/>
                          <a:ea typeface="+mn-ea"/>
                          <a:cs typeface="+mn-cs"/>
                        </a:rPr>
                        <a:t>DATENAME</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character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Character like April, May, ‘1’, ‘2’, ‘31’, ‘2020’,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605405">
                <a:tc>
                  <a:txBody>
                    <a:bodyPr/>
                    <a:lstStyle/>
                    <a:p>
                      <a:r>
                        <a:rPr lang="en-US" sz="1700" kern="1200" dirty="0">
                          <a:solidFill>
                            <a:srgbClr val="FF00FF"/>
                          </a:solidFill>
                          <a:latin typeface="Consolas" panose="020B0609020204030204" pitchFamily="49" charset="0"/>
                          <a:ea typeface="+mn-ea"/>
                          <a:cs typeface="+mn-cs"/>
                        </a:rPr>
                        <a:t>EOMONTH</a:t>
                      </a:r>
                      <a:r>
                        <a:rPr lang="en-US" sz="1700" b="0" i="0" kern="1200" dirty="0">
                          <a:solidFill>
                            <a:schemeClr val="dk1"/>
                          </a:solidFill>
                          <a:effectLst/>
                          <a:latin typeface="+mn-lt"/>
                          <a:ea typeface="+mn-ea"/>
                          <a:cs typeface="+mn-cs"/>
                        </a:rPr>
                        <a:t> (date [,months to add)</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last do of the month with an optional parameter to add months (+ or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dirty="0"/>
                        <a:t>Returns</a:t>
                      </a:r>
                      <a:r>
                        <a:rPr lang="en-US" sz="1700" baseline="0" dirty="0"/>
                        <a:t> end date of specified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605405">
                <a:tc>
                  <a:txBody>
                    <a:bodyPr/>
                    <a:lstStyle/>
                    <a:p>
                      <a:r>
                        <a:rPr lang="en-US" sz="1700" kern="1200" dirty="0">
                          <a:solidFill>
                            <a:srgbClr val="FF00FF"/>
                          </a:solidFill>
                          <a:latin typeface="Consolas" panose="020B0609020204030204" pitchFamily="49" charset="0"/>
                          <a:ea typeface="+mn-ea"/>
                          <a:cs typeface="+mn-cs"/>
                        </a:rPr>
                        <a:t>DATEADD</a:t>
                      </a:r>
                      <a:r>
                        <a:rPr lang="en-US" sz="1700" b="0" i="0" kern="1200" dirty="0">
                          <a:solidFill>
                            <a:schemeClr val="dk1"/>
                          </a:solidFill>
                          <a:effectLst/>
                          <a:latin typeface="+mn-lt"/>
                          <a:ea typeface="+mn-ea"/>
                          <a:cs typeface="+mn-cs"/>
                        </a:rPr>
                        <a:t> (date part, units,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Return date math results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605405">
                <a:tc>
                  <a:txBody>
                    <a:bodyPr/>
                    <a:lstStyle/>
                    <a:p>
                      <a:r>
                        <a:rPr lang="en-US" sz="1700" kern="1200" dirty="0">
                          <a:solidFill>
                            <a:srgbClr val="FF00FF"/>
                          </a:solidFill>
                          <a:latin typeface="Consolas" panose="020B0609020204030204" pitchFamily="49" charset="0"/>
                          <a:ea typeface="+mn-ea"/>
                          <a:cs typeface="+mn-cs"/>
                        </a:rPr>
                        <a:t>DATEDIFF</a:t>
                      </a:r>
                      <a:r>
                        <a:rPr lang="en-US" sz="1700" b="0" i="0" kern="1200" dirty="0">
                          <a:solidFill>
                            <a:schemeClr val="dk1"/>
                          </a:solidFill>
                          <a:effectLst/>
                          <a:latin typeface="+mn-lt"/>
                          <a:ea typeface="+mn-ea"/>
                          <a:cs typeface="+mn-cs"/>
                        </a:rPr>
                        <a:t> (date part, start date, end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Give the difference between 2 dates in units specified by date part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of date part units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605405">
                <a:tc>
                  <a:txBody>
                    <a:bodyPr/>
                    <a:lstStyle/>
                    <a:p>
                      <a:r>
                        <a:rPr lang="en-IN" sz="1700" kern="1200" dirty="0">
                          <a:solidFill>
                            <a:srgbClr val="FF00FF"/>
                          </a:solidFill>
                          <a:latin typeface="Consolas" panose="020B0609020204030204" pitchFamily="49" charset="0"/>
                          <a:ea typeface="+mn-ea"/>
                          <a:cs typeface="+mn-cs"/>
                        </a:rPr>
                        <a:t>ISDATE</a:t>
                      </a:r>
                      <a:r>
                        <a:rPr lang="en-IN" sz="1700" b="0" i="0" kern="1200" dirty="0">
                          <a:solidFill>
                            <a:schemeClr val="dk1"/>
                          </a:solidFill>
                          <a:effectLst/>
                          <a:latin typeface="+mn-lt"/>
                          <a:ea typeface="+mn-ea"/>
                          <a:cs typeface="+mn-cs"/>
                        </a:rPr>
                        <a:t> (potential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Use to validate a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1 if the string is a valid date or 0 if not a valid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15524370"/>
              </p:ext>
            </p:extLst>
          </p:nvPr>
        </p:nvGraphicFramePr>
        <p:xfrm>
          <a:off x="317151" y="1086349"/>
          <a:ext cx="3264249" cy="396240"/>
        </p:xfrm>
        <a:graphic>
          <a:graphicData uri="http://schemas.openxmlformats.org/drawingml/2006/table">
            <a:tbl>
              <a:tblPr firstRow="1" bandRow="1">
                <a:tableStyleId>{8EC20E35-A176-4012-BC5E-935CFFF8708E}</a:tableStyleId>
              </a:tblPr>
              <a:tblGrid>
                <a:gridCol w="3264249">
                  <a:extLst>
                    <a:ext uri="{9D8B030D-6E8A-4147-A177-3AD203B41FA5}">
                      <a16:colId xmlns:a16="http://schemas.microsoft.com/office/drawing/2014/main" val="20000"/>
                    </a:ext>
                  </a:extLst>
                </a:gridCol>
              </a:tblGrid>
              <a:tr h="285488">
                <a:tc>
                  <a:txBody>
                    <a:bodyPr/>
                    <a:lstStyle/>
                    <a:p>
                      <a:pPr algn="l"/>
                      <a:r>
                        <a:rPr lang="en-US" sz="2000" b="1" dirty="0">
                          <a:solidFill>
                            <a:schemeClr val="tx1"/>
                          </a:solidFill>
                        </a:rPr>
                        <a:t>List of SQL 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Tree>
    <p:extLst>
      <p:ext uri="{BB962C8B-B14F-4D97-AF65-F5344CB8AC3E}">
        <p14:creationId xmlns:p14="http://schemas.microsoft.com/office/powerpoint/2010/main" val="13808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DAY()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224485" y="4558975"/>
            <a:ext cx="6345820"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224485" y="422979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DAY</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DAY </a:t>
            </a:r>
            <a:r>
              <a:rPr lang="en-US" b="1" dirty="0"/>
              <a:t>accepts a date, datetime, or valid date string </a:t>
            </a:r>
            <a:r>
              <a:rPr lang="en-US" dirty="0"/>
              <a:t>and returns the </a:t>
            </a:r>
            <a:r>
              <a:rPr lang="en-US" b="1" dirty="0">
                <a:solidFill>
                  <a:schemeClr val="tx2"/>
                </a:solidFill>
              </a:rPr>
              <a:t>Day part as an </a:t>
            </a:r>
          </a:p>
          <a:p>
            <a:pPr lvl="2"/>
            <a:r>
              <a:rPr lang="en-US" b="1" dirty="0">
                <a:solidFill>
                  <a:schemeClr val="tx2"/>
                </a:solidFill>
              </a:rPr>
              <a:t>    integer value</a:t>
            </a:r>
            <a:r>
              <a:rPr lang="en-US" dirty="0"/>
              <a:t>.</a:t>
            </a:r>
            <a:r>
              <a:rPr lang="en-IN" dirty="0">
                <a:solidFill>
                  <a:srgbClr val="808080"/>
                </a:solidFill>
                <a:latin typeface="Consolas" panose="020B0609020204030204" pitchFamily="49" charset="0"/>
              </a:rPr>
              <a:t> </a:t>
            </a: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104257" y="426116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104257" y="4590349"/>
            <a:ext cx="3550316" cy="611610"/>
          </a:xfrm>
          <a:prstGeom prst="rect">
            <a:avLst/>
          </a:prstGeom>
        </p:spPr>
      </p:pic>
      <p:sp>
        <p:nvSpPr>
          <p:cNvPr id="17" name="Rectangle 16">
            <a:extLst>
              <a:ext uri="{FF2B5EF4-FFF2-40B4-BE49-F238E27FC236}">
                <a16:creationId xmlns:a16="http://schemas.microsoft.com/office/drawing/2014/main" id="{C4A6F3DF-2EB8-43CF-3795-79063F5A0067}"/>
              </a:ext>
            </a:extLst>
          </p:cNvPr>
          <p:cNvSpPr/>
          <p:nvPr/>
        </p:nvSpPr>
        <p:spPr>
          <a:xfrm>
            <a:off x="224485" y="2006529"/>
            <a:ext cx="6345820"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224485" y="1677345"/>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104257" y="167734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224485" y="3205053"/>
            <a:ext cx="634582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104257" y="290724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257" y="3257233"/>
            <a:ext cx="3151803" cy="61200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257" y="2037903"/>
            <a:ext cx="2520856" cy="612000"/>
          </a:xfrm>
          <a:prstGeom prst="rect">
            <a:avLst/>
          </a:prstGeom>
        </p:spPr>
      </p:pic>
      <p:sp>
        <p:nvSpPr>
          <p:cNvPr id="27" name="Rectangle: Top Corners Rounded 6">
            <a:extLst>
              <a:ext uri="{FF2B5EF4-FFF2-40B4-BE49-F238E27FC236}">
                <a16:creationId xmlns:a16="http://schemas.microsoft.com/office/drawing/2014/main" id="{72A86601-7B9C-F9F6-5604-2455DAE19E61}"/>
              </a:ext>
            </a:extLst>
          </p:cNvPr>
          <p:cNvSpPr/>
          <p:nvPr/>
        </p:nvSpPr>
        <p:spPr>
          <a:xfrm>
            <a:off x="224485" y="2873107"/>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spTree>
    <p:extLst>
      <p:ext uri="{BB962C8B-B14F-4D97-AF65-F5344CB8AC3E}">
        <p14:creationId xmlns:p14="http://schemas.microsoft.com/office/powerpoint/2010/main" val="273674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MONTH ()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MONTH </a:t>
            </a:r>
            <a:r>
              <a:rPr lang="en-US" b="1" dirty="0"/>
              <a:t>accepts a date, datetime, or valid date string </a:t>
            </a:r>
            <a:r>
              <a:rPr lang="en-US" dirty="0"/>
              <a:t>and returns the </a:t>
            </a:r>
            <a:r>
              <a:rPr lang="en-US" b="1" dirty="0">
                <a:solidFill>
                  <a:schemeClr val="tx2"/>
                </a:solidFill>
              </a:rPr>
              <a:t>Month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a16="http://schemas.microsoft.com/office/drawing/2014/main" id="{4FF37C29-4F71-3147-8D41-F217E6D0A7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2022381"/>
            <a:ext cx="3046980" cy="612000"/>
          </a:xfrm>
          <a:prstGeom prst="rect">
            <a:avLst/>
          </a:prstGeom>
        </p:spPr>
      </p:pic>
      <p:pic>
        <p:nvPicPr>
          <p:cNvPr id="8" name="Picture 7">
            <a:extLst>
              <a:ext uri="{FF2B5EF4-FFF2-40B4-BE49-F238E27FC236}">
                <a16:creationId xmlns:a16="http://schemas.microsoft.com/office/drawing/2014/main" id="{31BF6C00-EB79-6B1F-6575-CEA10FF3355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3213132"/>
            <a:ext cx="3671997" cy="612000"/>
          </a:xfrm>
          <a:prstGeom prst="rect">
            <a:avLst/>
          </a:prstGeom>
        </p:spPr>
      </p:pic>
      <p:pic>
        <p:nvPicPr>
          <p:cNvPr id="10" name="Picture 9">
            <a:extLst>
              <a:ext uri="{FF2B5EF4-FFF2-40B4-BE49-F238E27FC236}">
                <a16:creationId xmlns:a16="http://schemas.microsoft.com/office/drawing/2014/main" id="{F6A60A8E-584C-918B-10FB-8C7EC22F540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4601424"/>
            <a:ext cx="4787195" cy="612000"/>
          </a:xfrm>
          <a:prstGeom prst="rect">
            <a:avLst/>
          </a:prstGeom>
        </p:spPr>
      </p:pic>
    </p:spTree>
    <p:extLst>
      <p:ext uri="{BB962C8B-B14F-4D97-AF65-F5344CB8AC3E}">
        <p14:creationId xmlns:p14="http://schemas.microsoft.com/office/powerpoint/2010/main" val="174983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YEAR ()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YEAR</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YEAR </a:t>
            </a:r>
            <a:r>
              <a:rPr lang="en-US" b="1" dirty="0"/>
              <a:t>accepts a date, datetime, or valid date string </a:t>
            </a:r>
            <a:r>
              <a:rPr lang="en-US" dirty="0"/>
              <a:t>and returns the </a:t>
            </a:r>
            <a:r>
              <a:rPr lang="en-US" b="1" dirty="0">
                <a:solidFill>
                  <a:schemeClr val="tx2"/>
                </a:solidFill>
              </a:rPr>
              <a:t>Year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6" name="Picture 5">
            <a:extLst>
              <a:ext uri="{FF2B5EF4-FFF2-40B4-BE49-F238E27FC236}">
                <a16:creationId xmlns:a16="http://schemas.microsoft.com/office/drawing/2014/main" id="{44B127CF-A2B4-C301-5C23-6FA165059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3" y="2018268"/>
            <a:ext cx="3099917" cy="612000"/>
          </a:xfrm>
          <a:prstGeom prst="rect">
            <a:avLst/>
          </a:prstGeom>
        </p:spPr>
      </p:pic>
      <p:pic>
        <p:nvPicPr>
          <p:cNvPr id="15" name="Picture 14">
            <a:extLst>
              <a:ext uri="{FF2B5EF4-FFF2-40B4-BE49-F238E27FC236}">
                <a16:creationId xmlns:a16="http://schemas.microsoft.com/office/drawing/2014/main" id="{9E8B019E-3F26-E8ED-16FD-24166CF9D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232" y="3220399"/>
            <a:ext cx="3645958" cy="612000"/>
          </a:xfrm>
          <a:prstGeom prst="rect">
            <a:avLst/>
          </a:prstGeom>
        </p:spPr>
      </p:pic>
      <p:pic>
        <p:nvPicPr>
          <p:cNvPr id="20" name="Picture 19">
            <a:extLst>
              <a:ext uri="{FF2B5EF4-FFF2-40B4-BE49-F238E27FC236}">
                <a16:creationId xmlns:a16="http://schemas.microsoft.com/office/drawing/2014/main" id="{195C1E1A-4118-D8D2-4424-2FD7E5AD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232" y="4597447"/>
            <a:ext cx="4270980" cy="612000"/>
          </a:xfrm>
          <a:prstGeom prst="rect">
            <a:avLst/>
          </a:prstGeom>
        </p:spPr>
      </p:pic>
    </p:spTree>
    <p:extLst>
      <p:ext uri="{BB962C8B-B14F-4D97-AF65-F5344CB8AC3E}">
        <p14:creationId xmlns:p14="http://schemas.microsoft.com/office/powerpoint/2010/main" val="81392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DATEPART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DATEPART</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an integer corresponding to the datepart specified in DATEPART function.</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4" name="Picture 3">
            <a:extLst>
              <a:ext uri="{FF2B5EF4-FFF2-40B4-BE49-F238E27FC236}">
                <a16:creationId xmlns:a16="http://schemas.microsoft.com/office/drawing/2014/main" id="{3F2BCC9E-F3C4-866E-9808-E3822D192EF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1" y="1682106"/>
            <a:ext cx="900000" cy="4227633"/>
          </a:xfrm>
          <a:prstGeom prst="rect">
            <a:avLst/>
          </a:prstGeom>
        </p:spPr>
      </p:pic>
    </p:spTree>
    <p:extLst>
      <p:ext uri="{BB962C8B-B14F-4D97-AF65-F5344CB8AC3E}">
        <p14:creationId xmlns:p14="http://schemas.microsoft.com/office/powerpoint/2010/main" val="27897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DATENAME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DATENAME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 string corresponding to the datepart specified for the given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5" name="Picture 4">
            <a:extLst>
              <a:ext uri="{FF2B5EF4-FFF2-40B4-BE49-F238E27FC236}">
                <a16:creationId xmlns:a16="http://schemas.microsoft.com/office/drawing/2014/main" id="{2023D4DB-0CB3-CD59-19FB-3BC51C763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2" y="1682107"/>
            <a:ext cx="900000" cy="4376711"/>
          </a:xfrm>
          <a:prstGeom prst="rect">
            <a:avLst/>
          </a:prstGeom>
        </p:spPr>
      </p:pic>
      <p:sp>
        <p:nvSpPr>
          <p:cNvPr id="6" name="Rectangle 5">
            <a:extLst>
              <a:ext uri="{FF2B5EF4-FFF2-40B4-BE49-F238E27FC236}">
                <a16:creationId xmlns:a16="http://schemas.microsoft.com/office/drawing/2014/main" id="{BED2EAB1-4283-20F6-F589-2A40D1CA6BF9}"/>
              </a:ext>
            </a:extLst>
          </p:cNvPr>
          <p:cNvSpPr/>
          <p:nvPr/>
        </p:nvSpPr>
        <p:spPr>
          <a:xfrm>
            <a:off x="7078232" y="2577830"/>
            <a:ext cx="655257" cy="3015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617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EOMONTH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1231106"/>
          </a:xfrm>
          <a:prstGeom prst="rect">
            <a:avLst/>
          </a:prstGeom>
        </p:spPr>
        <p:txBody>
          <a:bodyPr wrap="square">
            <a:spAutoFit/>
          </a:bodyPr>
          <a:lstStyle/>
          <a:p>
            <a:pPr algn="just"/>
            <a:r>
              <a:rPr lang="en-IN" sz="2000" dirty="0">
                <a:solidFill>
                  <a:srgbClr val="FF00FF"/>
                </a:solidFill>
                <a:latin typeface="Consolas" panose="020B0609020204030204" pitchFamily="49" charset="0"/>
              </a:rPr>
              <a:t>EOMONTH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The date function EOMONTH </a:t>
            </a:r>
            <a:r>
              <a:rPr lang="en-US" b="1" dirty="0"/>
              <a:t>accepts a date, datetime, or valid date string </a:t>
            </a:r>
            <a:r>
              <a:rPr lang="en-US" dirty="0"/>
              <a:t>and returns the end of month date as a datetime.</a:t>
            </a:r>
          </a:p>
          <a:p>
            <a:pPr marL="285750" indent="-285750" algn="just">
              <a:buFont typeface="Wingdings" panose="05000000000000000000" pitchFamily="2" charset="2"/>
              <a:buChar char="ü"/>
            </a:pPr>
            <a:r>
              <a:rPr lang="en-US" dirty="0"/>
              <a:t>It can also take an optional offset that basically adds or subtracts months from the current passed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1" y="2646585"/>
            <a:ext cx="742465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'March 1, 2022'</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231740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992635" y="2317401"/>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869359"/>
            <a:ext cx="5204563" cy="954107"/>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Current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Previous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3</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6+ Month'</a:t>
            </a:r>
            <a:r>
              <a:rPr lang="en-US" sz="1400" dirty="0">
                <a:solidFill>
                  <a:srgbClr val="808080"/>
                </a:solidFill>
                <a:latin typeface="Consolas" panose="020B0609020204030204" pitchFamily="49" charset="0"/>
              </a:rPr>
              <a:t>;</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5809263" y="353741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3537413"/>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a16="http://schemas.microsoft.com/office/drawing/2014/main" id="{200E17A6-3EDA-E9DC-6ADB-33524015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635" y="2646584"/>
            <a:ext cx="4062639" cy="612000"/>
          </a:xfrm>
          <a:prstGeom prst="rect">
            <a:avLst/>
          </a:prstGeom>
        </p:spPr>
      </p:pic>
      <p:pic>
        <p:nvPicPr>
          <p:cNvPr id="16" name="Picture 15">
            <a:extLst>
              <a:ext uri="{FF2B5EF4-FFF2-40B4-BE49-F238E27FC236}">
                <a16:creationId xmlns:a16="http://schemas.microsoft.com/office/drawing/2014/main" id="{4EA2770F-EF68-9B12-EB9D-3A695150C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63" y="3876033"/>
            <a:ext cx="5911661" cy="612000"/>
          </a:xfrm>
          <a:prstGeom prst="rect">
            <a:avLst/>
          </a:prstGeom>
        </p:spPr>
      </p:pic>
    </p:spTree>
    <p:extLst>
      <p:ext uri="{BB962C8B-B14F-4D97-AF65-F5344CB8AC3E}">
        <p14:creationId xmlns:p14="http://schemas.microsoft.com/office/powerpoint/2010/main" val="19175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21" grpId="0" animBg="1"/>
      <p:bldP spid="23"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IN" sz="2800" dirty="0"/>
              <a:t>Exercise – </a:t>
            </a:r>
            <a:r>
              <a:rPr lang="en-US" sz="2800" dirty="0"/>
              <a:t>Aggregate functions</a:t>
            </a:r>
            <a:endParaRPr lang="en-US" sz="3100" dirty="0"/>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88023332"/>
              </p:ext>
            </p:extLst>
          </p:nvPr>
        </p:nvGraphicFramePr>
        <p:xfrm>
          <a:off x="6510123" y="1281848"/>
          <a:ext cx="5543325" cy="4114800"/>
        </p:xfrm>
        <a:graphic>
          <a:graphicData uri="http://schemas.openxmlformats.org/drawingml/2006/table">
            <a:tbl>
              <a:tblPr firstRow="1" bandRow="1">
                <a:tableStyleId>{8EC20E35-A176-4012-BC5E-935CFFF8708E}</a:tableStyleId>
              </a:tblPr>
              <a:tblGrid>
                <a:gridCol w="586994">
                  <a:extLst>
                    <a:ext uri="{9D8B030D-6E8A-4147-A177-3AD203B41FA5}">
                      <a16:colId xmlns:a16="http://schemas.microsoft.com/office/drawing/2014/main" val="20000"/>
                    </a:ext>
                  </a:extLst>
                </a:gridCol>
                <a:gridCol w="1626890">
                  <a:extLst>
                    <a:ext uri="{9D8B030D-6E8A-4147-A177-3AD203B41FA5}">
                      <a16:colId xmlns:a16="http://schemas.microsoft.com/office/drawing/2014/main" val="20001"/>
                    </a:ext>
                  </a:extLst>
                </a:gridCol>
                <a:gridCol w="860650">
                  <a:extLst>
                    <a:ext uri="{9D8B030D-6E8A-4147-A177-3AD203B41FA5}">
                      <a16:colId xmlns:a16="http://schemas.microsoft.com/office/drawing/2014/main" val="20002"/>
                    </a:ext>
                  </a:extLst>
                </a:gridCol>
                <a:gridCol w="1228377">
                  <a:extLst>
                    <a:ext uri="{9D8B030D-6E8A-4147-A177-3AD203B41FA5}">
                      <a16:colId xmlns:a16="http://schemas.microsoft.com/office/drawing/2014/main" val="20003"/>
                    </a:ext>
                  </a:extLst>
                </a:gridCol>
                <a:gridCol w="1240414">
                  <a:extLst>
                    <a:ext uri="{9D8B030D-6E8A-4147-A177-3AD203B41FA5}">
                      <a16:colId xmlns:a16="http://schemas.microsoft.com/office/drawing/2014/main" val="20004"/>
                    </a:ext>
                  </a:extLst>
                </a:gridCol>
              </a:tblGrid>
              <a:tr h="411480">
                <a:tc>
                  <a:txBody>
                    <a:bodyPr/>
                    <a:lstStyle/>
                    <a:p>
                      <a:pPr algn="l"/>
                      <a:r>
                        <a:rPr lang="en-US" sz="1600" b="1" dirty="0">
                          <a:solidFill>
                            <a:schemeClr val="tx1"/>
                          </a:solidFill>
                        </a:rPr>
                        <a:t>ID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kern="1200" dirty="0">
                          <a:solidFill>
                            <a:schemeClr val="tx1"/>
                          </a:solidFill>
                        </a:rPr>
                        <a:t>Salary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City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Branch</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fontAlgn="b"/>
                      <a:r>
                        <a:rPr lang="en-US" sz="1800" b="0" u="none" strike="noStrike" dirty="0">
                          <a:solidFill>
                            <a:srgbClr val="000000"/>
                          </a:solidFill>
                          <a:effectLst/>
                        </a:rPr>
                        <a:t>258</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Ankit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Jetpur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Electrical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fontAlgn="b"/>
                      <a:r>
                        <a:rPr lang="en-US" sz="1800" b="0" u="none" strike="noStrike" dirty="0">
                          <a:solidFill>
                            <a:srgbClr val="000000"/>
                          </a:solidFill>
                          <a:effectLst/>
                        </a:rPr>
                        <a:t>742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Parmar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Baroda</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fontAlgn="b"/>
                      <a:r>
                        <a:rPr lang="en-US" sz="1800" b="0" u="none" strike="noStrike">
                          <a:solidFill>
                            <a:srgbClr val="000000"/>
                          </a:solidFill>
                          <a:effectLst/>
                        </a:rPr>
                        <a:t>325</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Manan Doshi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Gondal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a:solidFill>
                            <a:srgbClr val="000000"/>
                          </a:solidFill>
                          <a:effectLst/>
                        </a:rPr>
                        <a:t>Civil</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fontAlgn="b"/>
                      <a:r>
                        <a:rPr lang="en-US" sz="1800" b="0" u="none" strike="noStrike" dirty="0">
                          <a:solidFill>
                            <a:srgbClr val="000000"/>
                          </a:solidFill>
                          <a:effectLst/>
                        </a:rPr>
                        <a:t>125</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Mitesh Manek</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Rajkot</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algn="ctr" fontAlgn="b"/>
                      <a:r>
                        <a:rPr lang="en-US" sz="1800" b="0" u="none" strike="noStrike" dirty="0">
                          <a:solidFill>
                            <a:srgbClr val="000000"/>
                          </a:solidFill>
                          <a:effectLst/>
                        </a:rPr>
                        <a:t>312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Akbari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28000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Rajkot</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Civil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fontAlgn="b"/>
                      <a:r>
                        <a:rPr lang="en-US" sz="1800" b="0" u="none" strike="noStrike" dirty="0">
                          <a:solidFill>
                            <a:srgbClr val="000000"/>
                          </a:solidFill>
                          <a:effectLst/>
                        </a:rPr>
                        <a:t>Null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Bhavin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35000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Jamnagar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Mechanical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fontAlgn="b"/>
                      <a:r>
                        <a:rPr lang="en-US" sz="1800" b="0" u="none" strike="noStrike" dirty="0">
                          <a:solidFill>
                            <a:srgbClr val="000000"/>
                          </a:solidFill>
                          <a:effectLst/>
                        </a:rPr>
                        <a:t>258</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Ankit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Jetpur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Electrical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algn="ctr" fontAlgn="b"/>
                      <a:r>
                        <a:rPr lang="en-US" sz="1800" b="0" u="none" strike="noStrike" dirty="0">
                          <a:solidFill>
                            <a:srgbClr val="000000"/>
                          </a:solidFill>
                          <a:effectLst/>
                        </a:rPr>
                        <a:t>742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Parmar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Baroda</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pPr algn="ctr" fontAlgn="b"/>
                      <a:r>
                        <a:rPr lang="en-US" sz="1800" b="0" u="none" strike="noStrike">
                          <a:solidFill>
                            <a:srgbClr val="000000"/>
                          </a:solidFill>
                          <a:effectLst/>
                        </a:rPr>
                        <a:t>325</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Manan Doshi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Gondal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Civil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64619027"/>
              </p:ext>
            </p:extLst>
          </p:nvPr>
        </p:nvGraphicFramePr>
        <p:xfrm>
          <a:off x="6510125" y="910615"/>
          <a:ext cx="1008000" cy="365760"/>
        </p:xfrm>
        <a:graphic>
          <a:graphicData uri="http://schemas.openxmlformats.org/drawingml/2006/table">
            <a:tbl>
              <a:tblPr firstRow="1" bandRow="1">
                <a:tableStyleId>{8EC20E35-A176-4012-BC5E-935CFFF8708E}</a:tableStyleId>
              </a:tblPr>
              <a:tblGrid>
                <a:gridCol w="1008000">
                  <a:extLst>
                    <a:ext uri="{9D8B030D-6E8A-4147-A177-3AD203B41FA5}">
                      <a16:colId xmlns:a16="http://schemas.microsoft.com/office/drawing/2014/main" val="20000"/>
                    </a:ext>
                  </a:extLst>
                </a:gridCol>
              </a:tblGrid>
              <a:tr h="28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5D277E9B-ACB4-41BD-8F2A-63C6766D7534}"/>
              </a:ext>
            </a:extLst>
          </p:cNvPr>
          <p:cNvSpPr>
            <a:spLocks noGrp="1"/>
          </p:cNvSpPr>
          <p:nvPr>
            <p:ph idx="1"/>
          </p:nvPr>
        </p:nvSpPr>
        <p:spPr>
          <a:xfrm>
            <a:off x="138552" y="869354"/>
            <a:ext cx="6192547" cy="4839021"/>
          </a:xfrm>
        </p:spPr>
        <p:txBody>
          <a:bodyPr/>
          <a:lstStyle/>
          <a:p>
            <a:pPr marL="342900" indent="-342900">
              <a:buFont typeface="+mj-lt"/>
              <a:buAutoNum type="arabicPeriod"/>
            </a:pPr>
            <a:r>
              <a:rPr lang="en-IN" sz="1800" dirty="0"/>
              <a:t>Display highest salary.</a:t>
            </a:r>
          </a:p>
          <a:p>
            <a:pPr marL="342900" indent="-342900">
              <a:buFont typeface="+mj-lt"/>
              <a:buAutoNum type="arabicPeriod"/>
            </a:pPr>
            <a:r>
              <a:rPr lang="en-IN" sz="1800" dirty="0"/>
              <a:t>Display lowest salary.</a:t>
            </a:r>
          </a:p>
          <a:p>
            <a:pPr marL="342900" indent="-342900">
              <a:buFont typeface="+mj-lt"/>
              <a:buAutoNum type="arabicPeriod"/>
            </a:pPr>
            <a:r>
              <a:rPr lang="en-IN" sz="1800" dirty="0"/>
              <a:t>Display total salary.</a:t>
            </a:r>
          </a:p>
          <a:p>
            <a:pPr marL="342900" indent="-342900">
              <a:buFont typeface="+mj-lt"/>
              <a:buAutoNum type="arabicPeriod"/>
            </a:pPr>
            <a:r>
              <a:rPr lang="en-IN" sz="1800" dirty="0"/>
              <a:t>Display average of salary.</a:t>
            </a:r>
          </a:p>
          <a:p>
            <a:pPr marL="342900" indent="-342900">
              <a:buFont typeface="+mj-lt"/>
              <a:buAutoNum type="arabicPeriod"/>
            </a:pPr>
            <a:r>
              <a:rPr lang="en-IN" sz="1800" dirty="0"/>
              <a:t>Display total of all faculties salary.</a:t>
            </a:r>
          </a:p>
          <a:p>
            <a:pPr marL="342900" indent="-342900">
              <a:buFont typeface="+mj-lt"/>
              <a:buAutoNum type="arabicPeriod"/>
            </a:pPr>
            <a:r>
              <a:rPr lang="en-IN" sz="1800" dirty="0"/>
              <a:t>Count total record in the table.</a:t>
            </a:r>
          </a:p>
          <a:p>
            <a:pPr marL="342900" indent="-342900">
              <a:buFont typeface="+mj-lt"/>
              <a:buAutoNum type="arabicPeriod"/>
            </a:pPr>
            <a:r>
              <a:rPr lang="en-IN" sz="1800" dirty="0"/>
              <a:t>Count total ID.</a:t>
            </a:r>
          </a:p>
          <a:p>
            <a:pPr marL="342900" indent="-342900">
              <a:buFont typeface="+mj-lt"/>
              <a:buAutoNum type="arabicPeriod"/>
            </a:pPr>
            <a:r>
              <a:rPr lang="en-IN" sz="1800" dirty="0"/>
              <a:t>Display highest salary from Computer department.</a:t>
            </a:r>
          </a:p>
          <a:p>
            <a:pPr marL="342900" indent="-342900">
              <a:buFont typeface="+mj-lt"/>
              <a:buAutoNum type="arabicPeriod"/>
            </a:pPr>
            <a:r>
              <a:rPr lang="en-IN" sz="1800" dirty="0"/>
              <a:t>Display minimum salary from civil department.</a:t>
            </a:r>
          </a:p>
          <a:p>
            <a:pPr marL="342900" indent="-342900">
              <a:buFont typeface="+mj-lt"/>
              <a:buAutoNum type="arabicPeriod"/>
            </a:pPr>
            <a:r>
              <a:rPr lang="en-IN" sz="1800" dirty="0"/>
              <a:t>Display average salary from Rajkot city.</a:t>
            </a:r>
          </a:p>
          <a:p>
            <a:pPr marL="342900" indent="-342900">
              <a:buFont typeface="+mj-lt"/>
              <a:buAutoNum type="arabicPeriod"/>
            </a:pPr>
            <a:r>
              <a:rPr lang="en-IN" sz="1800" dirty="0"/>
              <a:t>Display maximum, minimum, average and total salary.</a:t>
            </a:r>
          </a:p>
          <a:p>
            <a:pPr marL="342900" indent="-342900">
              <a:buFont typeface="+mj-lt"/>
              <a:buAutoNum type="arabicPeriod"/>
            </a:pPr>
            <a:r>
              <a:rPr lang="en-IN" sz="1800" dirty="0"/>
              <a:t>Display all the faculties whose salary is less then average salary.</a:t>
            </a:r>
          </a:p>
        </p:txBody>
      </p:sp>
    </p:spTree>
    <p:extLst>
      <p:ext uri="{BB962C8B-B14F-4D97-AF65-F5344CB8AC3E}">
        <p14:creationId xmlns:p14="http://schemas.microsoft.com/office/powerpoint/2010/main" val="353707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DATEADD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6658726" cy="39238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400110"/>
          </a:xfrm>
          <a:prstGeom prst="rect">
            <a:avLst/>
          </a:prstGeom>
        </p:spPr>
        <p:txBody>
          <a:bodyPr wrap="square">
            <a:spAutoFit/>
          </a:bodyPr>
          <a:lstStyle/>
          <a:p>
            <a:pPr algn="just"/>
            <a:r>
              <a:rPr lang="en-IN" sz="2000" dirty="0">
                <a:solidFill>
                  <a:srgbClr val="FF00FF"/>
                </a:solidFill>
                <a:latin typeface="Consolas" panose="020B0609020204030204" pitchFamily="49" charset="0"/>
              </a:rPr>
              <a:t>DATEADD</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datepart with added interval as a datetime.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1657456"/>
          <a:ext cx="11240314" cy="4749120"/>
        </p:xfrm>
        <a:graphic>
          <a:graphicData uri="http://schemas.openxmlformats.org/drawingml/2006/table">
            <a:tbl>
              <a:tblPr firstRow="1" bandRow="1">
                <a:tableStyleId>{5940675A-B579-460E-94D1-54222C63F5DA}</a:tableStyleId>
              </a:tblPr>
              <a:tblGrid>
                <a:gridCol w="955465">
                  <a:extLst>
                    <a:ext uri="{9D8B030D-6E8A-4147-A177-3AD203B41FA5}">
                      <a16:colId xmlns:a16="http://schemas.microsoft.com/office/drawing/2014/main" val="1785440712"/>
                    </a:ext>
                  </a:extLst>
                </a:gridCol>
                <a:gridCol w="7704307">
                  <a:extLst>
                    <a:ext uri="{9D8B030D-6E8A-4147-A177-3AD203B41FA5}">
                      <a16:colId xmlns:a16="http://schemas.microsoft.com/office/drawing/2014/main" val="25962218"/>
                    </a:ext>
                  </a:extLst>
                </a:gridCol>
                <a:gridCol w="2580542">
                  <a:extLst>
                    <a:ext uri="{9D8B030D-6E8A-4147-A177-3AD203B41FA5}">
                      <a16:colId xmlns:a16="http://schemas.microsoft.com/office/drawing/2014/main" val="20002"/>
                    </a:ext>
                  </a:extLst>
                </a:gridCol>
              </a:tblGrid>
              <a:tr h="360000">
                <a:tc>
                  <a:txBody>
                    <a:bodyPr/>
                    <a:lstStyle/>
                    <a:p>
                      <a:pPr algn="l"/>
                      <a:r>
                        <a:rPr lang="en-US" sz="1750" b="1" dirty="0"/>
                        <a:t>Datepart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gridSpan="3">
                  <a:txBody>
                    <a:bodyPr/>
                    <a:lstStyle/>
                    <a:p>
                      <a:pPr algn="l"/>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D</a:t>
                      </a:r>
                      <a:r>
                        <a:rPr lang="en-IN" b="1" dirty="0"/>
                        <a:t>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GB"/>
                    </a:p>
                  </a:txBody>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44312518"/>
                  </a:ext>
                </a:extLst>
              </a:tr>
              <a:tr h="360000">
                <a:tc>
                  <a:txBody>
                    <a:bodyPr/>
                    <a:lstStyle/>
                    <a:p>
                      <a:pPr algn="l"/>
                      <a:r>
                        <a:rPr lang="en-IN" dirty="0"/>
                        <a:t>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pPr algn="l"/>
                      <a:r>
                        <a:rPr lang="en-IN" dirty="0"/>
                        <a:t>dd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pPr algn="l"/>
                      <a:r>
                        <a:rPr lang="en-IN" dirty="0"/>
                        <a:t>day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day</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pPr algn="l"/>
                      <a:endParaRPr lang="en-IN"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60000">
                <a:tc>
                  <a:txBody>
                    <a:bodyPr/>
                    <a:lstStyle/>
                    <a:p>
                      <a:pPr algn="l"/>
                      <a:r>
                        <a:rPr lang="en-IN" dirty="0"/>
                        <a:t>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pPr algn="l"/>
                      <a:r>
                        <a:rPr lang="en-IN" dirty="0"/>
                        <a:t>mm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r h="360000">
                <a:tc>
                  <a:txBody>
                    <a:bodyPr/>
                    <a:lstStyle/>
                    <a:p>
                      <a:pPr algn="l"/>
                      <a:r>
                        <a:rPr lang="en-IN"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month</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204112107"/>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US" sz="1700" dirty="0">
                        <a:solidFill>
                          <a:prstClr val="black"/>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198227235"/>
                  </a:ext>
                </a:extLst>
              </a:tr>
              <a:tr h="360000">
                <a:tc>
                  <a:txBody>
                    <a:bodyPr/>
                    <a:lstStyle/>
                    <a:p>
                      <a:pPr algn="l"/>
                      <a:r>
                        <a:rPr lang="en-IN" dirty="0" err="1"/>
                        <a:t>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81040347"/>
                  </a:ext>
                </a:extLst>
              </a:tr>
              <a:tr h="360000">
                <a:tc>
                  <a:txBody>
                    <a:bodyPr/>
                    <a:lstStyle/>
                    <a:p>
                      <a:pPr algn="l"/>
                      <a:r>
                        <a:rPr lang="en-IN" dirty="0" err="1"/>
                        <a:t>yyyy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57963614"/>
                  </a:ext>
                </a:extLst>
              </a:tr>
              <a:tr h="360000">
                <a:tc>
                  <a:txBody>
                    <a:bodyPr/>
                    <a:lstStyle/>
                    <a:p>
                      <a:pPr algn="l"/>
                      <a:r>
                        <a:rPr lang="en-IN"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kern="1200" dirty="0">
                          <a:solidFill>
                            <a:srgbClr val="FF00FF"/>
                          </a:solidFill>
                          <a:latin typeface="Consolas" panose="020B0609020204030204" pitchFamily="49" charset="0"/>
                          <a:ea typeface="+mn-ea"/>
                          <a:cs typeface="+mn-cs"/>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77714263"/>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328272"/>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5" name="Rectangle 4">
            <a:extLst>
              <a:ext uri="{FF2B5EF4-FFF2-40B4-BE49-F238E27FC236}">
                <a16:creationId xmlns:a16="http://schemas.microsoft.com/office/drawing/2014/main" id="{48662EDF-3990-3D63-09E7-465DB409DD95}"/>
              </a:ext>
            </a:extLst>
          </p:cNvPr>
          <p:cNvSpPr/>
          <p:nvPr/>
        </p:nvSpPr>
        <p:spPr>
          <a:xfrm>
            <a:off x="9737387" y="2383277"/>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47242BCB-2A76-98F1-5C35-589A8BE3A012}"/>
              </a:ext>
            </a:extLst>
          </p:cNvPr>
          <p:cNvSpPr/>
          <p:nvPr/>
        </p:nvSpPr>
        <p:spPr>
          <a:xfrm>
            <a:off x="9445556" y="3859811"/>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82603D4-5713-3CE5-6F29-73A51B5D1404}"/>
              </a:ext>
            </a:extLst>
          </p:cNvPr>
          <p:cNvSpPr/>
          <p:nvPr/>
        </p:nvSpPr>
        <p:spPr>
          <a:xfrm>
            <a:off x="8907293" y="5321941"/>
            <a:ext cx="538263"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42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5" grpId="0" animBg="1"/>
      <p:bldP spid="22" grpId="0" animBg="1"/>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DATEDIFF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DATEDIFF</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It gets the difference between two dates with the results returned in date units specified as years, months days, minutes, seconds as an integer value.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2163294"/>
          <a:ext cx="11240314" cy="2188800"/>
        </p:xfrm>
        <a:graphic>
          <a:graphicData uri="http://schemas.openxmlformats.org/drawingml/2006/table">
            <a:tbl>
              <a:tblPr firstRow="1" bandRow="1">
                <a:tableStyleId>{5940675A-B579-460E-94D1-54222C63F5DA}</a:tableStyleId>
              </a:tblPr>
              <a:tblGrid>
                <a:gridCol w="955465">
                  <a:extLst>
                    <a:ext uri="{9D8B030D-6E8A-4147-A177-3AD203B41FA5}">
                      <a16:colId xmlns:a16="http://schemas.microsoft.com/office/drawing/2014/main" val="1785440712"/>
                    </a:ext>
                  </a:extLst>
                </a:gridCol>
                <a:gridCol w="8550613">
                  <a:extLst>
                    <a:ext uri="{9D8B030D-6E8A-4147-A177-3AD203B41FA5}">
                      <a16:colId xmlns:a16="http://schemas.microsoft.com/office/drawing/2014/main" val="25962218"/>
                    </a:ext>
                  </a:extLst>
                </a:gridCol>
                <a:gridCol w="1734236">
                  <a:extLst>
                    <a:ext uri="{9D8B030D-6E8A-4147-A177-3AD203B41FA5}">
                      <a16:colId xmlns:a16="http://schemas.microsoft.com/office/drawing/2014/main" val="20002"/>
                    </a:ext>
                  </a:extLst>
                </a:gridCol>
              </a:tblGrid>
              <a:tr h="360000">
                <a:tc>
                  <a:txBody>
                    <a:bodyPr/>
                    <a:lstStyle/>
                    <a:p>
                      <a:pPr algn="l"/>
                      <a:r>
                        <a:rPr lang="en-US" sz="1750" b="1" dirty="0" err="1"/>
                        <a:t>DiffPart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a:txBody>
                    <a:bodyPr/>
                    <a:lstStyle/>
                    <a:p>
                      <a:pPr algn="l"/>
                      <a:r>
                        <a:rPr lang="en-GB" sz="1800" b="0" i="0" kern="1200" dirty="0">
                          <a:solidFill>
                            <a:schemeClr val="tx1"/>
                          </a:solidFill>
                          <a:effectLst/>
                          <a:latin typeface="+mn-lt"/>
                          <a:ea typeface="+mn-ea"/>
                          <a:cs typeface="+mn-cs"/>
                        </a:rPr>
                        <a:t>Minutes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MINUTE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1440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pPr algn="l"/>
                      <a:r>
                        <a:rPr lang="en-IN" dirty="0"/>
                        <a:t>Hours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24</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pPr algn="l"/>
                      <a:r>
                        <a:rPr lang="en-IN" dirty="0"/>
                        <a:t>Days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DAY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a:txBody>
                    <a:bodyPr/>
                    <a:lstStyle/>
                    <a:p>
                      <a:pPr algn="l"/>
                      <a:r>
                        <a:rPr lang="en-IN" dirty="0"/>
                        <a:t>Months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pPr algn="l"/>
                      <a:r>
                        <a:rPr lang="en-IN" dirty="0"/>
                        <a:t>Years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'2025-08-14'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834110"/>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24577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ISDATE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ISDATE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To check a string to see if it is a valid Date or Datetime field. </a:t>
            </a:r>
          </a:p>
          <a:p>
            <a:pPr marL="285750" indent="-285750" algn="just">
              <a:buFont typeface="Wingdings" panose="05000000000000000000" pitchFamily="2" charset="2"/>
              <a:buChar char="ü"/>
            </a:pPr>
            <a:r>
              <a:rPr lang="en-US" dirty="0"/>
              <a:t>ISDATE return 1 if true or 0 if false.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2231390"/>
          <a:ext cx="10284849" cy="2188800"/>
        </p:xfrm>
        <a:graphic>
          <a:graphicData uri="http://schemas.openxmlformats.org/drawingml/2006/table">
            <a:tbl>
              <a:tblPr firstRow="1" bandRow="1">
                <a:tableStyleId>{5940675A-B579-460E-94D1-54222C63F5DA}</a:tableStyleId>
              </a:tblPr>
              <a:tblGrid>
                <a:gridCol w="8550613">
                  <a:extLst>
                    <a:ext uri="{9D8B030D-6E8A-4147-A177-3AD203B41FA5}">
                      <a16:colId xmlns:a16="http://schemas.microsoft.com/office/drawing/2014/main" val="25962218"/>
                    </a:ext>
                  </a:extLst>
                </a:gridCol>
                <a:gridCol w="1734236">
                  <a:extLst>
                    <a:ext uri="{9D8B030D-6E8A-4147-A177-3AD203B41FA5}">
                      <a16:colId xmlns:a16="http://schemas.microsoft.com/office/drawing/2014/main" val="20002"/>
                    </a:ext>
                  </a:extLst>
                </a:gridCol>
              </a:tblGrid>
              <a:tr h="360000">
                <a:tc>
                  <a:txBody>
                    <a:bodyPr/>
                    <a:lstStyle/>
                    <a:p>
                      <a:pPr algn="l"/>
                      <a:r>
                        <a:rPr lang="en-IN" sz="1750" b="1" i="0" kern="120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a:txBody>
                    <a:bodyPr/>
                    <a:lstStyle/>
                    <a:p>
                      <a:r>
                        <a:rPr lang="en-US" sz="1800">
                          <a:solidFill>
                            <a:srgbClr val="0000FF"/>
                          </a:solidFill>
                          <a:latin typeface="Consolas" panose="020B0609020204030204" pitchFamily="49" charset="0"/>
                        </a:rPr>
                        <a:t>SELECT</a:t>
                      </a:r>
                      <a:r>
                        <a:rPr lang="en-US" sz="1800">
                          <a:solidFill>
                            <a:prstClr val="black"/>
                          </a:solidFill>
                          <a:latin typeface="Consolas" panose="020B0609020204030204" pitchFamily="49" charset="0"/>
                        </a:rPr>
                        <a:t> </a:t>
                      </a:r>
                      <a:r>
                        <a:rPr lang="en-US" sz="1800">
                          <a:solidFill>
                            <a:srgbClr val="FF00FF"/>
                          </a:solidFill>
                          <a:latin typeface="Consolas" panose="020B0609020204030204" pitchFamily="49" charset="0"/>
                        </a:rPr>
                        <a:t>ISDATE</a:t>
                      </a:r>
                      <a:r>
                        <a:rPr lang="en-US" sz="1800">
                          <a:solidFill>
                            <a:srgbClr val="808080"/>
                          </a:solidFill>
                          <a:latin typeface="Consolas" panose="020B0609020204030204" pitchFamily="49" charset="0"/>
                        </a:rPr>
                        <a:t>(</a:t>
                      </a:r>
                      <a:r>
                        <a:rPr lang="en-US" sz="1800">
                          <a:solidFill>
                            <a:srgbClr val="FF0000"/>
                          </a:solidFill>
                          <a:latin typeface="Consolas" panose="020B0609020204030204" pitchFamily="49" charset="0"/>
                        </a:rPr>
                        <a:t>'20220101'</a:t>
                      </a:r>
                      <a:r>
                        <a:rPr lang="en-US" sz="1800">
                          <a:solidFill>
                            <a:srgbClr val="808080"/>
                          </a:solidFill>
                          <a:latin typeface="Consolas" panose="020B0609020204030204" pitchFamily="49" charset="0"/>
                        </a:rPr>
                        <a:t>)</a:t>
                      </a:r>
                      <a:r>
                        <a:rPr lang="en-US" sz="1800">
                          <a:solidFill>
                            <a:prstClr val="black"/>
                          </a:solidFill>
                          <a:latin typeface="Consolas" panose="020B0609020204030204" pitchFamily="49" charset="0"/>
                        </a:rPr>
                        <a:t> </a:t>
                      </a:r>
                      <a:r>
                        <a:rPr lang="en-US" sz="1800">
                          <a:solidFill>
                            <a:srgbClr val="0000FF"/>
                          </a:solidFill>
                          <a:latin typeface="Consolas" panose="020B0609020204030204" pitchFamily="49" charset="0"/>
                        </a:rPr>
                        <a:t>as</a:t>
                      </a:r>
                      <a:r>
                        <a:rPr lang="en-US" sz="1800">
                          <a:solidFill>
                            <a:prstClr val="black"/>
                          </a:solidFill>
                          <a:latin typeface="Consolas" panose="020B0609020204030204" pitchFamily="49" charset="0"/>
                        </a:rPr>
                        <a:t> </a:t>
                      </a:r>
                      <a:r>
                        <a:rPr lang="en-US" sz="1800">
                          <a:solidFill>
                            <a:srgbClr val="FF0000"/>
                          </a:solidFill>
                          <a:latin typeface="Consolas" panose="020B0609020204030204" pitchFamily="49" charset="0"/>
                        </a:rPr>
                        <a:t>'Valid'</a:t>
                      </a:r>
                      <a:r>
                        <a:rPr lang="en-US" sz="180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'01/01/22'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'13/01/2022'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'2022-13-01'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902206"/>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3529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3. Mathematical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454052" y="1596155"/>
          <a:ext cx="11411376" cy="3558540"/>
        </p:xfrm>
        <a:graphic>
          <a:graphicData uri="http://schemas.openxmlformats.org/drawingml/2006/table">
            <a:tbl>
              <a:tblPr firstRow="1" bandRow="1">
                <a:tableStyleId>{5940675A-B579-460E-94D1-54222C63F5DA}</a:tableStyleId>
              </a:tblPr>
              <a:tblGrid>
                <a:gridCol w="1810984">
                  <a:extLst>
                    <a:ext uri="{9D8B030D-6E8A-4147-A177-3AD203B41FA5}">
                      <a16:colId xmlns:a16="http://schemas.microsoft.com/office/drawing/2014/main" val="25962218"/>
                    </a:ext>
                  </a:extLst>
                </a:gridCol>
                <a:gridCol w="8238561">
                  <a:extLst>
                    <a:ext uri="{9D8B030D-6E8A-4147-A177-3AD203B41FA5}">
                      <a16:colId xmlns:a16="http://schemas.microsoft.com/office/drawing/2014/main" val="2387673325"/>
                    </a:ext>
                  </a:extLst>
                </a:gridCol>
                <a:gridCol w="1361831">
                  <a:extLst>
                    <a:ext uri="{9D8B030D-6E8A-4147-A177-3AD203B41FA5}">
                      <a16:colId xmlns:a16="http://schemas.microsoft.com/office/drawing/2014/main" val="20002"/>
                    </a:ext>
                  </a:extLst>
                </a:gridCol>
              </a:tblGrid>
              <a:tr h="348907">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623579">
                <a:tc>
                  <a:txBody>
                    <a:bodyPr/>
                    <a:lstStyle/>
                    <a:p>
                      <a:r>
                        <a:rPr lang="en-GB" sz="1800" dirty="0">
                          <a:solidFill>
                            <a:srgbClr val="FF00FF"/>
                          </a:solidFill>
                          <a:latin typeface="Consolas" panose="020B0609020204030204" pitchFamily="49" charset="0"/>
                        </a:rPr>
                        <a:t>ABS</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absolute value of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20, 50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23579">
                <a:tc>
                  <a:txBody>
                    <a:bodyPr/>
                    <a:lstStyle/>
                    <a:p>
                      <a:r>
                        <a:rPr lang="en-GB" sz="1800" dirty="0">
                          <a:solidFill>
                            <a:srgbClr val="FF00FF"/>
                          </a:solidFill>
                          <a:latin typeface="Consolas" panose="020B0609020204030204" pitchFamily="49" charset="0"/>
                        </a:rPr>
                        <a:t>CEILING</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smallest integer value that is &gt;=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-13, 25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14554650"/>
                  </a:ext>
                </a:extLst>
              </a:tr>
              <a:tr h="623579">
                <a:tc>
                  <a:txBody>
                    <a:bodyPr/>
                    <a:lstStyle/>
                    <a:p>
                      <a:r>
                        <a:rPr lang="en-GB" sz="1800" dirty="0">
                          <a:solidFill>
                            <a:srgbClr val="FF00FF"/>
                          </a:solidFill>
                          <a:latin typeface="Consolas" panose="020B0609020204030204" pitchFamily="49" charset="0"/>
                        </a:rPr>
                        <a:t>FLOOR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largest integer value that is &lt;= to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25.75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-14, 25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01265223"/>
                  </a:ext>
                </a:extLst>
              </a:tr>
              <a:tr h="623579">
                <a:tc>
                  <a:txBody>
                    <a:bodyPr/>
                    <a:lstStyle/>
                    <a:p>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PI</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3.14159265358979</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38683177"/>
                  </a:ext>
                </a:extLst>
              </a:tr>
              <a:tr h="623579">
                <a:tc>
                  <a:txBody>
                    <a:bodyPr/>
                    <a:lstStyle/>
                    <a:p>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a number raised to the power of another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16</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7774349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454052" y="1270535"/>
            <a:ext cx="1043203" cy="325620"/>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69766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3. Mathematical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454052" y="1609988"/>
          <a:ext cx="11411375" cy="3467100"/>
        </p:xfrm>
        <a:graphic>
          <a:graphicData uri="http://schemas.openxmlformats.org/drawingml/2006/table">
            <a:tbl>
              <a:tblPr firstRow="1" bandRow="1">
                <a:tableStyleId>{5940675A-B579-460E-94D1-54222C63F5DA}</a:tableStyleId>
              </a:tblPr>
              <a:tblGrid>
                <a:gridCol w="1768951">
                  <a:extLst>
                    <a:ext uri="{9D8B030D-6E8A-4147-A177-3AD203B41FA5}">
                      <a16:colId xmlns:a16="http://schemas.microsoft.com/office/drawing/2014/main" val="25962218"/>
                    </a:ext>
                  </a:extLst>
                </a:gridCol>
                <a:gridCol w="8280593">
                  <a:extLst>
                    <a:ext uri="{9D8B030D-6E8A-4147-A177-3AD203B41FA5}">
                      <a16:colId xmlns:a16="http://schemas.microsoft.com/office/drawing/2014/main" val="2387673325"/>
                    </a:ext>
                  </a:extLst>
                </a:gridCol>
                <a:gridCol w="1361831">
                  <a:extLst>
                    <a:ext uri="{9D8B030D-6E8A-4147-A177-3AD203B41FA5}">
                      <a16:colId xmlns:a16="http://schemas.microsoft.com/office/drawing/2014/main" val="20002"/>
                    </a:ext>
                  </a:extLst>
                </a:gridCol>
              </a:tblGrid>
              <a:tr h="345154">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876691">
                <a:tc>
                  <a:txBody>
                    <a:bodyPr/>
                    <a:lstStyle/>
                    <a:p>
                      <a:r>
                        <a:rPr lang="en-GB" sz="1800" dirty="0">
                          <a:solidFill>
                            <a:srgbClr val="FF00FF"/>
                          </a:solidFill>
                          <a:latin typeface="Consolas" panose="020B0609020204030204" pitchFamily="49" charset="0"/>
                        </a:rPr>
                        <a:t>ROUND</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Rounds a number to a specified number of decimal places</a:t>
                      </a:r>
                    </a:p>
                    <a:p>
                      <a:r>
                        <a:rPr lang="en-US" sz="1700" dirty="0">
                          <a:solidFill>
                            <a:srgbClr val="0000FF"/>
                          </a:solidFill>
                          <a:latin typeface="Consolas" panose="020B0609020204030204" pitchFamily="49" charset="0"/>
                        </a:rPr>
                        <a:t>SELECT</a:t>
                      </a:r>
                      <a:r>
                        <a:rPr lang="en-US" sz="1700" dirty="0">
                          <a:solidFill>
                            <a:srgbClr val="000000"/>
                          </a:solidFill>
                          <a:latin typeface="Consolas" panose="020B0609020204030204" pitchFamily="49" charset="0"/>
                        </a:rPr>
                        <a:t> </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0</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2</a:t>
                      </a:r>
                      <a:r>
                        <a:rPr lang="en-US" sz="17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235.000</a:t>
                      </a:r>
                    </a:p>
                    <a:p>
                      <a:pPr algn="ctr"/>
                      <a:r>
                        <a:rPr lang="en-IN" dirty="0"/>
                        <a:t>235.400</a:t>
                      </a:r>
                    </a:p>
                    <a:p>
                      <a:pPr algn="ctr"/>
                      <a:r>
                        <a:rPr lang="en-IN" dirty="0"/>
                        <a:t>235.420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876691">
                <a:tc>
                  <a:txBody>
                    <a:bodyPr/>
                    <a:lstStyle/>
                    <a:p>
                      <a:r>
                        <a:rPr lang="en-GB" sz="1800" dirty="0">
                          <a:solidFill>
                            <a:srgbClr val="FF00FF"/>
                          </a:solidFill>
                          <a:latin typeface="Consolas" panose="020B0609020204030204" pitchFamily="49" charset="0"/>
                        </a:rPr>
                        <a:t>SIGN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sign of a number (If number &gt; 0, it returns 1, If number = 0, it returns 0, If number &lt; 0, it returns -1)</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-1</a:t>
                      </a:r>
                    </a:p>
                    <a:p>
                      <a:pPr algn="ctr"/>
                      <a:r>
                        <a:rPr lang="en-IN" dirty="0"/>
                        <a:t>1</a:t>
                      </a:r>
                    </a:p>
                    <a:p>
                      <a:pPr algn="ctr"/>
                      <a:r>
                        <a:rPr lang="en-IN"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613684">
                <a:tc>
                  <a:txBody>
                    <a:bodyPr/>
                    <a:lstStyle/>
                    <a:p>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root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64</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44503195"/>
                  </a:ext>
                </a:extLst>
              </a:tr>
              <a:tr h="613684">
                <a:tc>
                  <a:txBody>
                    <a:bodyPr/>
                    <a:lstStyle/>
                    <a:p>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8</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64</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6803263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454051" y="1280804"/>
            <a:ext cx="1044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0949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09647254"/>
              </p:ext>
            </p:extLst>
          </p:nvPr>
        </p:nvGraphicFramePr>
        <p:xfrm>
          <a:off x="379404" y="1451373"/>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4918">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880642">
                <a:tc>
                  <a:txBody>
                    <a:bodyPr/>
                    <a:lstStyle/>
                    <a:p>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ASCII() function accepts a character expression and returns the ASCII code value of the leftmost character of the character expression.</a:t>
                      </a:r>
                    </a:p>
                    <a:p>
                      <a:pPr>
                        <a:lnSpc>
                          <a:spcPct val="100000"/>
                        </a:lnSpc>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65, 97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2465798">
                <a:tc>
                  <a:txBody>
                    <a:bodyPr/>
                    <a:lstStyle/>
                    <a:p>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join two or more strings into one, you use the </a:t>
                      </a:r>
                      <a:r>
                        <a:rPr lang="en-US" dirty="0"/>
                        <a:t>CONCAT()</a:t>
                      </a:r>
                      <a:r>
                        <a:rPr lang="en-US" sz="1800" b="0" i="0" kern="1200" dirty="0">
                          <a:solidFill>
                            <a:schemeClr val="tx1"/>
                          </a:solidFill>
                          <a:effectLst/>
                          <a:latin typeface="+mn-lt"/>
                          <a:ea typeface="+mn-ea"/>
                          <a:cs typeface="+mn-cs"/>
                        </a:rPr>
                        <a:t> function, The </a:t>
                      </a:r>
                      <a:r>
                        <a:rPr lang="en-US" dirty="0"/>
                        <a:t>CONCAT()</a:t>
                      </a:r>
                      <a:r>
                        <a:rPr lang="en-US" sz="1800" b="0" i="0" kern="1200" dirty="0">
                          <a:solidFill>
                            <a:schemeClr val="tx1"/>
                          </a:solidFill>
                          <a:effectLst/>
                          <a:latin typeface="+mn-lt"/>
                          <a:ea typeface="+mn-ea"/>
                          <a:cs typeface="+mn-cs"/>
                        </a:rPr>
                        <a:t> takes two up to 255 input strings and joins them into one.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requires at least two input strings. If you pass one input string, the </a:t>
                      </a:r>
                      <a:r>
                        <a:rPr lang="en-US" dirty="0"/>
                        <a:t>CONCAT()</a:t>
                      </a:r>
                      <a:r>
                        <a:rPr lang="en-US" sz="1800" b="0" i="0" kern="1200" dirty="0">
                          <a:solidFill>
                            <a:schemeClr val="tx1"/>
                          </a:solidFill>
                          <a:effectLst/>
                          <a:latin typeface="+mn-lt"/>
                          <a:ea typeface="+mn-ea"/>
                          <a:cs typeface="+mn-cs"/>
                        </a:rPr>
                        <a:t> function will raise an error.</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If you pass non-character string values, the </a:t>
                      </a:r>
                      <a:r>
                        <a:rPr lang="en-US" dirty="0"/>
                        <a:t>CONCAT()</a:t>
                      </a:r>
                      <a:r>
                        <a:rPr lang="en-US" sz="1800" b="0" i="0" kern="1200" dirty="0">
                          <a:solidFill>
                            <a:schemeClr val="tx1"/>
                          </a:solidFill>
                          <a:effectLst/>
                          <a:latin typeface="+mn-lt"/>
                          <a:ea typeface="+mn-ea"/>
                          <a:cs typeface="+mn-cs"/>
                        </a:rPr>
                        <a:t> function will implicitly convert those values into strings before concatenating.</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t>
                      </a:r>
                      <a:r>
                        <a:rPr lang="en-US" dirty="0"/>
                        <a:t>CONCAT()</a:t>
                      </a:r>
                      <a:r>
                        <a:rPr lang="en-US" sz="1800" b="0" i="0" kern="1200" dirty="0">
                          <a:solidFill>
                            <a:schemeClr val="tx1"/>
                          </a:solidFill>
                          <a:effectLst/>
                          <a:latin typeface="+mn-lt"/>
                          <a:ea typeface="+mn-ea"/>
                          <a:cs typeface="+mn-cs"/>
                        </a:rPr>
                        <a:t> function also converts NULL into an empty string with the type </a:t>
                      </a:r>
                      <a:r>
                        <a:rPr lang="en-US" u="none" strike="noStrike" dirty="0">
                          <a:effectLst/>
                        </a:rPr>
                        <a:t>VARCHAR(1).</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880642">
                <a:tc>
                  <a:txBody>
                    <a:bodyPr/>
                    <a:lstStyle/>
                    <a:p>
                      <a:r>
                        <a:rPr lang="en-GB" sz="1800" dirty="0">
                          <a:solidFill>
                            <a:srgbClr val="FF00FF"/>
                          </a:solidFill>
                          <a:latin typeface="Consolas" panose="020B0609020204030204" pitchFamily="49" charset="0"/>
                        </a:rPr>
                        <a:t>CONCAT_WS</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CONCAT_WS() is very similar to CONCAT() function, but it allows the user to specify a separator between the concatenated input strings.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can be used to generate comma-separated values.</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CONCAT_WS</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Darshan'</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12607904"/>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22189"/>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18437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871736573"/>
              </p:ext>
            </p:extLst>
          </p:nvPr>
        </p:nvGraphicFramePr>
        <p:xfrm>
          <a:off x="379404" y="1637979"/>
          <a:ext cx="11486023" cy="447294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5306">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2204082">
                <a:tc>
                  <a:txBody>
                    <a:bodyPr/>
                    <a:lstStyle/>
                    <a:p>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is a scalar SQL string function used to return the index of a specific string expression within a given string.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has 2 required parameters which are the input string and character and one optional parameter which is the starting index of the search operation (If this argument is not specified or is less or equal than zero (0) value, the search starts at the beginning of input string).</a:t>
                      </a:r>
                    </a:p>
                    <a:p>
                      <a:pPr marL="0" indent="0" algn="l">
                        <a:lnSpc>
                          <a:spcPct val="100000"/>
                        </a:lnSpc>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'Customer’</a:t>
                      </a:r>
                      <a:r>
                        <a:rPr lang="en-GB" sz="1800" dirty="0">
                          <a:solidFill>
                            <a:srgbClr val="808080"/>
                          </a:solidFill>
                          <a:latin typeface="Consolas" panose="020B0609020204030204" pitchFamily="49" charset="0"/>
                        </a:rPr>
                        <a:t>), </a:t>
                      </a:r>
                      <a:r>
                        <a:rPr lang="en-US" sz="1800" dirty="0">
                          <a:solidFill>
                            <a:srgbClr val="FF00FF"/>
                          </a:solidFill>
                          <a:latin typeface="Consolas" panose="020B0609020204030204" pitchFamily="49" charset="0"/>
                        </a:rPr>
                        <a:t>CHARINDEX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'World'</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'Hello World'</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4, 7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235827">
                <a:tc>
                  <a:txBody>
                    <a:bodyPr/>
                    <a:lstStyle/>
                    <a:p>
                      <a:r>
                        <a:rPr lang="en-GB" sz="1800" dirty="0">
                          <a:solidFill>
                            <a:srgbClr val="808080"/>
                          </a:solidFill>
                          <a:latin typeface="Consolas" panose="020B0609020204030204" pitchFamily="49" charset="0"/>
                        </a:rPr>
                        <a:t>LEFT(),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RIGHT()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LEFT() and RIGHT() functions are one of the most popular SQL string functions.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They are used to extract a specific number of characters from the left-side or right-side of a string.</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LEFT(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RIGHT(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 </a:t>
                      </a:r>
                      <a:r>
                        <a:rPr lang="en-US" sz="1800" dirty="0" err="1">
                          <a:solidFill>
                            <a:schemeClr val="tx1"/>
                          </a:solidFill>
                          <a:latin typeface="+mj-lt"/>
                        </a:rPr>
                        <a:t>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308795"/>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299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329639394"/>
              </p:ext>
            </p:extLst>
          </p:nvPr>
        </p:nvGraphicFramePr>
        <p:xfrm>
          <a:off x="379404" y="1563339"/>
          <a:ext cx="11486023" cy="419862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LOWER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UPPER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LOWER() is used to change the letter case to a lower case.</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UPPER() is used to change the case of the letters into upper case.</a:t>
                      </a:r>
                    </a:p>
                    <a:p>
                      <a:pPr marL="0" indent="0" algn="just">
                        <a:lnSpc>
                          <a:spcPct val="100000"/>
                        </a:lnSpc>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LOWER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UPPER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a:t>
                      </a:r>
                    </a:p>
                    <a:p>
                      <a:r>
                        <a:rPr lang="en-US" sz="1700" dirty="0">
                          <a:solidFill>
                            <a:schemeClr val="tx1"/>
                          </a:solidFill>
                          <a:latin typeface="+mj-lt"/>
                        </a:rPr>
                        <a:t>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LTRIM() and RTRIM() function are used to remove additional spaces from the left side or right side of an input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STRING_SPLIT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is a table-valued function that splits a string into a table that consists of rows of substrings based on a specified separator.</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STRING_SPLIT ( </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 separator )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single-column table, whose column name is </a:t>
                      </a:r>
                      <a:r>
                        <a:rPr lang="en-US" b="1" dirty="0"/>
                        <a:t>value.</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STRING_SPLIT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red,green,,blue</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b="1"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748473"/>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34155"/>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407271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98649656"/>
              </p:ext>
            </p:extLst>
          </p:nvPr>
        </p:nvGraphicFramePr>
        <p:xfrm>
          <a:off x="379404" y="1526017"/>
          <a:ext cx="11486023" cy="4612245"/>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REPLACE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l">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replace all occurrences of a substring within a string with a new substring.</a:t>
                      </a:r>
                    </a:p>
                    <a:p>
                      <a:pPr marL="0" indent="0" algn="l">
                        <a:lnSpc>
                          <a:spcPct val="100000"/>
                        </a:lnSpc>
                        <a:buClr>
                          <a:schemeClr val="tx2"/>
                        </a:buClr>
                        <a:buFont typeface="Wingdings" panose="05000000000000000000" pitchFamily="2" charset="2"/>
                        <a:buNone/>
                      </a:pPr>
                      <a:r>
                        <a:rPr lang="en-US" sz="1800" b="1" i="0" kern="1200" dirty="0">
                          <a:solidFill>
                            <a:schemeClr val="tx1"/>
                          </a:solidFill>
                          <a:effectLst/>
                          <a:latin typeface="+mn-lt"/>
                          <a:ea typeface="+mn-ea"/>
                          <a:cs typeface="+mn-cs"/>
                        </a:rPr>
                        <a:t>Syntax: </a:t>
                      </a:r>
                      <a:r>
                        <a:rPr lang="en-US" sz="1800" b="0" i="0" kern="1200" dirty="0">
                          <a:solidFill>
                            <a:schemeClr val="tx1"/>
                          </a:solidFill>
                          <a:effectLst/>
                          <a:latin typeface="+mn-lt"/>
                          <a:ea typeface="+mn-ea"/>
                          <a:cs typeface="+mn-cs"/>
                        </a:rPr>
                        <a:t>REPLACE(</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substring, </a:t>
                      </a:r>
                      <a:r>
                        <a:rPr lang="en-US" sz="1800" b="0" i="0" kern="1200" dirty="0" err="1">
                          <a:solidFill>
                            <a:schemeClr val="tx1"/>
                          </a:solidFill>
                          <a:effectLst/>
                          <a:latin typeface="+mn-lt"/>
                          <a:ea typeface="+mn-ea"/>
                          <a:cs typeface="+mn-cs"/>
                        </a:rPr>
                        <a:t>new_substring</a:t>
                      </a:r>
                      <a:r>
                        <a:rPr lang="en-US" sz="1800" b="0" i="0" kern="1200" dirty="0">
                          <a:solidFill>
                            <a:schemeClr val="tx1"/>
                          </a:solidFill>
                          <a:effectLst/>
                          <a:latin typeface="+mn-lt"/>
                          <a:ea typeface="+mn-ea"/>
                          <a:cs typeface="+mn-cs"/>
                        </a:rPr>
                        <a:t>);</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REPLACE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 </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repeats a string a specified number of times.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DarshanDarshan</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accepts a string argument and returns the reverse order of that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nahsraD</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748473"/>
                  </a:ext>
                </a:extLst>
              </a:tr>
              <a:tr h="1052275">
                <a:tc>
                  <a:txBody>
                    <a:bodyPr/>
                    <a:lstStyle/>
                    <a:p>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string of repeated spaces.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5</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'Darshan'</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     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9737268"/>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96833"/>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4941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115287367"/>
              </p:ext>
            </p:extLst>
          </p:nvPr>
        </p:nvGraphicFramePr>
        <p:xfrm>
          <a:off x="379404" y="1535350"/>
          <a:ext cx="11486023" cy="474726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SUBSTRING</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extracts a substring with a specified length starting from a location in an input string.</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SUBSTRING(</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Start</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Length</a:t>
                      </a:r>
                      <a:r>
                        <a:rPr lang="en-GB"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1" i="0" kern="1200" dirty="0">
                          <a:solidFill>
                            <a:schemeClr val="tx1"/>
                          </a:solidFill>
                          <a:effectLst/>
                          <a:latin typeface="+mn-lt"/>
                          <a:ea typeface="+mn-ea"/>
                          <a:cs typeface="+mn-cs"/>
                        </a:rPr>
                        <a:t>Start</a:t>
                      </a:r>
                      <a:r>
                        <a:rPr lang="en-US" sz="1800" b="0" i="0" kern="1200" dirty="0">
                          <a:solidFill>
                            <a:schemeClr val="tx1"/>
                          </a:solidFill>
                          <a:effectLst/>
                          <a:latin typeface="+mn-lt"/>
                          <a:ea typeface="+mn-ea"/>
                          <a:cs typeface="+mn-cs"/>
                        </a:rPr>
                        <a:t> is an integer that specifies the location where the returned substring starts. Note that the first character in the </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is 1, not zero.</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b="1" dirty="0"/>
                        <a:t>Length</a:t>
                      </a:r>
                      <a:r>
                        <a:rPr lang="en-US" sz="1800" b="0" i="0" kern="1200" dirty="0">
                          <a:solidFill>
                            <a:schemeClr val="tx1"/>
                          </a:solidFill>
                          <a:effectLst/>
                          <a:latin typeface="+mn-lt"/>
                          <a:ea typeface="+mn-ea"/>
                          <a:cs typeface="+mn-cs"/>
                        </a:rPr>
                        <a:t> is a positive integer that specifies the number of characters of the substring to be returned.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a:t>
                      </a:r>
                      <a:r>
                        <a:rPr lang="en-US" dirty="0"/>
                        <a:t>SUBSTRING()</a:t>
                      </a:r>
                      <a:r>
                        <a:rPr lang="en-US" sz="1800" b="0" i="0" kern="1200" dirty="0">
                          <a:solidFill>
                            <a:schemeClr val="tx1"/>
                          </a:solidFill>
                          <a:effectLst/>
                          <a:latin typeface="+mn-lt"/>
                          <a:ea typeface="+mn-ea"/>
                          <a:cs typeface="+mn-cs"/>
                        </a:rPr>
                        <a:t> function raises an error if the </a:t>
                      </a:r>
                      <a:r>
                        <a:rPr lang="en-US" dirty="0"/>
                        <a:t>length</a:t>
                      </a:r>
                      <a:r>
                        <a:rPr lang="en-US" sz="1800" b="0" i="0" kern="1200" dirty="0">
                          <a:solidFill>
                            <a:schemeClr val="tx1"/>
                          </a:solidFill>
                          <a:effectLst/>
                          <a:latin typeface="+mn-lt"/>
                          <a:ea typeface="+mn-ea"/>
                          <a:cs typeface="+mn-cs"/>
                        </a:rPr>
                        <a:t> is negative.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t>
                      </a:r>
                      <a:r>
                        <a:rPr lang="en-US" dirty="0"/>
                        <a:t>start</a:t>
                      </a:r>
                      <a:r>
                        <a:rPr lang="en-US" sz="1800" b="0" i="0" kern="1200" dirty="0">
                          <a:solidFill>
                            <a:schemeClr val="tx1"/>
                          </a:solidFill>
                          <a:effectLst/>
                          <a:latin typeface="+mn-lt"/>
                          <a:ea typeface="+mn-ea"/>
                          <a:cs typeface="+mn-cs"/>
                        </a:rPr>
                        <a:t> + </a:t>
                      </a:r>
                      <a:r>
                        <a:rPr lang="en-US" dirty="0"/>
                        <a:t>length</a:t>
                      </a:r>
                      <a:r>
                        <a:rPr lang="en-US" sz="1800" b="0" i="0" kern="1200" dirty="0">
                          <a:solidFill>
                            <a:schemeClr val="tx1"/>
                          </a:solidFill>
                          <a:effectLst/>
                          <a:latin typeface="+mn-lt"/>
                          <a:ea typeface="+mn-ea"/>
                          <a:cs typeface="+mn-cs"/>
                        </a:rPr>
                        <a:t> &gt; the length of </a:t>
                      </a:r>
                      <a:r>
                        <a:rPr lang="en-US" dirty="0" err="1"/>
                        <a:t>input_string</a:t>
                      </a:r>
                      <a:r>
                        <a:rPr lang="en-US" sz="1800" b="0" i="0" kern="1200" dirty="0">
                          <a:solidFill>
                            <a:schemeClr val="tx1"/>
                          </a:solidFill>
                          <a:effectLst/>
                          <a:latin typeface="+mn-lt"/>
                          <a:ea typeface="+mn-ea"/>
                          <a:cs typeface="+mn-cs"/>
                        </a:rPr>
                        <a:t>, the substring will begin at the </a:t>
                      </a:r>
                      <a:r>
                        <a:rPr lang="en-US" dirty="0"/>
                        <a:t>start</a:t>
                      </a:r>
                      <a:r>
                        <a:rPr lang="en-US" sz="1800" b="0" i="0" kern="1200" dirty="0">
                          <a:solidFill>
                            <a:schemeClr val="tx1"/>
                          </a:solidFill>
                          <a:effectLst/>
                          <a:latin typeface="+mn-lt"/>
                          <a:ea typeface="+mn-ea"/>
                          <a:cs typeface="+mn-cs"/>
                        </a:rPr>
                        <a:t> and include the remaining characters of the </a:t>
                      </a:r>
                      <a:r>
                        <a:rPr lang="en-US" dirty="0" err="1"/>
                        <a:t>input_string</a:t>
                      </a:r>
                      <a:r>
                        <a:rPr lang="en-US" dirty="0"/>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SUBSTRING</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'SQL Server SUBSTRING'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6</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Server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LEN function is used to provide the number of characters in a string without including trailing spaces.</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University'</a:t>
                      </a:r>
                      <a:r>
                        <a:rPr lang="en-GB"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18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8795898"/>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03102"/>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54458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74076" y="979996"/>
            <a:ext cx="1816476" cy="1816476"/>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596" y="3657415"/>
            <a:ext cx="1928806" cy="184151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375" y="988611"/>
            <a:ext cx="2040635" cy="1780165"/>
          </a:xfrm>
          <a:prstGeom prst="rect">
            <a:avLst/>
          </a:prstGeom>
        </p:spPr>
      </p:pic>
      <p:sp>
        <p:nvSpPr>
          <p:cNvPr id="17" name="Snip Single Corner Rectangle 16"/>
          <p:cNvSpPr/>
          <p:nvPr/>
        </p:nvSpPr>
        <p:spPr>
          <a:xfrm>
            <a:off x="5474076" y="2877705"/>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COMPUTER ENGINEER</a:t>
            </a:r>
          </a:p>
        </p:txBody>
      </p:sp>
      <p:sp>
        <p:nvSpPr>
          <p:cNvPr id="18" name="Snip Single Corner Rectangle 17"/>
          <p:cNvSpPr/>
          <p:nvPr/>
        </p:nvSpPr>
        <p:spPr>
          <a:xfrm>
            <a:off x="7934684" y="2890231"/>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CIVIL </a:t>
            </a:r>
          </a:p>
          <a:p>
            <a:pPr algn="ctr"/>
            <a:r>
              <a:rPr lang="en-US" b="1" dirty="0">
                <a:solidFill>
                  <a:schemeClr val="tx2"/>
                </a:solidFill>
              </a:rPr>
              <a:t>ENGINEER</a:t>
            </a:r>
          </a:p>
        </p:txBody>
      </p:sp>
      <p:sp>
        <p:nvSpPr>
          <p:cNvPr id="19" name="Snip Single Corner Rectangle 18"/>
          <p:cNvSpPr/>
          <p:nvPr/>
        </p:nvSpPr>
        <p:spPr>
          <a:xfrm>
            <a:off x="5474076" y="5661394"/>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ELECTRIC ENGINEER</a:t>
            </a:r>
          </a:p>
        </p:txBody>
      </p:sp>
      <p:sp>
        <p:nvSpPr>
          <p:cNvPr id="20" name="Snip Single Corner Rectangle 19"/>
          <p:cNvSpPr/>
          <p:nvPr/>
        </p:nvSpPr>
        <p:spPr>
          <a:xfrm>
            <a:off x="7934684" y="5661394"/>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MECHANICAL ENGINEER</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32" y="964203"/>
            <a:ext cx="4108536" cy="3325774"/>
          </a:xfrm>
          <a:prstGeom prst="rect">
            <a:avLst/>
          </a:prstGeom>
        </p:spPr>
      </p:pic>
      <p:sp>
        <p:nvSpPr>
          <p:cNvPr id="23" name="Rounded Rectangle 22"/>
          <p:cNvSpPr/>
          <p:nvPr/>
        </p:nvSpPr>
        <p:spPr>
          <a:xfrm>
            <a:off x="710272" y="4396636"/>
            <a:ext cx="4065856" cy="688931"/>
          </a:xfrm>
          <a:prstGeom prst="round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GROUP OF ENGINEERS</a:t>
            </a: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35375" y="3657415"/>
            <a:ext cx="2040635" cy="1841512"/>
          </a:xfrm>
          <a:prstGeom prst="rect">
            <a:avLst/>
          </a:prstGeom>
        </p:spPr>
      </p:pic>
    </p:spTree>
    <p:extLst>
      <p:ext uri="{BB962C8B-B14F-4D97-AF65-F5344CB8AC3E}">
        <p14:creationId xmlns:p14="http://schemas.microsoft.com/office/powerpoint/2010/main" val="364135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4283960414"/>
              </p:ext>
            </p:extLst>
          </p:nvPr>
        </p:nvGraphicFramePr>
        <p:xfrm>
          <a:off x="379404" y="1460704"/>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CAST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converts a value (of any type) into a specified datatype.</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CAST(</a:t>
                      </a:r>
                      <a:r>
                        <a:rPr lang="en-US" sz="1800" b="0" i="1" kern="1200" dirty="0">
                          <a:solidFill>
                            <a:schemeClr val="tx1"/>
                          </a:solidFill>
                          <a:effectLst/>
                          <a:latin typeface="+mn-lt"/>
                          <a:ea typeface="+mn-ea"/>
                          <a:cs typeface="+mn-cs"/>
                        </a:rPr>
                        <a:t>expression</a:t>
                      </a:r>
                      <a:r>
                        <a:rPr lang="en-US" sz="1800" b="0" i="0" kern="1200" dirty="0">
                          <a:solidFill>
                            <a:schemeClr val="tx1"/>
                          </a:solidFill>
                          <a:effectLst/>
                          <a:latin typeface="+mn-lt"/>
                          <a:ea typeface="+mn-ea"/>
                          <a:cs typeface="+mn-cs"/>
                        </a:rPr>
                        <a:t> AS </a:t>
                      </a:r>
                      <a:r>
                        <a:rPr lang="en-US" sz="1800" b="0" i="1" kern="1200" dirty="0">
                          <a:solidFill>
                            <a:schemeClr val="tx1"/>
                          </a:solidFill>
                          <a:effectLst/>
                          <a:latin typeface="+mn-lt"/>
                          <a:ea typeface="+mn-ea"/>
                          <a:cs typeface="+mn-cs"/>
                        </a:rPr>
                        <a:t>datatype(length)</a:t>
                      </a:r>
                      <a:r>
                        <a:rPr lang="en-US" sz="1800" b="0" i="0" kern="1200" dirty="0">
                          <a:solidFill>
                            <a:schemeClr val="tx1"/>
                          </a:solidFill>
                          <a:effectLst/>
                          <a:latin typeface="+mn-lt"/>
                          <a:ea typeface="+mn-ea"/>
                          <a:cs typeface="+mn-cs"/>
                        </a:rPr>
                        <a:t>)</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25.65 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CONVERT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converts a value (of any type) into a specified datatype.</a:t>
                      </a:r>
                      <a:endParaRPr lang="en-GB"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i="0" kern="1200" dirty="0">
                          <a:solidFill>
                            <a:schemeClr val="tx1"/>
                          </a:solidFill>
                          <a:effectLst/>
                          <a:latin typeface="+mn-lt"/>
                          <a:ea typeface="+mn-ea"/>
                          <a:cs typeface="+mn-cs"/>
                        </a:rPr>
                        <a:t>Syntax: </a:t>
                      </a:r>
                      <a:r>
                        <a:rPr lang="en-GB" sz="1800" b="0" i="0" kern="1200" dirty="0">
                          <a:solidFill>
                            <a:schemeClr val="tx1"/>
                          </a:solidFill>
                          <a:effectLst/>
                          <a:latin typeface="+mn-lt"/>
                          <a:ea typeface="+mn-ea"/>
                          <a:cs typeface="+mn-cs"/>
                        </a:rPr>
                        <a:t>CONVERT(</a:t>
                      </a:r>
                      <a:r>
                        <a:rPr lang="en-GB" sz="1800" b="0" i="1" kern="1200" dirty="0">
                          <a:solidFill>
                            <a:schemeClr val="tx1"/>
                          </a:solidFill>
                          <a:effectLst/>
                          <a:latin typeface="+mn-lt"/>
                          <a:ea typeface="+mn-ea"/>
                          <a:cs typeface="+mn-cs"/>
                        </a:rPr>
                        <a:t>data_type(length), expression, style</a:t>
                      </a:r>
                      <a:r>
                        <a:rPr lang="en-GB" sz="1800" b="0" i="0" kern="1200" dirty="0">
                          <a:solidFill>
                            <a:schemeClr val="tx1"/>
                          </a:solidFill>
                          <a:effectLst/>
                          <a:latin typeface="+mn-lt"/>
                          <a:ea typeface="+mn-ea"/>
                          <a:cs typeface="+mn-cs"/>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varchar</a:t>
                      </a:r>
                      <a:r>
                        <a:rPr lang="en-US" sz="1800" dirty="0">
                          <a:solidFill>
                            <a:schemeClr val="tx1"/>
                          </a:solidFill>
                          <a:latin typeface="Consolas" panose="020B0609020204030204" pitchFamily="49" charset="0"/>
                        </a:rPr>
                        <a:t>,25.65</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0" i="0" kern="1200" dirty="0">
                          <a:solidFill>
                            <a:schemeClr val="tx1"/>
                          </a:solidFill>
                          <a:effectLst/>
                          <a:latin typeface="+mn-lt"/>
                          <a:ea typeface="+mn-ea"/>
                          <a:cs typeface="+mn-cs"/>
                        </a:rPr>
                        <a:t>Style is optional, </a:t>
                      </a:r>
                      <a:r>
                        <a:rPr lang="en-US" sz="1800" b="0" i="0" kern="1200" dirty="0">
                          <a:solidFill>
                            <a:schemeClr val="tx1"/>
                          </a:solidFill>
                          <a:effectLst/>
                          <a:latin typeface="+mn-lt"/>
                          <a:ea typeface="+mn-ea"/>
                          <a:cs typeface="+mn-cs"/>
                        </a:rPr>
                        <a:t>The format used to convert between data types, such as a date or string format.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kern="1200" dirty="0">
                          <a:solidFill>
                            <a:srgbClr val="0000FF"/>
                          </a:solidFill>
                          <a:latin typeface="Consolas" panose="020B0609020204030204" pitchFamily="49" charset="0"/>
                          <a:ea typeface="+mn-ea"/>
                          <a:cs typeface="+mn-cs"/>
                        </a:rPr>
                        <a:t>SELECT</a:t>
                      </a:r>
                      <a:r>
                        <a:rPr lang="en-US" sz="1800" kern="1200" dirty="0">
                          <a:solidFill>
                            <a:schemeClr val="tx1"/>
                          </a:solidFill>
                          <a:latin typeface="+mn-lt"/>
                          <a:ea typeface="+mn-ea"/>
                          <a:cs typeface="+mn-cs"/>
                        </a:rPr>
                        <a:t> </a:t>
                      </a:r>
                      <a:r>
                        <a:rPr lang="en-US" sz="1800" kern="1200" dirty="0">
                          <a:solidFill>
                            <a:srgbClr val="FF00FF"/>
                          </a:solidFill>
                          <a:latin typeface="Consolas" panose="020B0609020204030204" pitchFamily="49" charset="0"/>
                          <a:ea typeface="+mn-ea"/>
                          <a:cs typeface="+mn-cs"/>
                        </a:rPr>
                        <a:t>CONVERT</a:t>
                      </a:r>
                      <a:r>
                        <a:rPr lang="en-US" sz="1800" dirty="0">
                          <a:solidFill>
                            <a:srgbClr val="808080"/>
                          </a:solidFill>
                          <a:latin typeface="Consolas" panose="020B0609020204030204" pitchFamily="49" charset="0"/>
                        </a:rPr>
                        <a:t>(</a:t>
                      </a:r>
                      <a:r>
                        <a:rPr lang="en-US" sz="1800" kern="1200" dirty="0">
                          <a:solidFill>
                            <a:srgbClr val="0000FF"/>
                          </a:solidFill>
                          <a:latin typeface="Consolas" panose="020B0609020204030204" pitchFamily="49" charset="0"/>
                          <a:ea typeface="+mn-ea"/>
                          <a:cs typeface="+mn-cs"/>
                        </a:rPr>
                        <a:t>varchar</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20</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a:t>
                      </a:r>
                      <a:r>
                        <a:rPr lang="en-US" sz="1800" kern="1200" dirty="0" err="1">
                          <a:solidFill>
                            <a:srgbClr val="FF00FF"/>
                          </a:solidFill>
                          <a:latin typeface="Consolas" panose="020B0609020204030204" pitchFamily="49" charset="0"/>
                          <a:ea typeface="+mn-ea"/>
                          <a:cs typeface="+mn-cs"/>
                        </a:rPr>
                        <a:t>getdate</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100</a:t>
                      </a:r>
                      <a:r>
                        <a:rPr lang="en-US"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p>
                      <a:r>
                        <a:rPr lang="en-US" sz="1700" dirty="0">
                          <a:solidFill>
                            <a:schemeClr val="tx1"/>
                          </a:solidFill>
                          <a:latin typeface="+mj-lt"/>
                        </a:rPr>
                        <a:t>----------------</a:t>
                      </a:r>
                    </a:p>
                    <a:p>
                      <a:r>
                        <a:rPr lang="en-US" sz="1700" dirty="0">
                          <a:solidFill>
                            <a:schemeClr val="tx1"/>
                          </a:solidFill>
                          <a:latin typeface="+mj-lt"/>
                        </a:rPr>
                        <a:t>Jul 14 2022 10:59AM</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8795898"/>
                  </a:ext>
                </a:extLst>
              </a:tr>
              <a:tr h="1052275">
                <a:tc>
                  <a:txBody>
                    <a:bodyPr/>
                    <a:lstStyle/>
                    <a:p>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replaces </a:t>
                      </a:r>
                      <a:r>
                        <a:rPr lang="en-US" dirty="0"/>
                        <a:t>NULL</a:t>
                      </a:r>
                      <a:r>
                        <a:rPr lang="en-US" sz="1800" b="0" i="0" kern="1200" dirty="0">
                          <a:solidFill>
                            <a:schemeClr val="tx1"/>
                          </a:solidFill>
                          <a:effectLst/>
                          <a:latin typeface="+mn-lt"/>
                          <a:ea typeface="+mn-ea"/>
                          <a:cs typeface="+mn-cs"/>
                        </a:rPr>
                        <a:t> with a specified value.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any expression or column value is null, then which value you want to put there?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kern="1200" dirty="0">
                          <a:solidFill>
                            <a:schemeClr val="tx1"/>
                          </a:solidFill>
                          <a:latin typeface="+mn-lt"/>
                          <a:ea typeface="+mn-ea"/>
                          <a:cs typeface="+mn-cs"/>
                        </a:rPr>
                        <a:t>Syntax:</a:t>
                      </a:r>
                      <a:r>
                        <a:rPr lang="en-GB" sz="1800" kern="1200" dirty="0">
                          <a:solidFill>
                            <a:schemeClr val="tx1"/>
                          </a:solidFill>
                          <a:latin typeface="+mn-lt"/>
                          <a:ea typeface="+mn-ea"/>
                          <a:cs typeface="+mn-cs"/>
                        </a:rPr>
                        <a:t> ISNULL(expression, replacement)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'Hello'</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'Hi'</a:t>
                      </a:r>
                      <a:r>
                        <a:rPr lang="en-GB"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20</a:t>
                      </a:r>
                    </a:p>
                    <a:p>
                      <a:r>
                        <a:rPr lang="en-US" sz="1700" dirty="0">
                          <a:solidFill>
                            <a:schemeClr val="tx1"/>
                          </a:solidFill>
                          <a:latin typeface="+mj-lt"/>
                        </a:rPr>
                        <a:t>Hello</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852260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31520"/>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Tree>
    <p:extLst>
      <p:ext uri="{BB962C8B-B14F-4D97-AF65-F5344CB8AC3E}">
        <p14:creationId xmlns:p14="http://schemas.microsoft.com/office/powerpoint/2010/main" val="16927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819920963"/>
              </p:ext>
            </p:extLst>
          </p:nvPr>
        </p:nvGraphicFramePr>
        <p:xfrm>
          <a:off x="379404" y="1544683"/>
          <a:ext cx="11486023" cy="485394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COALESCE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Coalesce function are </a:t>
                      </a:r>
                      <a:r>
                        <a:rPr lang="en-US" sz="1800" b="1" i="0" kern="1200" dirty="0">
                          <a:solidFill>
                            <a:schemeClr val="tx1"/>
                          </a:solidFill>
                          <a:effectLst/>
                          <a:latin typeface="+mn-lt"/>
                          <a:ea typeface="+mn-ea"/>
                          <a:cs typeface="+mn-cs"/>
                        </a:rPr>
                        <a:t>used to handle NULL values</a:t>
                      </a:r>
                      <a:r>
                        <a:rPr lang="en-US"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evaluates the arguments in order and </a:t>
                      </a:r>
                      <a:r>
                        <a:rPr lang="en-US" sz="1800" b="1" i="0" kern="1200" dirty="0">
                          <a:solidFill>
                            <a:schemeClr val="tx1"/>
                          </a:solidFill>
                          <a:effectLst/>
                          <a:latin typeface="+mn-lt"/>
                          <a:ea typeface="+mn-ea"/>
                          <a:cs typeface="+mn-cs"/>
                        </a:rPr>
                        <a:t>always returns </a:t>
                      </a:r>
                      <a:r>
                        <a:rPr lang="en-US" sz="1800" b="1" i="1" kern="1200" dirty="0">
                          <a:solidFill>
                            <a:schemeClr val="tx1"/>
                          </a:solidFill>
                          <a:effectLst/>
                          <a:latin typeface="+mn-lt"/>
                          <a:ea typeface="+mn-ea"/>
                          <a:cs typeface="+mn-cs"/>
                        </a:rPr>
                        <a:t>first non-null</a:t>
                      </a:r>
                      <a:r>
                        <a:rPr lang="en-US" sz="1800" b="1" i="0" kern="1200" dirty="0">
                          <a:solidFill>
                            <a:schemeClr val="tx1"/>
                          </a:solidFill>
                          <a:effectLst/>
                          <a:latin typeface="+mn-lt"/>
                          <a:ea typeface="+mn-ea"/>
                          <a:cs typeface="+mn-cs"/>
                        </a:rPr>
                        <a:t> value </a:t>
                      </a:r>
                      <a:r>
                        <a:rPr lang="en-US" sz="1800" b="0" i="0" kern="1200" dirty="0">
                          <a:solidFill>
                            <a:schemeClr val="tx1"/>
                          </a:solidFill>
                          <a:effectLst/>
                          <a:latin typeface="+mn-lt"/>
                          <a:ea typeface="+mn-ea"/>
                          <a:cs typeface="+mn-cs"/>
                        </a:rPr>
                        <a:t>from the defined argument list.</a:t>
                      </a:r>
                    </a:p>
                    <a:p>
                      <a:pPr fontAlgn="base"/>
                      <a:r>
                        <a:rPr lang="en-US" sz="1800" b="1" i="0" kern="1200" dirty="0">
                          <a:solidFill>
                            <a:schemeClr val="tx1"/>
                          </a:solidFill>
                          <a:effectLst/>
                          <a:latin typeface="+mn-lt"/>
                          <a:ea typeface="+mn-ea"/>
                          <a:cs typeface="+mn-cs"/>
                        </a:rPr>
                        <a:t>Properties</a:t>
                      </a:r>
                      <a:endParaRPr lang="en-US" sz="1800" b="0" i="0" kern="1200" dirty="0">
                        <a:solidFill>
                          <a:schemeClr val="tx1"/>
                        </a:solidFill>
                        <a:effectLst/>
                        <a:latin typeface="+mn-lt"/>
                        <a:ea typeface="+mn-ea"/>
                        <a:cs typeface="+mn-cs"/>
                      </a:endParaRP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Expressions must be of same data-type</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can contain multiple expressions</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is a syntactic shortcut for the Case expression</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Always evaluates for an integer first, an integer followed by character expression yields integer as an output.</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'B'</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100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30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40</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a:t>
                      </a:r>
                      <a:r>
                        <a:rPr lang="it-IT" sz="1800" dirty="0">
                          <a:solidFill>
                            <a:srgbClr val="000000"/>
                          </a:solidFill>
                          <a:latin typeface="Consolas" panose="020B0609020204030204" pitchFamily="49" charset="0"/>
                        </a:rPr>
                        <a:t>20</a:t>
                      </a:r>
                      <a:r>
                        <a:rPr lang="it-IT" sz="1800" dirty="0">
                          <a:solidFill>
                            <a:srgbClr val="808080"/>
                          </a:solidFill>
                          <a:latin typeface="Consolas" panose="020B0609020204030204" pitchFamily="49" charset="0"/>
                        </a:rPr>
                        <a:t>,NULL,NULL)</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endParaRPr lang="en-US" sz="44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A</a:t>
                      </a:r>
                    </a:p>
                    <a:p>
                      <a:r>
                        <a:rPr lang="en-US" sz="1700" dirty="0">
                          <a:solidFill>
                            <a:schemeClr val="tx1"/>
                          </a:solidFill>
                          <a:latin typeface="+mj-lt"/>
                        </a:rPr>
                        <a:t>100</a:t>
                      </a:r>
                    </a:p>
                    <a:p>
                      <a:r>
                        <a:rPr lang="en-US" sz="1700" dirty="0">
                          <a:solidFill>
                            <a:schemeClr val="tx1"/>
                          </a:solidFill>
                          <a:latin typeface="+mj-lt"/>
                        </a:rPr>
                        <a:t>20</a:t>
                      </a:r>
                    </a:p>
                    <a:p>
                      <a:r>
                        <a:rPr lang="en-US" sz="1700" dirty="0">
                          <a:solidFill>
                            <a:schemeClr val="tx1"/>
                          </a:solidFill>
                          <a:latin typeface="+mj-lt"/>
                        </a:rPr>
                        <a:t>Darshan</a:t>
                      </a:r>
                    </a:p>
                    <a:p>
                      <a:r>
                        <a:rPr lang="en-US" sz="1700" b="0" dirty="0">
                          <a:solidFill>
                            <a:schemeClr val="tx1"/>
                          </a:solidFill>
                          <a:latin typeface="+mj-lt"/>
                        </a:rPr>
                        <a:t>1</a:t>
                      </a:r>
                    </a:p>
                    <a:p>
                      <a:r>
                        <a:rPr lang="en-US" sz="1700" b="1" dirty="0">
                          <a:solidFill>
                            <a:srgbClr val="FF0000"/>
                          </a:solidFill>
                          <a:latin typeface="+mj-lt"/>
                        </a:rPr>
                        <a:t>Error</a:t>
                      </a:r>
                    </a:p>
                    <a:p>
                      <a:endParaRPr lang="en-US" sz="1700" b="1" dirty="0">
                        <a:solidFill>
                          <a:srgbClr val="FF0000"/>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852260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15499"/>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Tree>
    <p:extLst>
      <p:ext uri="{BB962C8B-B14F-4D97-AF65-F5344CB8AC3E}">
        <p14:creationId xmlns:p14="http://schemas.microsoft.com/office/powerpoint/2010/main" val="184876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User Defined Functions (UDF)</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17691264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User Defined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dirty="0"/>
              <a:t>UDF is a programming construct that accepts parameters, does actions and returns the result of that action.</a:t>
            </a:r>
          </a:p>
          <a:p>
            <a:r>
              <a:rPr lang="en-US" dirty="0"/>
              <a:t>The result either is a scalar value or result set. </a:t>
            </a:r>
          </a:p>
          <a:p>
            <a:r>
              <a:rPr lang="en-US" dirty="0"/>
              <a:t>UDFs can be used in scripts, Stored Procedures, triggers and other UDFs within a database.</a:t>
            </a:r>
          </a:p>
          <a:p>
            <a:endParaRPr lang="en-US" dirty="0"/>
          </a:p>
          <a:p>
            <a:r>
              <a:rPr lang="en-US" b="1" u="sng" dirty="0"/>
              <a:t>Benefits</a:t>
            </a:r>
          </a:p>
          <a:p>
            <a:pPr lvl="1"/>
            <a:r>
              <a:rPr lang="en-US" dirty="0"/>
              <a:t>UDFs support modular programming. </a:t>
            </a:r>
          </a:p>
          <a:p>
            <a:pPr lvl="1"/>
            <a:r>
              <a:rPr lang="en-US" dirty="0"/>
              <a:t>Once you create a UDF and store it in a database then you can call it any number of times. </a:t>
            </a:r>
          </a:p>
          <a:p>
            <a:pPr lvl="1"/>
            <a:r>
              <a:rPr lang="en-US" dirty="0"/>
              <a:t>You can modify the UDF independent of the source code.</a:t>
            </a:r>
          </a:p>
          <a:p>
            <a:pPr marL="457200" lvl="1"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418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How to create function?</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4031873"/>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 </a:t>
            </a:r>
            <a:r>
              <a:rPr lang="en-GB" sz="1600" dirty="0">
                <a:solidFill>
                  <a:schemeClr val="accent1"/>
                </a:solidFill>
                <a:latin typeface="Consolas" panose="020B0609020204030204" pitchFamily="49" charset="0"/>
              </a:rPr>
              <a:t>OR</a:t>
            </a:r>
            <a:r>
              <a:rPr lang="en-GB" sz="1600" dirty="0">
                <a:solidFill>
                  <a:srgbClr val="0000FF"/>
                </a:solidFill>
                <a:latin typeface="Consolas" panose="020B0609020204030204" pitchFamily="49" charset="0"/>
              </a:rPr>
              <a:t> ALTER</a:t>
            </a:r>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function_name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@parameter1 datatype</a:t>
            </a:r>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@parameter2 datatype</a:t>
            </a:r>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parametern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datatype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RETURNS</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return_datatype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AS</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BEGIN</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declaration_section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executable_section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return_value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a:p>
            <a:pPr algn="r"/>
            <a:r>
              <a:rPr lang="en-IN" sz="1600" b="1" dirty="0">
                <a:solidFill>
                  <a:schemeClr val="tx1">
                    <a:lumMod val="75000"/>
                    <a:lumOff val="25000"/>
                  </a:schemeClr>
                </a:solidFill>
                <a:latin typeface="Consolas" panose="020B0609020204030204" pitchFamily="49" charset="0"/>
              </a:rPr>
              <a:t>13</a:t>
            </a:r>
          </a:p>
          <a:p>
            <a:pPr algn="r"/>
            <a:r>
              <a:rPr lang="en-IN" sz="1600" b="1" dirty="0">
                <a:solidFill>
                  <a:schemeClr val="tx1">
                    <a:lumMod val="75000"/>
                    <a:lumOff val="25000"/>
                  </a:schemeClr>
                </a:solidFill>
                <a:latin typeface="Consolas" panose="020B0609020204030204" pitchFamily="49" charset="0"/>
              </a:rPr>
              <a:t>14</a:t>
            </a:r>
          </a:p>
          <a:p>
            <a:pPr algn="r"/>
            <a:r>
              <a:rPr lang="en-IN" sz="1600" b="1" dirty="0">
                <a:solidFill>
                  <a:schemeClr val="tx1">
                    <a:lumMod val="75000"/>
                    <a:lumOff val="25000"/>
                  </a:schemeClr>
                </a:solidFill>
                <a:latin typeface="Consolas" panose="020B0609020204030204" pitchFamily="49" charset="0"/>
              </a:rPr>
              <a:t>15</a:t>
            </a:r>
          </a:p>
          <a:p>
            <a:pPr algn="r"/>
            <a:r>
              <a:rPr lang="en-IN" sz="1600" b="1" dirty="0">
                <a:solidFill>
                  <a:schemeClr val="tx1">
                    <a:lumMod val="75000"/>
                    <a:lumOff val="25000"/>
                  </a:schemeClr>
                </a:solidFill>
                <a:latin typeface="Consolas" panose="020B0609020204030204" pitchFamily="49" charset="0"/>
              </a:rPr>
              <a:t>16</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User-defined Function</a:t>
            </a:r>
          </a:p>
        </p:txBody>
      </p:sp>
      <p:pic>
        <p:nvPicPr>
          <p:cNvPr id="9" name="Picture 8">
            <a:extLst>
              <a:ext uri="{FF2B5EF4-FFF2-40B4-BE49-F238E27FC236}">
                <a16:creationId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887" y="863443"/>
            <a:ext cx="4271963" cy="5440951"/>
          </a:xfrm>
          <a:prstGeom prst="rect">
            <a:avLst/>
          </a:prstGeom>
        </p:spPr>
      </p:pic>
      <p:sp>
        <p:nvSpPr>
          <p:cNvPr id="10" name="Rectangle 9">
            <a:extLst>
              <a:ext uri="{FF2B5EF4-FFF2-40B4-BE49-F238E27FC236}">
                <a16:creationId xmlns:a16="http://schemas.microsoft.com/office/drawing/2014/main" id="{6043E1DE-D336-27E2-6E73-0D010F2AF74E}"/>
              </a:ext>
            </a:extLst>
          </p:cNvPr>
          <p:cNvSpPr/>
          <p:nvPr/>
        </p:nvSpPr>
        <p:spPr>
          <a:xfrm>
            <a:off x="7239001" y="2724150"/>
            <a:ext cx="2057400" cy="2790825"/>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5325035"/>
            <a:ext cx="6090807" cy="979359"/>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You can find all functions, go to your</a:t>
            </a:r>
          </a:p>
          <a:p>
            <a:pPr algn="ctr"/>
            <a:r>
              <a:rPr lang="en-US" dirty="0"/>
              <a:t>Database </a:t>
            </a:r>
            <a:r>
              <a:rPr lang="en-US" dirty="0">
                <a:sym typeface="Wingdings" panose="05000000000000000000" pitchFamily="2" charset="2"/>
              </a:rPr>
              <a:t> </a:t>
            </a:r>
            <a:r>
              <a:rPr lang="en-US" dirty="0"/>
              <a:t>Programmability </a:t>
            </a:r>
            <a:r>
              <a:rPr lang="en-US" dirty="0">
                <a:sym typeface="Wingdings" panose="05000000000000000000" pitchFamily="2" charset="2"/>
              </a:rPr>
              <a:t></a:t>
            </a:r>
            <a:r>
              <a:rPr lang="en-US" dirty="0"/>
              <a:t> Functions </a:t>
            </a:r>
          </a:p>
          <a:p>
            <a:pPr algn="ctr"/>
            <a:r>
              <a:rPr lang="en-US" dirty="0"/>
              <a:t>in SQL Server</a:t>
            </a:r>
            <a:endParaRPr lang="en-GB" dirty="0"/>
          </a:p>
        </p:txBody>
      </p:sp>
      <p:sp>
        <p:nvSpPr>
          <p:cNvPr id="4" name="Arrow: Left 3">
            <a:extLst>
              <a:ext uri="{FF2B5EF4-FFF2-40B4-BE49-F238E27FC236}">
                <a16:creationId xmlns:a16="http://schemas.microsoft.com/office/drawing/2014/main" id="{0A8696B3-C7C3-43DD-0940-820E303B2436}"/>
              </a:ext>
            </a:extLst>
          </p:cNvPr>
          <p:cNvSpPr/>
          <p:nvPr/>
        </p:nvSpPr>
        <p:spPr>
          <a:xfrm>
            <a:off x="9509760" y="4031874"/>
            <a:ext cx="484632" cy="311526"/>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355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10" grpId="0" animBg="1"/>
      <p:bldP spid="3" grpId="0" animBg="1"/>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814C6DB-F447-EDE6-462B-FA2DE34F8D8C}"/>
              </a:ext>
            </a:extLst>
          </p:cNvPr>
          <p:cNvGrpSpPr/>
          <p:nvPr/>
        </p:nvGrpSpPr>
        <p:grpSpPr>
          <a:xfrm>
            <a:off x="182303" y="655016"/>
            <a:ext cx="11513069" cy="5831509"/>
            <a:chOff x="198204" y="2640828"/>
            <a:chExt cx="11294266" cy="1723729"/>
          </a:xfrm>
        </p:grpSpPr>
        <p:sp>
          <p:nvSpPr>
            <p:cNvPr id="4" name="Rectangle 3">
              <a:extLst>
                <a:ext uri="{FF2B5EF4-FFF2-40B4-BE49-F238E27FC236}">
                  <a16:creationId xmlns:a16="http://schemas.microsoft.com/office/drawing/2014/main" id="{E9A4A388-3701-E936-5D61-943EDF699402}"/>
                </a:ext>
              </a:extLst>
            </p:cNvPr>
            <p:cNvSpPr/>
            <p:nvPr/>
          </p:nvSpPr>
          <p:spPr>
            <a:xfrm>
              <a:off x="428230" y="2718637"/>
              <a:ext cx="11064240" cy="16459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a:t>
              </a:r>
              <a:r>
                <a:rPr lang="en-US" sz="2200" b="0" i="0" kern="1200" dirty="0">
                  <a:solidFill>
                    <a:schemeClr val="dk1"/>
                  </a:solidFill>
                  <a:effectLst/>
                  <a:latin typeface="+mn-lt"/>
                  <a:ea typeface="+mn-ea"/>
                  <a:cs typeface="+mn-cs"/>
                </a:rPr>
                <a:t>unction </a:t>
              </a:r>
              <a:r>
                <a:rPr lang="en-US" sz="2200" b="1" i="0" kern="1200" dirty="0">
                  <a:solidFill>
                    <a:schemeClr val="dk1"/>
                  </a:solidFill>
                  <a:effectLst/>
                  <a:latin typeface="+mn-lt"/>
                  <a:ea typeface="+mn-ea"/>
                  <a:cs typeface="+mn-cs"/>
                </a:rPr>
                <a:t>must have a name </a:t>
              </a:r>
              <a:r>
                <a:rPr lang="en-US" sz="2200" b="0" i="0" kern="1200" dirty="0">
                  <a:solidFill>
                    <a:schemeClr val="dk1"/>
                  </a:solidFill>
                  <a:effectLst/>
                  <a:latin typeface="+mn-lt"/>
                  <a:ea typeface="+mn-ea"/>
                  <a:cs typeface="+mn-cs"/>
                </a:rPr>
                <a:t>and a function name can </a:t>
              </a:r>
              <a:r>
                <a:rPr lang="en-US" sz="2200" b="1" i="0" kern="1200" dirty="0">
                  <a:solidFill>
                    <a:schemeClr val="dk1"/>
                  </a:solidFill>
                  <a:effectLst/>
                  <a:latin typeface="+mn-lt"/>
                  <a:ea typeface="+mn-ea"/>
                  <a:cs typeface="+mn-cs"/>
                </a:rPr>
                <a:t>never start </a:t>
              </a:r>
              <a:r>
                <a:rPr lang="en-US" sz="2200" b="0" i="0" kern="1200" dirty="0">
                  <a:solidFill>
                    <a:schemeClr val="dk1"/>
                  </a:solidFill>
                  <a:effectLst/>
                  <a:latin typeface="+mn-lt"/>
                  <a:ea typeface="+mn-ea"/>
                  <a:cs typeface="+mn-cs"/>
                </a:rPr>
                <a:t>with a </a:t>
              </a:r>
              <a:r>
                <a:rPr lang="en-US" sz="2200" b="1" i="0" kern="1200" dirty="0">
                  <a:solidFill>
                    <a:schemeClr val="dk1"/>
                  </a:solidFill>
                  <a:effectLst/>
                  <a:latin typeface="+mn-lt"/>
                  <a:ea typeface="+mn-ea"/>
                  <a:cs typeface="+mn-cs"/>
                </a:rPr>
                <a:t>special character such as @, $, #, and so on</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compile every time</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must return a value or result</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GB" sz="2200" dirty="0">
                  <a:solidFill>
                    <a:schemeClr val="dk1"/>
                  </a:solidFill>
                </a:rPr>
                <a:t>Functions </a:t>
              </a:r>
              <a:r>
                <a:rPr lang="en-GB" sz="2200" b="1" dirty="0">
                  <a:solidFill>
                    <a:schemeClr val="dk1"/>
                  </a:solidFill>
                </a:rPr>
                <a:t>only work with input parameters</a:t>
              </a:r>
              <a:r>
                <a:rPr lang="en-GB"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Function is </a:t>
              </a:r>
              <a:r>
                <a:rPr lang="en-US" sz="2200" b="1" dirty="0">
                  <a:solidFill>
                    <a:schemeClr val="dk1"/>
                  </a:solidFill>
                </a:rPr>
                <a:t>not used to Insert, Update, Delete data in a database table(s)</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User Defined Function </a:t>
              </a:r>
              <a:r>
                <a:rPr lang="en-US" sz="2200" b="1" dirty="0">
                  <a:solidFill>
                    <a:schemeClr val="dk1"/>
                  </a:solidFill>
                </a:rPr>
                <a:t>can't return XML Data Type</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rgbClr val="FF0000"/>
                  </a:solidFill>
                </a:rPr>
                <a:t>User Defined Function </a:t>
              </a:r>
              <a:r>
                <a:rPr lang="en-US" sz="2200" b="1" dirty="0">
                  <a:solidFill>
                    <a:srgbClr val="FF0000"/>
                  </a:solidFill>
                </a:rPr>
                <a:t>doesn't support exception handling</a:t>
              </a:r>
              <a:r>
                <a:rPr lang="en-US" sz="2200" dirty="0">
                  <a:solidFill>
                    <a:srgbClr val="FF0000"/>
                  </a:solidFill>
                </a:rPr>
                <a:t>, try and catch statements are not used in functions.</a:t>
              </a:r>
            </a:p>
            <a:p>
              <a:pPr algn="just">
                <a:lnSpc>
                  <a:spcPct val="150000"/>
                </a:lnSpc>
                <a:buClr>
                  <a:schemeClr val="accent6"/>
                </a:buClr>
              </a:pPr>
              <a:endParaRPr lang="en-US" sz="2200" b="1" dirty="0"/>
            </a:p>
            <a:p>
              <a:pPr marL="342900" indent="-342900" algn="just">
                <a:lnSpc>
                  <a:spcPct val="120000"/>
                </a:lnSpc>
                <a:buFont typeface="Wingdings" panose="05000000000000000000" pitchFamily="2" charset="2"/>
                <a:buChar char="ü"/>
              </a:pPr>
              <a:endParaRPr lang="gu-IN" sz="2200" dirty="0">
                <a:solidFill>
                  <a:schemeClr val="tx1"/>
                </a:solidFill>
                <a:latin typeface="Lohit Gujarati" panose="020B0600000000000000" pitchFamily="34" charset="0"/>
                <a:cs typeface="Lohit Gujarati" panose="020B0600000000000000" pitchFamily="34" charset="0"/>
              </a:endParaRPr>
            </a:p>
          </p:txBody>
        </p:sp>
        <p:sp>
          <p:nvSpPr>
            <p:cNvPr id="5" name="Rounded Rectangle 5">
              <a:extLst>
                <a:ext uri="{FF2B5EF4-FFF2-40B4-BE49-F238E27FC236}">
                  <a16:creationId xmlns:a16="http://schemas.microsoft.com/office/drawing/2014/main" id="{1A3C4AD4-AE2C-BB37-D8F4-E2CF8B009D71}"/>
                </a:ext>
              </a:extLst>
            </p:cNvPr>
            <p:cNvSpPr/>
            <p:nvPr/>
          </p:nvSpPr>
          <p:spPr>
            <a:xfrm>
              <a:off x="198204" y="2640828"/>
              <a:ext cx="3068381"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Important note for UDF !</a:t>
              </a:r>
              <a:endParaRPr lang="en-US" sz="2400" dirty="0">
                <a:latin typeface="+mj-lt"/>
              </a:endParaRPr>
            </a:p>
          </p:txBody>
        </p:sp>
      </p:grpSp>
    </p:spTree>
    <p:extLst>
      <p:ext uri="{BB962C8B-B14F-4D97-AF65-F5344CB8AC3E}">
        <p14:creationId xmlns:p14="http://schemas.microsoft.com/office/powerpoint/2010/main" val="269832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6247010" cy="2540119"/>
          </a:xfrm>
          <a:prstGeom prst="rect">
            <a:avLst/>
          </a:prstGeom>
          <a:solidFill>
            <a:schemeClr val="bg1">
              <a:lumMod val="95000"/>
            </a:schemeClr>
          </a:solidFill>
          <a:ln>
            <a:noFill/>
          </a:ln>
        </p:spPr>
        <p:txBody>
          <a:bodyPr wrap="square">
            <a:spAutoFit/>
          </a:bodyPr>
          <a:lstStyle/>
          <a:p>
            <a:pPr>
              <a:lnSpc>
                <a:spcPct val="107000"/>
              </a:lnSpc>
              <a:spcAft>
                <a:spcPts val="800"/>
              </a:spcAft>
            </a:pPr>
            <a:r>
              <a:rPr lang="en-GB" sz="1600" dirty="0">
                <a:solidFill>
                  <a:srgbClr val="008000"/>
                </a:solidFill>
                <a:latin typeface="Consolas" panose="020B0609020204030204" pitchFamily="49" charset="0"/>
                <a:ea typeface="Calibri" panose="020F0502020204030204" pitchFamily="34" charset="0"/>
                <a:cs typeface="Consolas" panose="020B0609020204030204" pitchFamily="49" charset="0"/>
              </a:rPr>
              <a:t>--Scalar Valued function (always returns single value)</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fun_AddNumber</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@num1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begin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@num1</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Scalar Valued Function</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3937549"/>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fun_AddNumber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endParaRPr lang="en-GB" dirty="0"/>
          </a:p>
        </p:txBody>
      </p:sp>
      <p:sp>
        <p:nvSpPr>
          <p:cNvPr id="11" name="Rectangle: Rounded Corners 10">
            <a:extLst>
              <a:ext uri="{FF2B5EF4-FFF2-40B4-BE49-F238E27FC236}">
                <a16:creationId xmlns:a16="http://schemas.microsoft.com/office/drawing/2014/main" id="{93AEBBC2-B3BC-086F-8DDC-EE11B8DFCC29}"/>
              </a:ext>
            </a:extLst>
          </p:cNvPr>
          <p:cNvSpPr/>
          <p:nvPr/>
        </p:nvSpPr>
        <p:spPr>
          <a:xfrm>
            <a:off x="131180" y="4655486"/>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--Answer</a:t>
            </a:r>
          </a:p>
          <a:p>
            <a:r>
              <a:rPr lang="en-US" dirty="0">
                <a:solidFill>
                  <a:schemeClr val="tx1"/>
                </a:solidFill>
                <a:latin typeface="Consolas" panose="020B0609020204030204" pitchFamily="49" charset="0"/>
              </a:rPr>
              <a:t>5</a:t>
            </a:r>
            <a:endParaRPr lang="en-GB" dirty="0">
              <a:solidFill>
                <a:schemeClr val="tx1"/>
              </a:solidFill>
            </a:endParaRPr>
          </a:p>
        </p:txBody>
      </p:sp>
    </p:spTree>
    <p:extLst>
      <p:ext uri="{BB962C8B-B14F-4D97-AF65-F5344CB8AC3E}">
        <p14:creationId xmlns:p14="http://schemas.microsoft.com/office/powerpoint/2010/main" val="267289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230832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fun_JoinPersonInfo</a:t>
            </a:r>
            <a:r>
              <a:rPr lang="en-GB" sz="1600" dirty="0">
                <a:solidFill>
                  <a:srgbClr val="000000"/>
                </a:solidFill>
                <a:latin typeface="Consolas" panose="020B0609020204030204" pitchFamily="49" charset="0"/>
              </a:rPr>
              <a:t>  </a:t>
            </a: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@LastName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500</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500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@FirstName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230832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Concat</a:t>
            </a:r>
            <a:r>
              <a:rPr lang="en-US" sz="1600" dirty="0">
                <a:solidFill>
                  <a:schemeClr val="bg1"/>
                </a:solidFill>
              </a:rPr>
              <a:t> Two Strings</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3624863"/>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fun_JoinPersonInfo</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Merged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Person</a:t>
            </a:r>
            <a:endParaRPr lang="en-GB" dirty="0"/>
          </a:p>
        </p:txBody>
      </p:sp>
      <p:pic>
        <p:nvPicPr>
          <p:cNvPr id="8" name="Picture 7">
            <a:extLst>
              <a:ext uri="{FF2B5EF4-FFF2-40B4-BE49-F238E27FC236}">
                <a16:creationId xmlns:a16="http://schemas.microsoft.com/office/drawing/2014/main" id="{96C838DB-9DE1-ED47-3F2B-CD434302C24F}"/>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4666121"/>
            <a:ext cx="2827850" cy="1408107"/>
          </a:xfrm>
          <a:prstGeom prst="rect">
            <a:avLst/>
          </a:prstGeom>
        </p:spPr>
      </p:pic>
      <p:sp>
        <p:nvSpPr>
          <p:cNvPr id="10" name="Rectangle: Top Corners Rounded 9">
            <a:extLst>
              <a:ext uri="{FF2B5EF4-FFF2-40B4-BE49-F238E27FC236}">
                <a16:creationId xmlns:a16="http://schemas.microsoft.com/office/drawing/2014/main" id="{447943EF-B9EE-0B0C-C634-2C071DA0DA45}"/>
              </a:ext>
            </a:extLst>
          </p:cNvPr>
          <p:cNvSpPr/>
          <p:nvPr/>
        </p:nvSpPr>
        <p:spPr>
          <a:xfrm>
            <a:off x="131180" y="4336937"/>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5158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Fun_PersonInformation</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table</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 </a:t>
            </a:r>
            <a:r>
              <a:rPr lang="en-GB" sz="1600" dirty="0">
                <a:solidFill>
                  <a:srgbClr val="808080"/>
                </a:solidFill>
                <a:latin typeface="Consolas" panose="020B0609020204030204" pitchFamily="49" charset="0"/>
              </a:rPr>
              <a:t>(</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Table Valued Function</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2501667"/>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Fun_PersonInformation</a:t>
            </a:r>
            <a:r>
              <a:rPr lang="en-GB" dirty="0">
                <a:solidFill>
                  <a:srgbClr val="808080"/>
                </a:solidFill>
                <a:latin typeface="Consolas" panose="020B0609020204030204" pitchFamily="49" charset="0"/>
              </a:rPr>
              <a:t>()</a:t>
            </a:r>
            <a:endParaRPr lang="en-GB" dirty="0"/>
          </a:p>
        </p:txBody>
      </p:sp>
      <p:sp>
        <p:nvSpPr>
          <p:cNvPr id="10" name="Rectangle: Top Corners Rounded 9">
            <a:extLst>
              <a:ext uri="{FF2B5EF4-FFF2-40B4-BE49-F238E27FC236}">
                <a16:creationId xmlns:a16="http://schemas.microsoft.com/office/drawing/2014/main" id="{447943EF-B9EE-0B0C-C634-2C071DA0DA45}"/>
              </a:ext>
            </a:extLst>
          </p:cNvPr>
          <p:cNvSpPr/>
          <p:nvPr/>
        </p:nvSpPr>
        <p:spPr>
          <a:xfrm>
            <a:off x="131180" y="3286738"/>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9" name="Picture 8">
            <a:extLst>
              <a:ext uri="{FF2B5EF4-FFF2-40B4-BE49-F238E27FC236}">
                <a16:creationId xmlns:a16="http://schemas.microsoft.com/office/drawing/2014/main" id="{598C1EC5-B3EA-A25A-4EBB-A7C18DC125D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3610836"/>
            <a:ext cx="6633514" cy="1722162"/>
          </a:xfrm>
          <a:prstGeom prst="rect">
            <a:avLst/>
          </a:prstGeom>
        </p:spPr>
      </p:pic>
    </p:spTree>
    <p:extLst>
      <p:ext uri="{BB962C8B-B14F-4D97-AF65-F5344CB8AC3E}">
        <p14:creationId xmlns:p14="http://schemas.microsoft.com/office/powerpoint/2010/main" val="379584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Stored Procedures (SP)</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194956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Group by?</a:t>
            </a:r>
          </a:p>
        </p:txBody>
      </p:sp>
      <p:sp>
        <p:nvSpPr>
          <p:cNvPr id="3" name="Content Placeholder 2"/>
          <p:cNvSpPr>
            <a:spLocks noGrp="1"/>
          </p:cNvSpPr>
          <p:nvPr>
            <p:ph idx="1"/>
          </p:nvPr>
        </p:nvSpPr>
        <p:spPr/>
        <p:txBody>
          <a:bodyPr/>
          <a:lstStyle/>
          <a:p>
            <a:r>
              <a:rPr lang="en-IN" dirty="0"/>
              <a:t>It creates a group of distinct values from available records.</a:t>
            </a:r>
          </a:p>
          <a:p>
            <a:r>
              <a:rPr lang="en-IN" dirty="0"/>
              <a:t>It groups records based on the distinct values for specified columns.</a:t>
            </a:r>
          </a:p>
          <a:p>
            <a:r>
              <a:rPr lang="en-IN" b="1" dirty="0">
                <a:solidFill>
                  <a:schemeClr val="tx2">
                    <a:lumMod val="75000"/>
                  </a:schemeClr>
                </a:solidFill>
              </a:rPr>
              <a:t>Syntax:</a:t>
            </a:r>
          </a:p>
          <a:p>
            <a:pPr marL="0" indent="0">
              <a:buNone/>
            </a:pPr>
            <a:endParaRPr lang="en-IN" dirty="0">
              <a:solidFill>
                <a:schemeClr val="accent6"/>
              </a:solidFill>
            </a:endParaRPr>
          </a:p>
        </p:txBody>
      </p:sp>
      <p:sp>
        <p:nvSpPr>
          <p:cNvPr id="5" name="TextBox 4"/>
          <p:cNvSpPr txBox="1"/>
          <p:nvPr/>
        </p:nvSpPr>
        <p:spPr>
          <a:xfrm>
            <a:off x="942853" y="2267022"/>
            <a:ext cx="986155" cy="400110"/>
          </a:xfrm>
          <a:prstGeom prst="rect">
            <a:avLst/>
          </a:prstGeom>
          <a:noFill/>
          <a:ln>
            <a:noFill/>
          </a:ln>
        </p:spPr>
        <p:txBody>
          <a:bodyPr wrap="square" rtlCol="0">
            <a:spAutoFit/>
          </a:bodyPr>
          <a:lstStyle/>
          <a:p>
            <a:r>
              <a:rPr lang="en-US" sz="2000" dirty="0"/>
              <a:t>SELECT</a:t>
            </a:r>
          </a:p>
        </p:txBody>
      </p:sp>
      <p:sp>
        <p:nvSpPr>
          <p:cNvPr id="6" name="TextBox 5"/>
          <p:cNvSpPr txBox="1"/>
          <p:nvPr/>
        </p:nvSpPr>
        <p:spPr>
          <a:xfrm>
            <a:off x="8013118" y="2287425"/>
            <a:ext cx="881342" cy="400110"/>
          </a:xfrm>
          <a:prstGeom prst="rect">
            <a:avLst/>
          </a:prstGeom>
          <a:noFill/>
          <a:ln>
            <a:noFill/>
          </a:ln>
        </p:spPr>
        <p:txBody>
          <a:bodyPr wrap="square" rtlCol="0">
            <a:spAutoFit/>
          </a:bodyPr>
          <a:lstStyle/>
          <a:p>
            <a:r>
              <a:rPr lang="en-US" sz="2000" dirty="0"/>
              <a:t>FROM</a:t>
            </a:r>
          </a:p>
        </p:txBody>
      </p:sp>
      <p:sp>
        <p:nvSpPr>
          <p:cNvPr id="7" name="TextBox 6"/>
          <p:cNvSpPr txBox="1"/>
          <p:nvPr/>
        </p:nvSpPr>
        <p:spPr>
          <a:xfrm>
            <a:off x="8795157" y="2292074"/>
            <a:ext cx="1885691" cy="400110"/>
          </a:xfrm>
          <a:prstGeom prst="rect">
            <a:avLst/>
          </a:prstGeom>
          <a:noFill/>
          <a:ln>
            <a:noFill/>
          </a:ln>
        </p:spPr>
        <p:txBody>
          <a:bodyPr wrap="square" rtlCol="0">
            <a:spAutoFit/>
          </a:bodyPr>
          <a:lstStyle/>
          <a:p>
            <a:r>
              <a:rPr lang="en-US" sz="2000" dirty="0"/>
              <a:t>NAME OF TABLE</a:t>
            </a:r>
          </a:p>
        </p:txBody>
      </p:sp>
      <p:sp>
        <p:nvSpPr>
          <p:cNvPr id="8" name="TextBox 7"/>
          <p:cNvSpPr txBox="1"/>
          <p:nvPr/>
        </p:nvSpPr>
        <p:spPr>
          <a:xfrm>
            <a:off x="1826160" y="2267022"/>
            <a:ext cx="1284263" cy="400110"/>
          </a:xfrm>
          <a:prstGeom prst="rect">
            <a:avLst/>
          </a:prstGeom>
          <a:noFill/>
          <a:ln>
            <a:noFill/>
          </a:ln>
        </p:spPr>
        <p:txBody>
          <a:bodyPr wrap="square" rtlCol="0">
            <a:spAutoFit/>
          </a:bodyPr>
          <a:lstStyle/>
          <a:p>
            <a:r>
              <a:rPr lang="en-US" sz="2000" dirty="0"/>
              <a:t>COLUMN1,</a:t>
            </a:r>
          </a:p>
        </p:txBody>
      </p:sp>
      <p:sp>
        <p:nvSpPr>
          <p:cNvPr id="9" name="TextBox 8"/>
          <p:cNvSpPr txBox="1"/>
          <p:nvPr/>
        </p:nvSpPr>
        <p:spPr>
          <a:xfrm>
            <a:off x="2989511" y="2267022"/>
            <a:ext cx="1284263" cy="400110"/>
          </a:xfrm>
          <a:prstGeom prst="rect">
            <a:avLst/>
          </a:prstGeom>
          <a:noFill/>
          <a:ln>
            <a:noFill/>
          </a:ln>
        </p:spPr>
        <p:txBody>
          <a:bodyPr wrap="square" rtlCol="0">
            <a:spAutoFit/>
          </a:bodyPr>
          <a:lstStyle/>
          <a:p>
            <a:r>
              <a:rPr lang="en-US" sz="2000" dirty="0"/>
              <a:t>COLUMN2,</a:t>
            </a:r>
          </a:p>
        </p:txBody>
      </p:sp>
      <p:sp>
        <p:nvSpPr>
          <p:cNvPr id="11" name="TextBox 10"/>
          <p:cNvSpPr txBox="1"/>
          <p:nvPr/>
        </p:nvSpPr>
        <p:spPr>
          <a:xfrm>
            <a:off x="942853" y="2664902"/>
            <a:ext cx="1336107" cy="400110"/>
          </a:xfrm>
          <a:prstGeom prst="rect">
            <a:avLst/>
          </a:prstGeom>
          <a:noFill/>
          <a:ln>
            <a:noFill/>
          </a:ln>
        </p:spPr>
        <p:txBody>
          <a:bodyPr wrap="square" rtlCol="0">
            <a:spAutoFit/>
          </a:bodyPr>
          <a:lstStyle/>
          <a:p>
            <a:r>
              <a:rPr lang="en-US" sz="2000" dirty="0">
                <a:solidFill>
                  <a:schemeClr val="tx2"/>
                </a:solidFill>
              </a:rPr>
              <a:t>GROUP BY</a:t>
            </a:r>
          </a:p>
        </p:txBody>
      </p:sp>
      <p:sp>
        <p:nvSpPr>
          <p:cNvPr id="12" name="TextBox 11"/>
          <p:cNvSpPr txBox="1"/>
          <p:nvPr/>
        </p:nvSpPr>
        <p:spPr>
          <a:xfrm>
            <a:off x="2149693" y="2664902"/>
            <a:ext cx="1284263" cy="400110"/>
          </a:xfrm>
          <a:prstGeom prst="rect">
            <a:avLst/>
          </a:prstGeom>
          <a:noFill/>
          <a:ln>
            <a:noFill/>
          </a:ln>
        </p:spPr>
        <p:txBody>
          <a:bodyPr wrap="square" rtlCol="0">
            <a:spAutoFit/>
          </a:bodyPr>
          <a:lstStyle/>
          <a:p>
            <a:r>
              <a:rPr lang="en-US" sz="2000" dirty="0"/>
              <a:t>COLUMN1,</a:t>
            </a:r>
          </a:p>
        </p:txBody>
      </p:sp>
      <p:sp>
        <p:nvSpPr>
          <p:cNvPr id="13" name="TextBox 12"/>
          <p:cNvSpPr txBox="1"/>
          <p:nvPr/>
        </p:nvSpPr>
        <p:spPr>
          <a:xfrm>
            <a:off x="3313044" y="2664902"/>
            <a:ext cx="1284263" cy="400110"/>
          </a:xfrm>
          <a:prstGeom prst="rect">
            <a:avLst/>
          </a:prstGeom>
          <a:noFill/>
          <a:ln>
            <a:noFill/>
          </a:ln>
        </p:spPr>
        <p:txBody>
          <a:bodyPr wrap="square" rtlCol="0">
            <a:spAutoFit/>
          </a:bodyPr>
          <a:lstStyle/>
          <a:p>
            <a:r>
              <a:rPr lang="en-US" sz="2000" dirty="0"/>
              <a:t>COLUMN2,</a:t>
            </a:r>
          </a:p>
        </p:txBody>
      </p:sp>
      <p:sp>
        <p:nvSpPr>
          <p:cNvPr id="14" name="TextBox 13"/>
          <p:cNvSpPr txBox="1"/>
          <p:nvPr/>
        </p:nvSpPr>
        <p:spPr>
          <a:xfrm>
            <a:off x="4543314" y="2662672"/>
            <a:ext cx="1384036" cy="400110"/>
          </a:xfrm>
          <a:prstGeom prst="rect">
            <a:avLst/>
          </a:prstGeom>
          <a:noFill/>
          <a:ln>
            <a:noFill/>
          </a:ln>
        </p:spPr>
        <p:txBody>
          <a:bodyPr wrap="square" rtlCol="0">
            <a:spAutoFit/>
          </a:bodyPr>
          <a:lstStyle/>
          <a:p>
            <a:r>
              <a:rPr lang="en-US" sz="2000" dirty="0"/>
              <a:t>…</a:t>
            </a:r>
            <a:r>
              <a:rPr lang="en-US" sz="2000" dirty="0" err="1"/>
              <a:t>COLUMNn</a:t>
            </a:r>
            <a:endParaRPr lang="en-US" sz="2000" dirty="0"/>
          </a:p>
        </p:txBody>
      </p:sp>
      <p:sp>
        <p:nvSpPr>
          <p:cNvPr id="15" name="TextBox 14"/>
          <p:cNvSpPr txBox="1"/>
          <p:nvPr/>
        </p:nvSpPr>
        <p:spPr>
          <a:xfrm>
            <a:off x="5832155" y="2660442"/>
            <a:ext cx="288099" cy="400110"/>
          </a:xfrm>
          <a:prstGeom prst="rect">
            <a:avLst/>
          </a:prstGeom>
          <a:noFill/>
          <a:ln>
            <a:noFill/>
          </a:ln>
        </p:spPr>
        <p:txBody>
          <a:bodyPr wrap="square" rtlCol="0">
            <a:spAutoFit/>
          </a:bodyPr>
          <a:lstStyle/>
          <a:p>
            <a:r>
              <a:rPr lang="en-US" sz="2000" dirty="0"/>
              <a:t>;</a:t>
            </a:r>
          </a:p>
        </p:txBody>
      </p:sp>
      <p:sp>
        <p:nvSpPr>
          <p:cNvPr id="16" name="TextBox 15"/>
          <p:cNvSpPr txBox="1"/>
          <p:nvPr/>
        </p:nvSpPr>
        <p:spPr>
          <a:xfrm>
            <a:off x="4257159" y="2277318"/>
            <a:ext cx="3714795" cy="400110"/>
          </a:xfrm>
          <a:prstGeom prst="rect">
            <a:avLst/>
          </a:prstGeom>
          <a:noFill/>
          <a:ln>
            <a:noFill/>
          </a:ln>
        </p:spPr>
        <p:txBody>
          <a:bodyPr wrap="square" rtlCol="0">
            <a:spAutoFit/>
          </a:bodyPr>
          <a:lstStyle/>
          <a:p>
            <a:r>
              <a:rPr lang="en-US" sz="2000" dirty="0">
                <a:solidFill>
                  <a:schemeClr val="tx2"/>
                </a:solidFill>
              </a:rPr>
              <a:t>AGGREGATE FUNCTION (COLUMN)</a:t>
            </a:r>
          </a:p>
        </p:txBody>
      </p:sp>
    </p:spTree>
    <p:extLst>
      <p:ext uri="{BB962C8B-B14F-4D97-AF65-F5344CB8AC3E}">
        <p14:creationId xmlns:p14="http://schemas.microsoft.com/office/powerpoint/2010/main" val="130474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5"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Stored Procedure?</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stored procedure is a </a:t>
            </a:r>
            <a:r>
              <a:rPr lang="en-US" b="1" dirty="0">
                <a:solidFill>
                  <a:schemeClr val="tx2"/>
                </a:solidFill>
              </a:rPr>
              <a:t>prepared SQL code that you can save</a:t>
            </a:r>
            <a:r>
              <a:rPr lang="en-US" dirty="0"/>
              <a:t>, so the </a:t>
            </a:r>
            <a:r>
              <a:rPr lang="en-US" b="1" dirty="0">
                <a:solidFill>
                  <a:schemeClr val="tx2"/>
                </a:solidFill>
              </a:rPr>
              <a:t>code can be reused </a:t>
            </a:r>
            <a:r>
              <a:rPr lang="en-US" dirty="0"/>
              <a:t>again whenever needed.</a:t>
            </a:r>
          </a:p>
          <a:p>
            <a:r>
              <a:rPr lang="en-US" dirty="0"/>
              <a:t>A procedure has two parts, </a:t>
            </a:r>
            <a:r>
              <a:rPr lang="en-US" b="1" dirty="0">
                <a:solidFill>
                  <a:schemeClr val="tx2"/>
                </a:solidFill>
              </a:rPr>
              <a:t>header and body</a:t>
            </a:r>
            <a:r>
              <a:rPr lang="en-US" dirty="0"/>
              <a:t>.</a:t>
            </a:r>
          </a:p>
          <a:p>
            <a:r>
              <a:rPr lang="en-US" dirty="0"/>
              <a:t>The </a:t>
            </a:r>
            <a:r>
              <a:rPr lang="en-US" b="1" dirty="0">
                <a:solidFill>
                  <a:schemeClr val="tx2"/>
                </a:solidFill>
              </a:rPr>
              <a:t>header consists </a:t>
            </a:r>
            <a:r>
              <a:rPr lang="en-US" dirty="0"/>
              <a:t>of the </a:t>
            </a:r>
            <a:r>
              <a:rPr lang="en-US" b="1" dirty="0">
                <a:solidFill>
                  <a:schemeClr val="tx2"/>
                </a:solidFill>
              </a:rPr>
              <a:t>name of the procedure </a:t>
            </a:r>
            <a:r>
              <a:rPr lang="en-US" dirty="0"/>
              <a:t>and the </a:t>
            </a:r>
            <a:r>
              <a:rPr lang="en-US" b="1" dirty="0">
                <a:solidFill>
                  <a:schemeClr val="tx2"/>
                </a:solidFill>
              </a:rPr>
              <a:t>parameters</a:t>
            </a:r>
            <a:r>
              <a:rPr lang="en-US" dirty="0"/>
              <a:t> passed to the procedure.</a:t>
            </a:r>
          </a:p>
          <a:p>
            <a:r>
              <a:rPr lang="en-US" dirty="0"/>
              <a:t>The </a:t>
            </a:r>
            <a:r>
              <a:rPr lang="en-US" b="1" dirty="0">
                <a:solidFill>
                  <a:schemeClr val="tx2"/>
                </a:solidFill>
              </a:rPr>
              <a:t>body consists</a:t>
            </a:r>
            <a:r>
              <a:rPr lang="en-US" b="1" dirty="0">
                <a:solidFill>
                  <a:schemeClr val="accent6"/>
                </a:solidFill>
              </a:rPr>
              <a:t> </a:t>
            </a:r>
            <a:r>
              <a:rPr lang="en-US" dirty="0"/>
              <a:t>of </a:t>
            </a:r>
            <a:r>
              <a:rPr lang="en-US" b="1" dirty="0">
                <a:solidFill>
                  <a:schemeClr val="tx2"/>
                </a:solidFill>
              </a:rPr>
              <a:t>declaration section, execution section</a:t>
            </a:r>
            <a:r>
              <a:rPr lang="en-US" b="1" dirty="0">
                <a:solidFill>
                  <a:schemeClr val="accent6"/>
                </a:solidFill>
              </a:rPr>
              <a:t> </a:t>
            </a:r>
            <a:r>
              <a:rPr lang="en-US" dirty="0"/>
              <a:t>and </a:t>
            </a:r>
            <a:r>
              <a:rPr lang="en-US" b="1" dirty="0">
                <a:solidFill>
                  <a:schemeClr val="tx2"/>
                </a:solidFill>
              </a:rPr>
              <a:t>exception section</a:t>
            </a:r>
            <a:r>
              <a:rPr lang="en-US" dirty="0"/>
              <a:t>.</a:t>
            </a:r>
          </a:p>
          <a:p>
            <a:r>
              <a:rPr lang="en-US" dirty="0"/>
              <a:t>A procedure </a:t>
            </a:r>
            <a:r>
              <a:rPr lang="en-US" b="1" dirty="0">
                <a:solidFill>
                  <a:schemeClr val="tx2"/>
                </a:solidFill>
              </a:rPr>
              <a:t>may or may not return any value</a:t>
            </a:r>
            <a:r>
              <a:rPr lang="en-US" dirty="0"/>
              <a:t>. A procedure </a:t>
            </a:r>
            <a:r>
              <a:rPr lang="en-US" b="1" dirty="0">
                <a:solidFill>
                  <a:schemeClr val="tx2"/>
                </a:solidFill>
              </a:rPr>
              <a:t>may return more than one value</a:t>
            </a:r>
            <a:r>
              <a:rPr lang="en-US" dirty="0"/>
              <a:t>.</a:t>
            </a:r>
          </a:p>
          <a:p>
            <a:endParaRPr lang="en-US" dirty="0"/>
          </a:p>
        </p:txBody>
      </p:sp>
      <p:sp>
        <p:nvSpPr>
          <p:cNvPr id="4" name="Rectangle 3">
            <a:extLst>
              <a:ext uri="{FF2B5EF4-FFF2-40B4-BE49-F238E27FC236}">
                <a16:creationId xmlns:a16="http://schemas.microsoft.com/office/drawing/2014/main" id="{CCC04B9A-372A-EC90-3C6F-D0D5053FC9E8}"/>
              </a:ext>
            </a:extLst>
          </p:cNvPr>
          <p:cNvSpPr/>
          <p:nvPr/>
        </p:nvSpPr>
        <p:spPr>
          <a:xfrm>
            <a:off x="993544" y="4150432"/>
            <a:ext cx="6004415" cy="1938992"/>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 </a:t>
            </a:r>
            <a:r>
              <a:rPr lang="en-GB" sz="2000" dirty="0">
                <a:solidFill>
                  <a:srgbClr val="808080"/>
                </a:solidFill>
                <a:latin typeface="Consolas" panose="020B0609020204030204" pitchFamily="49" charset="0"/>
              </a:rPr>
              <a:t>OR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ALTER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a:p>
            <a:r>
              <a:rPr lang="en-GB" sz="2000" dirty="0">
                <a:solidFill>
                  <a:srgbClr val="008000"/>
                </a:solidFill>
                <a:latin typeface="Consolas" panose="020B0609020204030204" pitchFamily="49" charset="0"/>
              </a:rPr>
              <a:t>	-- List of Parameters with datatype</a:t>
            </a:r>
          </a:p>
          <a:p>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BEGIN</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t>
            </a:r>
            <a:r>
              <a:rPr lang="en-GB" sz="2000" dirty="0">
                <a:solidFill>
                  <a:srgbClr val="008000"/>
                </a:solidFill>
                <a:latin typeface="Consolas" panose="020B0609020204030204" pitchFamily="49" charset="0"/>
              </a:rPr>
              <a:t>-- SQL statements OR Body</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CE0FA9D8-CF4E-09C5-DF26-91A1787E70BF}"/>
              </a:ext>
            </a:extLst>
          </p:cNvPr>
          <p:cNvSpPr/>
          <p:nvPr/>
        </p:nvSpPr>
        <p:spPr>
          <a:xfrm>
            <a:off x="429758" y="4150432"/>
            <a:ext cx="579518" cy="193899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p:txBody>
      </p:sp>
      <p:sp>
        <p:nvSpPr>
          <p:cNvPr id="6" name="Rectangle: Top Corners Rounded 5">
            <a:extLst>
              <a:ext uri="{FF2B5EF4-FFF2-40B4-BE49-F238E27FC236}">
                <a16:creationId xmlns:a16="http://schemas.microsoft.com/office/drawing/2014/main" id="{353A77F3-764F-7414-ADFD-5B1C93E8B16C}"/>
              </a:ext>
            </a:extLst>
          </p:cNvPr>
          <p:cNvSpPr/>
          <p:nvPr/>
        </p:nvSpPr>
        <p:spPr>
          <a:xfrm>
            <a:off x="429758" y="3821248"/>
            <a:ext cx="250005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a:t>
            </a:r>
          </a:p>
        </p:txBody>
      </p:sp>
      <p:sp>
        <p:nvSpPr>
          <p:cNvPr id="7" name="Rectangle 6">
            <a:extLst>
              <a:ext uri="{FF2B5EF4-FFF2-40B4-BE49-F238E27FC236}">
                <a16:creationId xmlns:a16="http://schemas.microsoft.com/office/drawing/2014/main" id="{2890E29D-2083-62D6-3DB7-6088BB5FA4B3}"/>
              </a:ext>
            </a:extLst>
          </p:cNvPr>
          <p:cNvSpPr/>
          <p:nvPr/>
        </p:nvSpPr>
        <p:spPr>
          <a:xfrm>
            <a:off x="7588104" y="4150432"/>
            <a:ext cx="4287412" cy="954107"/>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PROCEDURE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dirty="0">
              <a:solidFill>
                <a:srgbClr val="0000FF"/>
              </a:solidFill>
              <a:latin typeface="Consolas" panose="020B0609020204030204" pitchFamily="49" charset="0"/>
            </a:endParaRPr>
          </a:p>
          <a:p>
            <a:r>
              <a:rPr lang="en-GB" dirty="0">
                <a:solidFill>
                  <a:srgbClr val="808080"/>
                </a:solidFill>
                <a:latin typeface="Consolas" panose="020B0609020204030204" pitchFamily="49" charset="0"/>
              </a:rPr>
              <a:t>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4FC96081-BE46-4D73-6C6E-20B12FCB9D84}"/>
              </a:ext>
            </a:extLst>
          </p:cNvPr>
          <p:cNvSpPr/>
          <p:nvPr/>
        </p:nvSpPr>
        <p:spPr>
          <a:xfrm>
            <a:off x="7183263" y="4150432"/>
            <a:ext cx="404841" cy="969496"/>
          </a:xfrm>
          <a:prstGeom prst="rect">
            <a:avLst/>
          </a:prstGeom>
          <a:solidFill>
            <a:schemeClr val="bg1">
              <a:lumMod val="85000"/>
            </a:schemeClr>
          </a:solidFill>
          <a:ln>
            <a:noFill/>
          </a:ln>
        </p:spPr>
        <p:txBody>
          <a:bodyPr wrap="square">
            <a:spAutoFit/>
          </a:bodyPr>
          <a:lstStyle/>
          <a:p>
            <a:pPr algn="r"/>
            <a:r>
              <a:rPr lang="en-US" sz="1850" b="1" dirty="0">
                <a:solidFill>
                  <a:schemeClr val="tx1">
                    <a:lumMod val="75000"/>
                    <a:lumOff val="25000"/>
                  </a:schemeClr>
                </a:solidFill>
                <a:latin typeface="Consolas" panose="020B0609020204030204" pitchFamily="49" charset="0"/>
              </a:rPr>
              <a:t>1</a:t>
            </a:r>
          </a:p>
          <a:p>
            <a:pPr algn="r"/>
            <a:r>
              <a:rPr lang="en-US" sz="1850" b="1" dirty="0">
                <a:solidFill>
                  <a:schemeClr val="tx1">
                    <a:lumMod val="75000"/>
                    <a:lumOff val="25000"/>
                  </a:schemeClr>
                </a:solidFill>
                <a:latin typeface="Consolas" panose="020B0609020204030204" pitchFamily="49" charset="0"/>
              </a:rPr>
              <a:t>2</a:t>
            </a:r>
          </a:p>
          <a:p>
            <a:pPr algn="r"/>
            <a:r>
              <a:rPr lang="en-US" sz="1850" b="1" dirty="0">
                <a:solidFill>
                  <a:schemeClr val="tx1">
                    <a:lumMod val="75000"/>
                    <a:lumOff val="25000"/>
                  </a:schemeClr>
                </a:solidFill>
                <a:latin typeface="Consolas" panose="020B0609020204030204" pitchFamily="49" charset="0"/>
              </a:rPr>
              <a:t>3</a:t>
            </a:r>
          </a:p>
        </p:txBody>
      </p:sp>
      <p:sp>
        <p:nvSpPr>
          <p:cNvPr id="9" name="Rectangle: Top Corners Rounded 8">
            <a:extLst>
              <a:ext uri="{FF2B5EF4-FFF2-40B4-BE49-F238E27FC236}">
                <a16:creationId xmlns:a16="http://schemas.microsoft.com/office/drawing/2014/main" id="{9EF3D285-9AF2-E4F2-E778-8A63B9856DB3}"/>
              </a:ext>
            </a:extLst>
          </p:cNvPr>
          <p:cNvSpPr/>
          <p:nvPr/>
        </p:nvSpPr>
        <p:spPr>
          <a:xfrm>
            <a:off x="7183263" y="3821248"/>
            <a:ext cx="267733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Deleting the Stored Procedure</a:t>
            </a:r>
          </a:p>
        </p:txBody>
      </p:sp>
    </p:spTree>
    <p:extLst>
      <p:ext uri="{BB962C8B-B14F-4D97-AF65-F5344CB8AC3E}">
        <p14:creationId xmlns:p14="http://schemas.microsoft.com/office/powerpoint/2010/main" val="21792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uiExpand="1" build="p" animBg="1"/>
      <p:bldP spid="8" grpId="0"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Stored Procedure?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solidFill>
                  <a:schemeClr val="tx2"/>
                </a:solidFill>
              </a:rPr>
              <a:t>Create </a:t>
            </a:r>
            <a:r>
              <a:rPr lang="en-US" dirty="0"/>
              <a:t>:- It will create a procedure.</a:t>
            </a:r>
          </a:p>
          <a:p>
            <a:r>
              <a:rPr lang="en-US" b="1" dirty="0">
                <a:solidFill>
                  <a:schemeClr val="tx2"/>
                </a:solidFill>
              </a:rPr>
              <a:t>Alter</a:t>
            </a:r>
            <a:r>
              <a:rPr lang="en-US" dirty="0"/>
              <a:t> :- It will re-create a procedure if it already exists.</a:t>
            </a:r>
          </a:p>
          <a:p>
            <a:r>
              <a:rPr lang="en-US" dirty="0"/>
              <a:t>We can pass </a:t>
            </a:r>
            <a:r>
              <a:rPr lang="en-US" b="1" dirty="0"/>
              <a:t>parameters</a:t>
            </a:r>
            <a:r>
              <a:rPr lang="en-US" dirty="0"/>
              <a:t> to the procedures in three ways. </a:t>
            </a:r>
          </a:p>
          <a:p>
            <a:pPr lvl="1"/>
            <a:r>
              <a:rPr lang="en-US" b="1" dirty="0"/>
              <a:t>IN-parameters</a:t>
            </a:r>
            <a:r>
              <a:rPr lang="en-US" dirty="0"/>
              <a:t> :- These types of parameters are used to send values to stored procedures.</a:t>
            </a:r>
          </a:p>
          <a:p>
            <a:pPr lvl="1"/>
            <a:r>
              <a:rPr lang="en-US" b="1" dirty="0"/>
              <a:t>OUT-parameters</a:t>
            </a:r>
            <a:r>
              <a:rPr lang="en-US" dirty="0"/>
              <a:t> :- These types of parameters are used to get values from stored procedures. This is similar to a return type in functions but procedure can return values for more than one parameters. </a:t>
            </a:r>
          </a:p>
          <a:p>
            <a:pPr lvl="1"/>
            <a:r>
              <a:rPr lang="en-US" b="1" dirty="0"/>
              <a:t>IN OUT-parameters </a:t>
            </a:r>
            <a:r>
              <a:rPr lang="en-US" dirty="0"/>
              <a:t>:- This type of parameter allows us to pass values into a procedure and get output values from the procedure.</a:t>
            </a:r>
          </a:p>
          <a:p>
            <a:r>
              <a:rPr lang="en-US" b="1" dirty="0">
                <a:solidFill>
                  <a:schemeClr val="tx2"/>
                </a:solidFill>
              </a:rPr>
              <a:t>AS</a:t>
            </a:r>
            <a:r>
              <a:rPr lang="en-US" dirty="0"/>
              <a:t> indicates the beginning of the body of the procedure.</a:t>
            </a:r>
          </a:p>
          <a:p>
            <a:r>
              <a:rPr lang="en-US" b="1" dirty="0" err="1">
                <a:solidFill>
                  <a:schemeClr val="tx2"/>
                </a:solidFill>
              </a:rPr>
              <a:t>sql_statements</a:t>
            </a:r>
            <a:r>
              <a:rPr lang="en-US" b="1" dirty="0">
                <a:solidFill>
                  <a:schemeClr val="tx2"/>
                </a:solidFill>
              </a:rPr>
              <a:t> </a:t>
            </a:r>
            <a:r>
              <a:rPr lang="en-US" dirty="0"/>
              <a:t>contains the body as a SQL query. (select, insert, update or delete)</a:t>
            </a:r>
          </a:p>
          <a:p>
            <a:r>
              <a:rPr lang="en-US" dirty="0"/>
              <a:t>By using </a:t>
            </a:r>
            <a:r>
              <a:rPr lang="en-GB" dirty="0">
                <a:solidFill>
                  <a:srgbClr val="0000FF"/>
                </a:solidFill>
                <a:latin typeface="Consolas" panose="020B0609020204030204" pitchFamily="49" charset="0"/>
              </a:rPr>
              <a:t>CREATE</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OR</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ALTER </a:t>
            </a:r>
            <a:r>
              <a:rPr lang="en-US" dirty="0"/>
              <a:t>together the procedure is created if it does not exist and if it exists then it is replaced with the current code.</a:t>
            </a:r>
          </a:p>
          <a:p>
            <a:endParaRPr lang="en-US" dirty="0"/>
          </a:p>
        </p:txBody>
      </p:sp>
    </p:spTree>
    <p:extLst>
      <p:ext uri="{BB962C8B-B14F-4D97-AF65-F5344CB8AC3E}">
        <p14:creationId xmlns:p14="http://schemas.microsoft.com/office/powerpoint/2010/main" val="91189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Stored Procedure (SP) without parameter [</a:t>
            </a:r>
            <a:r>
              <a:rPr lang="en-US" dirty="0" err="1"/>
              <a:t>SelectByName</a:t>
            </a:r>
            <a:r>
              <a:rPr lang="en-US" dirty="0"/>
              <a:t>]</a:t>
            </a:r>
          </a:p>
        </p:txBody>
      </p:sp>
      <p:sp>
        <p:nvSpPr>
          <p:cNvPr id="3" name="Content Placeholder 2"/>
          <p:cNvSpPr>
            <a:spLocks noGrp="1"/>
          </p:cNvSpPr>
          <p:nvPr>
            <p:ph idx="1"/>
          </p:nvPr>
        </p:nvSpPr>
        <p:spPr/>
        <p:txBody>
          <a:bodyPr/>
          <a:lstStyle/>
          <a:p>
            <a:pPr marL="0" indent="0">
              <a:buNone/>
            </a:pPr>
            <a:endParaRPr lang="en-GB" dirty="0">
              <a:solidFill>
                <a:srgbClr val="0000FF"/>
              </a:solidFill>
              <a:latin typeface="Consolas" panose="020B0609020204030204" pitchFamily="49" charset="0"/>
            </a:endParaRPr>
          </a:p>
          <a:p>
            <a:pPr marL="0" indent="0">
              <a:buNone/>
            </a:pPr>
            <a:r>
              <a:rPr lang="en-US" dirty="0"/>
              <a:t>	</a:t>
            </a:r>
          </a:p>
          <a:p>
            <a:endParaRPr lang="en-US" dirty="0"/>
          </a:p>
          <a:p>
            <a:pPr marL="0" indent="0">
              <a:buNone/>
            </a:pPr>
            <a:r>
              <a:rPr lang="en-US" dirty="0"/>
              <a:t>			</a:t>
            </a:r>
          </a:p>
          <a:p>
            <a:endParaRPr lang="en-US" dirty="0"/>
          </a:p>
          <a:p>
            <a:endParaRPr lang="en-US" dirty="0"/>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05740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3792613"/>
          <a:ext cx="1143606" cy="205740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3429000"/>
          <a:ext cx="1143606" cy="3657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B8FDCB5D-380D-198C-97AB-A228E80D4BF6}"/>
              </a:ext>
            </a:extLst>
          </p:cNvPr>
          <p:cNvSpPr/>
          <p:nvPr/>
        </p:nvSpPr>
        <p:spPr>
          <a:xfrm>
            <a:off x="806932" y="1192628"/>
            <a:ext cx="6231401" cy="1015663"/>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PR_Customer_SelectByName</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id="{AD3A797A-5E30-A59E-3CA0-65013A51D317}"/>
              </a:ext>
            </a:extLst>
          </p:cNvPr>
          <p:cNvSpPr/>
          <p:nvPr/>
        </p:nvSpPr>
        <p:spPr>
          <a:xfrm>
            <a:off x="243146" y="1192628"/>
            <a:ext cx="579518"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p:txBody>
      </p:sp>
      <p:sp>
        <p:nvSpPr>
          <p:cNvPr id="10" name="Rectangle: Top Corners Rounded 9">
            <a:extLst>
              <a:ext uri="{FF2B5EF4-FFF2-40B4-BE49-F238E27FC236}">
                <a16:creationId xmlns:a16="http://schemas.microsoft.com/office/drawing/2014/main" id="{CFD4A40F-36C6-1577-6AC7-D362CD1C1CA5}"/>
              </a:ext>
            </a:extLst>
          </p:cNvPr>
          <p:cNvSpPr/>
          <p:nvPr/>
        </p:nvSpPr>
        <p:spPr>
          <a:xfrm>
            <a:off x="243146"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16A1463B-4C6C-E3DE-269F-232F0B13C448}"/>
              </a:ext>
            </a:extLst>
          </p:cNvPr>
          <p:cNvSpPr/>
          <p:nvPr/>
        </p:nvSpPr>
        <p:spPr>
          <a:xfrm>
            <a:off x="694965" y="3449049"/>
            <a:ext cx="6231401"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PR_Customer_SelectByName</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PR_Customer_SelectByName</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5BC6C5F2-073C-28AC-0265-F11327DB0ADA}"/>
              </a:ext>
            </a:extLst>
          </p:cNvPr>
          <p:cNvSpPr/>
          <p:nvPr/>
        </p:nvSpPr>
        <p:spPr>
          <a:xfrm>
            <a:off x="131179" y="344904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3B59716D-BF53-DA00-699F-38D70B5612D9}"/>
              </a:ext>
            </a:extLst>
          </p:cNvPr>
          <p:cNvSpPr/>
          <p:nvPr/>
        </p:nvSpPr>
        <p:spPr>
          <a:xfrm>
            <a:off x="131179" y="311986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8709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bg/>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Stored Procedure (SP) with </a:t>
            </a:r>
            <a:r>
              <a:rPr lang="en-US" dirty="0">
                <a:solidFill>
                  <a:schemeClr val="tx2"/>
                </a:solidFill>
              </a:rPr>
              <a:t>one parameter </a:t>
            </a:r>
            <a:r>
              <a:rPr lang="en-US" dirty="0"/>
              <a:t>[</a:t>
            </a:r>
            <a:r>
              <a:rPr lang="en-US" dirty="0" err="1"/>
              <a:t>SelectByPK</a:t>
            </a:r>
            <a:r>
              <a:rPr lang="en-US" dirty="0"/>
              <a:t>]</a:t>
            </a:r>
          </a:p>
        </p:txBody>
      </p:sp>
      <p:sp>
        <p:nvSpPr>
          <p:cNvPr id="3" name="Content Placeholder 2"/>
          <p:cNvSpPr>
            <a:spLocks noGrp="1"/>
          </p:cNvSpPr>
          <p:nvPr>
            <p:ph idx="1"/>
          </p:nvPr>
        </p:nvSpPr>
        <p:spPr/>
        <p:txBody>
          <a:bodyPr/>
          <a:lstStyle/>
          <a:p>
            <a:pPr marL="0" indent="0">
              <a:buNone/>
            </a:pPr>
            <a:r>
              <a:rPr lang="en-US" dirty="0"/>
              <a:t>	</a:t>
            </a:r>
            <a:endParaRPr lang="gu-IN" dirty="0"/>
          </a:p>
          <a:p>
            <a:pPr marL="0" indent="0">
              <a:buNone/>
            </a:pP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4688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4211793"/>
          <a:ext cx="1143606" cy="8229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err="1"/>
                        <a:t>Hardik</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7" y="3848180"/>
          <a:ext cx="1143605" cy="365760"/>
        </p:xfrm>
        <a:graphic>
          <a:graphicData uri="http://schemas.openxmlformats.org/drawingml/2006/table">
            <a:tbl>
              <a:tblPr firstRow="1" bandRow="1">
                <a:tableStyleId>{8EC20E35-A176-4012-BC5E-935CFFF8708E}</a:tableStyleId>
              </a:tblPr>
              <a:tblGrid>
                <a:gridCol w="1143605">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FF3ABDB-F709-D09B-625E-7D148E8DB815}"/>
              </a:ext>
            </a:extLst>
          </p:cNvPr>
          <p:cNvSpPr/>
          <p:nvPr/>
        </p:nvSpPr>
        <p:spPr>
          <a:xfrm>
            <a:off x="738435" y="1227057"/>
            <a:ext cx="6530112" cy="1631216"/>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PR_Customer_SelectByPK</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 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 </a:t>
            </a:r>
            <a:r>
              <a:rPr lang="en-GB" sz="2000" dirty="0">
                <a:latin typeface="Consolas" panose="020B0609020204030204" pitchFamily="49" charset="0"/>
              </a:rPr>
              <a:t>Age, City, Balance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id="{5FDD3E90-64F7-9BBD-4D64-7DACA45947DE}"/>
              </a:ext>
            </a:extLst>
          </p:cNvPr>
          <p:cNvSpPr/>
          <p:nvPr/>
        </p:nvSpPr>
        <p:spPr>
          <a:xfrm>
            <a:off x="174649" y="1227057"/>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598F2250-72F3-7A80-03BD-1F1544F6EBF2}"/>
              </a:ext>
            </a:extLst>
          </p:cNvPr>
          <p:cNvSpPr/>
          <p:nvPr/>
        </p:nvSpPr>
        <p:spPr>
          <a:xfrm>
            <a:off x="174649" y="897873"/>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317DD91F-2C43-E92E-B141-5DC2386447E6}"/>
              </a:ext>
            </a:extLst>
          </p:cNvPr>
          <p:cNvSpPr/>
          <p:nvPr/>
        </p:nvSpPr>
        <p:spPr>
          <a:xfrm>
            <a:off x="694965" y="3859599"/>
            <a:ext cx="6231401" cy="954107"/>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57F5D530-4C59-BBDF-0BCE-4DC096F679B8}"/>
              </a:ext>
            </a:extLst>
          </p:cNvPr>
          <p:cNvSpPr/>
          <p:nvPr/>
        </p:nvSpPr>
        <p:spPr>
          <a:xfrm>
            <a:off x="131179" y="385959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A76470CA-2686-39D3-A6D6-F4D9D003246F}"/>
              </a:ext>
            </a:extLst>
          </p:cNvPr>
          <p:cNvSpPr/>
          <p:nvPr/>
        </p:nvSpPr>
        <p:spPr>
          <a:xfrm>
            <a:off x="131179" y="353041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213505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[Insert]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3170099"/>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PR_Customer_Insert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INSERT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INTO</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VALUES</a:t>
            </a:r>
            <a:endParaRPr lang="en-GB" sz="2000" dirty="0">
              <a:solidFill>
                <a:srgbClr val="000000"/>
              </a:solidFill>
              <a:latin typeface="Consolas" panose="020B0609020204030204" pitchFamily="49" charset="0"/>
            </a:endParaRPr>
          </a:p>
          <a:p>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@CstID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@Balance</a:t>
            </a:r>
            <a:r>
              <a:rPr lang="en-GB" sz="2000"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B48D4D86-CCDA-83F0-5065-DF6BF1444A24}"/>
              </a:ext>
            </a:extLst>
          </p:cNvPr>
          <p:cNvSpPr/>
          <p:nvPr/>
        </p:nvSpPr>
        <p:spPr>
          <a:xfrm>
            <a:off x="694965" y="4813906"/>
            <a:ext cx="11340916"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106, ‘Umesh’, 30, ‘Morbi’, 20000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@CstID=106, @Name=‘Umesh’, @Age=30, @City=‘Morbi’, @Balance=2000</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73DD812F-0EC0-C258-4665-E76E26DB51A4}"/>
              </a:ext>
            </a:extLst>
          </p:cNvPr>
          <p:cNvSpPr/>
          <p:nvPr/>
        </p:nvSpPr>
        <p:spPr>
          <a:xfrm>
            <a:off x="131179" y="4813906"/>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F8515CA1-B5FF-0A60-1C7B-FD0213C3B486}"/>
              </a:ext>
            </a:extLst>
          </p:cNvPr>
          <p:cNvSpPr/>
          <p:nvPr/>
        </p:nvSpPr>
        <p:spPr>
          <a:xfrm>
            <a:off x="131179" y="4484722"/>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32515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1" grpId="0" uiExpand="1" build="p" animBg="1"/>
      <p:bldP spid="12" grpId="0" animBg="1"/>
      <p:bldP spid="1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[Update]</a:t>
            </a:r>
          </a:p>
        </p:txBody>
      </p:sp>
      <p:sp>
        <p:nvSpPr>
          <p:cNvPr id="3" name="Content Placeholder 2"/>
          <p:cNvSpPr>
            <a:spLocks noGrp="1"/>
          </p:cNvSpPr>
          <p:nvPr>
            <p:ph idx="1"/>
          </p:nvPr>
        </p:nvSpPr>
        <p:spPr>
          <a:xfrm>
            <a:off x="131180" y="863444"/>
            <a:ext cx="11929641" cy="473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4401205"/>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PR_Customer_Update</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FF00FF"/>
                </a:solidFill>
                <a:latin typeface="Consolas" panose="020B0609020204030204" pitchFamily="49" charset="0"/>
              </a:rPr>
              <a:t>UPDATE</a:t>
            </a:r>
            <a:r>
              <a:rPr lang="en-GB" sz="2000" dirty="0">
                <a:solidFill>
                  <a:srgbClr val="0000FF"/>
                </a:solidFill>
                <a:latin typeface="Consolas" panose="020B0609020204030204" pitchFamily="49" charset="0"/>
              </a:rPr>
              <a:t> </a:t>
            </a:r>
            <a:r>
              <a:rPr lang="en-GB" sz="2000" dirty="0">
                <a:solidFill>
                  <a:srgbClr val="000000"/>
                </a:solidFill>
                <a:latin typeface="Consolas" panose="020B0609020204030204" pitchFamily="49" charset="0"/>
              </a:rPr>
              <a:t>Customer </a:t>
            </a:r>
          </a:p>
          <a:p>
            <a:r>
              <a:rPr lang="en-GB" sz="2000" dirty="0">
                <a:solidFill>
                  <a:srgbClr val="0000FF"/>
                </a:solidFill>
                <a:latin typeface="Consolas" panose="020B0609020204030204" pitchFamily="49" charset="0"/>
              </a:rPr>
              <a:t>SET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Age 	 =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City 	 =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=@Balance</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 @CstID</a:t>
            </a:r>
            <a:endParaRPr lang="en-GB" sz="2000" dirty="0">
              <a:solidFill>
                <a:srgbClr val="808080"/>
              </a:solidFill>
              <a:latin typeface="Consolas" panose="020B0609020204030204" pitchFamily="49" charset="0"/>
            </a:endParaRP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4401205"/>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a:p>
            <a:pPr algn="r"/>
            <a:r>
              <a:rPr lang="en-IN" sz="2000" b="1" dirty="0">
                <a:solidFill>
                  <a:schemeClr val="tx1">
                    <a:lumMod val="75000"/>
                    <a:lumOff val="25000"/>
                  </a:schemeClr>
                </a:solidFill>
                <a:latin typeface="Consolas" panose="020B0609020204030204" pitchFamily="49" charset="0"/>
              </a:rPr>
              <a:t>11</a:t>
            </a:r>
          </a:p>
          <a:p>
            <a:pPr algn="r"/>
            <a:r>
              <a:rPr lang="en-IN" sz="2000" b="1" dirty="0">
                <a:solidFill>
                  <a:schemeClr val="tx1">
                    <a:lumMod val="75000"/>
                    <a:lumOff val="25000"/>
                  </a:schemeClr>
                </a:solidFill>
                <a:latin typeface="Consolas" panose="020B0609020204030204" pitchFamily="49" charset="0"/>
              </a:rPr>
              <a:t>12</a:t>
            </a:r>
          </a:p>
          <a:p>
            <a:pPr algn="r"/>
            <a:r>
              <a:rPr lang="en-IN" sz="2000" b="1" dirty="0">
                <a:solidFill>
                  <a:schemeClr val="tx1">
                    <a:lumMod val="75000"/>
                    <a:lumOff val="25000"/>
                  </a:schemeClr>
                </a:solidFill>
                <a:latin typeface="Consolas" panose="020B0609020204030204" pitchFamily="49" charset="0"/>
              </a:rPr>
              <a:t>13</a:t>
            </a:r>
          </a:p>
          <a:p>
            <a:pPr algn="r"/>
            <a:r>
              <a:rPr lang="en-IN" sz="2000" b="1" dirty="0">
                <a:solidFill>
                  <a:schemeClr val="tx1">
                    <a:lumMod val="75000"/>
                    <a:lumOff val="25000"/>
                  </a:schemeClr>
                </a:solidFill>
                <a:latin typeface="Consolas" panose="020B0609020204030204" pitchFamily="49" charset="0"/>
              </a:rPr>
              <a:t>14</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id="{CD4CB208-6586-AAD4-1436-DDA0A3C682F0}"/>
              </a:ext>
            </a:extLst>
          </p:cNvPr>
          <p:cNvGraphicFramePr>
            <a:graphicFrameLocks/>
          </p:cNvGraphicFramePr>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accent6"/>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Rectangle 14">
            <a:extLst>
              <a:ext uri="{FF2B5EF4-FFF2-40B4-BE49-F238E27FC236}">
                <a16:creationId xmlns:a16="http://schemas.microsoft.com/office/drawing/2014/main" id="{C4499F60-3764-5CC8-5C83-857AC1583F24}"/>
              </a:ext>
            </a:extLst>
          </p:cNvPr>
          <p:cNvSpPr/>
          <p:nvPr/>
        </p:nvSpPr>
        <p:spPr>
          <a:xfrm>
            <a:off x="694965" y="6025444"/>
            <a:ext cx="7049443"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PR_Customer_Update</a:t>
            </a:r>
            <a:r>
              <a:rPr lang="en-US" dirty="0">
                <a:solidFill>
                  <a:srgbClr val="000000"/>
                </a:solidFill>
                <a:latin typeface="Consolas" panose="020B0609020204030204" pitchFamily="49" charset="0"/>
              </a:rPr>
              <a:t> 106, ‘Raj’, 25, ‘Rajkot’, 15000</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31179" y="6025444"/>
            <a:ext cx="579518"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31179" y="5696260"/>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427276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5" grpId="0" uiExpand="1" build="p" animBg="1"/>
      <p:bldP spid="16" grpId="0" animBg="1"/>
      <p:bldP spid="1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[Delete]</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PR_Customer_Delete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DELETE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id="{CD4CB208-6586-AAD4-1436-DDA0A3C682F0}"/>
              </a:ext>
            </a:extLst>
          </p:cNvPr>
          <p:cNvGraphicFramePr>
            <a:graphicFrameLocks/>
          </p:cNvGraphicFramePr>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Rectangle 14">
            <a:extLst>
              <a:ext uri="{FF2B5EF4-FFF2-40B4-BE49-F238E27FC236}">
                <a16:creationId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PR_Customer_Delete</a:t>
            </a:r>
            <a:r>
              <a:rPr lang="en-US" dirty="0">
                <a:solidFill>
                  <a:srgbClr val="000000"/>
                </a:solidFill>
                <a:latin typeface="Consolas" panose="020B0609020204030204" pitchFamily="49" charset="0"/>
              </a:rPr>
              <a:t> 106</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cxnSp>
        <p:nvCxnSpPr>
          <p:cNvPr id="13" name="Straight Connector 12">
            <a:extLst>
              <a:ext uri="{FF2B5EF4-FFF2-40B4-BE49-F238E27FC236}">
                <a16:creationId xmlns:a16="http://schemas.microsoft.com/office/drawing/2014/main" id="{DD2346FC-414E-CC60-75EE-61A0300100B9}"/>
              </a:ext>
            </a:extLst>
          </p:cNvPr>
          <p:cNvCxnSpPr/>
          <p:nvPr/>
        </p:nvCxnSpPr>
        <p:spPr>
          <a:xfrm>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2E376C-53DA-0001-04C6-ED1A78FF55BD}"/>
              </a:ext>
            </a:extLst>
          </p:cNvPr>
          <p:cNvCxnSpPr>
            <a:cxnSpLocks/>
          </p:cNvCxnSpPr>
          <p:nvPr/>
        </p:nvCxnSpPr>
        <p:spPr>
          <a:xfrm flipH="1">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6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bg/>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NULL</a:t>
            </a:r>
            <a:r>
              <a:rPr lang="en-US" dirty="0"/>
              <a:t>] As Default Parameter</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i="1" dirty="0"/>
                        <a:t>NULL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PR_Customer_SelectCustName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100</a:t>
            </a:r>
            <a:r>
              <a:rPr lang="en-GB" sz="2000" dirty="0">
                <a:solidFill>
                  <a:srgbClr val="808080"/>
                </a:solidFill>
                <a:latin typeface="Consolas" panose="020B0609020204030204" pitchFamily="49" charset="0"/>
              </a:rPr>
              <a:t>)</a:t>
            </a:r>
            <a:r>
              <a:rPr lang="en-GB" sz="2000" dirty="0">
                <a:solidFill>
                  <a:srgbClr val="0000FF"/>
                </a:solidFill>
                <a:latin typeface="Consolas" panose="020B0609020204030204" pitchFamily="49" charset="0"/>
              </a:rPr>
              <a:t> </a:t>
            </a:r>
            <a:r>
              <a:rPr lang="en-GB" sz="2000" b="1" dirty="0">
                <a:solidFill>
                  <a:srgbClr val="808080"/>
                </a:solidFill>
                <a:latin typeface="Consolas" panose="020B0609020204030204" pitchFamily="49" charset="0"/>
              </a:rPr>
              <a:t>=</a:t>
            </a:r>
            <a:r>
              <a:rPr lang="en-GB" sz="2000" b="1" dirty="0">
                <a:solidFill>
                  <a:srgbClr val="000000"/>
                </a:solidFill>
                <a:latin typeface="Consolas" panose="020B0609020204030204" pitchFamily="49" charset="0"/>
              </a:rPr>
              <a:t> </a:t>
            </a:r>
            <a:r>
              <a:rPr lang="en-GB" sz="2000" b="1" dirty="0">
                <a:solidFill>
                  <a:srgbClr val="808080"/>
                </a:solidFill>
                <a:latin typeface="Consolas" panose="020B0609020204030204" pitchFamily="49" charset="0"/>
              </a:rPr>
              <a:t>NULL</a:t>
            </a:r>
            <a:endParaRPr lang="en-GB" sz="2000" b="1"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@CstName</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id="{3B791CFE-578E-D804-38AE-6681F5BF5247}"/>
              </a:ext>
            </a:extLst>
          </p:cNvPr>
          <p:cNvSpPr/>
          <p:nvPr/>
        </p:nvSpPr>
        <p:spPr>
          <a:xfrm>
            <a:off x="716185" y="533773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'Ajay'</a:t>
            </a:r>
            <a:r>
              <a:rPr lang="en-GB" dirty="0">
                <a:solidFill>
                  <a:srgbClr val="000000"/>
                </a:solidFill>
                <a:latin typeface="Consolas" panose="020B0609020204030204" pitchFamily="49" charset="0"/>
              </a:rPr>
              <a:t> </a:t>
            </a:r>
          </a:p>
        </p:txBody>
      </p:sp>
      <p:sp>
        <p:nvSpPr>
          <p:cNvPr id="20" name="Rectangle 19">
            <a:extLst>
              <a:ext uri="{FF2B5EF4-FFF2-40B4-BE49-F238E27FC236}">
                <a16:creationId xmlns:a16="http://schemas.microsoft.com/office/drawing/2014/main" id="{E088FFF4-84CB-9838-F391-8764634A3AE6}"/>
              </a:ext>
            </a:extLst>
          </p:cNvPr>
          <p:cNvSpPr/>
          <p:nvPr/>
        </p:nvSpPr>
        <p:spPr>
          <a:xfrm>
            <a:off x="152398" y="533773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id="{84DDB2EF-9A43-6E16-1634-5F77F1F696E8}"/>
              </a:ext>
            </a:extLst>
          </p:cNvPr>
          <p:cNvSpPr/>
          <p:nvPr/>
        </p:nvSpPr>
        <p:spPr>
          <a:xfrm>
            <a:off x="152398" y="500854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3" name="TextBox 2">
            <a:extLst>
              <a:ext uri="{FF2B5EF4-FFF2-40B4-BE49-F238E27FC236}">
                <a16:creationId xmlns:a16="http://schemas.microsoft.com/office/drawing/2014/main" id="{226A7A56-A308-0C78-209E-6C25E8B150CF}"/>
              </a:ext>
            </a:extLst>
          </p:cNvPr>
          <p:cNvSpPr txBox="1"/>
          <p:nvPr/>
        </p:nvSpPr>
        <p:spPr>
          <a:xfrm>
            <a:off x="152398" y="3816220"/>
            <a:ext cx="7093899" cy="923330"/>
          </a:xfrm>
          <a:prstGeom prst="rect">
            <a:avLst/>
          </a:prstGeom>
          <a:noFill/>
        </p:spPr>
        <p:txBody>
          <a:bodyPr wrap="square" rtlCol="0">
            <a:spAutoFit/>
          </a:bodyPr>
          <a:lstStyle/>
          <a:p>
            <a:pPr algn="just"/>
            <a:r>
              <a:rPr lang="en-US" dirty="0"/>
              <a:t>When you execute above statement you will get </a:t>
            </a:r>
            <a:r>
              <a:rPr lang="en-US" dirty="0" err="1"/>
              <a:t>CstID</a:t>
            </a:r>
            <a:r>
              <a:rPr lang="en-US" dirty="0"/>
              <a:t> 105 Record in which Name is NULL, If you don’t specify any value it will take NULL as default supplied value.</a:t>
            </a:r>
            <a:endParaRPr lang="en-GB" dirty="0"/>
          </a:p>
        </p:txBody>
      </p:sp>
      <p:sp>
        <p:nvSpPr>
          <p:cNvPr id="22" name="TextBox 21">
            <a:extLst>
              <a:ext uri="{FF2B5EF4-FFF2-40B4-BE49-F238E27FC236}">
                <a16:creationId xmlns:a16="http://schemas.microsoft.com/office/drawing/2014/main" id="{AA9D8139-E15C-C548-DEC3-D0BA78DF706E}"/>
              </a:ext>
            </a:extLst>
          </p:cNvPr>
          <p:cNvSpPr txBox="1"/>
          <p:nvPr/>
        </p:nvSpPr>
        <p:spPr>
          <a:xfrm>
            <a:off x="152397" y="5783510"/>
            <a:ext cx="7093899" cy="646331"/>
          </a:xfrm>
          <a:prstGeom prst="rect">
            <a:avLst/>
          </a:prstGeom>
          <a:noFill/>
        </p:spPr>
        <p:txBody>
          <a:bodyPr wrap="square" rtlCol="0">
            <a:spAutoFit/>
          </a:bodyPr>
          <a:lstStyle/>
          <a:p>
            <a:pPr algn="just"/>
            <a:r>
              <a:rPr lang="en-US" dirty="0"/>
              <a:t>When you execute above statement you will get records in which name column consist ‘Ajay’ as value.</a:t>
            </a:r>
            <a:endParaRPr lang="en-GB" dirty="0"/>
          </a:p>
        </p:txBody>
      </p:sp>
    </p:spTree>
    <p:extLst>
      <p:ext uri="{BB962C8B-B14F-4D97-AF65-F5344CB8AC3E}">
        <p14:creationId xmlns:p14="http://schemas.microsoft.com/office/powerpoint/2010/main" val="41195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P spid="3" grpId="0"/>
      <p:bldP spid="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Parameters in Stored Procedures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9582401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Stored Procedure </a:t>
            </a:r>
            <a:r>
              <a:rPr lang="en-US" dirty="0">
                <a:solidFill>
                  <a:schemeClr val="tx2"/>
                </a:solidFill>
              </a:rPr>
              <a:t>OUT</a:t>
            </a:r>
            <a:r>
              <a:rPr lang="en-US" dirty="0"/>
              <a:t>/</a:t>
            </a:r>
            <a:r>
              <a:rPr lang="en-US" dirty="0">
                <a:solidFill>
                  <a:schemeClr val="tx2"/>
                </a:solidFill>
              </a:rPr>
              <a:t>OUTPUT</a:t>
            </a:r>
            <a:r>
              <a:rPr lang="en-US" dirty="0"/>
              <a:t> Parameter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To set output parameters for a stored procedure is basically the same as setting up input parameters, the only difference is that you use the </a:t>
            </a:r>
            <a:r>
              <a:rPr lang="en-US" b="1" dirty="0"/>
              <a:t>OUTPUT</a:t>
            </a:r>
            <a:r>
              <a:rPr lang="en-US" dirty="0"/>
              <a:t> clause </a:t>
            </a:r>
            <a:r>
              <a:rPr lang="en-US" b="1" dirty="0"/>
              <a:t>after the parameter name </a:t>
            </a:r>
            <a:r>
              <a:rPr lang="en-US" dirty="0"/>
              <a:t>to </a:t>
            </a:r>
            <a:r>
              <a:rPr lang="en-US" b="1" dirty="0"/>
              <a:t>specify that it should return a value</a:t>
            </a:r>
            <a:r>
              <a:rPr lang="en-US" dirty="0"/>
              <a:t>.  </a:t>
            </a:r>
          </a:p>
          <a:p>
            <a:r>
              <a:rPr lang="en-US" dirty="0"/>
              <a:t>The output clause can be specified by either using the keyword "OUTPUT" or just "OUT". </a:t>
            </a:r>
          </a:p>
        </p:txBody>
      </p:sp>
      <p:sp>
        <p:nvSpPr>
          <p:cNvPr id="4" name="Rectangle 3">
            <a:extLst>
              <a:ext uri="{FF2B5EF4-FFF2-40B4-BE49-F238E27FC236}">
                <a16:creationId xmlns:a16="http://schemas.microsoft.com/office/drawing/2014/main" id="{CCC04B9A-372A-EC90-3C6F-D0D5053FC9E8}"/>
              </a:ext>
            </a:extLst>
          </p:cNvPr>
          <p:cNvSpPr/>
          <p:nvPr/>
        </p:nvSpPr>
        <p:spPr>
          <a:xfrm>
            <a:off x="1014725" y="2765826"/>
            <a:ext cx="6004415"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CE0FA9D8-CF4E-09C5-DF26-91A1787E70BF}"/>
              </a:ext>
            </a:extLst>
          </p:cNvPr>
          <p:cNvSpPr/>
          <p:nvPr/>
        </p:nvSpPr>
        <p:spPr>
          <a:xfrm>
            <a:off x="435207" y="2788560"/>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id="{353A77F3-764F-7414-ADFD-5B1C93E8B16C}"/>
              </a:ext>
            </a:extLst>
          </p:cNvPr>
          <p:cNvSpPr/>
          <p:nvPr/>
        </p:nvSpPr>
        <p:spPr>
          <a:xfrm>
            <a:off x="429758" y="2459376"/>
            <a:ext cx="41422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 with OUT Parameter </a:t>
            </a:r>
          </a:p>
        </p:txBody>
      </p:sp>
      <p:graphicFrame>
        <p:nvGraphicFramePr>
          <p:cNvPr id="10" name="Content Placeholder 4">
            <a:extLst>
              <a:ext uri="{FF2B5EF4-FFF2-40B4-BE49-F238E27FC236}">
                <a16:creationId xmlns:a16="http://schemas.microsoft.com/office/drawing/2014/main" id="{D0EAD167-1369-D27E-B305-A431475AF504}"/>
              </a:ext>
            </a:extLst>
          </p:cNvPr>
          <p:cNvGraphicFramePr>
            <a:graphicFrameLocks/>
          </p:cNvGraphicFramePr>
          <p:nvPr/>
        </p:nvGraphicFramePr>
        <p:xfrm>
          <a:off x="7598658" y="2786413"/>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1" name="Content Placeholder 4">
            <a:extLst>
              <a:ext uri="{FF2B5EF4-FFF2-40B4-BE49-F238E27FC236}">
                <a16:creationId xmlns:a16="http://schemas.microsoft.com/office/drawing/2014/main" id="{D62668B2-FB14-89BE-7F56-3D6477713325}"/>
              </a:ext>
            </a:extLst>
          </p:cNvPr>
          <p:cNvGraphicFramePr>
            <a:graphicFrameLocks/>
          </p:cNvGraphicFramePr>
          <p:nvPr/>
        </p:nvGraphicFramePr>
        <p:xfrm>
          <a:off x="7598658" y="2422800"/>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1184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2.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3.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4.xml><?xml version="1.0" encoding="utf-8"?>
<p:tagLst xmlns:a="http://schemas.openxmlformats.org/drawingml/2006/main" xmlns:r="http://schemas.openxmlformats.org/officeDocument/2006/relationships" xmlns:p="http://schemas.openxmlformats.org/presentationml/2006/main">
  <p:tag name="TIMING" val="|9|8|25.2|5.6|15.4|40.1|12.5|23.1"/>
</p:tagLst>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3967</TotalTime>
  <Words>18314</Words>
  <Application>Microsoft Office PowerPoint</Application>
  <PresentationFormat>Widescreen</PresentationFormat>
  <Paragraphs>4755</Paragraphs>
  <Slides>180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180</vt:i4>
      </vt:variant>
    </vt:vector>
  </HeadingPairs>
  <TitlesOfParts>
    <vt:vector size="194" baseType="lpstr">
      <vt:lpstr>Roboto Condensed</vt:lpstr>
      <vt:lpstr>Wingdings</vt:lpstr>
      <vt:lpstr>Times New Roman</vt:lpstr>
      <vt:lpstr>Consolas</vt:lpstr>
      <vt:lpstr>Calibri</vt:lpstr>
      <vt:lpstr>open sans</vt:lpstr>
      <vt:lpstr>open sans</vt:lpstr>
      <vt:lpstr>Roboto Condensed Light</vt:lpstr>
      <vt:lpstr>Shruti</vt:lpstr>
      <vt:lpstr>Wingdings 3</vt:lpstr>
      <vt:lpstr>Wingdings 2</vt:lpstr>
      <vt:lpstr>Lohit Gujarati</vt:lpstr>
      <vt:lpstr>Arial</vt:lpstr>
      <vt:lpstr>Office Theme</vt:lpstr>
      <vt:lpstr>Unit-1  Advanced SQL Concepts</vt:lpstr>
      <vt:lpstr>PowerPoint Presentation</vt:lpstr>
      <vt:lpstr>Group by </vt:lpstr>
      <vt:lpstr>Aggregate Functions</vt:lpstr>
      <vt:lpstr>Aggregate Functions (Cont..)</vt:lpstr>
      <vt:lpstr>Aggregate Functions Example</vt:lpstr>
      <vt:lpstr>Exercise – Aggregate functions</vt:lpstr>
      <vt:lpstr>Group by</vt:lpstr>
      <vt:lpstr>What is Group by?</vt:lpstr>
      <vt:lpstr>Aggregate Functions with Group By Example</vt:lpstr>
      <vt:lpstr>Aggregate Functions Group By with Filter Example (Cont..)</vt:lpstr>
      <vt:lpstr>Aggregate Functions Group By with Filter Example (Cont..)</vt:lpstr>
      <vt:lpstr>Exercise – Group by</vt:lpstr>
      <vt:lpstr>Join </vt:lpstr>
      <vt:lpstr>Joins</vt:lpstr>
      <vt:lpstr>Inner Join</vt:lpstr>
      <vt:lpstr>Inner Join(Cont..)</vt:lpstr>
      <vt:lpstr>Inner Join(Cont..)</vt:lpstr>
      <vt:lpstr>Left outer Join</vt:lpstr>
      <vt:lpstr>Left outer Join(Cont..)</vt:lpstr>
      <vt:lpstr>Right outer Join</vt:lpstr>
      <vt:lpstr>Right outer Join(Cont..)</vt:lpstr>
      <vt:lpstr>Full outer Join</vt:lpstr>
      <vt:lpstr>Full outer Join(Cont..)</vt:lpstr>
      <vt:lpstr>Cross Join</vt:lpstr>
      <vt:lpstr>Cross Join(Cont..)</vt:lpstr>
      <vt:lpstr>Self Join</vt:lpstr>
      <vt:lpstr>Self Join(Cont..)</vt:lpstr>
      <vt:lpstr>Join Examples</vt:lpstr>
      <vt:lpstr>Join Examples(Cont..)</vt:lpstr>
      <vt:lpstr>Join Examples(Cont..)</vt:lpstr>
      <vt:lpstr>Join Examples(Cont..)</vt:lpstr>
      <vt:lpstr>Join Examples(Cont..)</vt:lpstr>
      <vt:lpstr>Subquery</vt:lpstr>
      <vt:lpstr>Sub Query</vt:lpstr>
      <vt:lpstr>Types of Sub Query</vt:lpstr>
      <vt:lpstr>1. Single Row Sub Query</vt:lpstr>
      <vt:lpstr>2. Multiple Row Sub Query </vt:lpstr>
      <vt:lpstr>3. Correlated Sub Query </vt:lpstr>
      <vt:lpstr>3. Correlated Sub Query (Conti..)</vt:lpstr>
      <vt:lpstr>Keys</vt:lpstr>
      <vt:lpstr>What is Constraints?</vt:lpstr>
      <vt:lpstr>Constraints used in SQL</vt:lpstr>
      <vt:lpstr>NOT NULL Constraint</vt:lpstr>
      <vt:lpstr>CHECK Constraint</vt:lpstr>
      <vt:lpstr>DEFAULT Constraint</vt:lpstr>
      <vt:lpstr>What is Key?</vt:lpstr>
      <vt:lpstr>UNIQUE KEY</vt:lpstr>
      <vt:lpstr>PRIMARY KEY</vt:lpstr>
      <vt:lpstr>FOREIGN KEY</vt:lpstr>
      <vt:lpstr>System Functions</vt:lpstr>
      <vt:lpstr>Introduction : Function</vt:lpstr>
      <vt:lpstr>Introduction : Function</vt:lpstr>
      <vt:lpstr>Types of Functions</vt:lpstr>
      <vt:lpstr>1. System Functions</vt:lpstr>
      <vt:lpstr>1. Aggregate Functions</vt:lpstr>
      <vt:lpstr>1. Aggregate Functions (Cont..)</vt:lpstr>
      <vt:lpstr>1. Aggregate Functions Example</vt:lpstr>
      <vt:lpstr>1. Aggregate Functions with Group By Example</vt:lpstr>
      <vt:lpstr>1. Aggregate Functions Group By with Filter Example (Cont..)</vt:lpstr>
      <vt:lpstr>1. Aggregate Functions Group By with Filter Example (Cont..)</vt:lpstr>
      <vt:lpstr>2. Date &amp; Time Functions</vt:lpstr>
      <vt:lpstr>2. Date &amp; Time Functions (Cont..)</vt:lpstr>
      <vt:lpstr>2. Date &amp; Time Functions | DAY() (Cont..)</vt:lpstr>
      <vt:lpstr>2. Date &amp; Time Functions | MONTH () (Cont..)</vt:lpstr>
      <vt:lpstr>2. Date &amp; Time Functions | YEAR () (Cont..)</vt:lpstr>
      <vt:lpstr>2. Date &amp; Time Functions | DATEPART () (Cont..)</vt:lpstr>
      <vt:lpstr>2. Date &amp; Time Functions | DATENAME () (Cont..)</vt:lpstr>
      <vt:lpstr>2. Date &amp; Time Functions | EOMONTH () (Cont..)</vt:lpstr>
      <vt:lpstr>2. Date &amp; Time Functions | DATEADD () (Cont..)</vt:lpstr>
      <vt:lpstr>2. Date &amp; Time Functions | DATEDIFF () (Cont..)</vt:lpstr>
      <vt:lpstr>2. Date &amp; Time Functions | ISDATE () (Cont..)</vt:lpstr>
      <vt:lpstr>3. Mathematical Functions</vt:lpstr>
      <vt:lpstr>3. Mathematical Functions (Cont..)</vt:lpstr>
      <vt:lpstr>4. String Functions</vt:lpstr>
      <vt:lpstr>4. String Functions (Cont..)</vt:lpstr>
      <vt:lpstr>4. String Functions (Cont..)</vt:lpstr>
      <vt:lpstr>4. String Functions (Cont..)</vt:lpstr>
      <vt:lpstr>4. String Functions (Cont..)</vt:lpstr>
      <vt:lpstr>5. Other Functions</vt:lpstr>
      <vt:lpstr>5. Other Functions</vt:lpstr>
      <vt:lpstr>User Defined Functions (UDF)</vt:lpstr>
      <vt:lpstr>User Defined Functions</vt:lpstr>
      <vt:lpstr>How to create function?</vt:lpstr>
      <vt:lpstr>PowerPoint Presentation</vt:lpstr>
      <vt:lpstr>Example : UDF</vt:lpstr>
      <vt:lpstr>Example : UDF</vt:lpstr>
      <vt:lpstr>Example : UDF</vt:lpstr>
      <vt:lpstr>Stored Procedures (SP)</vt:lpstr>
      <vt:lpstr>What is Stored Procedure?</vt:lpstr>
      <vt:lpstr>What is Stored Procedure? (Cont..)</vt:lpstr>
      <vt:lpstr>Example of Stored Procedure (SP) without parameter [SelectByName]</vt:lpstr>
      <vt:lpstr>Example of Stored Procedure (SP) with one parameter [SelectByPK]</vt:lpstr>
      <vt:lpstr>Example of Stored Procedure (SP) [Insert]</vt:lpstr>
      <vt:lpstr>Example of Stored Procedure (SP) [Update]</vt:lpstr>
      <vt:lpstr>Example of Stored Procedure (SP) [Delete]</vt:lpstr>
      <vt:lpstr>Example of Stored Procedure (SP) [NULL] As Default Parameter</vt:lpstr>
      <vt:lpstr>Parameters in Stored Procedures</vt:lpstr>
      <vt:lpstr>Stored Procedure OUT/OUTPUT Parameter</vt:lpstr>
      <vt:lpstr>Example of Stored Procedure (SP) [OUT] Parameter</vt:lpstr>
      <vt:lpstr>Stored Procedure Important Error Messages [Remember]</vt:lpstr>
      <vt:lpstr>Practice </vt:lpstr>
      <vt:lpstr>Procedures v/s Functions</vt:lpstr>
      <vt:lpstr>Function v/s Procedure</vt:lpstr>
      <vt:lpstr>Function v/s Procedure (Cont..)</vt:lpstr>
      <vt:lpstr>Cursor</vt:lpstr>
      <vt:lpstr>Introduction : Cursor</vt:lpstr>
      <vt:lpstr>Types of Cursor </vt:lpstr>
      <vt:lpstr>SQL Cursor Life Cycle</vt:lpstr>
      <vt:lpstr>SQL Cursor Life Cycle (Cont..)</vt:lpstr>
      <vt:lpstr>SQL Cursor Life Cycle - Steps (Cont..)</vt:lpstr>
      <vt:lpstr>SQL Cursor Life Cycle - Steps (Cont..)</vt:lpstr>
      <vt:lpstr>SQL Cursor Life Cycle - Steps (Summary)</vt:lpstr>
      <vt:lpstr>Example of Cursor</vt:lpstr>
      <vt:lpstr>SQL Cursor Execution</vt:lpstr>
      <vt:lpstr>Example of Cursor</vt:lpstr>
      <vt:lpstr>Trigger</vt:lpstr>
      <vt:lpstr>Introduction : Trigger</vt:lpstr>
      <vt:lpstr>Purpose of Triggers</vt:lpstr>
      <vt:lpstr>Types of Trigger</vt:lpstr>
      <vt:lpstr>DML Triggers [Important]</vt:lpstr>
      <vt:lpstr>Syntax of Trigger</vt:lpstr>
      <vt:lpstr>Example of Trigger</vt:lpstr>
      <vt:lpstr>Example of Trigger [Insert]</vt:lpstr>
      <vt:lpstr>Example of Trigger [Update]</vt:lpstr>
      <vt:lpstr>Example of Trigger [Delete]</vt:lpstr>
      <vt:lpstr>Example of Trigger [Custom] </vt:lpstr>
      <vt:lpstr>Example of Trigger [Custom] </vt:lpstr>
      <vt:lpstr>Trigger [Practice]</vt:lpstr>
      <vt:lpstr>Pros/Advantages of SQL Server Triggers</vt:lpstr>
      <vt:lpstr>Cons/Disadvantages of SQL Server Triggers</vt:lpstr>
      <vt:lpstr>Exception Handling</vt:lpstr>
      <vt:lpstr>Introduction : Error Handling</vt:lpstr>
      <vt:lpstr>Types of SQL Server Exceptions</vt:lpstr>
      <vt:lpstr>System Defined Exception - Example</vt:lpstr>
      <vt:lpstr>User Defined Exception – Example [Odd/Even Number]</vt:lpstr>
      <vt:lpstr>Stored Procedure – Exception Example</vt:lpstr>
      <vt:lpstr>@@ERROR</vt:lpstr>
      <vt:lpstr>ERROR_NUMBER()</vt:lpstr>
      <vt:lpstr>@@ERROR v/s ERROR_NUMBER ()</vt:lpstr>
      <vt:lpstr>Handling Errors using TRY…CATCH</vt:lpstr>
      <vt:lpstr>Nested TRY Block</vt:lpstr>
      <vt:lpstr>Error Functions Example</vt:lpstr>
      <vt:lpstr>Error Functions in SQL</vt:lpstr>
      <vt:lpstr>Procedure with TRY…CATCH Example</vt:lpstr>
      <vt:lpstr>SQL Server RAISERROR</vt:lpstr>
      <vt:lpstr>RAISERROR Example</vt:lpstr>
      <vt:lpstr>RAISERROR Example</vt:lpstr>
      <vt:lpstr>Throw Example</vt:lpstr>
      <vt:lpstr>TCL and DCL Commands</vt:lpstr>
      <vt:lpstr>What is Transaction ??</vt:lpstr>
      <vt:lpstr>Transaction Control Command</vt:lpstr>
      <vt:lpstr>Transaction Control Command (Conti…)</vt:lpstr>
      <vt:lpstr>Transaction Control Command (Conti…)</vt:lpstr>
      <vt:lpstr>Transaction Control Command (Conti…)</vt:lpstr>
      <vt:lpstr>1. Commit </vt:lpstr>
      <vt:lpstr>1. Commit (Conti…)</vt:lpstr>
      <vt:lpstr>2. Savepoint</vt:lpstr>
      <vt:lpstr>3. Rollback</vt:lpstr>
      <vt:lpstr>Example of COMMIT, ROLLBACK and SAVEPOINT</vt:lpstr>
      <vt:lpstr>Example of COMMIT, ROLLBACK and SAVEPOINT (Conti…)</vt:lpstr>
      <vt:lpstr>Example of COMMIT, ROLLBACK and SAVEPOINT (Conti…)</vt:lpstr>
      <vt:lpstr>Example of COMMIT, ROLLBACK and SAVEPOINT (Conti…)</vt:lpstr>
      <vt:lpstr>Example of COMMIT, ROLLBACK and SAVEPOINT (Conti…)</vt:lpstr>
      <vt:lpstr>Example of COMMIT, ROLLBACK and SAVEPOINT (Conti…)</vt:lpstr>
      <vt:lpstr>Data Control Language</vt:lpstr>
      <vt:lpstr>Data Control Language Real Life Example</vt:lpstr>
      <vt:lpstr>GRANT – Grant Privileges </vt:lpstr>
      <vt:lpstr>GRANT – Grant Privileges (Conti…) </vt:lpstr>
      <vt:lpstr>GRANT – Grant Privileges (Conti…) </vt:lpstr>
      <vt:lpstr>GRANT – Grant Privileges (Conti…)</vt:lpstr>
      <vt:lpstr>REVOKE – Revoke Privileges </vt:lpstr>
      <vt:lpstr>REVOKE – Revoke Privileges (Conti…)</vt:lpstr>
      <vt:lpstr>REVOKE – Revoke Privileges (Conti…)</vt:lpstr>
      <vt:lpstr>Example of Grant and Revoke</vt:lpstr>
      <vt:lpstr>Example of Grant and Revoke (Conti…)</vt:lpstr>
      <vt:lpstr>Example of Grant and Revoke (Conti…)</vt:lpstr>
      <vt:lpstr>Example of Grant and Revoke (Conti…)</vt:lpstr>
      <vt:lpstr>Example of Grant and Revoke (Conti…)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500</cp:revision>
  <dcterms:created xsi:type="dcterms:W3CDTF">2020-05-01T05:09:15Z</dcterms:created>
  <dcterms:modified xsi:type="dcterms:W3CDTF">2024-08-06T05:10:16Z</dcterms:modified>
</cp:coreProperties>
</file>