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7"/>
  </p:notesMasterIdLst>
  <p:sldIdLst>
    <p:sldId id="309" r:id="rId2"/>
    <p:sldId id="292" r:id="rId3"/>
    <p:sldId id="310" r:id="rId4"/>
    <p:sldId id="311" r:id="rId5"/>
    <p:sldId id="498" r:id="rId6"/>
    <p:sldId id="312" r:id="rId7"/>
    <p:sldId id="346" r:id="rId8"/>
    <p:sldId id="499" r:id="rId9"/>
    <p:sldId id="347" r:id="rId10"/>
    <p:sldId id="501" r:id="rId11"/>
    <p:sldId id="502" r:id="rId12"/>
    <p:sldId id="503" r:id="rId13"/>
    <p:sldId id="355" r:id="rId14"/>
    <p:sldId id="500" r:id="rId15"/>
    <p:sldId id="348" r:id="rId16"/>
    <p:sldId id="349" r:id="rId17"/>
    <p:sldId id="350" r:id="rId18"/>
    <p:sldId id="420" r:id="rId19"/>
    <p:sldId id="354" r:id="rId20"/>
    <p:sldId id="421" r:id="rId21"/>
    <p:sldId id="360" r:id="rId22"/>
    <p:sldId id="361" r:id="rId23"/>
    <p:sldId id="362" r:id="rId24"/>
    <p:sldId id="363" r:id="rId25"/>
    <p:sldId id="364" r:id="rId26"/>
    <p:sldId id="365" r:id="rId27"/>
    <p:sldId id="422" r:id="rId28"/>
    <p:sldId id="367" r:id="rId29"/>
    <p:sldId id="369" r:id="rId30"/>
    <p:sldId id="370" r:id="rId31"/>
    <p:sldId id="371" r:id="rId32"/>
    <p:sldId id="372" r:id="rId33"/>
    <p:sldId id="374" r:id="rId34"/>
    <p:sldId id="375" r:id="rId35"/>
    <p:sldId id="376" r:id="rId36"/>
    <p:sldId id="423" r:id="rId37"/>
    <p:sldId id="378" r:id="rId38"/>
    <p:sldId id="379" r:id="rId39"/>
    <p:sldId id="380" r:id="rId40"/>
    <p:sldId id="391" r:id="rId41"/>
    <p:sldId id="384" r:id="rId42"/>
    <p:sldId id="385" r:id="rId43"/>
    <p:sldId id="392" r:id="rId44"/>
    <p:sldId id="393" r:id="rId45"/>
    <p:sldId id="504" r:id="rId46"/>
    <p:sldId id="405" r:id="rId47"/>
    <p:sldId id="407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505" r:id="rId57"/>
    <p:sldId id="506" r:id="rId58"/>
    <p:sldId id="507" r:id="rId59"/>
    <p:sldId id="508" r:id="rId60"/>
    <p:sldId id="509" r:id="rId61"/>
    <p:sldId id="510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535" r:id="rId86"/>
    <p:sldId id="536" r:id="rId87"/>
    <p:sldId id="537" r:id="rId88"/>
    <p:sldId id="538" r:id="rId89"/>
    <p:sldId id="539" r:id="rId90"/>
    <p:sldId id="540" r:id="rId91"/>
    <p:sldId id="541" r:id="rId92"/>
    <p:sldId id="542" r:id="rId93"/>
    <p:sldId id="574" r:id="rId94"/>
    <p:sldId id="575" r:id="rId95"/>
    <p:sldId id="576" r:id="rId96"/>
    <p:sldId id="544" r:id="rId97"/>
    <p:sldId id="577" r:id="rId98"/>
    <p:sldId id="546" r:id="rId99"/>
    <p:sldId id="547" r:id="rId100"/>
    <p:sldId id="548" r:id="rId101"/>
    <p:sldId id="549" r:id="rId102"/>
    <p:sldId id="550" r:id="rId103"/>
    <p:sldId id="551" r:id="rId104"/>
    <p:sldId id="554" r:id="rId105"/>
    <p:sldId id="555" r:id="rId106"/>
    <p:sldId id="556" r:id="rId107"/>
    <p:sldId id="552" r:id="rId108"/>
    <p:sldId id="553" r:id="rId109"/>
    <p:sldId id="557" r:id="rId110"/>
    <p:sldId id="558" r:id="rId111"/>
    <p:sldId id="560" r:id="rId112"/>
    <p:sldId id="561" r:id="rId113"/>
    <p:sldId id="564" r:id="rId114"/>
    <p:sldId id="562" r:id="rId115"/>
    <p:sldId id="563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387" r:id="rId126"/>
  </p:sldIdLst>
  <p:sldSz cx="12192000" cy="6858000"/>
  <p:notesSz cx="6858000" cy="9144000"/>
  <p:embeddedFontLst>
    <p:embeddedFont>
      <p:font typeface="MS LineDraw" panose="020B0604020202020204" charset="0"/>
      <p:regular r:id="rId128"/>
    </p:embeddedFont>
    <p:embeddedFont>
      <p:font typeface="Roboto Condensed" panose="02000000000000000000" pitchFamily="2" charset="0"/>
      <p:regular r:id="rId129"/>
      <p:bold r:id="rId130"/>
      <p:italic r:id="rId131"/>
      <p:boldItalic r:id="rId132"/>
    </p:embeddedFont>
    <p:embeddedFont>
      <p:font typeface="Roboto Condensed Light" panose="02000000000000000000" pitchFamily="2" charset="0"/>
      <p:regular r:id="rId133"/>
      <p:italic r:id="rId134"/>
    </p:embeddedFont>
    <p:embeddedFont>
      <p:font typeface="Wingdings 2" panose="05020102010507070707" pitchFamily="18" charset="2"/>
      <p:regular r:id="rId135"/>
    </p:embeddedFont>
    <p:embeddedFont>
      <p:font typeface="Wingdings 3" panose="05040102010807070707" pitchFamily="18" charset="2"/>
      <p:regular r:id="rId1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v+mL3VgsrJPlvGG0xp0zw==" hashData="CiGtnaiNvb/vXFTpkiE81lJxljvEIuY0yo4WtB0afNdWr0+op23CsoilHKSuxDiTuUyS87JX2Qp/1iiaXQ6t/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7.fntdata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3.fntdata"/><Relationship Id="rId135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4.fntdata"/><Relationship Id="rId136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6.fntdata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38FCA154-DB2C-48C9-A48C-2DE9F6619FE4}"/>
    <pc:docChg chg="undo custSel modSld modMainMaster">
      <pc:chgData name="Naimish Vadodariya" userId="d2e325c0593a319e" providerId="LiveId" clId="{38FCA154-DB2C-48C9-A48C-2DE9F6619FE4}" dt="2022-03-13T06:59:11.789" v="340" actId="113"/>
      <pc:docMkLst>
        <pc:docMk/>
      </pc:docMkLst>
      <pc:sldChg chg="modSp">
        <pc:chgData name="Naimish Vadodariya" userId="d2e325c0593a319e" providerId="LiveId" clId="{38FCA154-DB2C-48C9-A48C-2DE9F6619FE4}" dt="2022-03-13T06:12:43.615" v="1" actId="2710"/>
        <pc:sldMkLst>
          <pc:docMk/>
          <pc:sldMk cId="4216305698" sldId="292"/>
        </pc:sldMkLst>
        <pc:spChg chg="mod">
          <ac:chgData name="Naimish Vadodariya" userId="d2e325c0593a319e" providerId="LiveId" clId="{38FCA154-DB2C-48C9-A48C-2DE9F6619FE4}" dt="2022-03-13T06:12:43.615" v="1" actId="2710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38FCA154-DB2C-48C9-A48C-2DE9F6619FE4}" dt="2022-03-13T06:54:43.358" v="338" actId="404"/>
        <pc:sldMkLst>
          <pc:docMk/>
          <pc:sldMk cId="1600834761" sldId="309"/>
        </pc:sldMkLst>
        <pc:spChg chg="mod">
          <ac:chgData name="Naimish Vadodariya" userId="d2e325c0593a319e" providerId="LiveId" clId="{38FCA154-DB2C-48C9-A48C-2DE9F6619FE4}" dt="2022-03-13T06:54:43.358" v="338" actId="404"/>
          <ac:spMkLst>
            <pc:docMk/>
            <pc:sldMk cId="1600834761" sldId="309"/>
            <ac:spMk id="8" creationId="{03F305CB-DBE2-45D5-8D0B-92106F27C4BB}"/>
          </ac:spMkLst>
        </pc:spChg>
        <pc:spChg chg="mod">
          <ac:chgData name="Naimish Vadodariya" userId="d2e325c0593a319e" providerId="LiveId" clId="{38FCA154-DB2C-48C9-A48C-2DE9F6619FE4}" dt="2022-03-13T06:45:05.237" v="178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43:50.154" v="175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43:31.374" v="129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38FCA154-DB2C-48C9-A48C-2DE9F6619FE4}" dt="2022-03-13T06:53:38.285" v="317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38FCA154-DB2C-48C9-A48C-2DE9F6619FE4}" dt="2022-03-13T06:44:56.645" v="176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38FCA154-DB2C-48C9-A48C-2DE9F6619FE4}" dt="2022-03-13T06:46:32.777" v="225" actId="20577"/>
        <pc:sldMkLst>
          <pc:docMk/>
          <pc:sldMk cId="2063409194" sldId="312"/>
        </pc:sldMkLst>
        <pc:spChg chg="mod">
          <ac:chgData name="Naimish Vadodariya" userId="d2e325c0593a319e" providerId="LiveId" clId="{38FCA154-DB2C-48C9-A48C-2DE9F6619FE4}" dt="2022-03-13T06:45:39.522" v="220" actId="20577"/>
          <ac:spMkLst>
            <pc:docMk/>
            <pc:sldMk cId="2063409194" sldId="312"/>
            <ac:spMk id="3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46:13.953" v="221" actId="113"/>
          <ac:spMkLst>
            <pc:docMk/>
            <pc:sldMk cId="2063409194" sldId="312"/>
            <ac:spMk id="5" creationId="{00000000-0000-0000-0000-000000000000}"/>
          </ac:spMkLst>
        </pc:spChg>
        <pc:graphicFrameChg chg="modGraphic">
          <ac:chgData name="Naimish Vadodariya" userId="d2e325c0593a319e" providerId="LiveId" clId="{38FCA154-DB2C-48C9-A48C-2DE9F6619FE4}" dt="2022-03-13T06:46:32.777" v="225" actId="20577"/>
          <ac:graphicFrameMkLst>
            <pc:docMk/>
            <pc:sldMk cId="2063409194" sldId="312"/>
            <ac:graphicFrameMk id="11" creationId="{26B864CA-85CD-4666-B9D1-870ED08B272C}"/>
          </ac:graphicFrameMkLst>
        </pc:graphicFrameChg>
        <pc:graphicFrameChg chg="modGraphic">
          <ac:chgData name="Naimish Vadodariya" userId="d2e325c0593a319e" providerId="LiveId" clId="{38FCA154-DB2C-48C9-A48C-2DE9F6619FE4}" dt="2022-03-13T06:46:30.199" v="223" actId="20577"/>
          <ac:graphicFrameMkLst>
            <pc:docMk/>
            <pc:sldMk cId="2063409194" sldId="312"/>
            <ac:graphicFrameMk id="14" creationId="{26B864CA-85CD-4666-B9D1-870ED08B272C}"/>
          </ac:graphicFrameMkLst>
        </pc:graphicFrameChg>
      </pc:sldChg>
      <pc:sldChg chg="modSp">
        <pc:chgData name="Naimish Vadodariya" userId="d2e325c0593a319e" providerId="LiveId" clId="{38FCA154-DB2C-48C9-A48C-2DE9F6619FE4}" dt="2022-03-13T06:59:11.789" v="340" actId="113"/>
        <pc:sldMkLst>
          <pc:docMk/>
          <pc:sldMk cId="3162715148" sldId="349"/>
        </pc:sldMkLst>
        <pc:spChg chg="mod">
          <ac:chgData name="Naimish Vadodariya" userId="d2e325c0593a319e" providerId="LiveId" clId="{38FCA154-DB2C-48C9-A48C-2DE9F6619FE4}" dt="2022-03-13T06:59:11.789" v="340" actId="113"/>
          <ac:spMkLst>
            <pc:docMk/>
            <pc:sldMk cId="3162715148" sldId="349"/>
            <ac:spMk id="72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59:09.602" v="339" actId="113"/>
          <ac:spMkLst>
            <pc:docMk/>
            <pc:sldMk cId="3162715148" sldId="349"/>
            <ac:spMk id="75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8:50.680" v="226" actId="13822"/>
        <pc:sldMkLst>
          <pc:docMk/>
          <pc:sldMk cId="3012044585" sldId="351"/>
        </pc:sldMkLst>
        <pc:spChg chg="mod">
          <ac:chgData name="Naimish Vadodariya" userId="d2e325c0593a319e" providerId="LiveId" clId="{38FCA154-DB2C-48C9-A48C-2DE9F6619FE4}" dt="2022-03-13T06:48:50.680" v="226" actId="13822"/>
          <ac:spMkLst>
            <pc:docMk/>
            <pc:sldMk cId="3012044585" sldId="351"/>
            <ac:spMk id="34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9:36.877" v="228" actId="1076"/>
        <pc:sldMkLst>
          <pc:docMk/>
          <pc:sldMk cId="3015154126" sldId="354"/>
        </pc:sldMkLst>
        <pc:spChg chg="mod">
          <ac:chgData name="Naimish Vadodariya" userId="d2e325c0593a319e" providerId="LiveId" clId="{38FCA154-DB2C-48C9-A48C-2DE9F6619FE4}" dt="2022-03-13T06:49:36.877" v="228" actId="1076"/>
          <ac:spMkLst>
            <pc:docMk/>
            <pc:sldMk cId="3015154126" sldId="354"/>
            <ac:spMk id="29" creationId="{00000000-0000-0000-0000-000000000000}"/>
          </ac:spMkLst>
        </pc:spChg>
        <pc:cxnChg chg="mod">
          <ac:chgData name="Naimish Vadodariya" userId="d2e325c0593a319e" providerId="LiveId" clId="{38FCA154-DB2C-48C9-A48C-2DE9F6619FE4}" dt="2022-03-13T06:49:36.877" v="228" actId="1076"/>
          <ac:cxnSpMkLst>
            <pc:docMk/>
            <pc:sldMk cId="3015154126" sldId="354"/>
            <ac:cxnSpMk id="28" creationId="{00000000-0000-0000-0000-000000000000}"/>
          </ac:cxnSpMkLst>
        </pc:cxnChg>
      </pc:sldChg>
      <pc:sldChg chg="modSp mod">
        <pc:chgData name="Naimish Vadodariya" userId="d2e325c0593a319e" providerId="LiveId" clId="{38FCA154-DB2C-48C9-A48C-2DE9F6619FE4}" dt="2022-03-13T06:53:01.616" v="300" actId="20577"/>
        <pc:sldMkLst>
          <pc:docMk/>
          <pc:sldMk cId="1693413271" sldId="387"/>
        </pc:sldMkLst>
        <pc:spChg chg="mod">
          <ac:chgData name="Naimish Vadodariya" userId="d2e325c0593a319e" providerId="LiveId" clId="{38FCA154-DB2C-48C9-A48C-2DE9F6619FE4}" dt="2022-03-13T06:53:01.616" v="300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38FCA154-DB2C-48C9-A48C-2DE9F6619FE4}" dt="2022-03-13T06:51:57.381" v="285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51:51.991" v="28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51:38.794" v="250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38FCA154-DB2C-48C9-A48C-2DE9F6619FE4}" dt="2022-03-13T06:51:31.639" v="229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38FCA154-DB2C-48C9-A48C-2DE9F6619FE4}" dt="2022-03-13T06:43:07.483" v="108" actId="1076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38FCA154-DB2C-48C9-A48C-2DE9F6619FE4}" dt="2022-03-13T06:13:50.188" v="30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38FCA154-DB2C-48C9-A48C-2DE9F6619FE4}" dt="2022-03-13T06:13:39.380" v="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3:50.188" v="30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addSp delSp modSp mod">
          <pc:chgData name="Naimish Vadodariya" userId="d2e325c0593a319e" providerId="LiveId" clId="{38FCA154-DB2C-48C9-A48C-2DE9F6619FE4}" dt="2022-03-13T06:43:07.483" v="108" actId="1076"/>
          <pc:sldLayoutMkLst>
            <pc:docMk/>
            <pc:sldMasterMk cId="791954662" sldId="2147483648"/>
            <pc:sldLayoutMk cId="2731625911" sldId="2147483679"/>
          </pc:sldLayoutMkLst>
          <pc:picChg chg="add del mod">
            <ac:chgData name="Naimish Vadodariya" userId="d2e325c0593a319e" providerId="LiveId" clId="{38FCA154-DB2C-48C9-A48C-2DE9F6619FE4}" dt="2022-03-13T06:18:32.206" v="94" actId="478"/>
            <ac:picMkLst>
              <pc:docMk/>
              <pc:sldMasterMk cId="791954662" sldId="2147483648"/>
              <pc:sldLayoutMk cId="2731625911" sldId="2147483679"/>
              <ac:picMk id="5" creationId="{0BEBEE7A-6EEC-45EA-AB69-A6EA0AF1388B}"/>
            </ac:picMkLst>
          </pc:picChg>
          <pc:picChg chg="add del mod">
            <ac:chgData name="Naimish Vadodariya" userId="d2e325c0593a319e" providerId="LiveId" clId="{38FCA154-DB2C-48C9-A48C-2DE9F6619FE4}" dt="2022-03-13T06:42:23.559" v="101" actId="478"/>
            <ac:picMkLst>
              <pc:docMk/>
              <pc:sldMasterMk cId="791954662" sldId="2147483648"/>
              <pc:sldLayoutMk cId="2731625911" sldId="2147483679"/>
              <ac:picMk id="7" creationId="{2F784E9F-E9D5-4333-B920-F500B0BF70E9}"/>
            </ac:picMkLst>
          </pc:picChg>
          <pc:picChg chg="add mod">
            <ac:chgData name="Naimish Vadodariya" userId="d2e325c0593a319e" providerId="LiveId" clId="{38FCA154-DB2C-48C9-A48C-2DE9F6619FE4}" dt="2022-03-13T06:43:07.483" v="108" actId="1076"/>
            <ac:picMkLst>
              <pc:docMk/>
              <pc:sldMasterMk cId="791954662" sldId="2147483648"/>
              <pc:sldLayoutMk cId="2731625911" sldId="2147483679"/>
              <ac:picMk id="9" creationId="{8D3C996A-1855-4D8B-B2D4-3DBBAB9D6B51}"/>
            </ac:picMkLst>
          </pc:picChg>
          <pc:picChg chg="del">
            <ac:chgData name="Naimish Vadodariya" userId="d2e325c0593a319e" providerId="LiveId" clId="{38FCA154-DB2C-48C9-A48C-2DE9F6619FE4}" dt="2022-03-13T06:14:54.497" v="9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38FCA154-DB2C-48C9-A48C-2DE9F6619FE4}" dt="2022-03-13T06:14:12.797" v="59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38FCA154-DB2C-48C9-A48C-2DE9F6619FE4}" dt="2022-03-13T06:14:03.033" v="51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12.797" v="59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38FCA154-DB2C-48C9-A48C-2DE9F6619FE4}" dt="2022-03-13T06:14:33.876" v="90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38FCA154-DB2C-48C9-A48C-2DE9F6619FE4}" dt="2022-03-13T06:14:24.487" v="82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33.876" v="90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BE6AF3-7C05-4B7C-831E-038095D82C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2" y="1374127"/>
            <a:ext cx="5794682" cy="33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31487" y="96723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33317" y="5883794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11909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27302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379964" cy="3634274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GB" dirty="0"/>
              <a:t>Entity-Relationship Model and Relational Database Design</a:t>
            </a:r>
            <a:endParaRPr lang="en-US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#2305CS101</a:t>
            </a:r>
          </a:p>
        </p:txBody>
      </p:sp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D5EB31E9-25B3-FADC-8661-E7BB10469A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34" name="Oval 33"/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5" name="Straight Connector 34"/>
          <p:cNvCxnSpPr>
            <a:stCxn id="38" idx="0"/>
            <a:endCxn id="34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37" name="Straight Connector 36"/>
          <p:cNvCxnSpPr>
            <a:stCxn id="40" idx="0"/>
            <a:endCxn id="34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39" name="Straight Connector 38"/>
          <p:cNvCxnSpPr>
            <a:stCxn id="36" idx="0"/>
            <a:endCxn id="34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10592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4452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       [CID&amp;ANO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Primary 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dirty="0"/>
              <a:t>from the relation that violets 2NF.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separate relation </a:t>
            </a:r>
            <a:r>
              <a:rPr lang="en-GB" dirty="0"/>
              <a:t>along with the </a:t>
            </a:r>
            <a:r>
              <a:rPr lang="en-GB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new relation </a:t>
            </a:r>
            <a:r>
              <a:rPr lang="en-GB" dirty="0"/>
              <a:t>will be the </a:t>
            </a:r>
            <a:r>
              <a:rPr lang="en-GB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</a:t>
            </a:r>
            <a:r>
              <a:rPr lang="en-GB" dirty="0"/>
              <a:t>as in that table with the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The second condition is that there should be </a:t>
            </a:r>
            <a:r>
              <a:rPr lang="en-US" b="1" dirty="0"/>
              <a:t>no transitive dependency for non-prime attributes</a:t>
            </a:r>
            <a:endParaRPr lang="en-GB" dirty="0"/>
          </a:p>
          <a:p>
            <a:r>
              <a:rPr lang="en-US" dirty="0"/>
              <a:t>The third Normal Form ensures the reduction of data duplication. It is also used to achieve data integrity.</a:t>
            </a:r>
          </a:p>
          <a:p>
            <a:r>
              <a:rPr lang="en-US" sz="2000" dirty="0"/>
              <a:t>A table design is said to be in 3NF if both the following conditions hold:</a:t>
            </a:r>
          </a:p>
          <a:p>
            <a:pPr lvl="1"/>
            <a:r>
              <a:rPr lang="en-US" sz="1600" dirty="0"/>
              <a:t>Table must be in 2NF</a:t>
            </a:r>
          </a:p>
          <a:p>
            <a:pPr lvl="1"/>
            <a:r>
              <a:rPr lang="en-US" sz="1600" dirty="0"/>
              <a:t>Transitive functional dependency of non-prime attribute on any super key should be removed.</a:t>
            </a:r>
          </a:p>
          <a:p>
            <a:r>
              <a:rPr lang="en-US" sz="2000" dirty="0"/>
              <a:t>An attribute that is not part of any candidate key is known as non-prime attribute.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48613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252058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898726"/>
            <a:ext cx="8100000" cy="47486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So,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95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In this relation, for 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/>
              <a:t>.</a:t>
            </a:r>
            <a:r>
              <a:rPr lang="en-GB" b="1" dirty="0">
                <a:solidFill>
                  <a:schemeClr val="accent6"/>
                </a:solidFill>
              </a:rPr>
              <a:t> branch address will be stored repeatedly</a:t>
            </a:r>
            <a:r>
              <a:rPr lang="en-GB" dirty="0"/>
              <a:t>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34540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the 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u="sng" dirty="0"/>
              <a:t>Example: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Let’s say a company wants to store the city of each employee, they create a table named </a:t>
            </a:r>
            <a:r>
              <a:rPr lang="en-US" sz="2000" dirty="0" err="1"/>
              <a:t>Employee_Details</a:t>
            </a:r>
            <a:r>
              <a:rPr lang="en-US" sz="2000" dirty="0"/>
              <a:t> that looks like this: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2294236"/>
          <a:ext cx="440166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927407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13789" y="2283239"/>
            <a:ext cx="7047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Super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, City}…so on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Candidate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Non-prime attributes: </a:t>
            </a:r>
            <a:r>
              <a:rPr lang="en-US" dirty="0">
                <a:solidFill>
                  <a:schemeClr val="accent6"/>
                </a:solidFill>
              </a:rPr>
              <a:t>All attributes except </a:t>
            </a:r>
            <a:r>
              <a:rPr lang="en-US" b="1" dirty="0" err="1"/>
              <a:t>Emp_Id</a:t>
            </a:r>
            <a:r>
              <a:rPr lang="en-US" dirty="0">
                <a:solidFill>
                  <a:schemeClr val="accent6"/>
                </a:solidFill>
              </a:rPr>
              <a:t> are non-prime as they are not part of any candidate keys.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}, FD2 =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  {City}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So, </a:t>
            </a:r>
            <a:r>
              <a:rPr lang="en-GB" dirty="0"/>
              <a:t>Transitive dependency </a:t>
            </a:r>
            <a:r>
              <a:rPr lang="en-US" dirty="0"/>
              <a:t>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{City}, above relation </a:t>
            </a:r>
            <a:r>
              <a:rPr lang="en-US" dirty="0" err="1">
                <a:sym typeface="Wingdings" panose="05000000000000000000" pitchFamily="2" charset="2"/>
              </a:rPr>
              <a:t>Employee_Details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not in 3NF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Here, City dependent on </a:t>
            </a:r>
            <a:r>
              <a:rPr lang="en-US" dirty="0" err="1"/>
              <a:t>CityID</a:t>
            </a:r>
            <a:r>
              <a:rPr lang="en-US" dirty="0"/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Further </a:t>
            </a:r>
            <a:r>
              <a:rPr lang="en-US" dirty="0" err="1"/>
              <a:t>CityID</a:t>
            </a:r>
            <a:r>
              <a:rPr lang="en-US" dirty="0"/>
              <a:t> is dependent on </a:t>
            </a:r>
            <a:r>
              <a:rPr lang="en-US" dirty="0" err="1"/>
              <a:t>Emp_Id</a:t>
            </a:r>
            <a:r>
              <a:rPr lang="en-US" dirty="0"/>
              <a:t> that makes non-prime attributes (City) transitively dependent on super key (</a:t>
            </a:r>
            <a:r>
              <a:rPr lang="en-US" dirty="0" err="1"/>
              <a:t>Emp_Id</a:t>
            </a:r>
            <a:r>
              <a:rPr lang="en-US" dirty="0"/>
              <a:t>).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This violates the rule of 3NF.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1708614"/>
          <a:ext cx="320241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341785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07669" y="1727450"/>
          <a:ext cx="2278037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06491" y="1350346"/>
          <a:ext cx="6778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6915" y="4403177"/>
            <a:ext cx="80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Now in above two relation there is no transitive dependency.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We can find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 based on </a:t>
            </a:r>
            <a:r>
              <a:rPr lang="en-US" dirty="0" err="1">
                <a:sym typeface="Wingdings" panose="05000000000000000000" pitchFamily="2" charset="2"/>
              </a:rPr>
              <a:t>Emp_Id</a:t>
            </a:r>
            <a:r>
              <a:rPr lang="en-US" dirty="0">
                <a:sym typeface="Wingdings" panose="05000000000000000000" pitchFamily="2" charset="2"/>
              </a:rPr>
              <a:t>, and in City table </a:t>
            </a:r>
            <a:r>
              <a:rPr lang="en-US" dirty="0" err="1">
                <a:sym typeface="Wingdings" panose="05000000000000000000" pitchFamily="2" charset="2"/>
              </a:rPr>
              <a:t>CityName</a:t>
            </a:r>
            <a:r>
              <a:rPr lang="en-US" dirty="0">
                <a:sym typeface="Wingdings" panose="05000000000000000000" pitchFamily="2" charset="2"/>
              </a:rPr>
              <a:t> depends on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4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608156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7" name="Oval 1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 [3.5 NF] (</a:t>
            </a:r>
            <a:r>
              <a:rPr lang="en-US" dirty="0"/>
              <a:t>Advancement of 3NF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N</a:t>
            </a:r>
            <a:r>
              <a:rPr lang="en-GB" sz="2000" dirty="0"/>
              <a:t>o any prime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46439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921927"/>
            <a:ext cx="9441980" cy="46561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from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faculty also.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subject and 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Student_2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6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Multivalued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27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dependency 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/>
              <a:t>Y, if </a:t>
            </a:r>
            <a:r>
              <a:rPr lang="en-GB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dirty="0"/>
              <a:t>, then the </a:t>
            </a:r>
            <a:r>
              <a:rPr lang="en-GB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  <a:p>
            <a:r>
              <a:rPr lang="en-GB" b="1" dirty="0">
                <a:solidFill>
                  <a:schemeClr val="accent6"/>
                </a:solidFill>
              </a:rPr>
              <a:t>Here in Above example RNO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→→Subject &amp; RNO→→Faculty </a:t>
            </a:r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8538" y="209548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7359" y="172866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 </a:t>
            </a:r>
            <a:r>
              <a:rPr lang="en-GB" dirty="0"/>
              <a:t>(MVD)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 (Single)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 (Multiple)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 (Multiple)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Relation has no non trivial multivalued dependencies (</a:t>
            </a:r>
            <a:r>
              <a:rPr lang="en-US" dirty="0"/>
              <a:t>it must not contain more than one multivalued dependency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Join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30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/>
              <a:t>Student_Result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9800" y="2820707"/>
          <a:ext cx="2654301" cy="342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l"/>
                      <a:r>
                        <a:rPr lang="en-US" sz="12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table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648932"/>
          <a:ext cx="10800000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                    birthdate)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77669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177908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12" name="Oval 11"/>
          <p:cNvSpPr/>
          <p:nvPr/>
        </p:nvSpPr>
        <p:spPr>
          <a:xfrm>
            <a:off x="8180156" y="4177908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482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2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Normalized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962605" y="183680"/>
          <a:ext cx="8612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1710021"/>
          <a:ext cx="7219352" cy="14530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731">
                <a:tc>
                  <a:txBody>
                    <a:bodyPr/>
                    <a:lstStyle/>
                    <a:p>
                      <a:pPr algn="l"/>
                      <a:r>
                        <a:rPr lang="en-US" sz="1700" u="sng" kern="1200" dirty="0">
                          <a:solidFill>
                            <a:schemeClr val="accent6"/>
                          </a:solidFill>
                        </a:rPr>
                        <a:t>Employee Number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3893117"/>
          <a:ext cx="5508249" cy="12019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84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885568" y="3893116"/>
          <a:ext cx="4766242" cy="190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33">
                <a:tc>
                  <a:txBody>
                    <a:bodyPr/>
                    <a:lstStyle/>
                    <a:p>
                      <a:pPr algn="l"/>
                      <a:r>
                        <a:rPr lang="en-US" sz="1700" b="1" u="sng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EmpPrjID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kern="1200" dirty="0">
                          <a:solidFill>
                            <a:schemeClr val="tx2"/>
                          </a:solidFill>
                        </a:rPr>
                        <a:t>Employee Number</a:t>
                      </a:r>
                      <a:endParaRPr lang="en-US" sz="1700" b="1" u="none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90913" y="1710021"/>
          <a:ext cx="3860896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13448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88903" y="1338829"/>
          <a:ext cx="14999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3523688"/>
          <a:ext cx="12358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883555" y="3522178"/>
          <a:ext cx="235097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ProjectWiseEmployee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#2305CS101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43BAE7DC-4050-CE91-E976-ACDFECBD94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Diamond 5"/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3" name="Oval 22"/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26" idx="4"/>
            <a:endCxn id="6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8141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Relationship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chemeClr val="accent6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chemeClr val="accent6"/>
                </a:solidFill>
              </a:rPr>
              <a:t>diamond</a:t>
            </a:r>
            <a:r>
              <a:rPr lang="en-GB" dirty="0"/>
              <a:t> containing relationship's name.</a:t>
            </a:r>
          </a:p>
        </p:txBody>
      </p:sp>
      <p:sp>
        <p:nvSpPr>
          <p:cNvPr id="13" name="Diamond 12"/>
          <p:cNvSpPr/>
          <p:nvPr/>
        </p:nvSpPr>
        <p:spPr>
          <a:xfrm>
            <a:off x="3181791" y="2601117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4302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4279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24" name="Diamond 23"/>
          <p:cNvSpPr/>
          <p:nvPr/>
        </p:nvSpPr>
        <p:spPr>
          <a:xfrm>
            <a:off x="3871228" y="447947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94027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90974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System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05911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85888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51" name="Diamond 50"/>
          <p:cNvSpPr/>
          <p:nvPr/>
        </p:nvSpPr>
        <p:spPr>
          <a:xfrm>
            <a:off x="5079837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52" name="Straight Connector 51"/>
          <p:cNvCxnSpPr>
            <a:stCxn id="51" idx="3"/>
            <a:endCxn id="50" idx="1"/>
          </p:cNvCxnSpPr>
          <p:nvPr/>
        </p:nvCxnSpPr>
        <p:spPr>
          <a:xfrm>
            <a:off x="6804135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98084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5" idx="4"/>
            <a:endCxn id="49" idx="0"/>
          </p:cNvCxnSpPr>
          <p:nvPr/>
        </p:nvCxnSpPr>
        <p:spPr>
          <a:xfrm>
            <a:off x="2391608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Oval 54"/>
          <p:cNvSpPr/>
          <p:nvPr/>
        </p:nvSpPr>
        <p:spPr>
          <a:xfrm>
            <a:off x="1660088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7" idx="4"/>
            <a:endCxn id="49" idx="0"/>
          </p:cNvCxnSpPr>
          <p:nvPr/>
        </p:nvCxnSpPr>
        <p:spPr>
          <a:xfrm flipH="1">
            <a:off x="3354997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3278211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524197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Oval 58"/>
          <p:cNvSpPr/>
          <p:nvPr/>
        </p:nvSpPr>
        <p:spPr>
          <a:xfrm>
            <a:off x="1774391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60" name="Oval 59"/>
          <p:cNvSpPr/>
          <p:nvPr/>
        </p:nvSpPr>
        <p:spPr>
          <a:xfrm>
            <a:off x="3410742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9" idx="2"/>
            <a:endCxn id="60" idx="0"/>
          </p:cNvCxnSpPr>
          <p:nvPr/>
        </p:nvCxnSpPr>
        <p:spPr>
          <a:xfrm>
            <a:off x="3354997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63" idx="4"/>
          </p:cNvCxnSpPr>
          <p:nvPr/>
        </p:nvCxnSpPr>
        <p:spPr>
          <a:xfrm>
            <a:off x="7633373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Oval 62"/>
          <p:cNvSpPr/>
          <p:nvPr/>
        </p:nvSpPr>
        <p:spPr>
          <a:xfrm>
            <a:off x="6901853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5" idx="4"/>
          </p:cNvCxnSpPr>
          <p:nvPr/>
        </p:nvCxnSpPr>
        <p:spPr>
          <a:xfrm flipH="1">
            <a:off x="8596762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Oval 64"/>
          <p:cNvSpPr/>
          <p:nvPr/>
        </p:nvSpPr>
        <p:spPr>
          <a:xfrm>
            <a:off x="8519976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765962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Oval 66"/>
          <p:cNvSpPr/>
          <p:nvPr/>
        </p:nvSpPr>
        <p:spPr>
          <a:xfrm>
            <a:off x="7016156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68" name="Oval 67"/>
          <p:cNvSpPr/>
          <p:nvPr/>
        </p:nvSpPr>
        <p:spPr>
          <a:xfrm>
            <a:off x="8652507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8596762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1789800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6842547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247524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Entities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68494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06868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210466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Attributes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endCxn id="63" idx="2"/>
          </p:cNvCxnSpPr>
          <p:nvPr/>
        </p:nvCxnSpPr>
        <p:spPr>
          <a:xfrm>
            <a:off x="6552615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7" idx="6"/>
          </p:cNvCxnSpPr>
          <p:nvPr/>
        </p:nvCxnSpPr>
        <p:spPr>
          <a:xfrm flipH="1">
            <a:off x="4741251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19671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934071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2262000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5" grpId="0" animBg="1"/>
      <p:bldP spid="57" grpId="0" animBg="1"/>
      <p:bldP spid="59" grpId="0" animBg="1"/>
      <p:bldP spid="60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/>
      <p:bldP spid="75" grpId="0"/>
      <p:bldP spid="78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Diamond 5"/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Oval 22"/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6" name="Straight Connector 25"/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/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0" name="Straight Connector 29"/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2262000" y="5563119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</p:txBody>
      </p:sp>
    </p:spTree>
    <p:extLst>
      <p:ext uri="{BB962C8B-B14F-4D97-AF65-F5344CB8AC3E}">
        <p14:creationId xmlns:p14="http://schemas.microsoft.com/office/powerpoint/2010/main" val="5522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/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2" name="Oval 11"/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13" name="Straight Connector 12"/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6" name="Straight Connector 15"/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8" name="Straight Connector 17"/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/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0" name="Oval 19"/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Oval 22"/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26" name="Straight Connector 25"/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28" name="Straight Connector 27"/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8471797" y="3720893"/>
            <a:ext cx="513647" cy="698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8985444" y="3488123"/>
            <a:ext cx="1463040" cy="4795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30151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6410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concept of E-R diagram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Mapping cardinality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E-R features: specialization, generalization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Reduction to relational 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Functional Dependency (FD)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Anomalies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Decomposition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BCNF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Multivalued dependency and 4NF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 Dependency and 5NF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Hospital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College Management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only 2 entities</a:t>
            </a:r>
          </a:p>
          <a:p>
            <a:pPr lvl="1"/>
            <a:r>
              <a:rPr lang="en-US" dirty="0"/>
              <a:t>Keep proper relationship between two entities</a:t>
            </a:r>
          </a:p>
          <a:p>
            <a:pPr lvl="1"/>
            <a:r>
              <a:rPr lang="en-US" dirty="0"/>
              <a:t>Use all 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7220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Mapping Cardinality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chemeClr val="accent6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chemeClr val="accent6"/>
                </a:solidFill>
              </a:rPr>
              <a:t>connected to an entity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chemeClr val="accent6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8759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2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loans 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24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2" name="Straight Connector 31"/>
          <p:cNvCxnSpPr>
            <a:stCxn id="20" idx="3"/>
            <a:endCxn id="30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90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2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348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</a:t>
            </a:r>
            <a:r>
              <a:rPr lang="en-GB" dirty="0"/>
              <a:t> 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4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1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/>
              <a:t>Each customer has only one account in the bank and each account is held by only one customer. [single account]</a:t>
            </a:r>
          </a:p>
          <a:p>
            <a:pPr lvl="1"/>
            <a:r>
              <a:rPr lang="en-GB" dirty="0"/>
              <a:t>Each customer has only one account in the bank but an account can be held by more than one customer. [joint account]</a:t>
            </a:r>
          </a:p>
          <a:p>
            <a:pPr lvl="1"/>
            <a:r>
              <a:rPr lang="en-GB" dirty="0"/>
              <a:t>A customer may have more than one account in the bank but each account is held by only one customer. [multiple accounts]</a:t>
            </a:r>
          </a:p>
          <a:p>
            <a:pPr lvl="1"/>
            <a:r>
              <a:rPr lang="en-GB" dirty="0"/>
              <a:t>A customer may have more than one account in the bank and each account is held by more than one customer. [join account as well as multiple accounts]</a:t>
            </a:r>
          </a:p>
          <a:p>
            <a:pPr lvl="1"/>
            <a:r>
              <a:rPr lang="en-US" dirty="0"/>
              <a:t>A student can work in more than one project and a project can be done by more than one student.</a:t>
            </a:r>
          </a:p>
          <a:p>
            <a:pPr lvl="1"/>
            <a:r>
              <a:rPr lang="en-US" dirty="0"/>
              <a:t>A student can issue more than one book but a book is issued to only one student.</a:t>
            </a:r>
            <a:endParaRPr lang="en-GB" dirty="0"/>
          </a:p>
          <a:p>
            <a:pPr lvl="1"/>
            <a:r>
              <a:rPr lang="en-US" dirty="0"/>
              <a:t>A subject is taught by more than one faculty and a faculty can teach more than one subject.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5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5400000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26806" y="2462722"/>
            <a:ext cx="5400000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chemeClr val="accent6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6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chemeClr val="accent6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29572" y="2952750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068" y="30465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668" y="3046557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4864479" y="29703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4479468" y="32751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95272" y="3224009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95272" y="3326305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2716489" y="2623511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2000250" y="2038046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3831768" y="2610003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3771588" y="2024538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6445553" y="2637019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5504337" y="2051554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7828811" y="2038046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6754776" y="1452581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7828811" y="2637018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5116271" y="3059157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8650" y="2051553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84068" y="3817035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7040144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5109120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4000" y="5022857"/>
            <a:ext cx="7884000" cy="936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1137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concept of E-R diagram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existence of a weak entity set</a:t>
            </a:r>
            <a:r>
              <a:rPr lang="en-GB" dirty="0"/>
              <a:t> depends on the </a:t>
            </a:r>
            <a:r>
              <a:rPr lang="en-GB" b="1" dirty="0">
                <a:solidFill>
                  <a:schemeClr val="accent6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chemeClr val="accent6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chemeClr val="accent6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chemeClr val="accent6"/>
                </a:solidFill>
              </a:rPr>
              <a:t>weak entity set’s discriminator</a:t>
            </a:r>
            <a:r>
              <a:rPr lang="en-GB" dirty="0"/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chemeClr val="accent6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chemeClr val="accent6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8916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Extended E-R features: Specialization and Generalization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862757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681539"/>
              </p:ext>
            </p:extLst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795425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730260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97905"/>
              </p:ext>
            </p:extLst>
          </p:nvPr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15730" y="4024099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708109" y="4021252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4617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4535"/>
              </p:ext>
            </p:extLst>
          </p:nvPr>
        </p:nvGraphicFramePr>
        <p:xfrm>
          <a:off x="131179" y="149366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92357"/>
              </p:ext>
            </p:extLst>
          </p:nvPr>
        </p:nvGraphicFramePr>
        <p:xfrm>
          <a:off x="131179" y="2319178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8681"/>
              </p:ext>
            </p:extLst>
          </p:nvPr>
        </p:nvGraphicFramePr>
        <p:xfrm>
          <a:off x="131180" y="2861744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58081"/>
              </p:ext>
            </p:extLst>
          </p:nvPr>
        </p:nvGraphicFramePr>
        <p:xfrm>
          <a:off x="131180" y="4037727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56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examples of Generalization/Specialization in the following E-R diagram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Hospital Management System.</a:t>
            </a:r>
          </a:p>
          <a:p>
            <a:pPr lvl="1"/>
            <a:r>
              <a:rPr lang="en-US" dirty="0"/>
              <a:t>College Management System.</a:t>
            </a:r>
          </a:p>
          <a:p>
            <a:pPr lvl="1"/>
            <a:r>
              <a:rPr lang="en-US" dirty="0"/>
              <a:t>Bank Management System.</a:t>
            </a:r>
          </a:p>
          <a:p>
            <a:pPr lvl="1"/>
            <a:r>
              <a:rPr lang="en-US" dirty="0"/>
              <a:t>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40268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1584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only one lower-level entity set</a:t>
            </a:r>
            <a:r>
              <a:rPr lang="en-US" dirty="0"/>
              <a:t>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disjoint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E-R diagram?</a:t>
            </a:r>
          </a:p>
          <a:p>
            <a:pPr lvl="1"/>
            <a:r>
              <a:rPr lang="en-US" dirty="0"/>
              <a:t>E-R diagram: (Entity-Relationship diagram)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pPr lvl="1"/>
            <a:r>
              <a:rPr lang="en-US" dirty="0"/>
              <a:t>It uses different types of symbols to represent different objects of database.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more than one lower-level entity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overlapping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Non-disjoint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chemeClr val="accent6"/>
                </a:solidFill>
              </a:rPr>
              <a:t>whether every member of super class must participate as a member of subclass or not</a:t>
            </a:r>
            <a:r>
              <a:rPr lang="en-US" dirty="0"/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31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superclass 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 class 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single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notations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170" y="800018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Discriminating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0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Disjoint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Overlapping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241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 animBg="1"/>
      <p:bldP spid="92" grpId="0"/>
      <p:bldP spid="93" grpId="0" animBg="1"/>
      <p:bldP spid="94" grpId="0" animBg="1"/>
      <p:bldP spid="95" grpId="0" animBg="1"/>
      <p:bldP spid="97" grpId="0"/>
      <p:bldP spid="98" grpId="0" animBg="1"/>
      <p:bldP spid="99" grpId="0" animBg="1"/>
      <p:bldP spid="100" grpId="0" animBg="1"/>
      <p:bldP spid="103" grpId="0"/>
      <p:bldP spid="104" grpId="0" animBg="1"/>
      <p:bldP spid="105" grpId="0" animBg="1"/>
      <p:bldP spid="106" grpId="0" animBg="1"/>
      <p:bldP spid="64" grpId="0" animBg="1"/>
      <p:bldP spid="65" grpId="0"/>
      <p:bldP spid="70" grpId="0" animBg="1"/>
      <p:bldP spid="71" grpId="0"/>
      <p:bldP spid="75" grpId="0"/>
      <p:bldP spid="76" grpId="0" animBg="1"/>
      <p:bldP spid="77" grpId="0"/>
      <p:bldP spid="81" grpId="0"/>
      <p:bldP spid="82" grpId="0" animBg="1"/>
      <p:bldP spid="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diagram of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Hospital Management 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9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098" y="23799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88225" y="2375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69844" y="23706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52505" y="2551900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1" idx="4"/>
            <a:endCxn id="6" idx="0"/>
          </p:cNvCxnSpPr>
          <p:nvPr/>
        </p:nvCxnSpPr>
        <p:spPr>
          <a:xfrm>
            <a:off x="4744795" y="194402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013275" y="152111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 flipH="1">
            <a:off x="5708184" y="192161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31398" y="149870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stCxn id="15" idx="4"/>
          </p:cNvCxnSpPr>
          <p:nvPr/>
        </p:nvCxnSpPr>
        <p:spPr>
          <a:xfrm>
            <a:off x="9508253" y="194001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776733" y="151710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</p:cNvCxnSpPr>
          <p:nvPr/>
        </p:nvCxnSpPr>
        <p:spPr>
          <a:xfrm flipH="1">
            <a:off x="10471642" y="191760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10394856" y="149469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38803" y="23799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13" y="23739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stCxn id="19" idx="0"/>
            <a:endCxn id="21" idx="4"/>
          </p:cNvCxnSpPr>
          <p:nvPr/>
        </p:nvCxnSpPr>
        <p:spPr>
          <a:xfrm flipV="1">
            <a:off x="1090199" y="17967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58679" y="13395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V="1">
            <a:off x="4540840" y="2288821"/>
            <a:ext cx="526" cy="640080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313357" y="2201250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/>
          <p:cNvSpPr/>
          <p:nvPr/>
        </p:nvSpPr>
        <p:spPr>
          <a:xfrm>
            <a:off x="9571896" y="32744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84959" y="41384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17616" y="45956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886096" y="49998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95418" y="37170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 rot="1261021">
            <a:off x="6994292" y="33234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920163" y="3827702"/>
            <a:ext cx="752475" cy="29360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985394" y="2854794"/>
            <a:ext cx="1241700" cy="42515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34045" y="45956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27419" y="49994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stCxn id="19" idx="2"/>
            <a:endCxn id="36" idx="0"/>
          </p:cNvCxnSpPr>
          <p:nvPr/>
        </p:nvCxnSpPr>
        <p:spPr>
          <a:xfrm>
            <a:off x="1090199" y="28311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21745" y="31733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38449" y="25932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35289" y="282230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71354" y="34989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46683" y="34989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184683" y="329486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31576" y="38938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9678" y="39064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17254" y="43584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185734" y="48360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292015" y="43636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595249" y="49059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3987185" y="43636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38402" y="45765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28481" y="43636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34481" y="53605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 flipV="1">
            <a:off x="2313358" y="2285237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754068" y="282128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566105" y="2641434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DAE7F9-1C10-4617-2768-1A0EAD3FC948}"/>
              </a:ext>
            </a:extLst>
          </p:cNvPr>
          <p:cNvCxnSpPr>
            <a:cxnSpLocks/>
          </p:cNvCxnSpPr>
          <p:nvPr/>
        </p:nvCxnSpPr>
        <p:spPr>
          <a:xfrm>
            <a:off x="8886096" y="3906402"/>
            <a:ext cx="685272" cy="26181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603BD0-3214-D2E8-B7AC-50509C108E96}"/>
              </a:ext>
            </a:extLst>
          </p:cNvPr>
          <p:cNvCxnSpPr>
            <a:cxnSpLocks/>
          </p:cNvCxnSpPr>
          <p:nvPr/>
        </p:nvCxnSpPr>
        <p:spPr>
          <a:xfrm>
            <a:off x="6206607" y="2830381"/>
            <a:ext cx="1053824" cy="35475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41C19-F7AF-AE96-738E-ED79E4A88DF1}"/>
              </a:ext>
            </a:extLst>
          </p:cNvPr>
          <p:cNvCxnSpPr/>
          <p:nvPr/>
        </p:nvCxnSpPr>
        <p:spPr>
          <a:xfrm>
            <a:off x="10471116" y="3719499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D1C2F6-84EE-976F-A5DC-7EB8DBF57870}"/>
              </a:ext>
            </a:extLst>
          </p:cNvPr>
          <p:cNvCxnSpPr/>
          <p:nvPr/>
        </p:nvCxnSpPr>
        <p:spPr>
          <a:xfrm>
            <a:off x="10470590" y="2867586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1F6980-0026-F418-091D-BD4DFD4BCF08}"/>
              </a:ext>
            </a:extLst>
          </p:cNvPr>
          <p:cNvCxnSpPr>
            <a:cxnSpLocks/>
          </p:cNvCxnSpPr>
          <p:nvPr/>
        </p:nvCxnSpPr>
        <p:spPr>
          <a:xfrm>
            <a:off x="10416230" y="2867586"/>
            <a:ext cx="0" cy="41894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Flowchart: Extract 68">
            <a:extLst>
              <a:ext uri="{FF2B5EF4-FFF2-40B4-BE49-F238E27FC236}">
                <a16:creationId xmlns:a16="http://schemas.microsoft.com/office/drawing/2014/main" id="{1CC2AF47-A0BB-B305-2DC7-541E8F2C1F37}"/>
              </a:ext>
            </a:extLst>
          </p:cNvPr>
          <p:cNvSpPr/>
          <p:nvPr/>
        </p:nvSpPr>
        <p:spPr>
          <a:xfrm>
            <a:off x="10382845" y="2836098"/>
            <a:ext cx="126207" cy="81808"/>
          </a:xfrm>
          <a:prstGeom prst="flowChartExtra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Entities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63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Reduce the E-R diagram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to Database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6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chemeClr val="accent6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chemeClr val="accent6"/>
                </a:solidFill>
              </a:rPr>
              <a:t>turns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Table name</a:t>
            </a:r>
            <a:r>
              <a:rPr lang="en-US" dirty="0"/>
              <a:t> can be same as </a:t>
            </a:r>
            <a:r>
              <a:rPr lang="en-US" b="1" dirty="0">
                <a:solidFill>
                  <a:schemeClr val="accent6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" name="Oval 11"/>
          <p:cNvSpPr/>
          <p:nvPr/>
        </p:nvSpPr>
        <p:spPr>
          <a:xfrm>
            <a:off x="7897305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" name="Oval 13"/>
          <p:cNvSpPr/>
          <p:nvPr/>
        </p:nvSpPr>
        <p:spPr>
          <a:xfrm>
            <a:off x="9076771" y="3992078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72163" y="3890680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2" idx="0"/>
          </p:cNvCxnSpPr>
          <p:nvPr/>
        </p:nvCxnSpPr>
        <p:spPr>
          <a:xfrm flipH="1">
            <a:off x="8628825" y="3028722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 flipH="1">
            <a:off x="9833529" y="3019373"/>
            <a:ext cx="8511" cy="87130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700527" y="4959955"/>
            <a:ext cx="393192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Name, Address, City)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1: Reduce </a:t>
            </a:r>
            <a:r>
              <a:rPr lang="en-US" sz="2800" b="1" dirty="0">
                <a:solidFill>
                  <a:schemeClr val="accent6"/>
                </a:solidFill>
              </a:rPr>
              <a:t>Entities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/>
                </a:solidFill>
              </a:rPr>
              <a:t>Simple Attributes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8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chemeClr val="accent6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chemeClr val="accent6"/>
                </a:solidFill>
              </a:rPr>
              <a:t>multi-value attribute’s table</a:t>
            </a:r>
            <a:r>
              <a:rPr lang="en-US" dirty="0"/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chemeClr val="accent6"/>
                </a:solidFill>
              </a:rPr>
              <a:t>primary key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chemeClr val="accent6"/>
                </a:solidFill>
              </a:rPr>
              <a:t>new (multi-value attribute’s) table</a:t>
            </a:r>
            <a:r>
              <a:rPr lang="en-US" dirty="0"/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chemeClr val="accent6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PhoneNo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2: Reduce </a:t>
            </a:r>
            <a:r>
              <a:rPr lang="en-US" sz="2800" b="1" dirty="0">
                <a:solidFill>
                  <a:schemeClr val="accent6"/>
                </a:solidFill>
              </a:rPr>
              <a:t>Multi-valued Attributes</a:t>
            </a:r>
            <a:r>
              <a:rPr lang="en-US" sz="28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PhoneID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490012" y="3576549"/>
            <a:ext cx="1336958" cy="538251"/>
          </a:xfrm>
          <a:prstGeom prst="wedgeRoundRectCallout">
            <a:avLst>
              <a:gd name="adj1" fmla="val 133270"/>
              <a:gd name="adj2" fmla="val -14745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chemeClr val="accent6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chemeClr val="accent6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3: Reduce </a:t>
            </a:r>
            <a:r>
              <a:rPr lang="en-US" sz="2800" b="1" dirty="0">
                <a:solidFill>
                  <a:schemeClr val="accent6"/>
                </a:solidFill>
              </a:rPr>
              <a:t>1:1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chemeClr val="accent6"/>
                </a:solidFill>
              </a:rPr>
              <a:t>table having many cardinality as a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4: Reduce </a:t>
            </a:r>
            <a:r>
              <a:rPr lang="en-US" sz="2800" b="1" dirty="0">
                <a:solidFill>
                  <a:schemeClr val="accent6"/>
                </a:solidFill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chemeClr val="accent6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6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chemeClr val="accent6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5: Reduce </a:t>
            </a:r>
            <a:r>
              <a:rPr lang="en-US" sz="2800" b="1" dirty="0">
                <a:solidFill>
                  <a:schemeClr val="accent6"/>
                </a:solidFill>
              </a:rPr>
              <a:t>N:N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Overview of Functional Dependency (FD)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8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need all three {</a:t>
            </a:r>
            <a:r>
              <a:rPr lang="en-US" b="1" dirty="0" err="1">
                <a:solidFill>
                  <a:schemeClr val="accent6"/>
                </a:solidFill>
              </a:rPr>
              <a:t>Roll_No</a:t>
            </a:r>
            <a:r>
              <a:rPr lang="en-US" b="1" dirty="0">
                <a:solidFill>
                  <a:schemeClr val="accent6"/>
                </a:solidFill>
              </a:rPr>
              <a:t>, Semester, </a:t>
            </a:r>
            <a:r>
              <a:rPr lang="en-US" b="1" dirty="0" err="1">
                <a:solidFill>
                  <a:schemeClr val="accent6"/>
                </a:solidFill>
              </a:rPr>
              <a:t>Department_Name</a:t>
            </a:r>
            <a:r>
              <a:rPr lang="en-US" b="1" dirty="0">
                <a:solidFill>
                  <a:schemeClr val="accent6"/>
                </a:solidFill>
              </a:rPr>
              <a:t>} to find SPI</a:t>
            </a:r>
            <a:r>
              <a:rPr lang="en-US" dirty="0"/>
              <a:t>.</a:t>
            </a:r>
          </a:p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Enrollment_No</a:t>
            </a:r>
            <a:r>
              <a:rPr lang="en-US" b="1" dirty="0">
                <a:solidFill>
                  <a:schemeClr val="accent6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  <a:p>
            <a:pPr lvl="1"/>
            <a:r>
              <a:rPr lang="en-US" dirty="0"/>
              <a:t>So, SPI is partially dependent on Department &amp; Enrollment Number.</a:t>
            </a:r>
          </a:p>
        </p:txBody>
      </p:sp>
    </p:spTree>
    <p:extLst>
      <p:ext uri="{BB962C8B-B14F-4D97-AF65-F5344CB8AC3E}">
        <p14:creationId xmlns:p14="http://schemas.microsoft.com/office/powerpoint/2010/main" val="32165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a </a:t>
            </a:r>
            <a:r>
              <a:rPr lang="en-US" b="1" dirty="0">
                <a:solidFill>
                  <a:schemeClr val="accent6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6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chemeClr val="accent6"/>
                </a:solidFill>
              </a:rPr>
              <a:t>object (real world entity)</a:t>
            </a:r>
            <a:r>
              <a:rPr lang="en-US" dirty="0"/>
              <a:t>.</a:t>
            </a:r>
          </a:p>
          <a:p>
            <a:r>
              <a:rPr lang="en-US" dirty="0"/>
              <a:t>An entity is represented by a </a:t>
            </a:r>
            <a:r>
              <a:rPr lang="en-US" b="1" dirty="0">
                <a:solidFill>
                  <a:schemeClr val="accent6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r>
              <a:rPr lang="en-US" dirty="0"/>
              <a:t>Entities 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0801" y="968188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1555" y="1842880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Symbol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0988" y="3139716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8676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6364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5301826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5522"/>
              </p:ext>
            </p:extLst>
          </p:nvPr>
        </p:nvGraphicFramePr>
        <p:xfrm>
          <a:off x="688878" y="49138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59213"/>
              </p:ext>
            </p:extLst>
          </p:nvPr>
        </p:nvGraphicFramePr>
        <p:xfrm>
          <a:off x="1787807" y="4904953"/>
          <a:ext cx="5320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Bank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8878" y="5947282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97010"/>
              </p:ext>
            </p:extLst>
          </p:nvPr>
        </p:nvGraphicFramePr>
        <p:xfrm>
          <a:off x="688878" y="555929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187533"/>
              </p:ext>
            </p:extLst>
          </p:nvPr>
        </p:nvGraphicFramePr>
        <p:xfrm>
          <a:off x="1787807" y="5550409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Hospital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B and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27027" y="208246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25848" y="171563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chemeClr val="accent6"/>
                </a:solidFill>
              </a:rPr>
              <a:t>Y is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r>
              <a:rPr lang="en-US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chemeClr val="accent6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299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set 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01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Several members of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</p:spTree>
    <p:extLst>
      <p:ext uri="{BB962C8B-B14F-4D97-AF65-F5344CB8AC3E}">
        <p14:creationId xmlns:p14="http://schemas.microsoft.com/office/powerpoint/2010/main" val="5345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8" grpId="0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chemeClr val="accent6"/>
                </a:solidFill>
              </a:rPr>
              <a:t>set (group) of entities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1026" name="Picture 2" descr="https://pngimg.com/uploads/student/student_PNG625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vexels.com/media/users/3/128199/isolated/preview/b354bc4707224bd3d15b9ae36eca70c0-male-student-cartoon-by-vex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Attribute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8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6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920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with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/>
              <a:t>result = α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343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7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r>
              <a:rPr lang="en-US" dirty="0"/>
              <a:t>There are three types of anomalies that can arise in the database because of redundancy are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15259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Attribute and its types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60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1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dirty="0"/>
              <a:t>Types of decomposition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decomposition</a:t>
            </a:r>
          </a:p>
          <a:p>
            <a:pPr lvl="1"/>
            <a:r>
              <a:rPr lang="en-US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15010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r>
              <a:rPr lang="en-US" dirty="0"/>
              <a:t>From practical point of view, </a:t>
            </a:r>
            <a:r>
              <a:rPr lang="en-US" dirty="0">
                <a:solidFill>
                  <a:schemeClr val="accent6"/>
                </a:solidFill>
              </a:rPr>
              <a:t>decomposition should not be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a </a:t>
            </a:r>
            <a:r>
              <a:rPr lang="en-US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71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r>
              <a:rPr lang="en-US" dirty="0"/>
              <a:t>It also helps to organize the proper data in the database. </a:t>
            </a:r>
          </a:p>
          <a:p>
            <a:r>
              <a:rPr lang="en-US" dirty="0"/>
              <a:t>It is a multi-step process that sets the data into tabular form and removes the duplicated data from the relational tables.</a:t>
            </a:r>
          </a:p>
          <a:p>
            <a:r>
              <a:rPr lang="en-US" dirty="0"/>
              <a:t>Normalization </a:t>
            </a:r>
            <a:r>
              <a:rPr lang="en-US" b="1" dirty="0">
                <a:solidFill>
                  <a:schemeClr val="accent6"/>
                </a:solidFill>
              </a:rPr>
              <a:t>organizes the columns and tables of a database to ensure that database integrity constraints properly execute their dependencies</a:t>
            </a:r>
            <a:r>
              <a:rPr lang="en-US" dirty="0"/>
              <a:t>. </a:t>
            </a:r>
          </a:p>
          <a:p>
            <a:r>
              <a:rPr lang="en-US" dirty="0"/>
              <a:t>It is a systematic technique of decomposing tables to eliminate data redundancy (repetition) and undesirable characteristics like Insertion, Update, and Deletion anomalies.</a:t>
            </a:r>
          </a:p>
          <a:p>
            <a:r>
              <a:rPr lang="en-GB" dirty="0"/>
              <a:t>We can achieve…</a:t>
            </a:r>
          </a:p>
          <a:p>
            <a:pPr lvl="1"/>
            <a:r>
              <a:rPr lang="en-GB" dirty="0"/>
              <a:t>data integrity (completeness, accuracy and consistency of data)</a:t>
            </a:r>
          </a:p>
          <a:p>
            <a:pPr lvl="1"/>
            <a:r>
              <a:rPr lang="en-GB" dirty="0"/>
              <a:t>scalability (ability of a system to continue to function well in a growing amount of work)</a:t>
            </a:r>
          </a:p>
          <a:p>
            <a:pPr lvl="1"/>
            <a:r>
              <a:rPr lang="en-GB" dirty="0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0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 in 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forms:</a:t>
            </a:r>
          </a:p>
          <a:p>
            <a:pPr lvl="1"/>
            <a:r>
              <a:rPr lang="en-GB" dirty="0"/>
              <a:t>1NF (First normal form)</a:t>
            </a:r>
          </a:p>
          <a:p>
            <a:pPr lvl="1"/>
            <a:r>
              <a:rPr lang="en-GB" dirty="0"/>
              <a:t>2NF (Second normal form)</a:t>
            </a:r>
          </a:p>
          <a:p>
            <a:pPr lvl="1"/>
            <a:r>
              <a:rPr lang="en-GB" dirty="0"/>
              <a:t>3NF (Third normal form)</a:t>
            </a:r>
          </a:p>
          <a:p>
            <a:pPr lvl="1"/>
            <a:r>
              <a:rPr lang="en-GB" dirty="0"/>
              <a:t>BCNF (Boyce–</a:t>
            </a:r>
            <a:r>
              <a:rPr lang="en-GB" dirty="0" err="1"/>
              <a:t>Codd</a:t>
            </a:r>
            <a:r>
              <a:rPr lang="en-GB" dirty="0"/>
              <a:t> normal form)</a:t>
            </a:r>
          </a:p>
          <a:p>
            <a:pPr lvl="1"/>
            <a:r>
              <a:rPr lang="en-GB" dirty="0"/>
              <a:t>4NF (Forth normal form)</a:t>
            </a:r>
          </a:p>
          <a:p>
            <a:pPr lvl="1"/>
            <a:r>
              <a:rPr lang="en-GB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9945" y="3658726"/>
            <a:ext cx="10412110" cy="817377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chemeClr val="accent6"/>
                </a:solidFill>
              </a:rPr>
              <a:t>properties</a:t>
            </a:r>
            <a:r>
              <a:rPr lang="en-GB" dirty="0"/>
              <a:t> or details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chemeClr val="accent6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6" name="Oval 15"/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6190" y="3557610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8" name="Straight Connector 17"/>
          <p:cNvCxnSpPr>
            <a:stCxn id="19" idx="4"/>
            <a:endCxn id="17" idx="0"/>
          </p:cNvCxnSpPr>
          <p:nvPr/>
        </p:nvCxnSpPr>
        <p:spPr>
          <a:xfrm>
            <a:off x="7051887" y="3091245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6320367" y="2551245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21" idx="4"/>
            <a:endCxn id="17" idx="0"/>
          </p:cNvCxnSpPr>
          <p:nvPr/>
        </p:nvCxnSpPr>
        <p:spPr>
          <a:xfrm flipH="1">
            <a:off x="8015276" y="3068834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7938490" y="2528834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8878" y="5745577"/>
            <a:ext cx="6327648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287464"/>
              </p:ext>
            </p:extLst>
          </p:nvPr>
        </p:nvGraphicFramePr>
        <p:xfrm>
          <a:off x="688878" y="53575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055862"/>
              </p:ext>
            </p:extLst>
          </p:nvPr>
        </p:nvGraphicFramePr>
        <p:xfrm>
          <a:off x="1787807" y="5348704"/>
          <a:ext cx="54200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88878" y="6391033"/>
            <a:ext cx="6446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300716"/>
              </p:ext>
            </p:extLst>
          </p:nvPr>
        </p:nvGraphicFramePr>
        <p:xfrm>
          <a:off x="688878" y="60030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47189"/>
              </p:ext>
            </p:extLst>
          </p:nvPr>
        </p:nvGraphicFramePr>
        <p:xfrm>
          <a:off x="1787807" y="5994160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2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A table is referred to as being in its First Normal Form if </a:t>
            </a:r>
            <a:r>
              <a:rPr lang="en-US" b="1" dirty="0"/>
              <a:t>Atomicity of the table is 1</a:t>
            </a:r>
            <a:r>
              <a:rPr lang="en-US" dirty="0"/>
              <a:t>.</a:t>
            </a:r>
          </a:p>
          <a:p>
            <a:r>
              <a:rPr lang="en-US" dirty="0"/>
              <a:t>Here, Atomicity states that a </a:t>
            </a:r>
            <a:r>
              <a:rPr lang="en-US" b="1" dirty="0"/>
              <a:t>single cell cannot hold multiple values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/>
              <a:t>must hold only a</a:t>
            </a:r>
            <a:r>
              <a:rPr lang="en-US" dirty="0"/>
              <a:t> </a:t>
            </a:r>
            <a:r>
              <a:rPr lang="en-US" b="1" dirty="0"/>
              <a:t>single-valued attribute</a:t>
            </a:r>
            <a:r>
              <a:rPr lang="en-US" dirty="0"/>
              <a:t>.</a:t>
            </a:r>
          </a:p>
          <a:p>
            <a:r>
              <a:rPr lang="en-US" dirty="0"/>
              <a:t>The First normal form disallows the multi-valued attribute, composite attribute, and their combinations.</a:t>
            </a:r>
          </a:p>
          <a:p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852944" cy="45897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contain (hold)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401131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642052" y="4546677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 dirty="0"/>
              <a:t> 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chemeClr val="accent6"/>
                </a:solidFill>
              </a:rPr>
              <a:t>FailedinSubjects</a:t>
            </a:r>
            <a:r>
              <a:rPr lang="en-GB" sz="2400" b="1" dirty="0">
                <a:solidFill>
                  <a:schemeClr val="accent6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2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FD (functional dependency) 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 happens to be a partial dependency if B is functionally dependent on A, and also </a:t>
            </a:r>
            <a:r>
              <a:rPr lang="en-US" b="1" dirty="0"/>
              <a:t>B can be determined by any other proper subset of A</a:t>
            </a:r>
            <a:r>
              <a:rPr lang="en-US" dirty="0"/>
              <a:t>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We have a relationship like MO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N, 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P, and 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N. (FD’s)</a:t>
            </a:r>
          </a:p>
          <a:p>
            <a:pPr lvl="1"/>
            <a:r>
              <a:rPr lang="en-US" dirty="0"/>
              <a:t>With the help of Transitivity Rule we can write </a:t>
            </a:r>
            <a:r>
              <a:rPr lang="en-US" b="1" dirty="0"/>
              <a:t>M</a:t>
            </a:r>
            <a:r>
              <a:rPr lang="en-US" b="1" dirty="0">
                <a:sym typeface="Wingdings" panose="05000000000000000000" pitchFamily="2" charset="2"/>
              </a:rPr>
              <a:t>N</a:t>
            </a:r>
            <a:endParaRPr lang="en-US" b="1" dirty="0"/>
          </a:p>
          <a:p>
            <a:pPr lvl="1"/>
            <a:r>
              <a:rPr lang="en-US" dirty="0"/>
              <a:t>In this case, M is alone capable of determining N. </a:t>
            </a:r>
          </a:p>
          <a:p>
            <a:pPr lvl="1"/>
            <a:r>
              <a:rPr lang="en-US" dirty="0"/>
              <a:t>It means that </a:t>
            </a:r>
            <a:r>
              <a:rPr lang="en-US" dirty="0">
                <a:solidFill>
                  <a:schemeClr val="accent6"/>
                </a:solidFill>
              </a:rPr>
              <a:t>N is dependent partially on MO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</p:spTree>
    <p:extLst>
      <p:ext uri="{BB962C8B-B14F-4D97-AF65-F5344CB8AC3E}">
        <p14:creationId xmlns:p14="http://schemas.microsoft.com/office/powerpoint/2010/main" val="12024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dirty="0"/>
              <a:t>Here only ANO can </a:t>
            </a:r>
            <a:r>
              <a:rPr lang="en-US" dirty="0"/>
              <a:t>determines the value of Balance &amp; Branch Name.</a:t>
            </a:r>
            <a:endParaRPr lang="en-GB" dirty="0"/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3474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9577</Words>
  <Application>Microsoft Office PowerPoint</Application>
  <PresentationFormat>Widescreen</PresentationFormat>
  <Paragraphs>2679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MS LineDraw</vt:lpstr>
      <vt:lpstr>Arial</vt:lpstr>
      <vt:lpstr>Roboto Condensed</vt:lpstr>
      <vt:lpstr>Wingdings 3</vt:lpstr>
      <vt:lpstr>Calibri</vt:lpstr>
      <vt:lpstr>Wingdings 2</vt:lpstr>
      <vt:lpstr>Wingdings</vt:lpstr>
      <vt:lpstr>Roboto Condensed Light</vt:lpstr>
      <vt:lpstr>Office Theme</vt:lpstr>
      <vt:lpstr>Unit-2  Entity-Relationship Model and Relational Database Design</vt:lpstr>
      <vt:lpstr>PowerPoint Presentation</vt:lpstr>
      <vt:lpstr>Basic concept of E-R diagram </vt:lpstr>
      <vt:lpstr>Basic concepts</vt:lpstr>
      <vt:lpstr>Entities </vt:lpstr>
      <vt:lpstr>Entity</vt:lpstr>
      <vt:lpstr>Entity Set</vt:lpstr>
      <vt:lpstr>Attribute and its types </vt:lpstr>
      <vt:lpstr>Attributes</vt:lpstr>
      <vt:lpstr>Types of Attributes</vt:lpstr>
      <vt:lpstr>Types of Attributes</vt:lpstr>
      <vt:lpstr>Types of Attributes</vt:lpstr>
      <vt:lpstr>Descriptive Attribute</vt:lpstr>
      <vt:lpstr>Relationship </vt:lpstr>
      <vt:lpstr>Relationship</vt:lpstr>
      <vt:lpstr>E-R Diagram of a Library System</vt:lpstr>
      <vt:lpstr>Ternary Relationship</vt:lpstr>
      <vt:lpstr>Exercise</vt:lpstr>
      <vt:lpstr>Entity with all types of Attributes</vt:lpstr>
      <vt:lpstr>Exercise</vt:lpstr>
      <vt:lpstr>Mapping Cardinality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Mapping Cardinality (Cardinality Constraints) [Exercise]</vt:lpstr>
      <vt:lpstr>Participation Constraints</vt:lpstr>
      <vt:lpstr>Weak Entity Set</vt:lpstr>
      <vt:lpstr>Weak Entity Set</vt:lpstr>
      <vt:lpstr>Extended E-R features: Specialization and Generalization</vt:lpstr>
      <vt:lpstr>Superclass v/s Subclass</vt:lpstr>
      <vt:lpstr>Generalization v/s Specialization</vt:lpstr>
      <vt:lpstr>Generalization v/s Specialization</vt:lpstr>
      <vt:lpstr>Generalization &amp; Specialization example</vt:lpstr>
      <vt:lpstr>Exercise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E-R notations</vt:lpstr>
      <vt:lpstr>Symbols used in E-R diagram</vt:lpstr>
      <vt:lpstr>Symbols used in E-R diagram</vt:lpstr>
      <vt:lpstr>E-R diagram of  Hospital Management  System</vt:lpstr>
      <vt:lpstr>E-R diagram of Hospital Management System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Overview of Functional Dependency (FD)</vt:lpstr>
      <vt:lpstr>What is Functional Dependency (FD)?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Closure set of FDs</vt:lpstr>
      <vt:lpstr>What is closure set of FDs?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of Attribute Sets</vt:lpstr>
      <vt:lpstr>What is a closure of attribute sets?</vt:lpstr>
      <vt:lpstr>What is a closure of attribute sets?</vt:lpstr>
      <vt:lpstr>Closure of attribute sets with [Example]</vt:lpstr>
      <vt:lpstr>Closure of attribute sets [Exercise]</vt:lpstr>
      <vt:lpstr>Anomaly and its types</vt:lpstr>
      <vt:lpstr>What is an anomaly in database design?</vt:lpstr>
      <vt:lpstr>Insert anomaly</vt:lpstr>
      <vt:lpstr>Update anomaly</vt:lpstr>
      <vt:lpstr>Delete anomaly</vt:lpstr>
      <vt:lpstr>How to deal with insert, delete and update anomaly</vt:lpstr>
      <vt:lpstr>Decomposition and its types</vt:lpstr>
      <vt:lpstr>What is decomposition?</vt:lpstr>
      <vt:lpstr>Lossy decomposition</vt:lpstr>
      <vt:lpstr>Lossless decomposition</vt:lpstr>
      <vt:lpstr>Normalization</vt:lpstr>
      <vt:lpstr>What is Normalization?</vt:lpstr>
      <vt:lpstr>How many normal forms are there in Normalization?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</vt:lpstr>
      <vt:lpstr>2NF (Second Normal Form) [Example]</vt:lpstr>
      <vt:lpstr>2NF (Second Normal Form) [Example]</vt:lpstr>
      <vt:lpstr>2NF (Second Normal Form) [Example]       [CID&amp;ANO  Primary Key]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3NF (Third Normal Form) [Example]</vt:lpstr>
      <vt:lpstr>3NF (Third Normal Form) [Example]</vt:lpstr>
      <vt:lpstr>Normal forms  BCNF (Boyce-Codd Normal Form)</vt:lpstr>
      <vt:lpstr>BCNF (Boyce-Codd Normal Form)</vt:lpstr>
      <vt:lpstr>BCNF (Boyce-Codd Normal Form) [Example-2]</vt:lpstr>
      <vt:lpstr>BCNF (Boyce-Codd Normal Form) [Example-2]</vt:lpstr>
      <vt:lpstr>Multivalued dependency and Normal forms  4NF (Forth Normal Form)</vt:lpstr>
      <vt:lpstr>Multivalued Dependency (MVD)</vt:lpstr>
      <vt:lpstr>Multivalued Dependency (MVD)</vt:lpstr>
      <vt:lpstr>4NF (Forth Normal Form)</vt:lpstr>
      <vt:lpstr>Join Dependency and Normal forms  5NF (Fifth Normal Form)</vt:lpstr>
      <vt:lpstr>5NF (Fifth Normal Form)</vt:lpstr>
      <vt:lpstr>5NF (Fifth Normal Form)</vt:lpstr>
      <vt:lpstr>How to normalize database?</vt:lpstr>
      <vt:lpstr>How to normalize database?</vt:lpstr>
      <vt:lpstr>How to normalize database?</vt:lpstr>
      <vt:lpstr>How to normalize database?</vt:lpstr>
      <vt:lpstr>Normalized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646</cp:revision>
  <dcterms:created xsi:type="dcterms:W3CDTF">2020-05-01T05:09:15Z</dcterms:created>
  <dcterms:modified xsi:type="dcterms:W3CDTF">2024-10-01T03:35:11Z</dcterms:modified>
</cp:coreProperties>
</file>