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57" r:id="rId6"/>
    <p:sldId id="258" r:id="rId7"/>
    <p:sldId id="259" r:id="rId8"/>
    <p:sldId id="260" r:id="rId9"/>
    <p:sldId id="262" r:id="rId10"/>
    <p:sldId id="271" r:id="rId11"/>
    <p:sldId id="263" r:id="rId12"/>
    <p:sldId id="264"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9E2A47A-1840-4B67-AC39-F2C4FCEDB3CE}" type="datetimeFigureOut">
              <a:rPr lang="en-US" smtClean="0"/>
              <a:t>4/22/2020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307743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80560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33141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D75259-618B-4BE9-97E6-09F22B71E53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078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369054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E2A47A-1840-4B67-AC39-F2C4FCEDB3CE}"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330607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E2A47A-1840-4B67-AC39-F2C4FCEDB3CE}"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2142443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2A47A-1840-4B67-AC39-F2C4FCEDB3C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303825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9E2A47A-1840-4B67-AC39-F2C4FCEDB3CE}" type="datetimeFigureOut">
              <a:rPr lang="en-US" smtClean="0"/>
              <a:t>4/22/2020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36665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2A47A-1840-4B67-AC39-F2C4FCEDB3CE}"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2502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9E2A47A-1840-4B67-AC39-F2C4FCEDB3CE}" type="datetimeFigureOut">
              <a:rPr lang="en-US" smtClean="0"/>
              <a:t>4/22/2020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12922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31757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2A47A-1840-4B67-AC39-F2C4FCEDB3CE}"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7758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2A47A-1840-4B67-AC39-F2C4FCEDB3CE}"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22770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2A47A-1840-4B67-AC39-F2C4FCEDB3CE}"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268085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90891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E2A47A-1840-4B67-AC39-F2C4FCEDB3CE}"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75259-618B-4BE9-97E6-09F22B71E533}" type="slidenum">
              <a:rPr lang="en-US" smtClean="0"/>
              <a:t>‹#›</a:t>
            </a:fld>
            <a:endParaRPr lang="en-US"/>
          </a:p>
        </p:txBody>
      </p:sp>
    </p:spTree>
    <p:extLst>
      <p:ext uri="{BB962C8B-B14F-4D97-AF65-F5344CB8AC3E}">
        <p14:creationId xmlns:p14="http://schemas.microsoft.com/office/powerpoint/2010/main" val="161426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E2A47A-1840-4B67-AC39-F2C4FCEDB3CE}" type="datetimeFigureOut">
              <a:rPr lang="en-US" smtClean="0"/>
              <a:t>4/22/2020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D75259-618B-4BE9-97E6-09F22B71E533}" type="slidenum">
              <a:rPr lang="en-US" smtClean="0"/>
              <a:t>‹#›</a:t>
            </a:fld>
            <a:endParaRPr lang="en-US"/>
          </a:p>
        </p:txBody>
      </p:sp>
    </p:spTree>
    <p:extLst>
      <p:ext uri="{BB962C8B-B14F-4D97-AF65-F5344CB8AC3E}">
        <p14:creationId xmlns:p14="http://schemas.microsoft.com/office/powerpoint/2010/main" val="42291742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896A2-5CDA-4E42-B612-A4617200A43E}"/>
              </a:ext>
            </a:extLst>
          </p:cNvPr>
          <p:cNvSpPr>
            <a:spLocks noGrp="1"/>
          </p:cNvSpPr>
          <p:nvPr>
            <p:ph type="title"/>
          </p:nvPr>
        </p:nvSpPr>
        <p:spPr/>
        <p:txBody>
          <a:bodyPr>
            <a:normAutofit/>
          </a:bodyPr>
          <a:lstStyle/>
          <a:p>
            <a:pPr algn="ctr"/>
            <a:r>
              <a:rPr lang="en-US" sz="4800" dirty="0"/>
              <a:t>Sentimental Analysis</a:t>
            </a:r>
          </a:p>
        </p:txBody>
      </p:sp>
      <p:sp>
        <p:nvSpPr>
          <p:cNvPr id="5" name="Text Placeholder 4">
            <a:extLst>
              <a:ext uri="{FF2B5EF4-FFF2-40B4-BE49-F238E27FC236}">
                <a16:creationId xmlns:a16="http://schemas.microsoft.com/office/drawing/2014/main" id="{8D627453-987C-430B-BF41-4661286F91BE}"/>
              </a:ext>
            </a:extLst>
          </p:cNvPr>
          <p:cNvSpPr>
            <a:spLocks noGrp="1"/>
          </p:cNvSpPr>
          <p:nvPr>
            <p:ph type="body" idx="1"/>
          </p:nvPr>
        </p:nvSpPr>
        <p:spPr>
          <a:xfrm>
            <a:off x="1024467" y="3641725"/>
            <a:ext cx="10490200" cy="3050623"/>
          </a:xfrm>
        </p:spPr>
        <p:txBody>
          <a:bodyPr>
            <a:normAutofit/>
          </a:bodyPr>
          <a:lstStyle/>
          <a:p>
            <a:pPr algn="ctr"/>
            <a:r>
              <a:rPr lang="en-US" b="1" dirty="0">
                <a:latin typeface="Bahnschrift Light" panose="020B0502040204020203" pitchFamily="34" charset="0"/>
              </a:rPr>
              <a:t>DATA PINNACLE</a:t>
            </a:r>
          </a:p>
          <a:p>
            <a:pPr algn="l"/>
            <a:endParaRPr lang="en-US" dirty="0"/>
          </a:p>
          <a:p>
            <a:pPr algn="l"/>
            <a:r>
              <a:rPr lang="en-US" dirty="0"/>
              <a:t>Utkarsh </a:t>
            </a:r>
            <a:r>
              <a:rPr lang="en-US" dirty="0" err="1"/>
              <a:t>Kakkar</a:t>
            </a:r>
            <a:r>
              <a:rPr lang="en-US" dirty="0"/>
              <a:t>			001302532	</a:t>
            </a:r>
          </a:p>
          <a:p>
            <a:pPr algn="l"/>
            <a:r>
              <a:rPr lang="en-US" dirty="0"/>
              <a:t>Nikhil Anil Joshi			001029458</a:t>
            </a:r>
          </a:p>
          <a:p>
            <a:pPr algn="l"/>
            <a:r>
              <a:rPr lang="en-US" dirty="0" err="1"/>
              <a:t>Mourya</a:t>
            </a:r>
            <a:r>
              <a:rPr lang="en-US" dirty="0"/>
              <a:t> Pratap Reddy		001029868</a:t>
            </a:r>
          </a:p>
        </p:txBody>
      </p:sp>
    </p:spTree>
    <p:extLst>
      <p:ext uri="{BB962C8B-B14F-4D97-AF65-F5344CB8AC3E}">
        <p14:creationId xmlns:p14="http://schemas.microsoft.com/office/powerpoint/2010/main" val="114969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159026" y="278296"/>
            <a:ext cx="11900452" cy="6440555"/>
          </a:xfrm>
        </p:spPr>
        <p:txBody>
          <a:bodyPr>
            <a:normAutofit/>
          </a:bodyPr>
          <a:lstStyle/>
          <a:p>
            <a:pPr algn="l"/>
            <a:r>
              <a:rPr lang="en-US" dirty="0"/>
              <a:t>Naive Bayes classifier for multinomial models</a:t>
            </a:r>
          </a:p>
          <a:p>
            <a:pPr algn="l"/>
            <a:r>
              <a:rPr lang="en-US" dirty="0"/>
              <a:t>The multinomial Naive Bayes classifier is suitable for classification with discrete features (e.g., word counts for text classification). The multinomial distribution normally requires integer feature counts. However, in practice, fractional counts such as </a:t>
            </a:r>
            <a:r>
              <a:rPr lang="en-US" dirty="0" err="1"/>
              <a:t>tf-idf</a:t>
            </a:r>
            <a:r>
              <a:rPr lang="en-US" dirty="0"/>
              <a:t> may also work.</a:t>
            </a:r>
          </a:p>
          <a:p>
            <a:pPr algn="l"/>
            <a:endParaRPr lang="en-US" dirty="0"/>
          </a:p>
          <a:p>
            <a:pPr algn="l"/>
            <a:r>
              <a:rPr lang="en-US" dirty="0"/>
              <a:t>The term Multinomial Naive</a:t>
            </a:r>
            <a:r>
              <a:rPr lang="en-US" b="1" dirty="0"/>
              <a:t> </a:t>
            </a:r>
            <a:r>
              <a:rPr lang="en-US" dirty="0"/>
              <a:t>Bayes</a:t>
            </a:r>
            <a:r>
              <a:rPr lang="en-US" b="1" dirty="0"/>
              <a:t> </a:t>
            </a:r>
            <a:r>
              <a:rPr lang="en-US" dirty="0"/>
              <a:t>simply lets us know that each p(</a:t>
            </a:r>
            <a:r>
              <a:rPr lang="en-US" dirty="0" err="1"/>
              <a:t>fi|c</a:t>
            </a:r>
            <a:r>
              <a:rPr lang="en-US" dirty="0"/>
              <a:t>) is a multinomial distribution, rather than some other distribution. This works well for data which can easily be turned into counts, such as word counts in text.</a:t>
            </a:r>
          </a:p>
          <a:p>
            <a:pPr algn="l"/>
            <a:endParaRPr lang="en-US" dirty="0"/>
          </a:p>
          <a:p>
            <a:endParaRPr lang="en-US" dirty="0"/>
          </a:p>
          <a:p>
            <a:pPr algn="l"/>
            <a:endParaRPr lang="en-US" dirty="0"/>
          </a:p>
          <a:p>
            <a:endParaRPr lang="en-US" dirty="0"/>
          </a:p>
          <a:p>
            <a:endParaRPr lang="en-US" dirty="0"/>
          </a:p>
        </p:txBody>
      </p:sp>
    </p:spTree>
    <p:extLst>
      <p:ext uri="{BB962C8B-B14F-4D97-AF65-F5344CB8AC3E}">
        <p14:creationId xmlns:p14="http://schemas.microsoft.com/office/powerpoint/2010/main" val="33803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Random Forest</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633068" y="1722783"/>
            <a:ext cx="10515600" cy="4366867"/>
          </a:xfrm>
        </p:spPr>
        <p:txBody>
          <a:bodyPr>
            <a:normAutofit/>
          </a:bodyPr>
          <a:lstStyle/>
          <a:p>
            <a:endParaRPr lang="en-US" dirty="0"/>
          </a:p>
          <a:p>
            <a:pPr marL="342900" indent="-342900" algn="l">
              <a:buFont typeface="Arial" panose="020B0604020202020204" pitchFamily="34" charset="0"/>
              <a:buChar char="•"/>
            </a:pPr>
            <a:r>
              <a:rPr lang="en-US"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p>
          <a:p>
            <a:pPr marL="342900" indent="-342900" algn="l">
              <a:buFont typeface="Arial" panose="020B0604020202020204" pitchFamily="34" charset="0"/>
              <a:buChar char="•"/>
            </a:pPr>
            <a:r>
              <a:rPr lang="en-US" dirty="0"/>
              <a:t>Random decision forests correct for decision trees' habit of overfitting to their training set.</a:t>
            </a:r>
          </a:p>
          <a:p>
            <a:endParaRPr lang="en-US" dirty="0"/>
          </a:p>
        </p:txBody>
      </p:sp>
    </p:spTree>
    <p:extLst>
      <p:ext uri="{BB962C8B-B14F-4D97-AF65-F5344CB8AC3E}">
        <p14:creationId xmlns:p14="http://schemas.microsoft.com/office/powerpoint/2010/main" val="302993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SVM(Support Vector Machines)</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633068" y="1722783"/>
            <a:ext cx="10515600" cy="4366867"/>
          </a:xfrm>
        </p:spPr>
        <p:txBody>
          <a:bodyPr>
            <a:normAutofit/>
          </a:bodyPr>
          <a:lstStyle/>
          <a:p>
            <a:endParaRPr lang="en-US" dirty="0"/>
          </a:p>
          <a:p>
            <a:pPr marL="342900" indent="-342900" algn="l">
              <a:buFont typeface="Arial" panose="020B0604020202020204" pitchFamily="34" charset="0"/>
              <a:buChar char="•"/>
            </a:pPr>
            <a:r>
              <a:rPr lang="en-US" dirty="0"/>
              <a:t>In machine learning, support-vector machines (SVMs, also support-vector networks) are supervised learning models with associated learning algorithms that analyze data used for classification and regression analysis.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p>
          <a:p>
            <a:endParaRPr lang="en-US" dirty="0"/>
          </a:p>
        </p:txBody>
      </p:sp>
    </p:spTree>
    <p:extLst>
      <p:ext uri="{BB962C8B-B14F-4D97-AF65-F5344CB8AC3E}">
        <p14:creationId xmlns:p14="http://schemas.microsoft.com/office/powerpoint/2010/main" val="346411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SVM(Support Vector Machines)</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633068" y="1722783"/>
            <a:ext cx="10515600" cy="4366867"/>
          </a:xfrm>
        </p:spPr>
        <p:txBody>
          <a:bodyPr>
            <a:normAutofit/>
          </a:bodyPr>
          <a:lstStyle/>
          <a:p>
            <a:endParaRPr lang="en-US" dirty="0"/>
          </a:p>
          <a:p>
            <a:pPr marL="342900" indent="-342900" algn="l">
              <a:buFont typeface="Arial" panose="020B0604020202020204" pitchFamily="34" charset="0"/>
              <a:buChar char="•"/>
            </a:pPr>
            <a:r>
              <a:rPr lang="en-US" dirty="0"/>
              <a:t>In machine learning, support-vector machines (SVMs, also support-vector networks) are supervised learning models with associated learning algorithms that analyze data used for classification and regression analysis.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 An 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p>
          <a:p>
            <a:endParaRPr lang="en-US" dirty="0"/>
          </a:p>
        </p:txBody>
      </p:sp>
    </p:spTree>
    <p:extLst>
      <p:ext uri="{BB962C8B-B14F-4D97-AF65-F5344CB8AC3E}">
        <p14:creationId xmlns:p14="http://schemas.microsoft.com/office/powerpoint/2010/main" val="225651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Proposed Solution</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633068" y="1722783"/>
            <a:ext cx="10515600" cy="4366867"/>
          </a:xfrm>
        </p:spPr>
        <p:txBody>
          <a:bodyPr>
            <a:normAutofit/>
          </a:bodyPr>
          <a:lstStyle/>
          <a:p>
            <a:pPr marL="342900" indent="-342900">
              <a:buFont typeface="Arial" panose="020B0604020202020204" pitchFamily="34" charset="0"/>
              <a:buChar char="•"/>
            </a:pPr>
            <a:r>
              <a:rPr lang="en-US" dirty="0"/>
              <a:t>The main aim is to find the model which best fits to the industry based on the accuracy of the model.</a:t>
            </a:r>
          </a:p>
          <a:p>
            <a:pPr marL="342900" indent="-342900">
              <a:buFont typeface="Arial" panose="020B0604020202020204" pitchFamily="34" charset="0"/>
              <a:buChar char="•"/>
            </a:pPr>
            <a:r>
              <a:rPr lang="en-US" dirty="0"/>
              <a:t>Different models may fit well for a particular set of products.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Our Product will implement machine learning and advance computational linguistic to do the job. Moreover, what more endless possibilities that could be facilitated are Semantic Analysis” and “Text Analysis”, where Text Analysis deals with understanding of the overall meaning of the words that appeared in a structured document based on grammatical usage, while Semantic Analysis deals with the meaning of the text, looking deeper into contextual relationships between the words.</a:t>
            </a:r>
          </a:p>
        </p:txBody>
      </p:sp>
    </p:spTree>
    <p:extLst>
      <p:ext uri="{BB962C8B-B14F-4D97-AF65-F5344CB8AC3E}">
        <p14:creationId xmlns:p14="http://schemas.microsoft.com/office/powerpoint/2010/main" val="95342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A4A2-624F-4EAA-9ABE-D6F21EA14502}"/>
              </a:ext>
            </a:extLst>
          </p:cNvPr>
          <p:cNvSpPr>
            <a:spLocks noGrp="1"/>
          </p:cNvSpPr>
          <p:nvPr>
            <p:ph type="title"/>
          </p:nvPr>
        </p:nvSpPr>
        <p:spPr>
          <a:xfrm>
            <a:off x="685800" y="753533"/>
            <a:ext cx="10820399" cy="955675"/>
          </a:xfrm>
        </p:spPr>
        <p:txBody>
          <a:bodyPr/>
          <a:lstStyle/>
          <a:p>
            <a:pPr algn="l"/>
            <a:r>
              <a:rPr lang="en-US" dirty="0"/>
              <a:t>Introduction</a:t>
            </a:r>
          </a:p>
        </p:txBody>
      </p:sp>
      <p:sp>
        <p:nvSpPr>
          <p:cNvPr id="3" name="Text Placeholder 2">
            <a:extLst>
              <a:ext uri="{FF2B5EF4-FFF2-40B4-BE49-F238E27FC236}">
                <a16:creationId xmlns:a16="http://schemas.microsoft.com/office/drawing/2014/main" id="{F466DCEE-B82F-4230-A3E8-E9EE28612FCB}"/>
              </a:ext>
            </a:extLst>
          </p:cNvPr>
          <p:cNvSpPr>
            <a:spLocks noGrp="1"/>
          </p:cNvSpPr>
          <p:nvPr>
            <p:ph type="body" idx="1"/>
          </p:nvPr>
        </p:nvSpPr>
        <p:spPr>
          <a:xfrm>
            <a:off x="1024467" y="1709208"/>
            <a:ext cx="10490200" cy="4850618"/>
          </a:xfrm>
        </p:spPr>
        <p:txBody>
          <a:bodyPr/>
          <a:lstStyle/>
          <a:p>
            <a:pPr marL="342900" indent="-342900" algn="l">
              <a:buFont typeface="Arial" panose="020B0604020202020204" pitchFamily="34" charset="0"/>
              <a:buChar char="•"/>
            </a:pPr>
            <a:r>
              <a:rPr lang="en-US" dirty="0"/>
              <a:t>Financial News is integral part of a Company. Hence it is necessary to extract meaningful data from it.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enables data scientist to know customer feedback and what they think about particular product.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main aim here is to use technique known as Sentimental Analysis to attain the above objective.</a:t>
            </a:r>
          </a:p>
        </p:txBody>
      </p:sp>
    </p:spTree>
    <p:extLst>
      <p:ext uri="{BB962C8B-B14F-4D97-AF65-F5344CB8AC3E}">
        <p14:creationId xmlns:p14="http://schemas.microsoft.com/office/powerpoint/2010/main" val="225290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F0AA-A9AF-45F5-848D-BF0124E15DE2}"/>
              </a:ext>
            </a:extLst>
          </p:cNvPr>
          <p:cNvSpPr>
            <a:spLocks noGrp="1"/>
          </p:cNvSpPr>
          <p:nvPr>
            <p:ph type="title"/>
          </p:nvPr>
        </p:nvSpPr>
        <p:spPr>
          <a:xfrm>
            <a:off x="685800" y="753534"/>
            <a:ext cx="10820399" cy="810224"/>
          </a:xfrm>
        </p:spPr>
        <p:txBody>
          <a:bodyPr/>
          <a:lstStyle/>
          <a:p>
            <a:pPr algn="l"/>
            <a:r>
              <a:rPr lang="en" dirty="0">
                <a:latin typeface="Calibri"/>
                <a:ea typeface="Calibri"/>
                <a:cs typeface="Calibri"/>
                <a:sym typeface="Calibri"/>
              </a:rPr>
              <a:t>Background </a:t>
            </a:r>
            <a:endParaRPr lang="en-US" dirty="0"/>
          </a:p>
        </p:txBody>
      </p:sp>
      <p:sp>
        <p:nvSpPr>
          <p:cNvPr id="3" name="Text Placeholder 2">
            <a:extLst>
              <a:ext uri="{FF2B5EF4-FFF2-40B4-BE49-F238E27FC236}">
                <a16:creationId xmlns:a16="http://schemas.microsoft.com/office/drawing/2014/main" id="{9FC6C751-7A31-48F2-8762-BC731C4E373F}"/>
              </a:ext>
            </a:extLst>
          </p:cNvPr>
          <p:cNvSpPr>
            <a:spLocks noGrp="1"/>
          </p:cNvSpPr>
          <p:nvPr>
            <p:ph type="body" idx="1"/>
          </p:nvPr>
        </p:nvSpPr>
        <p:spPr>
          <a:xfrm>
            <a:off x="821635" y="1563759"/>
            <a:ext cx="10693032" cy="5062328"/>
          </a:xfrm>
        </p:spPr>
        <p:txBody>
          <a:bodyPr/>
          <a:lstStyle/>
          <a:p>
            <a:pPr marL="342900" indent="-342900" algn="l">
              <a:buFont typeface="Arial" panose="020B0604020202020204" pitchFamily="34" charset="0"/>
              <a:buChar char="•"/>
            </a:pPr>
            <a:r>
              <a:rPr lang="en-US" b="1" dirty="0"/>
              <a:t>Sentiment analysis</a:t>
            </a:r>
            <a:r>
              <a:rPr lang="en-US" dirty="0"/>
              <a:t> is the interpretation and classification of emotions (positive, negative and neutral) within text data.</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is attained by using text </a:t>
            </a:r>
            <a:r>
              <a:rPr lang="en-US" b="1" dirty="0"/>
              <a:t>analysis</a:t>
            </a:r>
            <a:r>
              <a:rPr lang="en-US" dirty="0"/>
              <a:t> techniques and  allows businesses to identify customer </a:t>
            </a:r>
            <a:r>
              <a:rPr lang="en-US" b="1" dirty="0"/>
              <a:t>sentiment</a:t>
            </a:r>
            <a:r>
              <a:rPr lang="en-US" dirty="0"/>
              <a:t> toward products, brands or services in online conversations.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42399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00A8-DDC9-494A-895D-878BE6626F12}"/>
              </a:ext>
            </a:extLst>
          </p:cNvPr>
          <p:cNvSpPr>
            <a:spLocks noGrp="1"/>
          </p:cNvSpPr>
          <p:nvPr>
            <p:ph type="title"/>
          </p:nvPr>
        </p:nvSpPr>
        <p:spPr>
          <a:xfrm>
            <a:off x="685800" y="753533"/>
            <a:ext cx="10820399" cy="955675"/>
          </a:xfrm>
        </p:spPr>
        <p:txBody>
          <a:bodyPr/>
          <a:lstStyle/>
          <a:p>
            <a:pPr algn="l"/>
            <a:r>
              <a:rPr lang="en" dirty="0">
                <a:latin typeface="Calibri"/>
                <a:ea typeface="Calibri"/>
                <a:cs typeface="Calibri"/>
                <a:sym typeface="Calibri"/>
              </a:rPr>
              <a:t>Objective</a:t>
            </a:r>
            <a:endParaRPr lang="en-US" dirty="0"/>
          </a:p>
        </p:txBody>
      </p:sp>
      <p:sp>
        <p:nvSpPr>
          <p:cNvPr id="3" name="Text Placeholder 2">
            <a:extLst>
              <a:ext uri="{FF2B5EF4-FFF2-40B4-BE49-F238E27FC236}">
                <a16:creationId xmlns:a16="http://schemas.microsoft.com/office/drawing/2014/main" id="{DBD20253-B130-4A38-8DB8-C861A0D35B61}"/>
              </a:ext>
            </a:extLst>
          </p:cNvPr>
          <p:cNvSpPr>
            <a:spLocks noGrp="1"/>
          </p:cNvSpPr>
          <p:nvPr>
            <p:ph type="body" idx="1"/>
          </p:nvPr>
        </p:nvSpPr>
        <p:spPr>
          <a:xfrm>
            <a:off x="694268" y="1709208"/>
            <a:ext cx="10820399" cy="4678339"/>
          </a:xfrm>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project proposes to present a way which can be followed by the companies to figure out the sentiments of users and track their growth by using the financial data or the customer reviews.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can be achieved by using various Machine Learning models which can help to predict the trend or popularity of a particular accessory.</a:t>
            </a:r>
          </a:p>
        </p:txBody>
      </p:sp>
    </p:spTree>
    <p:extLst>
      <p:ext uri="{BB962C8B-B14F-4D97-AF65-F5344CB8AC3E}">
        <p14:creationId xmlns:p14="http://schemas.microsoft.com/office/powerpoint/2010/main" val="424340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Problem Description	</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831850" y="1722783"/>
            <a:ext cx="10515600" cy="4366867"/>
          </a:xfrm>
        </p:spPr>
        <p:txBody>
          <a:bodyPr>
            <a:normAutofit/>
          </a:bodyPr>
          <a:lstStyle/>
          <a:p>
            <a:pPr marL="342900" indent="-342900" algn="l">
              <a:buFont typeface="Arial" panose="020B0604020202020204" pitchFamily="34" charset="0"/>
              <a:buChar char="•"/>
            </a:pPr>
            <a:r>
              <a:rPr lang="en-US" dirty="0"/>
              <a:t>Companies often track their growth by using their financial data. One of the most common example is Sentimental Analysis Approach. This works in pattern of assigning value to every word from financial news in order to predict behavior of current trends.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For instance, words such as “good“, “benefit“, “positive“, and “growth” are all tagged with positive scores while words such as “risk“, “fall“, “bankruptcy“, and “loss” are tagged with negative scores.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Furthermore, the task of opinion mining(Sentimental Analysis) proves to be more efficient than human analysts, having the capability to scan through huge chunk of text across various news channels within seconds.</a:t>
            </a:r>
          </a:p>
        </p:txBody>
      </p:sp>
    </p:spTree>
    <p:extLst>
      <p:ext uri="{BB962C8B-B14F-4D97-AF65-F5344CB8AC3E}">
        <p14:creationId xmlns:p14="http://schemas.microsoft.com/office/powerpoint/2010/main" val="243285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What is Sentimental  Analysis ?</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831850" y="1722783"/>
            <a:ext cx="10515600" cy="4366867"/>
          </a:xfrm>
        </p:spPr>
        <p:txBody>
          <a:bodyPr>
            <a:normAutofit/>
          </a:bodyPr>
          <a:lstStyle/>
          <a:p>
            <a:pPr marL="342900" indent="-342900" algn="l">
              <a:buFont typeface="Arial" panose="020B0604020202020204" pitchFamily="34" charset="0"/>
              <a:buChar char="•"/>
            </a:pPr>
            <a:r>
              <a:rPr lang="en-US" dirty="0"/>
              <a:t>Sentiment analysis is the interpretation and classification of emotions (positive, negative and neutral) within text data using text analysis techniques. Sentiment analysis allows businesses to identify customer sentiment toward products, brands or services in online conversations and feedback.</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Widely applied to voice of the customer materials such as reviews and survey responses, online and social media, and healthcare materials for applications that range from marketing to customer service to clinical medicine.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6747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Models Used</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831850" y="1722783"/>
            <a:ext cx="10515600" cy="4366867"/>
          </a:xfrm>
        </p:spPr>
        <p:txBody>
          <a:bodyPr>
            <a:normAutofit/>
          </a:bodyPr>
          <a:lstStyle/>
          <a:p>
            <a:pPr algn="l"/>
            <a:r>
              <a:rPr lang="en-US" dirty="0"/>
              <a:t>The following models are used for finding the accuracy of the particular set of datasets used for Amazon and which model affects gets the most accurate accuracy and suits best for which set of products :</a:t>
            </a:r>
          </a:p>
          <a:p>
            <a:pPr algn="l"/>
            <a:endParaRPr lang="en-US" dirty="0"/>
          </a:p>
          <a:p>
            <a:pPr marL="342900" indent="-342900" algn="l">
              <a:buFont typeface="Arial" panose="020B0604020202020204" pitchFamily="34" charset="0"/>
              <a:buChar char="•"/>
            </a:pPr>
            <a:r>
              <a:rPr lang="en-US" dirty="0"/>
              <a:t>Multinomial Naive Bayes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Random Forrest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SVC</a:t>
            </a:r>
          </a:p>
        </p:txBody>
      </p:sp>
    </p:spTree>
    <p:extLst>
      <p:ext uri="{BB962C8B-B14F-4D97-AF65-F5344CB8AC3E}">
        <p14:creationId xmlns:p14="http://schemas.microsoft.com/office/powerpoint/2010/main" val="168417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Datasets Used</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831850" y="1722783"/>
            <a:ext cx="10515600" cy="4366867"/>
          </a:xfrm>
        </p:spPr>
        <p:txBody>
          <a:bodyPr>
            <a:normAutofit/>
          </a:bodyPr>
          <a:lstStyle/>
          <a:p>
            <a:pPr algn="l"/>
            <a:r>
              <a:rPr lang="en-US" dirty="0"/>
              <a:t>The following product datasets are used :</a:t>
            </a:r>
          </a:p>
          <a:p>
            <a:endParaRPr lang="en-US" dirty="0"/>
          </a:p>
          <a:p>
            <a:pPr marL="342900" indent="-342900" algn="l">
              <a:buFont typeface="Arial" panose="020B0604020202020204" pitchFamily="34" charset="0"/>
              <a:buChar char="•"/>
            </a:pPr>
            <a:r>
              <a:rPr lang="en-US" dirty="0"/>
              <a:t>Musical Instruments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Food Product Reviews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5543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1-3676-4350-AEF5-671ECF5DC437}"/>
              </a:ext>
            </a:extLst>
          </p:cNvPr>
          <p:cNvSpPr>
            <a:spLocks noGrp="1"/>
          </p:cNvSpPr>
          <p:nvPr>
            <p:ph type="title"/>
          </p:nvPr>
        </p:nvSpPr>
        <p:spPr>
          <a:xfrm>
            <a:off x="831850" y="318260"/>
            <a:ext cx="10515600" cy="1112975"/>
          </a:xfrm>
        </p:spPr>
        <p:txBody>
          <a:bodyPr/>
          <a:lstStyle/>
          <a:p>
            <a:r>
              <a:rPr lang="en-US" dirty="0"/>
              <a:t>Multinomial Naïve Bayes</a:t>
            </a:r>
          </a:p>
        </p:txBody>
      </p:sp>
      <p:sp>
        <p:nvSpPr>
          <p:cNvPr id="3" name="Text Placeholder 2">
            <a:extLst>
              <a:ext uri="{FF2B5EF4-FFF2-40B4-BE49-F238E27FC236}">
                <a16:creationId xmlns:a16="http://schemas.microsoft.com/office/drawing/2014/main" id="{2DA3E0D7-83CA-487C-91F7-9EEDE9A3EEB7}"/>
              </a:ext>
            </a:extLst>
          </p:cNvPr>
          <p:cNvSpPr>
            <a:spLocks noGrp="1"/>
          </p:cNvSpPr>
          <p:nvPr>
            <p:ph type="body" idx="1"/>
          </p:nvPr>
        </p:nvSpPr>
        <p:spPr>
          <a:xfrm>
            <a:off x="633068" y="1722783"/>
            <a:ext cx="10515600" cy="4366867"/>
          </a:xfrm>
        </p:spPr>
        <p:txBody>
          <a:bodyPr>
            <a:normAutofit/>
          </a:bodyPr>
          <a:lstStyle/>
          <a:p>
            <a:pPr algn="l"/>
            <a:r>
              <a:rPr lang="en-US" dirty="0"/>
              <a:t>Naive Bayes classifier for multinomial models</a:t>
            </a:r>
          </a:p>
          <a:p>
            <a:pPr algn="l"/>
            <a:r>
              <a:rPr lang="en-US" dirty="0"/>
              <a:t>The multinomial Naive Bayes classifier is suitable for classification with discrete features (e.g., word counts for text classification). The multinomial distribution normally requires integer feature counts. However, in practice, fractional counts such as </a:t>
            </a:r>
            <a:r>
              <a:rPr lang="en-US" dirty="0" err="1"/>
              <a:t>tf-idf</a:t>
            </a:r>
            <a:r>
              <a:rPr lang="en-US" dirty="0"/>
              <a:t> may also work.</a:t>
            </a:r>
          </a:p>
          <a:p>
            <a:pPr algn="l"/>
            <a:endParaRPr lang="en-US" dirty="0"/>
          </a:p>
          <a:p>
            <a:pPr algn="l"/>
            <a:r>
              <a:rPr lang="en-US" dirty="0"/>
              <a:t>The term Multinomial Naive</a:t>
            </a:r>
            <a:r>
              <a:rPr lang="en-US" b="1" dirty="0"/>
              <a:t> </a:t>
            </a:r>
            <a:r>
              <a:rPr lang="en-US" dirty="0"/>
              <a:t>Bayes</a:t>
            </a:r>
            <a:r>
              <a:rPr lang="en-US" b="1" dirty="0"/>
              <a:t> </a:t>
            </a:r>
            <a:r>
              <a:rPr lang="en-US" dirty="0"/>
              <a:t>simply lets us know that each p(</a:t>
            </a:r>
            <a:r>
              <a:rPr lang="en-US" dirty="0" err="1"/>
              <a:t>fi|c</a:t>
            </a:r>
            <a:r>
              <a:rPr lang="en-US" dirty="0"/>
              <a:t>) is a multinomial distribution, rather than some other distribution. This works well for data which can easily be turned into counts, such as word counts in text.</a:t>
            </a:r>
          </a:p>
          <a:p>
            <a:pPr algn="l"/>
            <a:endParaRPr lang="en-US" dirty="0"/>
          </a:p>
          <a:p>
            <a:endParaRPr lang="en-US" dirty="0"/>
          </a:p>
          <a:p>
            <a:pPr algn="l"/>
            <a:endParaRPr lang="en-US" dirty="0"/>
          </a:p>
          <a:p>
            <a:endParaRPr lang="en-US" dirty="0"/>
          </a:p>
          <a:p>
            <a:endParaRPr lang="en-US" dirty="0"/>
          </a:p>
        </p:txBody>
      </p:sp>
      <p:pic>
        <p:nvPicPr>
          <p:cNvPr id="1026" name="Picture 2">
            <a:extLst>
              <a:ext uri="{FF2B5EF4-FFF2-40B4-BE49-F238E27FC236}">
                <a16:creationId xmlns:a16="http://schemas.microsoft.com/office/drawing/2014/main" id="{358AE771-F11C-4F6C-8B60-A1E3D8BF6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39" y="5095737"/>
            <a:ext cx="5618922" cy="99391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4664929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650</TotalTime>
  <Words>1054</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Light</vt:lpstr>
      <vt:lpstr>Calibri</vt:lpstr>
      <vt:lpstr>Century Gothic</vt:lpstr>
      <vt:lpstr>Vapor Trail</vt:lpstr>
      <vt:lpstr>Sentimental Analysis</vt:lpstr>
      <vt:lpstr>Introduction</vt:lpstr>
      <vt:lpstr>Background </vt:lpstr>
      <vt:lpstr>Objective</vt:lpstr>
      <vt:lpstr>Problem Description </vt:lpstr>
      <vt:lpstr>What is Sentimental  Analysis ?</vt:lpstr>
      <vt:lpstr>Models Used</vt:lpstr>
      <vt:lpstr>Datasets Used</vt:lpstr>
      <vt:lpstr>Multinomial Naïve Bayes</vt:lpstr>
      <vt:lpstr>PowerPoint Presentation</vt:lpstr>
      <vt:lpstr>Random Forest</vt:lpstr>
      <vt:lpstr>SVM(Support Vector Machines)</vt:lpstr>
      <vt:lpstr>SVM(Support Vector Machines)</vt:lpstr>
      <vt:lpstr>Proposed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utkarsh kakkar</dc:creator>
  <cp:lastModifiedBy> </cp:lastModifiedBy>
  <cp:revision>11</cp:revision>
  <dcterms:created xsi:type="dcterms:W3CDTF">2020-04-18T18:14:20Z</dcterms:created>
  <dcterms:modified xsi:type="dcterms:W3CDTF">2020-04-22T16:28:16Z</dcterms:modified>
</cp:coreProperties>
</file>