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279"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oshi" userId="0c175c5070a87622" providerId="LiveId" clId="{A6BA470D-62FB-49E1-BA87-210F6CCDCFA2}"/>
    <pc:docChg chg="modSld">
      <pc:chgData name="Nikhil Joshi" userId="0c175c5070a87622" providerId="LiveId" clId="{A6BA470D-62FB-49E1-BA87-210F6CCDCFA2}" dt="2021-04-22T06:59:23.976" v="0" actId="14100"/>
      <pc:docMkLst>
        <pc:docMk/>
      </pc:docMkLst>
      <pc:sldChg chg="modSp mod">
        <pc:chgData name="Nikhil Joshi" userId="0c175c5070a87622" providerId="LiveId" clId="{A6BA470D-62FB-49E1-BA87-210F6CCDCFA2}" dt="2021-04-22T06:59:23.976" v="0" actId="14100"/>
        <pc:sldMkLst>
          <pc:docMk/>
          <pc:sldMk cId="0" sldId="257"/>
        </pc:sldMkLst>
        <pc:spChg chg="mod">
          <ac:chgData name="Nikhil Joshi" userId="0c175c5070a87622" providerId="LiveId" clId="{A6BA470D-62FB-49E1-BA87-210F6CCDCFA2}" dt="2021-04-22T06:59:23.976" v="0" actId="14100"/>
          <ac:spMkLst>
            <pc:docMk/>
            <pc:sldMk cId="0" sldId="257"/>
            <ac:spMk id="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95ce642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95ce642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95ce642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95ce642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095ce642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095ce642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9dd5e34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9dd5e34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9dd5e34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9dd5e3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9dd5e34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09dd5e34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09dd5e3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09dd5e3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09dd5e34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09dd5e34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4993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Amazon Recommender </a:t>
            </a:r>
            <a:r>
              <a:rPr lang="en-US" dirty="0"/>
              <a:t>S</a:t>
            </a:r>
            <a:r>
              <a:rPr lang="en" dirty="0"/>
              <a:t>ystem</a:t>
            </a:r>
            <a:endParaRPr dirty="0"/>
          </a:p>
        </p:txBody>
      </p:sp>
      <p:sp>
        <p:nvSpPr>
          <p:cNvPr id="87" name="Google Shape;87;p13"/>
          <p:cNvSpPr txBox="1">
            <a:spLocks noGrp="1"/>
          </p:cNvSpPr>
          <p:nvPr>
            <p:ph type="subTitle" idx="1"/>
          </p:nvPr>
        </p:nvSpPr>
        <p:spPr>
          <a:xfrm>
            <a:off x="729627" y="3172900"/>
            <a:ext cx="7688100" cy="1799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ADS project by team </a:t>
            </a:r>
            <a:r>
              <a:rPr lang="en" b="1" dirty="0"/>
              <a:t>ML_DATA</a:t>
            </a:r>
          </a:p>
          <a:p>
            <a:pPr marL="0" lvl="0" indent="0" algn="l" rtl="0">
              <a:spcBef>
                <a:spcPts val="0"/>
              </a:spcBef>
              <a:spcAft>
                <a:spcPts val="0"/>
              </a:spcAft>
              <a:buNone/>
            </a:pPr>
            <a:endParaRPr lang="en" b="1" dirty="0"/>
          </a:p>
          <a:p>
            <a:pPr marL="285750" lvl="0" indent="-285750" algn="l" rtl="0">
              <a:spcBef>
                <a:spcPts val="0"/>
              </a:spcBef>
              <a:spcAft>
                <a:spcPts val="0"/>
              </a:spcAft>
              <a:buFont typeface="Arial" panose="020B0604020202020204" pitchFamily="34" charset="0"/>
              <a:buChar char="•"/>
            </a:pPr>
            <a:r>
              <a:rPr lang="en" b="1" dirty="0"/>
              <a:t>Dhruv Panchal(001055844)</a:t>
            </a:r>
          </a:p>
          <a:p>
            <a:pPr marL="285750" lvl="0" indent="-285750" algn="l" rtl="0">
              <a:spcBef>
                <a:spcPts val="0"/>
              </a:spcBef>
              <a:spcAft>
                <a:spcPts val="0"/>
              </a:spcAft>
              <a:buFont typeface="Arial" panose="020B0604020202020204" pitchFamily="34" charset="0"/>
              <a:buChar char="•"/>
            </a:pPr>
            <a:r>
              <a:rPr lang="en" b="1" dirty="0"/>
              <a:t>Nikhil Joshi(001029458)</a:t>
            </a:r>
          </a:p>
          <a:p>
            <a:pPr marL="285750" lvl="0" indent="-285750" algn="l" rtl="0">
              <a:spcBef>
                <a:spcPts val="0"/>
              </a:spcBef>
              <a:spcAft>
                <a:spcPts val="0"/>
              </a:spcAft>
              <a:buFont typeface="Arial" panose="020B0604020202020204" pitchFamily="34" charset="0"/>
              <a:buChar char="•"/>
            </a:pPr>
            <a:r>
              <a:rPr lang="en" b="1" dirty="0"/>
              <a:t>Sourav Sharma(001374865)</a:t>
            </a:r>
          </a:p>
          <a:p>
            <a:pPr marL="285750" lvl="0" indent="-285750" algn="l" rtl="0">
              <a:spcBef>
                <a:spcPts val="0"/>
              </a:spcBef>
              <a:spcAft>
                <a:spcPts val="0"/>
              </a:spcAft>
              <a:buFont typeface="Arial" panose="020B0604020202020204" pitchFamily="34" charset="0"/>
              <a:buChar char="•"/>
            </a:pPr>
            <a:r>
              <a:rPr lang="en" b="1" dirty="0"/>
              <a:t>Vinod Kumar Mullangi(001057553)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recommendation system</a:t>
            </a:r>
            <a:endParaRPr dirty="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 recommendation engine is a system that suggests products, services, information to users based on analysis of data. Notwithstanding, the recommendation can derive from a variety of factors such as the history of the user and the behaviour of similar users.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a:t>
            </a:r>
            <a:endParaRPr/>
          </a:p>
        </p:txBody>
      </p:sp>
      <p:sp>
        <p:nvSpPr>
          <p:cNvPr id="99" name="Google Shape;99;p15"/>
          <p:cNvSpPr txBox="1">
            <a:spLocks noGrp="1"/>
          </p:cNvSpPr>
          <p:nvPr>
            <p:ph type="body" idx="1"/>
          </p:nvPr>
        </p:nvSpPr>
        <p:spPr>
          <a:xfrm>
            <a:off x="729450" y="2078875"/>
            <a:ext cx="7688700" cy="226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have build a robust recommender system for Amazon Products. We have used various Machine Learning algorithms and tested them. We have used Electronics dataset. This dataset has product id, which is a unique identifier for all products on amazon.com. It also contains the star rating given by each user identified by the user 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Algorithms in our system</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Popularity based</a:t>
            </a:r>
            <a:endParaRPr/>
          </a:p>
          <a:p>
            <a:pPr marL="0" lvl="0" indent="0" algn="l" rtl="0">
              <a:spcBef>
                <a:spcPts val="1600"/>
              </a:spcBef>
              <a:spcAft>
                <a:spcPts val="0"/>
              </a:spcAft>
              <a:buNone/>
            </a:pPr>
            <a:r>
              <a:rPr lang="en"/>
              <a:t>2. Collaborative filtering using Singular value decomposition</a:t>
            </a:r>
            <a:endParaRPr/>
          </a:p>
          <a:p>
            <a:pPr marL="0" lvl="0" indent="0" algn="l" rtl="0">
              <a:spcBef>
                <a:spcPts val="1600"/>
              </a:spcBef>
              <a:spcAft>
                <a:spcPts val="0"/>
              </a:spcAft>
              <a:buNone/>
            </a:pPr>
            <a:r>
              <a:rPr lang="en"/>
              <a:t>3. Collaborative filtering using KNN With means (user-user similarity)</a:t>
            </a:r>
            <a:endParaRPr/>
          </a:p>
          <a:p>
            <a:pPr marL="0" lvl="0" indent="0" algn="l" rtl="0">
              <a:spcBef>
                <a:spcPts val="1600"/>
              </a:spcBef>
              <a:spcAft>
                <a:spcPts val="0"/>
              </a:spcAft>
              <a:buNone/>
            </a:pPr>
            <a:r>
              <a:rPr lang="en"/>
              <a:t>4. Collaborative filtering using KNN With means (item-item similarity)</a:t>
            </a:r>
            <a:endParaRPr/>
          </a:p>
          <a:p>
            <a:pPr marL="0" lvl="0" indent="0" algn="l" rtl="0">
              <a:spcBef>
                <a:spcPts val="1600"/>
              </a:spcBef>
              <a:spcAft>
                <a:spcPts val="0"/>
              </a:spcAft>
              <a:buNone/>
            </a:pPr>
            <a:r>
              <a:rPr lang="en"/>
              <a:t>5. Hybrid Recommendation System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Popularity based</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simplest method. In this method we suggest products to users based on popularity. </a:t>
            </a:r>
            <a:endParaRPr/>
          </a:p>
          <a:p>
            <a:pPr marL="0" lvl="0" indent="0" algn="l" rtl="0">
              <a:spcBef>
                <a:spcPts val="1600"/>
              </a:spcBef>
              <a:spcAft>
                <a:spcPts val="1600"/>
              </a:spcAft>
              <a:buNone/>
            </a:pPr>
            <a:r>
              <a:rPr lang="en"/>
              <a:t>Example: In shopping store we can suggest popular dresses by purchase 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Collaborative filtering</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These models are built based on assumption that people like things similar to other things they like, and things that are liked by other people with similar taste. There are two types, user based and item based.</a:t>
            </a:r>
            <a:endParaRPr/>
          </a:p>
        </p:txBody>
      </p:sp>
      <p:pic>
        <p:nvPicPr>
          <p:cNvPr id="118" name="Google Shape;118;p18"/>
          <p:cNvPicPr preferRelativeResize="0"/>
          <p:nvPr/>
        </p:nvPicPr>
        <p:blipFill>
          <a:blip r:embed="rId3">
            <a:alphaModFix/>
          </a:blip>
          <a:stretch>
            <a:fillRect/>
          </a:stretch>
        </p:blipFill>
        <p:spPr>
          <a:xfrm>
            <a:off x="2533713" y="2709975"/>
            <a:ext cx="4076575" cy="229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recommender system</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These models are built by combining collaborative and content-based recommendation. They can be more effective. Hybrid approaches can be implemented by making content-based and collaborative-based predictions separately and then combining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performed data cleaning and removed any and all inconsistencies in the dataset which was relatively clean. To get a better understand of it, we performed statistical analysis of the data and observed it using graphs and plots.</a:t>
            </a:r>
            <a:endParaRPr dirty="0"/>
          </a:p>
          <a:p>
            <a:pPr marL="0" lvl="0" indent="0" algn="l" rtl="0">
              <a:spcBef>
                <a:spcPts val="1600"/>
              </a:spcBef>
              <a:spcAft>
                <a:spcPts val="0"/>
              </a:spcAft>
              <a:buNone/>
            </a:pPr>
            <a:r>
              <a:rPr lang="en" dirty="0"/>
              <a:t>We trained 5 different recommendation models and tested them. We evaluated their performance and quality using evaluation metrics.</a:t>
            </a:r>
            <a:endParaRPr dirty="0"/>
          </a:p>
          <a:p>
            <a:pPr marL="0" lvl="0" indent="0" algn="l" rtl="0">
              <a:spcBef>
                <a:spcPts val="1600"/>
              </a:spcBef>
              <a:spcAft>
                <a:spcPts val="1600"/>
              </a:spcAft>
              <a:buNone/>
            </a:pPr>
            <a:r>
              <a:rPr lang="en" dirty="0"/>
              <a:t>We served the recommendations for various products based on the user review and item type.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6" name="Google Shape;136;p21"/>
          <p:cNvSpPr txBox="1">
            <a:spLocks noGrp="1"/>
          </p:cNvSpPr>
          <p:nvPr>
            <p:ph type="body" idx="1"/>
          </p:nvPr>
        </p:nvSpPr>
        <p:spPr>
          <a:xfrm>
            <a:off x="729450" y="2078875"/>
            <a:ext cx="7688700" cy="2595000"/>
          </a:xfrm>
          <a:prstGeom prst="rect">
            <a:avLst/>
          </a:prstGeom>
        </p:spPr>
        <p:txBody>
          <a:bodyPr spcFirstLastPara="1" wrap="square" lIns="91425" tIns="91425" rIns="91425" bIns="91425" anchor="t" anchorCtr="0">
            <a:noAutofit/>
          </a:bodyPr>
          <a:lstStyle/>
          <a:p>
            <a:pPr lvl="0"/>
            <a:r>
              <a:rPr lang="en-US" dirty="0"/>
              <a:t>https://towardsdatascience.com/web-scraping-recommender-systems-project-1d360fa678e4</a:t>
            </a:r>
          </a:p>
          <a:p>
            <a:pPr lvl="0"/>
            <a:r>
              <a:rPr lang="en-US" dirty="0"/>
              <a:t>https://towardsdatascience.com/how-to-build-a-model-based-recommendation-system-using-python-surprise-2df3b77ab3e5</a:t>
            </a:r>
          </a:p>
          <a:p>
            <a:pPr lvl="0"/>
            <a:r>
              <a:rPr lang="en-US" dirty="0"/>
              <a:t>https://towardsdatascience.com/deep-learning-based-recommender-systems-3d120201db7e</a:t>
            </a:r>
          </a:p>
          <a:p>
            <a:pPr lvl="0"/>
            <a:r>
              <a:rPr lang="en-US" dirty="0"/>
              <a:t>https://www.cs.umd.edu/~samir/498/Amazon-Recommendations.pdf</a:t>
            </a:r>
          </a:p>
          <a:p>
            <a:pPr lvl="0"/>
            <a:r>
              <a:rPr lang="en-US" dirty="0"/>
              <a:t>https://medium.com/@madasamy/introduction-to-recommendation-systems-and-how-to-design-recommendation-system-that-resembling-the-9ac167e30e95</a:t>
            </a:r>
          </a:p>
          <a:p>
            <a:pPr lvl="0"/>
            <a:r>
              <a:rPr lang="en-US" dirty="0"/>
              <a:t>https://towardsdatascience.com/product-recommender-using-amazon-review-dataset-e69d479d81dd</a:t>
            </a:r>
          </a:p>
          <a:p>
            <a:pPr marL="146050" lvl="0" indent="0" algn="l" rtl="0">
              <a:spcBef>
                <a:spcPts val="0"/>
              </a:spcBef>
              <a:spcAft>
                <a:spcPts val="0"/>
              </a:spcAft>
              <a:buSzPts val="13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440</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Raleway</vt:lpstr>
      <vt:lpstr>Lato</vt:lpstr>
      <vt:lpstr>Arial</vt:lpstr>
      <vt:lpstr>Streamline</vt:lpstr>
      <vt:lpstr>Amazon Recommender System</vt:lpstr>
      <vt:lpstr>What is a recommendation system</vt:lpstr>
      <vt:lpstr>Our Project</vt:lpstr>
      <vt:lpstr>Algorithms in our system</vt:lpstr>
      <vt:lpstr>Popularity based</vt:lpstr>
      <vt:lpstr>Collaborative filtering</vt:lpstr>
      <vt:lpstr>Hybrid recommender system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Recommender system</dc:title>
  <cp:lastModifiedBy>Nikhil Anil Joshi</cp:lastModifiedBy>
  <cp:revision>4</cp:revision>
  <dcterms:modified xsi:type="dcterms:W3CDTF">2021-04-22T06:59:48Z</dcterms:modified>
</cp:coreProperties>
</file>