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0101" y="1352868"/>
            <a:ext cx="9211733" cy="1082675"/>
          </a:xfrm>
        </p:spPr>
        <p:txBody>
          <a:bodyPr/>
          <a:lstStyle/>
          <a:p>
            <a:r>
              <a:rPr lang="en-US" dirty="0"/>
              <a:t>Car accident severity solution  </a:t>
            </a:r>
            <a:endParaRPr lang="en-US" dirty="0"/>
          </a:p>
        </p:txBody>
      </p:sp>
      <p:sp>
        <p:nvSpPr>
          <p:cNvPr id="3" name="Subtitle 2"/>
          <p:cNvSpPr>
            <a:spLocks noGrp="1"/>
          </p:cNvSpPr>
          <p:nvPr>
            <p:ph type="subTitle" idx="1"/>
          </p:nvPr>
        </p:nvSpPr>
        <p:spPr>
          <a:xfrm>
            <a:off x="7882890" y="2789555"/>
            <a:ext cx="3399155" cy="1314450"/>
          </a:xfrm>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9570"/>
            <a:ext cx="10972800" cy="582613"/>
          </a:xfrm>
        </p:spPr>
        <p:txBody>
          <a:bodyPr/>
          <a:p>
            <a:r>
              <a:rPr lang="en-US">
                <a:sym typeface="+mn-ea"/>
              </a:rPr>
              <a:t>Introduction</a:t>
            </a:r>
            <a:br>
              <a:rPr lang="en-US"/>
            </a:br>
            <a:endParaRPr lang="en-US"/>
          </a:p>
        </p:txBody>
      </p:sp>
      <p:sp>
        <p:nvSpPr>
          <p:cNvPr id="3" name="Content Placeholder 2"/>
          <p:cNvSpPr>
            <a:spLocks noGrp="1"/>
          </p:cNvSpPr>
          <p:nvPr>
            <p:ph idx="1"/>
          </p:nvPr>
        </p:nvSpPr>
        <p:spPr>
          <a:xfrm>
            <a:off x="609600" y="2101850"/>
            <a:ext cx="10972800" cy="4025900"/>
          </a:xfrm>
        </p:spPr>
        <p:txBody>
          <a:bodyPr/>
          <a:p>
            <a:r>
              <a:rPr lang="en-US" sz="2400"/>
              <a:t>Collisions in junctions can have two consequences: property damage or/and injury Collisions in junctions cause long delay.</a:t>
            </a:r>
            <a:endParaRPr lang="en-US" sz="2400"/>
          </a:p>
          <a:p>
            <a:r>
              <a:rPr lang="en-US" sz="2400"/>
              <a:t>Increase traffic congestion.</a:t>
            </a:r>
            <a:endParaRPr lang="en-US" sz="2400"/>
          </a:p>
          <a:p>
            <a:r>
              <a:rPr lang="en-US" sz="2400"/>
              <a:t>Incurs costs that can be avoided.</a:t>
            </a:r>
            <a:endParaRPr lang="en-US" sz="2400"/>
          </a:p>
          <a:p>
            <a:r>
              <a:rPr lang="en-US" sz="2400"/>
              <a:t>Simple measures can reduce collision risks.</a:t>
            </a:r>
            <a:endParaRPr lang="en-US" sz="2400"/>
          </a:p>
          <a:p>
            <a:r>
              <a:rPr lang="en-US" sz="2400"/>
              <a:t>Exploratory data analysis and predictive modelling can help provide insight to involved parties who can implement safety measures to reduce risk of a collision</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1320"/>
            <a:ext cx="10972800" cy="582613"/>
          </a:xfrm>
        </p:spPr>
        <p:txBody>
          <a:bodyPr/>
          <a:p>
            <a:r>
              <a:rPr lang="en-US">
                <a:sym typeface="+mn-ea"/>
              </a:rPr>
              <a:t>Data Wrangling</a:t>
            </a:r>
            <a:br>
              <a:rPr lang="en-US"/>
            </a:br>
            <a:endParaRPr lang="en-US"/>
          </a:p>
        </p:txBody>
      </p:sp>
      <p:sp>
        <p:nvSpPr>
          <p:cNvPr id="3" name="Content Placeholder 2"/>
          <p:cNvSpPr>
            <a:spLocks noGrp="1"/>
          </p:cNvSpPr>
          <p:nvPr>
            <p:ph idx="1"/>
          </p:nvPr>
        </p:nvSpPr>
        <p:spPr>
          <a:xfrm>
            <a:off x="609600" y="1857375"/>
            <a:ext cx="10972800" cy="4270375"/>
          </a:xfrm>
        </p:spPr>
        <p:txBody>
          <a:bodyPr/>
          <a:p>
            <a:r>
              <a:rPr lang="en-US" sz="2400"/>
              <a:t>Use given data by the course on road collisions for Seattle City</a:t>
            </a:r>
            <a:endParaRPr lang="en-US" sz="2400"/>
          </a:p>
          <a:p>
            <a:r>
              <a:rPr lang="en-US" sz="2400"/>
              <a:t>Read data into correct format and clean accordingly</a:t>
            </a:r>
            <a:endParaRPr lang="en-US" sz="2400"/>
          </a:p>
          <a:p>
            <a:r>
              <a:rPr lang="en-US" sz="2400"/>
              <a:t>Remove duplicate or columns with same elements but which are either in categorical or numerical variables</a:t>
            </a:r>
            <a:endParaRPr lang="en-US" sz="2400"/>
          </a:p>
          <a:p>
            <a:r>
              <a:rPr lang="en-US" sz="2400"/>
              <a:t>Remove the Null values </a:t>
            </a:r>
            <a:endParaRPr lang="en-US" sz="2400"/>
          </a:p>
          <a:p>
            <a:r>
              <a:rPr lang="en-US" sz="2400"/>
              <a:t>Use get dummies for conversion.</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889635" y="1749425"/>
            <a:ext cx="4173855" cy="4526280"/>
          </a:xfrm>
          <a:prstGeom prst="rect">
            <a:avLst/>
          </a:prstGeom>
        </p:spPr>
      </p:pic>
      <p:pic>
        <p:nvPicPr>
          <p:cNvPr id="5" name="Content Placeholder 4"/>
          <p:cNvPicPr>
            <a:picLocks noChangeAspect="1"/>
          </p:cNvPicPr>
          <p:nvPr>
            <p:ph sz="half" idx="2"/>
          </p:nvPr>
        </p:nvPicPr>
        <p:blipFill>
          <a:blip r:embed="rId2"/>
          <a:stretch>
            <a:fillRect/>
          </a:stretch>
        </p:blipFill>
        <p:spPr>
          <a:xfrm>
            <a:off x="5803265" y="1749425"/>
            <a:ext cx="5304155" cy="42741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Encoding categorical values</a:t>
            </a:r>
            <a:endParaRPr lang="en-US"/>
          </a:p>
        </p:txBody>
      </p:sp>
      <p:sp>
        <p:nvSpPr>
          <p:cNvPr id="4" name="Content Placeholder 3"/>
          <p:cNvSpPr>
            <a:spLocks noGrp="1"/>
          </p:cNvSpPr>
          <p:nvPr>
            <p:ph sz="half" idx="2"/>
          </p:nvPr>
        </p:nvSpPr>
        <p:spPr>
          <a:xfrm>
            <a:off x="8180070" y="1174750"/>
            <a:ext cx="3402330" cy="4449445"/>
          </a:xfrm>
        </p:spPr>
        <p:txBody>
          <a:bodyPr/>
          <a:p>
            <a:pPr marL="0" indent="0">
              <a:buNone/>
            </a:pPr>
            <a:r>
              <a:rPr lang="en-US">
                <a:latin typeface="Times New Roman" panose="02020603050405020304" charset="0"/>
                <a:cs typeface="Times New Roman" panose="02020603050405020304" charset="0"/>
              </a:rPr>
              <a:t>Here, The categorical values are encoded to numericakl using get dummies.</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121920" y="1435100"/>
            <a:ext cx="8057515"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Development and Evaluation</a:t>
            </a:r>
            <a:endParaRPr lang="en-US"/>
          </a:p>
        </p:txBody>
      </p:sp>
      <p:sp>
        <p:nvSpPr>
          <p:cNvPr id="3" name="Content Placeholder 2"/>
          <p:cNvSpPr>
            <a:spLocks noGrp="1"/>
          </p:cNvSpPr>
          <p:nvPr>
            <p:ph sz="half" idx="1"/>
          </p:nvPr>
        </p:nvSpPr>
        <p:spPr>
          <a:xfrm>
            <a:off x="609600" y="1174750"/>
            <a:ext cx="7789545" cy="4953000"/>
          </a:xfrm>
        </p:spPr>
        <p:txBody>
          <a:bodyPr/>
          <a:p>
            <a:r>
              <a:rPr lang="en-US" sz="2400"/>
              <a:t>Import libraries and modules to perform</a:t>
            </a:r>
            <a:endParaRPr lang="en-US" sz="2400"/>
          </a:p>
          <a:p>
            <a:r>
              <a:rPr lang="en-US" sz="2400"/>
              <a:t>Train_test_split</a:t>
            </a:r>
            <a:endParaRPr lang="en-US" sz="2400"/>
          </a:p>
          <a:p>
            <a:r>
              <a:rPr lang="en-US" sz="2400"/>
              <a:t>Random Forest Classifier</a:t>
            </a:r>
            <a:endParaRPr lang="en-US" sz="2400"/>
          </a:p>
          <a:p>
            <a:r>
              <a:rPr lang="en-US" sz="2400"/>
              <a:t>Metrics </a:t>
            </a:r>
            <a:endParaRPr lang="en-US" sz="2400"/>
          </a:p>
          <a:p>
            <a:pPr marL="0" indent="0">
              <a:buNone/>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565910" y="1103630"/>
            <a:ext cx="9387840" cy="5575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Evaluation Scores</a:t>
            </a:r>
            <a:endParaRPr lang="en-US"/>
          </a:p>
        </p:txBody>
      </p:sp>
      <p:pic>
        <p:nvPicPr>
          <p:cNvPr id="5" name="Content Placeholder 4"/>
          <p:cNvPicPr>
            <a:picLocks noChangeAspect="1"/>
          </p:cNvPicPr>
          <p:nvPr>
            <p:ph idx="1"/>
          </p:nvPr>
        </p:nvPicPr>
        <p:blipFill>
          <a:blip r:embed="rId1"/>
          <a:stretch>
            <a:fillRect/>
          </a:stretch>
        </p:blipFill>
        <p:spPr>
          <a:xfrm>
            <a:off x="909320" y="1118870"/>
            <a:ext cx="10673080" cy="5194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800">
                <a:latin typeface="Times New Roman" panose="02020603050405020304" charset="0"/>
                <a:cs typeface="Times New Roman" panose="02020603050405020304" charset="0"/>
              </a:rPr>
              <a:t>Drop missing values if the range is between 5-10% of the total rows.</a:t>
            </a:r>
            <a:endParaRPr lang="en-US" sz="2800">
              <a:latin typeface="Times New Roman" panose="02020603050405020304" charset="0"/>
              <a:cs typeface="Times New Roman" panose="02020603050405020304" charset="0"/>
            </a:endParaRPr>
          </a:p>
          <a:p>
            <a:pPr>
              <a:buFont typeface="Arial" panose="020B0604020202020204" pitchFamily="34" charset="0"/>
              <a:buChar char="•"/>
            </a:pPr>
            <a:r>
              <a:rPr lang="en-US" sz="2800">
                <a:latin typeface="Times New Roman" panose="02020603050405020304" charset="0"/>
                <a:cs typeface="Times New Roman" panose="02020603050405020304" charset="0"/>
              </a:rPr>
              <a:t>Work with categorical attributes using get dummiesto solve the issue</a:t>
            </a:r>
            <a:endParaRPr lang="en-US" sz="2800">
              <a:latin typeface="Times New Roman" panose="02020603050405020304" charset="0"/>
              <a:cs typeface="Times New Roman" panose="02020603050405020304" charset="0"/>
            </a:endParaRPr>
          </a:p>
          <a:p>
            <a:pPr>
              <a:buFont typeface="Arial" panose="020B0604020202020204" pitchFamily="34" charset="0"/>
              <a:buChar char="•"/>
            </a:pPr>
            <a:r>
              <a:rPr lang="en-US" sz="2800">
                <a:latin typeface="Times New Roman" panose="02020603050405020304" charset="0"/>
                <a:cs typeface="Times New Roman" panose="02020603050405020304" charset="0"/>
              </a:rPr>
              <a:t>Use Random Forest technique for classification model </a:t>
            </a:r>
            <a:endParaRPr lang="en-US" sz="2800">
              <a:latin typeface="Times New Roman" panose="02020603050405020304" charset="0"/>
              <a:cs typeface="Times New Roman" panose="02020603050405020304" charset="0"/>
            </a:endParaRPr>
          </a:p>
          <a:p>
            <a:pPr>
              <a:buFont typeface="Arial" panose="020B0604020202020204" pitchFamily="34" charset="0"/>
              <a:buChar char="•"/>
            </a:pPr>
            <a:r>
              <a:rPr lang="en-US" sz="2800">
                <a:latin typeface="Times New Roman" panose="02020603050405020304" charset="0"/>
                <a:cs typeface="Times New Roman" panose="02020603050405020304" charset="0"/>
              </a:rPr>
              <a:t>This project aimed at exploring the data to provide insight in severity levels for road collisions at junctions. The predictive model would be useful to help local authorities decide on whether to implement new safety measures in certain areas</a:t>
            </a:r>
            <a:endParaRPr lang="en-US" sz="2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Words>
  <Application>WPS Presentation</Application>
  <PresentationFormat>Widescreen</PresentationFormat>
  <Paragraphs>39</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 Light</vt:lpstr>
      <vt:lpstr>Calibri</vt:lpstr>
      <vt:lpstr>Microsoft YaHei</vt:lpstr>
      <vt:lpstr>Arial Unicode MS</vt:lpstr>
      <vt:lpstr>Times New Roman</vt:lpstr>
      <vt:lpstr>Malgun Gothic</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solution  </dc:title>
  <dc:creator/>
  <cp:lastModifiedBy>Nikhil 8</cp:lastModifiedBy>
  <cp:revision>1</cp:revision>
  <dcterms:created xsi:type="dcterms:W3CDTF">2020-09-14T12:27:28Z</dcterms:created>
  <dcterms:modified xsi:type="dcterms:W3CDTF">2020-09-14T12:27:28Z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