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sldIdLst>
    <p:sldId id="256" r:id="rId2"/>
    <p:sldId id="257" r:id="rId3"/>
    <p:sldId id="258" r:id="rId4"/>
    <p:sldId id="259" r:id="rId5"/>
    <p:sldId id="260" r:id="rId6"/>
    <p:sldId id="261" r:id="rId7"/>
    <p:sldId id="262" r:id="rId8"/>
    <p:sldId id="263" r:id="rId9"/>
    <p:sldId id="268" r:id="rId10"/>
    <p:sldId id="264"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1D9B299-959E-49EC-B547-E06224D25876}"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9DD1C7-F193-490D-8028-7A149B3BC1AC}" type="slidenum">
              <a:rPr lang="en-IN" smtClean="0"/>
              <a:t>‹#›</a:t>
            </a:fld>
            <a:endParaRPr lang="en-IN"/>
          </a:p>
        </p:txBody>
      </p:sp>
    </p:spTree>
    <p:extLst>
      <p:ext uri="{BB962C8B-B14F-4D97-AF65-F5344CB8AC3E}">
        <p14:creationId xmlns:p14="http://schemas.microsoft.com/office/powerpoint/2010/main" val="3913367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D9B299-959E-49EC-B547-E06224D25876}"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9DD1C7-F193-490D-8028-7A149B3BC1AC}" type="slidenum">
              <a:rPr lang="en-IN" smtClean="0"/>
              <a:t>‹#›</a:t>
            </a:fld>
            <a:endParaRPr lang="en-IN"/>
          </a:p>
        </p:txBody>
      </p:sp>
    </p:spTree>
    <p:extLst>
      <p:ext uri="{BB962C8B-B14F-4D97-AF65-F5344CB8AC3E}">
        <p14:creationId xmlns:p14="http://schemas.microsoft.com/office/powerpoint/2010/main" val="723429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D9B299-959E-49EC-B547-E06224D25876}"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9DD1C7-F193-490D-8028-7A149B3BC1AC}"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94575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D9B299-959E-49EC-B547-E06224D25876}"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9DD1C7-F193-490D-8028-7A149B3BC1AC}" type="slidenum">
              <a:rPr lang="en-IN" smtClean="0"/>
              <a:t>‹#›</a:t>
            </a:fld>
            <a:endParaRPr lang="en-IN"/>
          </a:p>
        </p:txBody>
      </p:sp>
    </p:spTree>
    <p:extLst>
      <p:ext uri="{BB962C8B-B14F-4D97-AF65-F5344CB8AC3E}">
        <p14:creationId xmlns:p14="http://schemas.microsoft.com/office/powerpoint/2010/main" val="11615817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D9B299-959E-49EC-B547-E06224D25876}"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9DD1C7-F193-490D-8028-7A149B3BC1A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898508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D9B299-959E-49EC-B547-E06224D25876}"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9DD1C7-F193-490D-8028-7A149B3BC1AC}" type="slidenum">
              <a:rPr lang="en-IN" smtClean="0"/>
              <a:t>‹#›</a:t>
            </a:fld>
            <a:endParaRPr lang="en-IN"/>
          </a:p>
        </p:txBody>
      </p:sp>
    </p:spTree>
    <p:extLst>
      <p:ext uri="{BB962C8B-B14F-4D97-AF65-F5344CB8AC3E}">
        <p14:creationId xmlns:p14="http://schemas.microsoft.com/office/powerpoint/2010/main" val="25046074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D9B299-959E-49EC-B547-E06224D25876}"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9DD1C7-F193-490D-8028-7A149B3BC1AC}" type="slidenum">
              <a:rPr lang="en-IN" smtClean="0"/>
              <a:t>‹#›</a:t>
            </a:fld>
            <a:endParaRPr lang="en-IN"/>
          </a:p>
        </p:txBody>
      </p:sp>
    </p:spTree>
    <p:extLst>
      <p:ext uri="{BB962C8B-B14F-4D97-AF65-F5344CB8AC3E}">
        <p14:creationId xmlns:p14="http://schemas.microsoft.com/office/powerpoint/2010/main" val="11158859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D9B299-959E-49EC-B547-E06224D25876}"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9DD1C7-F193-490D-8028-7A149B3BC1AC}" type="slidenum">
              <a:rPr lang="en-IN" smtClean="0"/>
              <a:t>‹#›</a:t>
            </a:fld>
            <a:endParaRPr lang="en-IN"/>
          </a:p>
        </p:txBody>
      </p:sp>
    </p:spTree>
    <p:extLst>
      <p:ext uri="{BB962C8B-B14F-4D97-AF65-F5344CB8AC3E}">
        <p14:creationId xmlns:p14="http://schemas.microsoft.com/office/powerpoint/2010/main" val="1913599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D9B299-959E-49EC-B547-E06224D25876}"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9DD1C7-F193-490D-8028-7A149B3BC1AC}" type="slidenum">
              <a:rPr lang="en-IN" smtClean="0"/>
              <a:t>‹#›</a:t>
            </a:fld>
            <a:endParaRPr lang="en-IN"/>
          </a:p>
        </p:txBody>
      </p:sp>
    </p:spTree>
    <p:extLst>
      <p:ext uri="{BB962C8B-B14F-4D97-AF65-F5344CB8AC3E}">
        <p14:creationId xmlns:p14="http://schemas.microsoft.com/office/powerpoint/2010/main" val="3363708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D9B299-959E-49EC-B547-E06224D25876}"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9DD1C7-F193-490D-8028-7A149B3BC1AC}" type="slidenum">
              <a:rPr lang="en-IN" smtClean="0"/>
              <a:t>‹#›</a:t>
            </a:fld>
            <a:endParaRPr lang="en-IN"/>
          </a:p>
        </p:txBody>
      </p:sp>
    </p:spTree>
    <p:extLst>
      <p:ext uri="{BB962C8B-B14F-4D97-AF65-F5344CB8AC3E}">
        <p14:creationId xmlns:p14="http://schemas.microsoft.com/office/powerpoint/2010/main" val="2335697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D9B299-959E-49EC-B547-E06224D25876}" type="datetimeFigureOut">
              <a:rPr lang="en-IN" smtClean="0"/>
              <a:t>18-10-2023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9DD1C7-F193-490D-8028-7A149B3BC1AC}" type="slidenum">
              <a:rPr lang="en-IN" smtClean="0"/>
              <a:t>‹#›</a:t>
            </a:fld>
            <a:endParaRPr lang="en-IN"/>
          </a:p>
        </p:txBody>
      </p:sp>
    </p:spTree>
    <p:extLst>
      <p:ext uri="{BB962C8B-B14F-4D97-AF65-F5344CB8AC3E}">
        <p14:creationId xmlns:p14="http://schemas.microsoft.com/office/powerpoint/2010/main" val="3003988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D9B299-959E-49EC-B547-E06224D25876}" type="datetimeFigureOut">
              <a:rPr lang="en-IN" smtClean="0"/>
              <a:t>18-10-2023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E9DD1C7-F193-490D-8028-7A149B3BC1AC}" type="slidenum">
              <a:rPr lang="en-IN" smtClean="0"/>
              <a:t>‹#›</a:t>
            </a:fld>
            <a:endParaRPr lang="en-IN"/>
          </a:p>
        </p:txBody>
      </p:sp>
    </p:spTree>
    <p:extLst>
      <p:ext uri="{BB962C8B-B14F-4D97-AF65-F5344CB8AC3E}">
        <p14:creationId xmlns:p14="http://schemas.microsoft.com/office/powerpoint/2010/main" val="1435561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D9B299-959E-49EC-B547-E06224D25876}" type="datetimeFigureOut">
              <a:rPr lang="en-IN" smtClean="0"/>
              <a:t>18-10-2023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E9DD1C7-F193-490D-8028-7A149B3BC1AC}" type="slidenum">
              <a:rPr lang="en-IN" smtClean="0"/>
              <a:t>‹#›</a:t>
            </a:fld>
            <a:endParaRPr lang="en-IN"/>
          </a:p>
        </p:txBody>
      </p:sp>
    </p:spTree>
    <p:extLst>
      <p:ext uri="{BB962C8B-B14F-4D97-AF65-F5344CB8AC3E}">
        <p14:creationId xmlns:p14="http://schemas.microsoft.com/office/powerpoint/2010/main" val="3377150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D9B299-959E-49EC-B547-E06224D25876}" type="datetimeFigureOut">
              <a:rPr lang="en-IN" smtClean="0"/>
              <a:t>18-10-2023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E9DD1C7-F193-490D-8028-7A149B3BC1AC}" type="slidenum">
              <a:rPr lang="en-IN" smtClean="0"/>
              <a:t>‹#›</a:t>
            </a:fld>
            <a:endParaRPr lang="en-IN"/>
          </a:p>
        </p:txBody>
      </p:sp>
    </p:spTree>
    <p:extLst>
      <p:ext uri="{BB962C8B-B14F-4D97-AF65-F5344CB8AC3E}">
        <p14:creationId xmlns:p14="http://schemas.microsoft.com/office/powerpoint/2010/main" val="2841780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D9B299-959E-49EC-B547-E06224D25876}" type="datetimeFigureOut">
              <a:rPr lang="en-IN" smtClean="0"/>
              <a:t>18-10-2023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9DD1C7-F193-490D-8028-7A149B3BC1AC}" type="slidenum">
              <a:rPr lang="en-IN" smtClean="0"/>
              <a:t>‹#›</a:t>
            </a:fld>
            <a:endParaRPr lang="en-IN"/>
          </a:p>
        </p:txBody>
      </p:sp>
    </p:spTree>
    <p:extLst>
      <p:ext uri="{BB962C8B-B14F-4D97-AF65-F5344CB8AC3E}">
        <p14:creationId xmlns:p14="http://schemas.microsoft.com/office/powerpoint/2010/main" val="2867516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D9B299-959E-49EC-B547-E06224D25876}" type="datetimeFigureOut">
              <a:rPr lang="en-IN" smtClean="0"/>
              <a:t>18-10-2023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9DD1C7-F193-490D-8028-7A149B3BC1AC}" type="slidenum">
              <a:rPr lang="en-IN" smtClean="0"/>
              <a:t>‹#›</a:t>
            </a:fld>
            <a:endParaRPr lang="en-IN"/>
          </a:p>
        </p:txBody>
      </p:sp>
    </p:spTree>
    <p:extLst>
      <p:ext uri="{BB962C8B-B14F-4D97-AF65-F5344CB8AC3E}">
        <p14:creationId xmlns:p14="http://schemas.microsoft.com/office/powerpoint/2010/main" val="2781257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1D9B299-959E-49EC-B547-E06224D25876}" type="datetimeFigureOut">
              <a:rPr lang="en-IN" smtClean="0"/>
              <a:t>18-10-2023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E9DD1C7-F193-490D-8028-7A149B3BC1AC}" type="slidenum">
              <a:rPr lang="en-IN" smtClean="0"/>
              <a:t>‹#›</a:t>
            </a:fld>
            <a:endParaRPr lang="en-IN"/>
          </a:p>
        </p:txBody>
      </p:sp>
    </p:spTree>
    <p:extLst>
      <p:ext uri="{BB962C8B-B14F-4D97-AF65-F5344CB8AC3E}">
        <p14:creationId xmlns:p14="http://schemas.microsoft.com/office/powerpoint/2010/main" val="3387802896"/>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4820E-6C77-1991-0EB3-133BC14AD337}"/>
              </a:ext>
            </a:extLst>
          </p:cNvPr>
          <p:cNvSpPr>
            <a:spLocks noGrp="1"/>
          </p:cNvSpPr>
          <p:nvPr>
            <p:ph type="ctrTitle"/>
          </p:nvPr>
        </p:nvSpPr>
        <p:spPr>
          <a:xfrm>
            <a:off x="756931" y="373225"/>
            <a:ext cx="8637073" cy="2076614"/>
          </a:xfrm>
        </p:spPr>
        <p:txBody>
          <a:bodyPr>
            <a:normAutofit fontScale="90000"/>
          </a:bodyPr>
          <a:lstStyle/>
          <a:p>
            <a:r>
              <a:rPr lang="en-US" sz="3600" dirty="0"/>
              <a:t>Use of Machine Learning for Successfully Collecting Debts by Analyzing Statute-Barred Status</a:t>
            </a:r>
            <a:br>
              <a:rPr lang="en-US" sz="3600" dirty="0"/>
            </a:br>
            <a:endParaRPr lang="en-IN" sz="3600" dirty="0"/>
          </a:p>
        </p:txBody>
      </p:sp>
      <p:sp>
        <p:nvSpPr>
          <p:cNvPr id="3" name="Subtitle 2">
            <a:extLst>
              <a:ext uri="{FF2B5EF4-FFF2-40B4-BE49-F238E27FC236}">
                <a16:creationId xmlns:a16="http://schemas.microsoft.com/office/drawing/2014/main" id="{3A03FE96-660D-BDDA-0BB2-BC7BE21B1C8C}"/>
              </a:ext>
            </a:extLst>
          </p:cNvPr>
          <p:cNvSpPr>
            <a:spLocks noGrp="1"/>
          </p:cNvSpPr>
          <p:nvPr>
            <p:ph type="subTitle" idx="1"/>
          </p:nvPr>
        </p:nvSpPr>
        <p:spPr>
          <a:xfrm>
            <a:off x="1627068" y="4899919"/>
            <a:ext cx="7766936" cy="1096899"/>
          </a:xfrm>
        </p:spPr>
        <p:txBody>
          <a:bodyPr/>
          <a:lstStyle/>
          <a:p>
            <a:r>
              <a:rPr lang="en-US" dirty="0"/>
              <a:t>Submitted by – Nikhil Chamle</a:t>
            </a:r>
            <a:endParaRPr lang="en-IN" dirty="0"/>
          </a:p>
        </p:txBody>
      </p:sp>
    </p:spTree>
    <p:extLst>
      <p:ext uri="{BB962C8B-B14F-4D97-AF65-F5344CB8AC3E}">
        <p14:creationId xmlns:p14="http://schemas.microsoft.com/office/powerpoint/2010/main" val="326182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08ABF-7CC4-F00B-BCE9-13AD10B7EAD3}"/>
              </a:ext>
            </a:extLst>
          </p:cNvPr>
          <p:cNvSpPr>
            <a:spLocks noGrp="1"/>
          </p:cNvSpPr>
          <p:nvPr>
            <p:ph type="title"/>
          </p:nvPr>
        </p:nvSpPr>
        <p:spPr/>
        <p:txBody>
          <a:bodyPr/>
          <a:lstStyle/>
          <a:p>
            <a:r>
              <a:rPr lang="en-US" dirty="0"/>
              <a:t>Metrics of choice for choosing model:</a:t>
            </a:r>
            <a:endParaRPr lang="en-IN" dirty="0"/>
          </a:p>
        </p:txBody>
      </p:sp>
      <p:sp>
        <p:nvSpPr>
          <p:cNvPr id="3" name="Content Placeholder 2">
            <a:extLst>
              <a:ext uri="{FF2B5EF4-FFF2-40B4-BE49-F238E27FC236}">
                <a16:creationId xmlns:a16="http://schemas.microsoft.com/office/drawing/2014/main" id="{9F82EF50-AA78-88B0-850D-AB03A3437E24}"/>
              </a:ext>
            </a:extLst>
          </p:cNvPr>
          <p:cNvSpPr>
            <a:spLocks noGrp="1"/>
          </p:cNvSpPr>
          <p:nvPr>
            <p:ph idx="1"/>
          </p:nvPr>
        </p:nvSpPr>
        <p:spPr>
          <a:xfrm>
            <a:off x="677334" y="2011300"/>
            <a:ext cx="8596668" cy="3880773"/>
          </a:xfrm>
        </p:spPr>
        <p:txBody>
          <a:bodyPr/>
          <a:lstStyle/>
          <a:p>
            <a:pPr algn="l">
              <a:buFont typeface="Arial" panose="020B0604020202020204" pitchFamily="34" charset="0"/>
              <a:buChar char="•"/>
            </a:pPr>
            <a:r>
              <a:rPr lang="en-US" b="1" i="0" dirty="0">
                <a:solidFill>
                  <a:srgbClr val="374151"/>
                </a:solidFill>
                <a:effectLst/>
                <a:latin typeface="Söhne"/>
              </a:rPr>
              <a:t>If Precision is Crucial:</a:t>
            </a:r>
            <a:r>
              <a:rPr lang="en-US" b="0" i="0" dirty="0">
                <a:solidFill>
                  <a:srgbClr val="374151"/>
                </a:solidFill>
                <a:effectLst/>
                <a:latin typeface="Söhne"/>
              </a:rPr>
              <a:t> If we want to minimize false positives (i.e., avoid incorrectly identifying non-statute-barred accounts), model with the highest precision may be the most suitable.</a:t>
            </a:r>
          </a:p>
          <a:p>
            <a:pPr algn="l">
              <a:buFont typeface="Arial" panose="020B0604020202020204" pitchFamily="34" charset="0"/>
              <a:buChar char="•"/>
            </a:pPr>
            <a:r>
              <a:rPr lang="en-US" b="1" i="0" dirty="0">
                <a:solidFill>
                  <a:srgbClr val="374151"/>
                </a:solidFill>
                <a:effectLst/>
                <a:latin typeface="Söhne"/>
              </a:rPr>
              <a:t>If Identifying Most Statute-Barred Accounts is Crucial:</a:t>
            </a:r>
            <a:r>
              <a:rPr lang="en-US" b="0" i="0" dirty="0">
                <a:solidFill>
                  <a:srgbClr val="374151"/>
                </a:solidFill>
                <a:effectLst/>
                <a:latin typeface="Söhne"/>
              </a:rPr>
              <a:t> If our priority is to identify the majority of statute-barred accounts, even at the cost of some false positives, the model with the highest recall might be the choice.</a:t>
            </a:r>
          </a:p>
          <a:p>
            <a:pPr algn="l">
              <a:buFont typeface="Arial" panose="020B0604020202020204" pitchFamily="34" charset="0"/>
              <a:buChar char="•"/>
            </a:pPr>
            <a:r>
              <a:rPr lang="en-US" b="1" i="0" dirty="0">
                <a:solidFill>
                  <a:srgbClr val="374151"/>
                </a:solidFill>
                <a:effectLst/>
                <a:latin typeface="Söhne"/>
              </a:rPr>
              <a:t>If Balancing Precision and Recall:</a:t>
            </a:r>
            <a:r>
              <a:rPr lang="en-US" b="0" i="0" dirty="0">
                <a:solidFill>
                  <a:srgbClr val="374151"/>
                </a:solidFill>
                <a:effectLst/>
                <a:latin typeface="Söhne"/>
              </a:rPr>
              <a:t> If we seek a balance between precision and recall, the model which offers competitive values for both precision and recall makes it a well-rounded choice.</a:t>
            </a:r>
          </a:p>
          <a:p>
            <a:pPr algn="l">
              <a:buFont typeface="Arial" panose="020B0604020202020204" pitchFamily="34" charset="0"/>
              <a:buChar char="•"/>
            </a:pPr>
            <a:r>
              <a:rPr lang="en-US" b="1" i="0" dirty="0">
                <a:solidFill>
                  <a:srgbClr val="374151"/>
                </a:solidFill>
                <a:effectLst/>
                <a:latin typeface="Söhne"/>
              </a:rPr>
              <a:t>If Overall Correctness is a Priority:</a:t>
            </a:r>
            <a:r>
              <a:rPr lang="en-US" b="0" i="0" dirty="0">
                <a:solidFill>
                  <a:srgbClr val="374151"/>
                </a:solidFill>
                <a:effectLst/>
                <a:latin typeface="Söhne"/>
              </a:rPr>
              <a:t> If our primary goal is overall correctness model with a high accuracy is a strong performer.</a:t>
            </a:r>
          </a:p>
          <a:p>
            <a:endParaRPr lang="en-IN" dirty="0"/>
          </a:p>
        </p:txBody>
      </p:sp>
    </p:spTree>
    <p:extLst>
      <p:ext uri="{BB962C8B-B14F-4D97-AF65-F5344CB8AC3E}">
        <p14:creationId xmlns:p14="http://schemas.microsoft.com/office/powerpoint/2010/main" val="1443369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B2E16-4887-654E-3EE4-CB64EA75109E}"/>
              </a:ext>
            </a:extLst>
          </p:cNvPr>
          <p:cNvSpPr>
            <a:spLocks noGrp="1"/>
          </p:cNvSpPr>
          <p:nvPr>
            <p:ph type="title"/>
          </p:nvPr>
        </p:nvSpPr>
        <p:spPr/>
        <p:txBody>
          <a:bodyPr/>
          <a:lstStyle/>
          <a:p>
            <a:r>
              <a:rPr lang="en-US" dirty="0"/>
              <a:t>Results using One-Hot:</a:t>
            </a:r>
            <a:endParaRPr lang="en-IN" dirty="0"/>
          </a:p>
        </p:txBody>
      </p:sp>
      <p:sp>
        <p:nvSpPr>
          <p:cNvPr id="3" name="Content Placeholder 2">
            <a:extLst>
              <a:ext uri="{FF2B5EF4-FFF2-40B4-BE49-F238E27FC236}">
                <a16:creationId xmlns:a16="http://schemas.microsoft.com/office/drawing/2014/main" id="{96800730-1A91-61BF-1411-0A7AF77C47AA}"/>
              </a:ext>
            </a:extLst>
          </p:cNvPr>
          <p:cNvSpPr>
            <a:spLocks noGrp="1"/>
          </p:cNvSpPr>
          <p:nvPr>
            <p:ph idx="1"/>
          </p:nvPr>
        </p:nvSpPr>
        <p:spPr>
          <a:xfrm>
            <a:off x="677334" y="1716833"/>
            <a:ext cx="2961605" cy="4324529"/>
          </a:xfrm>
        </p:spPr>
        <p:txBody>
          <a:bodyPr>
            <a:normAutofit/>
          </a:bodyPr>
          <a:lstStyle/>
          <a:p>
            <a:pPr algn="l"/>
            <a:r>
              <a:rPr lang="en-IN" b="1" i="0" dirty="0">
                <a:solidFill>
                  <a:srgbClr val="374151"/>
                </a:solidFill>
                <a:effectLst/>
                <a:latin typeface="Söhne"/>
              </a:rPr>
              <a:t>Logistic Regression (LR):</a:t>
            </a:r>
            <a:endParaRPr lang="en-IN" b="0" i="0" dirty="0">
              <a:solidFill>
                <a:srgbClr val="374151"/>
              </a:solidFill>
              <a:effectLst/>
              <a:latin typeface="Söhne"/>
            </a:endParaRPr>
          </a:p>
          <a:p>
            <a:pPr algn="l">
              <a:buFont typeface="Arial" panose="020B0604020202020204" pitchFamily="34" charset="0"/>
              <a:buChar char="•"/>
            </a:pPr>
            <a:r>
              <a:rPr lang="en-IN" b="0" i="0" dirty="0">
                <a:solidFill>
                  <a:srgbClr val="374151"/>
                </a:solidFill>
                <a:effectLst/>
                <a:latin typeface="Söhne"/>
              </a:rPr>
              <a:t>Accuracy: 0.9503</a:t>
            </a:r>
          </a:p>
          <a:p>
            <a:pPr algn="l">
              <a:buFont typeface="Arial" panose="020B0604020202020204" pitchFamily="34" charset="0"/>
              <a:buChar char="•"/>
            </a:pPr>
            <a:r>
              <a:rPr lang="en-IN" b="0" i="0" dirty="0">
                <a:solidFill>
                  <a:srgbClr val="374151"/>
                </a:solidFill>
                <a:effectLst/>
                <a:latin typeface="Söhne"/>
              </a:rPr>
              <a:t>Precision: 0.9545</a:t>
            </a:r>
          </a:p>
          <a:p>
            <a:pPr algn="l">
              <a:buFont typeface="Arial" panose="020B0604020202020204" pitchFamily="34" charset="0"/>
              <a:buChar char="•"/>
            </a:pPr>
            <a:r>
              <a:rPr lang="en-IN" b="0" i="0" dirty="0">
                <a:solidFill>
                  <a:srgbClr val="374151"/>
                </a:solidFill>
                <a:effectLst/>
                <a:latin typeface="Söhne"/>
              </a:rPr>
              <a:t>Recall: 0.9756</a:t>
            </a:r>
          </a:p>
          <a:p>
            <a:pPr algn="l">
              <a:buFont typeface="Arial" panose="020B0604020202020204" pitchFamily="34" charset="0"/>
              <a:buChar char="•"/>
            </a:pPr>
            <a:r>
              <a:rPr lang="en-IN" b="0" i="0" dirty="0">
                <a:solidFill>
                  <a:srgbClr val="374151"/>
                </a:solidFill>
                <a:effectLst/>
                <a:latin typeface="Söhne"/>
              </a:rPr>
              <a:t>ROC AUC: 0.9333</a:t>
            </a:r>
          </a:p>
          <a:p>
            <a:pPr algn="l"/>
            <a:r>
              <a:rPr lang="en-IN" b="1" i="0" dirty="0">
                <a:solidFill>
                  <a:srgbClr val="374151"/>
                </a:solidFill>
                <a:effectLst/>
                <a:latin typeface="Söhne"/>
              </a:rPr>
              <a:t>Linear Discriminant Analysis (LDA):</a:t>
            </a:r>
            <a:endParaRPr lang="en-IN" b="0" i="0" dirty="0">
              <a:solidFill>
                <a:srgbClr val="374151"/>
              </a:solidFill>
              <a:effectLst/>
              <a:latin typeface="Söhne"/>
            </a:endParaRPr>
          </a:p>
          <a:p>
            <a:pPr algn="l">
              <a:buFont typeface="Arial" panose="020B0604020202020204" pitchFamily="34" charset="0"/>
              <a:buChar char="•"/>
            </a:pPr>
            <a:r>
              <a:rPr lang="en-IN" b="0" i="0" dirty="0">
                <a:solidFill>
                  <a:srgbClr val="374151"/>
                </a:solidFill>
                <a:effectLst/>
                <a:latin typeface="Söhne"/>
              </a:rPr>
              <a:t>Accuracy: 0.9427</a:t>
            </a:r>
          </a:p>
          <a:p>
            <a:pPr algn="l">
              <a:buFont typeface="Arial" panose="020B0604020202020204" pitchFamily="34" charset="0"/>
              <a:buChar char="•"/>
            </a:pPr>
            <a:r>
              <a:rPr lang="en-IN" b="0" i="0" dirty="0">
                <a:solidFill>
                  <a:srgbClr val="374151"/>
                </a:solidFill>
                <a:effectLst/>
                <a:latin typeface="Söhne"/>
              </a:rPr>
              <a:t>Precision: 0.9382</a:t>
            </a:r>
          </a:p>
          <a:p>
            <a:pPr algn="l">
              <a:buFont typeface="Arial" panose="020B0604020202020204" pitchFamily="34" charset="0"/>
              <a:buChar char="•"/>
            </a:pPr>
            <a:r>
              <a:rPr lang="en-IN" b="0" i="0" dirty="0">
                <a:solidFill>
                  <a:srgbClr val="374151"/>
                </a:solidFill>
                <a:effectLst/>
                <a:latin typeface="Söhne"/>
              </a:rPr>
              <a:t>Recall: 0.9829</a:t>
            </a:r>
          </a:p>
          <a:p>
            <a:pPr algn="l">
              <a:buFont typeface="Arial" panose="020B0604020202020204" pitchFamily="34" charset="0"/>
              <a:buChar char="•"/>
            </a:pPr>
            <a:r>
              <a:rPr lang="en-IN" b="0" i="0" dirty="0">
                <a:solidFill>
                  <a:srgbClr val="374151"/>
                </a:solidFill>
                <a:effectLst/>
                <a:latin typeface="Söhne"/>
              </a:rPr>
              <a:t>ROC AUC: 0.9156</a:t>
            </a:r>
          </a:p>
          <a:p>
            <a:endParaRPr lang="en-IN" dirty="0"/>
          </a:p>
        </p:txBody>
      </p:sp>
      <p:sp>
        <p:nvSpPr>
          <p:cNvPr id="4" name="Content Placeholder 2">
            <a:extLst>
              <a:ext uri="{FF2B5EF4-FFF2-40B4-BE49-F238E27FC236}">
                <a16:creationId xmlns:a16="http://schemas.microsoft.com/office/drawing/2014/main" id="{68C1BD43-C757-47C0-C081-721DB4A8240D}"/>
              </a:ext>
            </a:extLst>
          </p:cNvPr>
          <p:cNvSpPr txBox="1">
            <a:spLocks/>
          </p:cNvSpPr>
          <p:nvPr/>
        </p:nvSpPr>
        <p:spPr>
          <a:xfrm>
            <a:off x="3992812" y="1716832"/>
            <a:ext cx="2631923" cy="432452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l"/>
            <a:r>
              <a:rPr lang="en-US" b="1" i="0" dirty="0">
                <a:solidFill>
                  <a:srgbClr val="374151"/>
                </a:solidFill>
                <a:effectLst/>
                <a:latin typeface="Söhne"/>
              </a:rPr>
              <a:t>K-Nearest Neighbors (KNN):</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Accuracy: 0.9556</a:t>
            </a:r>
          </a:p>
          <a:p>
            <a:pPr algn="l">
              <a:buFont typeface="Arial" panose="020B0604020202020204" pitchFamily="34" charset="0"/>
              <a:buChar char="•"/>
            </a:pPr>
            <a:r>
              <a:rPr lang="en-US" b="0" i="0" dirty="0">
                <a:solidFill>
                  <a:srgbClr val="374151"/>
                </a:solidFill>
                <a:effectLst/>
                <a:latin typeface="Söhne"/>
              </a:rPr>
              <a:t>Precision: 0.9641</a:t>
            </a:r>
          </a:p>
          <a:p>
            <a:pPr algn="l">
              <a:buFont typeface="Arial" panose="020B0604020202020204" pitchFamily="34" charset="0"/>
              <a:buChar char="•"/>
            </a:pPr>
            <a:r>
              <a:rPr lang="en-US" b="0" i="0" dirty="0">
                <a:solidFill>
                  <a:srgbClr val="374151"/>
                </a:solidFill>
                <a:effectLst/>
                <a:latin typeface="Söhne"/>
              </a:rPr>
              <a:t>Recall: 0.9729</a:t>
            </a:r>
          </a:p>
          <a:p>
            <a:pPr algn="l">
              <a:buFont typeface="Arial" panose="020B0604020202020204" pitchFamily="34" charset="0"/>
              <a:buChar char="•"/>
            </a:pPr>
            <a:r>
              <a:rPr lang="en-US" b="0" i="0" dirty="0">
                <a:solidFill>
                  <a:srgbClr val="374151"/>
                </a:solidFill>
                <a:effectLst/>
                <a:latin typeface="Söhne"/>
              </a:rPr>
              <a:t>ROC AUC: 0.9440</a:t>
            </a:r>
          </a:p>
          <a:p>
            <a:pPr algn="l"/>
            <a:r>
              <a:rPr lang="en-US" b="1" i="0" dirty="0">
                <a:solidFill>
                  <a:srgbClr val="374151"/>
                </a:solidFill>
                <a:effectLst/>
                <a:latin typeface="Söhne"/>
              </a:rPr>
              <a:t>Naive Bayes (NB):</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Accuracy: 0.9171</a:t>
            </a:r>
          </a:p>
          <a:p>
            <a:pPr algn="l">
              <a:buFont typeface="Arial" panose="020B0604020202020204" pitchFamily="34" charset="0"/>
              <a:buChar char="•"/>
            </a:pPr>
            <a:r>
              <a:rPr lang="en-US" b="0" i="0" dirty="0">
                <a:solidFill>
                  <a:srgbClr val="374151"/>
                </a:solidFill>
                <a:effectLst/>
                <a:latin typeface="Söhne"/>
              </a:rPr>
              <a:t>Precision: 0.9077</a:t>
            </a:r>
          </a:p>
          <a:p>
            <a:pPr algn="l">
              <a:buFont typeface="Arial" panose="020B0604020202020204" pitchFamily="34" charset="0"/>
              <a:buChar char="•"/>
            </a:pPr>
            <a:r>
              <a:rPr lang="en-US" b="0" i="0" dirty="0">
                <a:solidFill>
                  <a:srgbClr val="374151"/>
                </a:solidFill>
                <a:effectLst/>
                <a:latin typeface="Söhne"/>
              </a:rPr>
              <a:t>Recall: 0.9816</a:t>
            </a:r>
          </a:p>
          <a:p>
            <a:pPr algn="l">
              <a:buFont typeface="Arial" panose="020B0604020202020204" pitchFamily="34" charset="0"/>
              <a:buChar char="•"/>
            </a:pPr>
            <a:r>
              <a:rPr lang="en-US" b="0" i="0" dirty="0">
                <a:solidFill>
                  <a:srgbClr val="374151"/>
                </a:solidFill>
                <a:effectLst/>
                <a:latin typeface="Söhne"/>
              </a:rPr>
              <a:t>ROC AUC: 0.8738</a:t>
            </a:r>
          </a:p>
          <a:p>
            <a:endParaRPr lang="en-IN" dirty="0"/>
          </a:p>
        </p:txBody>
      </p:sp>
      <p:sp>
        <p:nvSpPr>
          <p:cNvPr id="5" name="Content Placeholder 2">
            <a:extLst>
              <a:ext uri="{FF2B5EF4-FFF2-40B4-BE49-F238E27FC236}">
                <a16:creationId xmlns:a16="http://schemas.microsoft.com/office/drawing/2014/main" id="{3165EA95-251C-1AF7-EB65-22E4673C116B}"/>
              </a:ext>
            </a:extLst>
          </p:cNvPr>
          <p:cNvSpPr txBox="1">
            <a:spLocks/>
          </p:cNvSpPr>
          <p:nvPr/>
        </p:nvSpPr>
        <p:spPr>
          <a:xfrm>
            <a:off x="7103018" y="1674325"/>
            <a:ext cx="2524858" cy="432452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l"/>
            <a:r>
              <a:rPr lang="en-US" b="1" i="0" dirty="0">
                <a:solidFill>
                  <a:srgbClr val="374151"/>
                </a:solidFill>
                <a:effectLst/>
                <a:latin typeface="Söhne"/>
              </a:rPr>
              <a:t>Random Forest (RF):</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Accuracy: 0.9546</a:t>
            </a:r>
          </a:p>
          <a:p>
            <a:pPr algn="l">
              <a:buFont typeface="Arial" panose="020B0604020202020204" pitchFamily="34" charset="0"/>
              <a:buChar char="•"/>
            </a:pPr>
            <a:r>
              <a:rPr lang="en-US" b="0" i="0" dirty="0">
                <a:solidFill>
                  <a:srgbClr val="374151"/>
                </a:solidFill>
                <a:effectLst/>
                <a:latin typeface="Söhne"/>
              </a:rPr>
              <a:t>Precision: 0.9651</a:t>
            </a:r>
          </a:p>
          <a:p>
            <a:pPr algn="l">
              <a:buFont typeface="Arial" panose="020B0604020202020204" pitchFamily="34" charset="0"/>
              <a:buChar char="•"/>
            </a:pPr>
            <a:r>
              <a:rPr lang="en-US" b="0" i="0" dirty="0">
                <a:solidFill>
                  <a:srgbClr val="374151"/>
                </a:solidFill>
                <a:effectLst/>
                <a:latin typeface="Söhne"/>
              </a:rPr>
              <a:t>Recall: 0.9703</a:t>
            </a:r>
          </a:p>
          <a:p>
            <a:pPr algn="l">
              <a:buFont typeface="Arial" panose="020B0604020202020204" pitchFamily="34" charset="0"/>
              <a:buChar char="•"/>
            </a:pPr>
            <a:r>
              <a:rPr lang="en-US" b="0" i="0" dirty="0">
                <a:solidFill>
                  <a:srgbClr val="374151"/>
                </a:solidFill>
                <a:effectLst/>
                <a:latin typeface="Söhne"/>
              </a:rPr>
              <a:t>ROC AUC: 0.9440</a:t>
            </a:r>
          </a:p>
          <a:p>
            <a:endParaRPr lang="en-IN" dirty="0"/>
          </a:p>
        </p:txBody>
      </p:sp>
    </p:spTree>
    <p:extLst>
      <p:ext uri="{BB962C8B-B14F-4D97-AF65-F5344CB8AC3E}">
        <p14:creationId xmlns:p14="http://schemas.microsoft.com/office/powerpoint/2010/main" val="1173958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866CA-458A-9B88-D573-2FAD144FB2EE}"/>
              </a:ext>
            </a:extLst>
          </p:cNvPr>
          <p:cNvSpPr>
            <a:spLocks noGrp="1"/>
          </p:cNvSpPr>
          <p:nvPr>
            <p:ph type="title"/>
          </p:nvPr>
        </p:nvSpPr>
        <p:spPr/>
        <p:txBody>
          <a:bodyPr/>
          <a:lstStyle/>
          <a:p>
            <a:r>
              <a:rPr lang="en-US" dirty="0"/>
              <a:t>Results for models using Label Encoding:</a:t>
            </a:r>
            <a:endParaRPr lang="en-IN" dirty="0"/>
          </a:p>
        </p:txBody>
      </p:sp>
      <p:sp>
        <p:nvSpPr>
          <p:cNvPr id="3" name="Content Placeholder 2">
            <a:extLst>
              <a:ext uri="{FF2B5EF4-FFF2-40B4-BE49-F238E27FC236}">
                <a16:creationId xmlns:a16="http://schemas.microsoft.com/office/drawing/2014/main" id="{1F2558C1-7630-4628-EE4E-ABA226640E7F}"/>
              </a:ext>
            </a:extLst>
          </p:cNvPr>
          <p:cNvSpPr>
            <a:spLocks noGrp="1"/>
          </p:cNvSpPr>
          <p:nvPr>
            <p:ph idx="1"/>
          </p:nvPr>
        </p:nvSpPr>
        <p:spPr>
          <a:xfrm>
            <a:off x="677334" y="1726163"/>
            <a:ext cx="2523066" cy="4315199"/>
          </a:xfrm>
        </p:spPr>
        <p:txBody>
          <a:bodyPr>
            <a:normAutofit fontScale="92500" lnSpcReduction="10000"/>
          </a:bodyPr>
          <a:lstStyle/>
          <a:p>
            <a:pPr algn="l"/>
            <a:r>
              <a:rPr lang="en-IN" b="1" i="0" dirty="0">
                <a:solidFill>
                  <a:srgbClr val="374151"/>
                </a:solidFill>
                <a:effectLst/>
                <a:latin typeface="Söhne"/>
              </a:rPr>
              <a:t>Logistic Regression (LR):</a:t>
            </a:r>
            <a:endParaRPr lang="en-IN" b="0" i="0" dirty="0">
              <a:solidFill>
                <a:srgbClr val="374151"/>
              </a:solidFill>
              <a:effectLst/>
              <a:latin typeface="Söhne"/>
            </a:endParaRPr>
          </a:p>
          <a:p>
            <a:pPr algn="l">
              <a:buFont typeface="Arial" panose="020B0604020202020204" pitchFamily="34" charset="0"/>
              <a:buChar char="•"/>
            </a:pPr>
            <a:r>
              <a:rPr lang="en-IN" b="0" i="0" dirty="0">
                <a:solidFill>
                  <a:srgbClr val="374151"/>
                </a:solidFill>
                <a:effectLst/>
                <a:latin typeface="Söhne"/>
              </a:rPr>
              <a:t>Accuracy: 0.8104</a:t>
            </a:r>
          </a:p>
          <a:p>
            <a:pPr algn="l">
              <a:buFont typeface="Arial" panose="020B0604020202020204" pitchFamily="34" charset="0"/>
              <a:buChar char="•"/>
            </a:pPr>
            <a:r>
              <a:rPr lang="en-IN" b="0" i="0" dirty="0">
                <a:solidFill>
                  <a:srgbClr val="374151"/>
                </a:solidFill>
                <a:effectLst/>
                <a:latin typeface="Söhne"/>
              </a:rPr>
              <a:t>Precision: 0.8336</a:t>
            </a:r>
          </a:p>
          <a:p>
            <a:pPr algn="l">
              <a:buFont typeface="Arial" panose="020B0604020202020204" pitchFamily="34" charset="0"/>
              <a:buChar char="•"/>
            </a:pPr>
            <a:r>
              <a:rPr lang="en-IN" b="0" i="0" dirty="0">
                <a:solidFill>
                  <a:srgbClr val="374151"/>
                </a:solidFill>
                <a:effectLst/>
                <a:latin typeface="Söhne"/>
              </a:rPr>
              <a:t>Recall: 0.9117</a:t>
            </a:r>
          </a:p>
          <a:p>
            <a:pPr algn="l">
              <a:buFont typeface="Arial" panose="020B0604020202020204" pitchFamily="34" charset="0"/>
              <a:buChar char="•"/>
            </a:pPr>
            <a:r>
              <a:rPr lang="en-IN" b="0" i="0" dirty="0">
                <a:solidFill>
                  <a:srgbClr val="374151"/>
                </a:solidFill>
                <a:effectLst/>
                <a:latin typeface="Söhne"/>
              </a:rPr>
              <a:t>ROC AUC: 0.7418</a:t>
            </a:r>
          </a:p>
          <a:p>
            <a:pPr algn="l"/>
            <a:r>
              <a:rPr lang="en-IN" b="1" i="0" dirty="0">
                <a:solidFill>
                  <a:srgbClr val="374151"/>
                </a:solidFill>
                <a:effectLst/>
                <a:latin typeface="Söhne"/>
              </a:rPr>
              <a:t>Linear Discriminant Analysis (LDA):</a:t>
            </a:r>
            <a:endParaRPr lang="en-IN" b="0" i="0" dirty="0">
              <a:solidFill>
                <a:srgbClr val="374151"/>
              </a:solidFill>
              <a:effectLst/>
              <a:latin typeface="Söhne"/>
            </a:endParaRPr>
          </a:p>
          <a:p>
            <a:pPr algn="l">
              <a:buFont typeface="Arial" panose="020B0604020202020204" pitchFamily="34" charset="0"/>
              <a:buChar char="•"/>
            </a:pPr>
            <a:r>
              <a:rPr lang="en-IN" b="0" i="0" dirty="0">
                <a:solidFill>
                  <a:srgbClr val="374151"/>
                </a:solidFill>
                <a:effectLst/>
                <a:latin typeface="Söhne"/>
              </a:rPr>
              <a:t>Accuracy: 0.8132</a:t>
            </a:r>
          </a:p>
          <a:p>
            <a:pPr algn="l">
              <a:buFont typeface="Arial" panose="020B0604020202020204" pitchFamily="34" charset="0"/>
              <a:buChar char="•"/>
            </a:pPr>
            <a:r>
              <a:rPr lang="en-IN" b="0" i="0" dirty="0">
                <a:solidFill>
                  <a:srgbClr val="374151"/>
                </a:solidFill>
                <a:effectLst/>
                <a:latin typeface="Söhne"/>
              </a:rPr>
              <a:t>Precision: 0.8246</a:t>
            </a:r>
          </a:p>
          <a:p>
            <a:pPr algn="l">
              <a:buFont typeface="Arial" panose="020B0604020202020204" pitchFamily="34" charset="0"/>
              <a:buChar char="•"/>
            </a:pPr>
            <a:r>
              <a:rPr lang="en-IN" b="0" i="0" dirty="0">
                <a:solidFill>
                  <a:srgbClr val="374151"/>
                </a:solidFill>
                <a:effectLst/>
                <a:latin typeface="Söhne"/>
              </a:rPr>
              <a:t>Recall: 0.9304</a:t>
            </a:r>
          </a:p>
          <a:p>
            <a:pPr algn="l">
              <a:buFont typeface="Arial" panose="020B0604020202020204" pitchFamily="34" charset="0"/>
              <a:buChar char="•"/>
            </a:pPr>
            <a:r>
              <a:rPr lang="en-IN" b="0" i="0" dirty="0">
                <a:solidFill>
                  <a:srgbClr val="374151"/>
                </a:solidFill>
                <a:effectLst/>
                <a:latin typeface="Söhne"/>
              </a:rPr>
              <a:t>ROC AUC: 0.7324</a:t>
            </a:r>
          </a:p>
          <a:p>
            <a:endParaRPr lang="en-IN" dirty="0"/>
          </a:p>
        </p:txBody>
      </p:sp>
      <p:sp>
        <p:nvSpPr>
          <p:cNvPr id="4" name="Content Placeholder 2">
            <a:extLst>
              <a:ext uri="{FF2B5EF4-FFF2-40B4-BE49-F238E27FC236}">
                <a16:creationId xmlns:a16="http://schemas.microsoft.com/office/drawing/2014/main" id="{AADE8C88-5160-D106-4C53-36CE2935E3AF}"/>
              </a:ext>
            </a:extLst>
          </p:cNvPr>
          <p:cNvSpPr txBox="1">
            <a:spLocks/>
          </p:cNvSpPr>
          <p:nvPr/>
        </p:nvSpPr>
        <p:spPr>
          <a:xfrm>
            <a:off x="3432975" y="1706984"/>
            <a:ext cx="2523066" cy="431519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l"/>
            <a:r>
              <a:rPr lang="en-US" b="1" i="0" dirty="0">
                <a:solidFill>
                  <a:srgbClr val="374151"/>
                </a:solidFill>
                <a:effectLst/>
                <a:latin typeface="Söhne"/>
              </a:rPr>
              <a:t>K-Nearest Neighbors (KNN):</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Accuracy: 0.9449</a:t>
            </a:r>
          </a:p>
          <a:p>
            <a:pPr algn="l">
              <a:buFont typeface="Arial" panose="020B0604020202020204" pitchFamily="34" charset="0"/>
              <a:buChar char="•"/>
            </a:pPr>
            <a:r>
              <a:rPr lang="en-US" b="0" i="0" dirty="0">
                <a:solidFill>
                  <a:srgbClr val="374151"/>
                </a:solidFill>
                <a:effectLst/>
                <a:latin typeface="Söhne"/>
              </a:rPr>
              <a:t>Precision: 0.9585</a:t>
            </a:r>
          </a:p>
          <a:p>
            <a:pPr algn="l">
              <a:buFont typeface="Arial" panose="020B0604020202020204" pitchFamily="34" charset="0"/>
              <a:buChar char="•"/>
            </a:pPr>
            <a:r>
              <a:rPr lang="en-US" b="0" i="0" dirty="0">
                <a:solidFill>
                  <a:srgbClr val="374151"/>
                </a:solidFill>
                <a:effectLst/>
                <a:latin typeface="Söhne"/>
              </a:rPr>
              <a:t>Recall: 0.9660</a:t>
            </a:r>
          </a:p>
          <a:p>
            <a:pPr algn="l">
              <a:buFont typeface="Arial" panose="020B0604020202020204" pitchFamily="34" charset="0"/>
              <a:buChar char="•"/>
            </a:pPr>
            <a:r>
              <a:rPr lang="en-US" b="0" i="0" dirty="0">
                <a:solidFill>
                  <a:srgbClr val="374151"/>
                </a:solidFill>
                <a:effectLst/>
                <a:latin typeface="Söhne"/>
              </a:rPr>
              <a:t>ROC AUC: 0.9338</a:t>
            </a:r>
          </a:p>
          <a:p>
            <a:pPr algn="l"/>
            <a:r>
              <a:rPr lang="en-US" b="1" i="0" dirty="0">
                <a:solidFill>
                  <a:srgbClr val="374151"/>
                </a:solidFill>
                <a:effectLst/>
                <a:latin typeface="Söhne"/>
              </a:rPr>
              <a:t>Naive Bayes (NB):</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Accuracy: 0.8075</a:t>
            </a:r>
          </a:p>
          <a:p>
            <a:pPr algn="l">
              <a:buFont typeface="Arial" panose="020B0604020202020204" pitchFamily="34" charset="0"/>
              <a:buChar char="•"/>
            </a:pPr>
            <a:r>
              <a:rPr lang="en-US" b="0" i="0" dirty="0">
                <a:solidFill>
                  <a:srgbClr val="374151"/>
                </a:solidFill>
                <a:effectLst/>
                <a:latin typeface="Söhne"/>
              </a:rPr>
              <a:t>Precision: 0.8425</a:t>
            </a:r>
          </a:p>
          <a:p>
            <a:pPr algn="l">
              <a:buFont typeface="Arial" panose="020B0604020202020204" pitchFamily="34" charset="0"/>
              <a:buChar char="•"/>
            </a:pPr>
            <a:r>
              <a:rPr lang="en-US" b="0" i="0" dirty="0">
                <a:solidFill>
                  <a:srgbClr val="374151"/>
                </a:solidFill>
                <a:effectLst/>
                <a:latin typeface="Söhne"/>
              </a:rPr>
              <a:t>Recall: 0.8911</a:t>
            </a:r>
          </a:p>
          <a:p>
            <a:pPr algn="l">
              <a:buFont typeface="Arial" panose="020B0604020202020204" pitchFamily="34" charset="0"/>
              <a:buChar char="•"/>
            </a:pPr>
            <a:r>
              <a:rPr lang="en-US" b="0" i="0" dirty="0">
                <a:solidFill>
                  <a:srgbClr val="374151"/>
                </a:solidFill>
                <a:effectLst/>
                <a:latin typeface="Söhne"/>
              </a:rPr>
              <a:t>ROC AUC: 0.7496</a:t>
            </a:r>
          </a:p>
          <a:p>
            <a:endParaRPr lang="en-IN" dirty="0"/>
          </a:p>
        </p:txBody>
      </p:sp>
      <p:sp>
        <p:nvSpPr>
          <p:cNvPr id="5" name="Content Placeholder 2">
            <a:extLst>
              <a:ext uri="{FF2B5EF4-FFF2-40B4-BE49-F238E27FC236}">
                <a16:creationId xmlns:a16="http://schemas.microsoft.com/office/drawing/2014/main" id="{F9045431-32EE-BBA7-B9FE-3A5A16F58695}"/>
              </a:ext>
            </a:extLst>
          </p:cNvPr>
          <p:cNvSpPr txBox="1">
            <a:spLocks/>
          </p:cNvSpPr>
          <p:nvPr/>
        </p:nvSpPr>
        <p:spPr>
          <a:xfrm>
            <a:off x="6096000" y="1697135"/>
            <a:ext cx="2523066" cy="431519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l"/>
            <a:r>
              <a:rPr lang="en-US" b="1" i="0" dirty="0">
                <a:solidFill>
                  <a:srgbClr val="374151"/>
                </a:solidFill>
                <a:effectLst/>
                <a:latin typeface="Söhne"/>
              </a:rPr>
              <a:t>Random Forest (RF):</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Accuracy: 0.9551</a:t>
            </a:r>
          </a:p>
          <a:p>
            <a:pPr algn="l">
              <a:buFont typeface="Arial" panose="020B0604020202020204" pitchFamily="34" charset="0"/>
              <a:buChar char="•"/>
            </a:pPr>
            <a:r>
              <a:rPr lang="en-US" b="0" i="0" dirty="0">
                <a:solidFill>
                  <a:srgbClr val="374151"/>
                </a:solidFill>
                <a:effectLst/>
                <a:latin typeface="Söhne"/>
              </a:rPr>
              <a:t>Precision: 0.9659</a:t>
            </a:r>
          </a:p>
          <a:p>
            <a:pPr algn="l">
              <a:buFont typeface="Arial" panose="020B0604020202020204" pitchFamily="34" charset="0"/>
              <a:buChar char="•"/>
            </a:pPr>
            <a:r>
              <a:rPr lang="en-US" b="0" i="0" dirty="0">
                <a:solidFill>
                  <a:srgbClr val="374151"/>
                </a:solidFill>
                <a:effectLst/>
                <a:latin typeface="Söhne"/>
              </a:rPr>
              <a:t>Recall: 0.9701</a:t>
            </a:r>
          </a:p>
          <a:p>
            <a:pPr algn="l">
              <a:buFont typeface="Arial" panose="020B0604020202020204" pitchFamily="34" charset="0"/>
              <a:buChar char="•"/>
            </a:pPr>
            <a:r>
              <a:rPr lang="en-US" b="0" i="0" dirty="0">
                <a:solidFill>
                  <a:srgbClr val="374151"/>
                </a:solidFill>
                <a:effectLst/>
                <a:latin typeface="Söhne"/>
              </a:rPr>
              <a:t>ROC AUC: 0.9448</a:t>
            </a:r>
          </a:p>
          <a:p>
            <a:endParaRPr lang="en-IN" dirty="0"/>
          </a:p>
        </p:txBody>
      </p:sp>
    </p:spTree>
    <p:extLst>
      <p:ext uri="{BB962C8B-B14F-4D97-AF65-F5344CB8AC3E}">
        <p14:creationId xmlns:p14="http://schemas.microsoft.com/office/powerpoint/2010/main" val="1591118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C26C3-9C3F-818F-62B8-2A363405FBC3}"/>
              </a:ext>
            </a:extLst>
          </p:cNvPr>
          <p:cNvSpPr>
            <a:spLocks noGrp="1"/>
          </p:cNvSpPr>
          <p:nvPr>
            <p:ph type="title"/>
          </p:nvPr>
        </p:nvSpPr>
        <p:spPr/>
        <p:txBody>
          <a:bodyPr/>
          <a:lstStyle/>
          <a:p>
            <a:r>
              <a:rPr lang="en-US" dirty="0"/>
              <a:t>Results for Cat-Boost:</a:t>
            </a:r>
            <a:endParaRPr lang="en-IN" dirty="0"/>
          </a:p>
        </p:txBody>
      </p:sp>
      <p:sp>
        <p:nvSpPr>
          <p:cNvPr id="3" name="Content Placeholder 2">
            <a:extLst>
              <a:ext uri="{FF2B5EF4-FFF2-40B4-BE49-F238E27FC236}">
                <a16:creationId xmlns:a16="http://schemas.microsoft.com/office/drawing/2014/main" id="{2F5DDF4B-CB4E-E984-A28A-74C89C3A6635}"/>
              </a:ext>
            </a:extLst>
          </p:cNvPr>
          <p:cNvSpPr>
            <a:spLocks noGrp="1"/>
          </p:cNvSpPr>
          <p:nvPr>
            <p:ph idx="1"/>
          </p:nvPr>
        </p:nvSpPr>
        <p:spPr>
          <a:xfrm>
            <a:off x="677334" y="1362269"/>
            <a:ext cx="8596668" cy="4679093"/>
          </a:xfrm>
        </p:spPr>
        <p:txBody>
          <a:bodyPr>
            <a:normAutofit fontScale="85000" lnSpcReduction="20000"/>
          </a:bodyPr>
          <a:lstStyle/>
          <a:p>
            <a:pPr>
              <a:buFont typeface="Arial" panose="020B0604020202020204" pitchFamily="34" charset="0"/>
              <a:buChar char="•"/>
            </a:pPr>
            <a:r>
              <a:rPr lang="en-US" dirty="0">
                <a:latin typeface="Söhne"/>
              </a:rPr>
              <a:t>The results for the Cat-Boost model are as follows:</a:t>
            </a:r>
          </a:p>
          <a:p>
            <a:pPr>
              <a:buFont typeface="Arial" panose="020B0604020202020204" pitchFamily="34" charset="0"/>
              <a:buChar char="•"/>
            </a:pPr>
            <a:r>
              <a:rPr lang="en-US" dirty="0">
                <a:latin typeface="Söhne"/>
              </a:rPr>
              <a:t>- Accuracy: 0.9613</a:t>
            </a:r>
          </a:p>
          <a:p>
            <a:pPr>
              <a:buFont typeface="Arial" panose="020B0604020202020204" pitchFamily="34" charset="0"/>
              <a:buChar char="•"/>
            </a:pPr>
            <a:r>
              <a:rPr lang="en-US" dirty="0">
                <a:latin typeface="Söhne"/>
              </a:rPr>
              <a:t>- Precision: 0.9687</a:t>
            </a:r>
          </a:p>
          <a:p>
            <a:pPr>
              <a:buFont typeface="Arial" panose="020B0604020202020204" pitchFamily="34" charset="0"/>
              <a:buChar char="•"/>
            </a:pPr>
            <a:r>
              <a:rPr lang="en-US" dirty="0">
                <a:latin typeface="Söhne"/>
              </a:rPr>
              <a:t>- Recall: 0.9763</a:t>
            </a:r>
          </a:p>
          <a:p>
            <a:pPr>
              <a:buFont typeface="Arial" panose="020B0604020202020204" pitchFamily="34" charset="0"/>
              <a:buChar char="•"/>
            </a:pPr>
            <a:r>
              <a:rPr lang="en-US" dirty="0">
                <a:latin typeface="Söhne"/>
              </a:rPr>
              <a:t>- F1-Score: 0.9725</a:t>
            </a:r>
          </a:p>
          <a:p>
            <a:pPr>
              <a:buFont typeface="Arial" panose="020B0604020202020204" pitchFamily="34" charset="0"/>
              <a:buChar char="•"/>
            </a:pPr>
            <a:r>
              <a:rPr lang="en-US" dirty="0">
                <a:latin typeface="Söhne"/>
              </a:rPr>
              <a:t>- ROC AUC: 0.9514</a:t>
            </a:r>
          </a:p>
          <a:p>
            <a:pPr>
              <a:buFont typeface="Arial" panose="020B0604020202020204" pitchFamily="34" charset="0"/>
              <a:buChar char="•"/>
            </a:pPr>
            <a:r>
              <a:rPr lang="en-US" dirty="0">
                <a:latin typeface="Söhne"/>
              </a:rPr>
              <a:t>These metrics indicate excellent model performance:</a:t>
            </a:r>
          </a:p>
          <a:p>
            <a:pPr>
              <a:buFont typeface="Arial" panose="020B0604020202020204" pitchFamily="34" charset="0"/>
              <a:buChar char="•"/>
            </a:pPr>
            <a:r>
              <a:rPr lang="en-US" dirty="0">
                <a:latin typeface="Söhne"/>
              </a:rPr>
              <a:t>The high accuracy suggests that the majority of predictions are correct.</a:t>
            </a:r>
          </a:p>
          <a:p>
            <a:pPr>
              <a:buFont typeface="Arial" panose="020B0604020202020204" pitchFamily="34" charset="0"/>
              <a:buChar char="•"/>
            </a:pPr>
            <a:r>
              <a:rPr lang="en-US" dirty="0">
                <a:latin typeface="Söhne"/>
              </a:rPr>
              <a:t>The high precision indicates a low rate of false positives, meaning the model is accurate when it predicts positive cases.</a:t>
            </a:r>
          </a:p>
          <a:p>
            <a:pPr>
              <a:buFont typeface="Arial" panose="020B0604020202020204" pitchFamily="34" charset="0"/>
              <a:buChar char="•"/>
            </a:pPr>
            <a:r>
              <a:rPr lang="en-US" dirty="0">
                <a:latin typeface="Söhne"/>
              </a:rPr>
              <a:t>The high recall shows that the model effectively captures most of the actual positive cases.</a:t>
            </a:r>
          </a:p>
          <a:p>
            <a:pPr>
              <a:buFont typeface="Arial" panose="020B0604020202020204" pitchFamily="34" charset="0"/>
              <a:buChar char="•"/>
            </a:pPr>
            <a:r>
              <a:rPr lang="en-US" dirty="0">
                <a:latin typeface="Söhne"/>
              </a:rPr>
              <a:t>The F1-Score is a balanced measure of precision and recall, and a value of 0.9725 indicates a strong balance between these two metrics.</a:t>
            </a:r>
          </a:p>
          <a:p>
            <a:pPr>
              <a:buFont typeface="Arial" panose="020B0604020202020204" pitchFamily="34" charset="0"/>
              <a:buChar char="•"/>
            </a:pPr>
            <a:r>
              <a:rPr lang="en-US" dirty="0">
                <a:latin typeface="Söhne"/>
              </a:rPr>
              <a:t>The ROC AUC of 0.9514 suggests a strong ability to distinguish between positive and negative cases.</a:t>
            </a:r>
          </a:p>
          <a:p>
            <a:pPr>
              <a:buFont typeface="Arial" panose="020B0604020202020204" pitchFamily="34" charset="0"/>
              <a:buChar char="•"/>
            </a:pPr>
            <a:r>
              <a:rPr lang="en-US" dirty="0">
                <a:latin typeface="Söhne"/>
              </a:rPr>
              <a:t>Overall, the Cat-Boost model appears to be performing exceptionally well on this dataset, with high precision, recall, and accuracy, making it a strong candidate for our task.</a:t>
            </a:r>
            <a:endParaRPr lang="en-IN" dirty="0">
              <a:latin typeface="Söhne"/>
            </a:endParaRPr>
          </a:p>
        </p:txBody>
      </p:sp>
    </p:spTree>
    <p:extLst>
      <p:ext uri="{BB962C8B-B14F-4D97-AF65-F5344CB8AC3E}">
        <p14:creationId xmlns:p14="http://schemas.microsoft.com/office/powerpoint/2010/main" val="2982974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482D9-20F1-C8C3-E96A-2842B941674E}"/>
              </a:ext>
            </a:extLst>
          </p:cNvPr>
          <p:cNvSpPr>
            <a:spLocks noGrp="1"/>
          </p:cNvSpPr>
          <p:nvPr>
            <p:ph type="title"/>
          </p:nvPr>
        </p:nvSpPr>
        <p:spPr>
          <a:xfrm>
            <a:off x="677334" y="740229"/>
            <a:ext cx="8596668" cy="743339"/>
          </a:xfrm>
        </p:spPr>
        <p:txBody>
          <a:bodyPr/>
          <a:lstStyle/>
          <a:p>
            <a:r>
              <a:rPr lang="en-IN" b="1" i="0" dirty="0">
                <a:effectLst/>
                <a:latin typeface="Söhne"/>
              </a:rPr>
              <a:t>Introduction</a:t>
            </a:r>
            <a:r>
              <a:rPr lang="en-US" dirty="0"/>
              <a:t>:</a:t>
            </a:r>
            <a:endParaRPr lang="en-IN" dirty="0"/>
          </a:p>
        </p:txBody>
      </p:sp>
      <p:sp>
        <p:nvSpPr>
          <p:cNvPr id="3" name="Content Placeholder 2">
            <a:extLst>
              <a:ext uri="{FF2B5EF4-FFF2-40B4-BE49-F238E27FC236}">
                <a16:creationId xmlns:a16="http://schemas.microsoft.com/office/drawing/2014/main" id="{6D655FF4-F75F-0086-DB40-AE9A5A5B8176}"/>
              </a:ext>
            </a:extLst>
          </p:cNvPr>
          <p:cNvSpPr>
            <a:spLocks noGrp="1"/>
          </p:cNvSpPr>
          <p:nvPr>
            <p:ph idx="1"/>
          </p:nvPr>
        </p:nvSpPr>
        <p:spPr>
          <a:xfrm>
            <a:off x="677334" y="1894116"/>
            <a:ext cx="8596668" cy="3657600"/>
          </a:xfrm>
        </p:spPr>
        <p:txBody>
          <a:bodyPr/>
          <a:lstStyle/>
          <a:p>
            <a:pPr algn="l">
              <a:buFont typeface="Arial" panose="020B0604020202020204" pitchFamily="34" charset="0"/>
              <a:buChar char="•"/>
            </a:pPr>
            <a:r>
              <a:rPr lang="en-US" dirty="0">
                <a:solidFill>
                  <a:srgbClr val="374151"/>
                </a:solidFill>
                <a:latin typeface="Söhne"/>
              </a:rPr>
              <a:t>P</a:t>
            </a:r>
            <a:r>
              <a:rPr lang="en-US" b="0" i="0" dirty="0">
                <a:solidFill>
                  <a:srgbClr val="374151"/>
                </a:solidFill>
                <a:effectLst/>
                <a:latin typeface="Söhne"/>
              </a:rPr>
              <a:t>resentation on "Predictive Analytics for Debt Collection."</a:t>
            </a:r>
          </a:p>
          <a:p>
            <a:pPr algn="l">
              <a:buFont typeface="Arial" panose="020B0604020202020204" pitchFamily="34" charset="0"/>
              <a:buChar char="•"/>
            </a:pPr>
            <a:r>
              <a:rPr lang="en-US" b="0" i="0" dirty="0">
                <a:solidFill>
                  <a:srgbClr val="374151"/>
                </a:solidFill>
                <a:effectLst/>
                <a:latin typeface="Söhne"/>
              </a:rPr>
              <a:t>In today's financial landscape, effective debt collection strategies are of paramount importance.</a:t>
            </a:r>
          </a:p>
          <a:p>
            <a:pPr algn="l">
              <a:buFont typeface="Arial" panose="020B0604020202020204" pitchFamily="34" charset="0"/>
              <a:buChar char="•"/>
            </a:pPr>
            <a:r>
              <a:rPr lang="en-US" b="0" i="0" dirty="0">
                <a:solidFill>
                  <a:srgbClr val="374151"/>
                </a:solidFill>
                <a:effectLst/>
                <a:latin typeface="Söhne"/>
              </a:rPr>
              <a:t>This project addresses a significant challenge: the identification of statute-barred accounts to enhance debt recovery processes.</a:t>
            </a:r>
          </a:p>
          <a:p>
            <a:pPr algn="l">
              <a:buFont typeface="Arial" panose="020B0604020202020204" pitchFamily="34" charset="0"/>
              <a:buChar char="•"/>
            </a:pPr>
            <a:r>
              <a:rPr lang="en-US" b="0" i="0" dirty="0">
                <a:solidFill>
                  <a:srgbClr val="374151"/>
                </a:solidFill>
                <a:effectLst/>
                <a:latin typeface="Söhne"/>
              </a:rPr>
              <a:t>Debt collection plays a pivotal role in financial industries, impacting stability and profitability.</a:t>
            </a:r>
          </a:p>
          <a:p>
            <a:pPr algn="l">
              <a:buFont typeface="Arial" panose="020B0604020202020204" pitchFamily="34" charset="0"/>
              <a:buChar char="•"/>
            </a:pPr>
            <a:r>
              <a:rPr lang="en-US" b="0" i="0" dirty="0">
                <a:solidFill>
                  <a:srgbClr val="374151"/>
                </a:solidFill>
                <a:effectLst/>
                <a:latin typeface="Söhne"/>
              </a:rPr>
              <a:t>Our focus: Leveraging predictive analytics to optimize recovery strategies by pinpointing statute-barred accounts.</a:t>
            </a:r>
          </a:p>
        </p:txBody>
      </p:sp>
    </p:spTree>
    <p:extLst>
      <p:ext uri="{BB962C8B-B14F-4D97-AF65-F5344CB8AC3E}">
        <p14:creationId xmlns:p14="http://schemas.microsoft.com/office/powerpoint/2010/main" val="733239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4AA90-5FCD-D11E-11E7-B937C2A6C867}"/>
              </a:ext>
            </a:extLst>
          </p:cNvPr>
          <p:cNvSpPr>
            <a:spLocks noGrp="1"/>
          </p:cNvSpPr>
          <p:nvPr>
            <p:ph type="title"/>
          </p:nvPr>
        </p:nvSpPr>
        <p:spPr>
          <a:xfrm>
            <a:off x="677334" y="609600"/>
            <a:ext cx="8596668" cy="995265"/>
          </a:xfrm>
        </p:spPr>
        <p:txBody>
          <a:bodyPr/>
          <a:lstStyle/>
          <a:p>
            <a:r>
              <a:rPr lang="en-IN" b="1" i="0" dirty="0">
                <a:effectLst/>
                <a:latin typeface="Söhne"/>
              </a:rPr>
              <a:t>Motivation Behind the Project:</a:t>
            </a:r>
            <a:endParaRPr lang="en-IN" dirty="0"/>
          </a:p>
        </p:txBody>
      </p:sp>
      <p:sp>
        <p:nvSpPr>
          <p:cNvPr id="3" name="Content Placeholder 2">
            <a:extLst>
              <a:ext uri="{FF2B5EF4-FFF2-40B4-BE49-F238E27FC236}">
                <a16:creationId xmlns:a16="http://schemas.microsoft.com/office/drawing/2014/main" id="{2DD1A21C-D7F5-DC24-D925-F21794030E35}"/>
              </a:ext>
            </a:extLst>
          </p:cNvPr>
          <p:cNvSpPr>
            <a:spLocks noGrp="1"/>
          </p:cNvSpPr>
          <p:nvPr>
            <p:ph idx="1"/>
          </p:nvPr>
        </p:nvSpPr>
        <p:spPr>
          <a:xfrm>
            <a:off x="677334" y="1688841"/>
            <a:ext cx="8596668" cy="4352521"/>
          </a:xfrm>
        </p:spPr>
        <p:txBody>
          <a:bodyPr>
            <a:normAutofit/>
          </a:bodyPr>
          <a:lstStyle/>
          <a:p>
            <a:pPr algn="l">
              <a:buFont typeface="Arial" panose="020B0604020202020204" pitchFamily="34" charset="0"/>
              <a:buChar char="•"/>
            </a:pPr>
            <a:r>
              <a:rPr lang="en-US" b="1" i="0" dirty="0">
                <a:solidFill>
                  <a:srgbClr val="374151"/>
                </a:solidFill>
                <a:effectLst/>
                <a:latin typeface="Söhne"/>
              </a:rPr>
              <a:t>Enhancing Efficiency:</a:t>
            </a:r>
            <a:r>
              <a:rPr lang="en-US" b="0" i="0" dirty="0">
                <a:solidFill>
                  <a:srgbClr val="374151"/>
                </a:solidFill>
                <a:effectLst/>
                <a:latin typeface="Söhne"/>
              </a:rPr>
              <a:t> We need smarter, data-driven approaches that enable us to identify accounts for recovery with precision.</a:t>
            </a:r>
          </a:p>
          <a:p>
            <a:pPr algn="l">
              <a:buFont typeface="Arial" panose="020B0604020202020204" pitchFamily="34" charset="0"/>
              <a:buChar char="•"/>
            </a:pPr>
            <a:r>
              <a:rPr lang="en-US" b="0" i="0" dirty="0">
                <a:solidFill>
                  <a:srgbClr val="374151"/>
                </a:solidFill>
                <a:effectLst/>
                <a:latin typeface="Söhne"/>
              </a:rPr>
              <a:t>By leveraging predictive analytics, we can streamline operations, reduce resource wastage, and increase operational efficiency. It's about doing more with less, and this project aims to make that a reality.</a:t>
            </a:r>
          </a:p>
          <a:p>
            <a:pPr algn="l">
              <a:buFont typeface="Arial" panose="020B0604020202020204" pitchFamily="34" charset="0"/>
              <a:buChar char="•"/>
            </a:pPr>
            <a:r>
              <a:rPr lang="en-US" b="1" i="0" dirty="0">
                <a:solidFill>
                  <a:srgbClr val="374151"/>
                </a:solidFill>
                <a:effectLst/>
                <a:latin typeface="Söhne"/>
              </a:rPr>
              <a:t>Maximizing Recovery:</a:t>
            </a:r>
            <a:r>
              <a:rPr lang="en-US" b="0" i="0" dirty="0">
                <a:solidFill>
                  <a:srgbClr val="374151"/>
                </a:solidFill>
                <a:effectLst/>
                <a:latin typeface="Söhne"/>
              </a:rPr>
              <a:t> Predictive analytics offers the potential to target the right accounts at the right time. By identifying the most promising opportunities for recovery, we can significantly boost our collection rates.</a:t>
            </a:r>
          </a:p>
          <a:p>
            <a:pPr algn="l">
              <a:buFont typeface="Arial" panose="020B0604020202020204" pitchFamily="34" charset="0"/>
              <a:buChar char="•"/>
            </a:pPr>
            <a:r>
              <a:rPr lang="en-US" b="0" i="0" dirty="0">
                <a:solidFill>
                  <a:srgbClr val="374151"/>
                </a:solidFill>
                <a:effectLst/>
                <a:latin typeface="Söhne"/>
              </a:rPr>
              <a:t>The core objective here is to harness the power of data to ensure that no opportunity goes untapped. It's about making every dollar count.</a:t>
            </a:r>
          </a:p>
          <a:p>
            <a:pPr algn="l">
              <a:buFont typeface="Arial" panose="020B0604020202020204" pitchFamily="34" charset="0"/>
              <a:buChar char="•"/>
            </a:pPr>
            <a:r>
              <a:rPr lang="en-US" b="1" i="0" dirty="0">
                <a:solidFill>
                  <a:srgbClr val="374151"/>
                </a:solidFill>
                <a:effectLst/>
                <a:latin typeface="Söhne"/>
              </a:rPr>
              <a:t>Legal Compliance:</a:t>
            </a:r>
            <a:r>
              <a:rPr lang="en-US" b="0" i="0" dirty="0">
                <a:solidFill>
                  <a:srgbClr val="374151"/>
                </a:solidFill>
                <a:effectLst/>
                <a:latin typeface="Söhne"/>
              </a:rPr>
              <a:t> This project takes legal compliance seriously and highlights the importance of identifying statute-barred accounts.</a:t>
            </a:r>
            <a:endParaRPr lang="en-IN" dirty="0"/>
          </a:p>
        </p:txBody>
      </p:sp>
    </p:spTree>
    <p:extLst>
      <p:ext uri="{BB962C8B-B14F-4D97-AF65-F5344CB8AC3E}">
        <p14:creationId xmlns:p14="http://schemas.microsoft.com/office/powerpoint/2010/main" val="2618624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D246A-B1BB-A9AC-374F-4D89738980B7}"/>
              </a:ext>
            </a:extLst>
          </p:cNvPr>
          <p:cNvSpPr>
            <a:spLocks noGrp="1"/>
          </p:cNvSpPr>
          <p:nvPr>
            <p:ph type="title"/>
          </p:nvPr>
        </p:nvSpPr>
        <p:spPr>
          <a:xfrm>
            <a:off x="677334" y="590938"/>
            <a:ext cx="8596668" cy="985935"/>
          </a:xfrm>
        </p:spPr>
        <p:txBody>
          <a:bodyPr/>
          <a:lstStyle/>
          <a:p>
            <a:r>
              <a:rPr lang="en-US" dirty="0"/>
              <a:t>Approach:</a:t>
            </a:r>
            <a:endParaRPr lang="en-IN" dirty="0"/>
          </a:p>
        </p:txBody>
      </p:sp>
      <p:sp>
        <p:nvSpPr>
          <p:cNvPr id="3" name="Content Placeholder 2">
            <a:extLst>
              <a:ext uri="{FF2B5EF4-FFF2-40B4-BE49-F238E27FC236}">
                <a16:creationId xmlns:a16="http://schemas.microsoft.com/office/drawing/2014/main" id="{3C156A85-A911-4BF9-E2D5-75E8C9A222BA}"/>
              </a:ext>
            </a:extLst>
          </p:cNvPr>
          <p:cNvSpPr>
            <a:spLocks noGrp="1"/>
          </p:cNvSpPr>
          <p:nvPr>
            <p:ph idx="1"/>
          </p:nvPr>
        </p:nvSpPr>
        <p:spPr>
          <a:xfrm>
            <a:off x="677334" y="1476344"/>
            <a:ext cx="8596668" cy="4588554"/>
          </a:xfrm>
        </p:spPr>
        <p:txBody>
          <a:bodyPr>
            <a:normAutofit lnSpcReduction="10000"/>
          </a:bodyPr>
          <a:lstStyle/>
          <a:p>
            <a:pPr algn="l"/>
            <a:r>
              <a:rPr lang="en-US" b="0" i="0" dirty="0">
                <a:solidFill>
                  <a:srgbClr val="374151"/>
                </a:solidFill>
                <a:effectLst/>
                <a:latin typeface="Söhne"/>
              </a:rPr>
              <a:t>In our data preprocessing and feature engineering efforts, we've taken several important steps to prepare our dataset for analysis. Here's an overview of the key actions we've undertaken:</a:t>
            </a:r>
          </a:p>
          <a:p>
            <a:pPr algn="l"/>
            <a:r>
              <a:rPr lang="en-US" b="1" i="0" dirty="0">
                <a:solidFill>
                  <a:srgbClr val="374151"/>
                </a:solidFill>
                <a:effectLst/>
                <a:latin typeface="Söhne"/>
              </a:rPr>
              <a:t>Data Overview:</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Our dataset comprises 406,424 rows and 22 columns.</a:t>
            </a:r>
          </a:p>
          <a:p>
            <a:pPr algn="l">
              <a:buFont typeface="Arial" panose="020B0604020202020204" pitchFamily="34" charset="0"/>
              <a:buChar char="•"/>
            </a:pPr>
            <a:r>
              <a:rPr lang="en-US" b="0" i="0" dirty="0">
                <a:solidFill>
                  <a:srgbClr val="374151"/>
                </a:solidFill>
                <a:effectLst/>
                <a:latin typeface="Söhne"/>
              </a:rPr>
              <a:t>To address missing values, we identified and dropped columns with exceptionally high null percentages (around 98% and 75%).</a:t>
            </a:r>
          </a:p>
          <a:p>
            <a:pPr algn="l">
              <a:buFont typeface="Arial" panose="020B0604020202020204" pitchFamily="34" charset="0"/>
              <a:buChar char="•"/>
            </a:pPr>
            <a:r>
              <a:rPr lang="en-US" b="0" i="0" dirty="0">
                <a:solidFill>
                  <a:srgbClr val="374151"/>
                </a:solidFill>
                <a:effectLst/>
                <a:latin typeface="Söhne"/>
              </a:rPr>
              <a:t>For the '</a:t>
            </a:r>
            <a:r>
              <a:rPr lang="en-US" b="0" i="0" dirty="0" err="1">
                <a:solidFill>
                  <a:srgbClr val="374151"/>
                </a:solidFill>
                <a:effectLst/>
                <a:latin typeface="Söhne"/>
              </a:rPr>
              <a:t>CustomerAge</a:t>
            </a:r>
            <a:r>
              <a:rPr lang="en-US" b="0" i="0" dirty="0">
                <a:solidFill>
                  <a:srgbClr val="374151"/>
                </a:solidFill>
                <a:effectLst/>
                <a:latin typeface="Söhne"/>
              </a:rPr>
              <a:t>' column, we imputed missing values with the mean and ensured that all age values are positive by taking the absolute value.</a:t>
            </a:r>
          </a:p>
          <a:p>
            <a:pPr algn="l"/>
            <a:r>
              <a:rPr lang="en-US" b="1" i="0" dirty="0">
                <a:solidFill>
                  <a:srgbClr val="374151"/>
                </a:solidFill>
                <a:effectLst/>
                <a:latin typeface="Söhne"/>
              </a:rPr>
              <a:t>Debt-Related Columns: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We observed that '</a:t>
            </a:r>
            <a:r>
              <a:rPr lang="en-US" b="0" i="0" dirty="0" err="1">
                <a:solidFill>
                  <a:srgbClr val="374151"/>
                </a:solidFill>
                <a:effectLst/>
                <a:latin typeface="Söhne"/>
              </a:rPr>
              <a:t>debttoloadPrincipal</a:t>
            </a:r>
            <a:r>
              <a:rPr lang="en-US" b="0" i="0" dirty="0">
                <a:solidFill>
                  <a:srgbClr val="374151"/>
                </a:solidFill>
                <a:effectLst/>
                <a:latin typeface="Söhne"/>
              </a:rPr>
              <a:t>,' '</a:t>
            </a:r>
            <a:r>
              <a:rPr lang="en-US" b="0" i="0" dirty="0" err="1">
                <a:solidFill>
                  <a:srgbClr val="374151"/>
                </a:solidFill>
                <a:effectLst/>
                <a:latin typeface="Söhne"/>
              </a:rPr>
              <a:t>balanceatdebt</a:t>
            </a:r>
            <a:r>
              <a:rPr lang="en-US" b="0" i="0" dirty="0">
                <a:solidFill>
                  <a:srgbClr val="374151"/>
                </a:solidFill>
                <a:effectLst/>
                <a:latin typeface="Söhne"/>
              </a:rPr>
              <a:t>,' and '</a:t>
            </a:r>
            <a:r>
              <a:rPr lang="en-US" b="0" i="0" dirty="0" err="1">
                <a:solidFill>
                  <a:srgbClr val="374151"/>
                </a:solidFill>
                <a:effectLst/>
                <a:latin typeface="Söhne"/>
              </a:rPr>
              <a:t>currentbalance</a:t>
            </a:r>
            <a:r>
              <a:rPr lang="en-US" b="0" i="0" dirty="0">
                <a:solidFill>
                  <a:srgbClr val="374151"/>
                </a:solidFill>
                <a:effectLst/>
                <a:latin typeface="Söhne"/>
              </a:rPr>
              <a:t>' are related to debt at different stages.</a:t>
            </a:r>
          </a:p>
          <a:p>
            <a:pPr algn="l">
              <a:buFont typeface="Arial" panose="020B0604020202020204" pitchFamily="34" charset="0"/>
              <a:buChar char="•"/>
            </a:pPr>
            <a:r>
              <a:rPr lang="en-US" b="0" i="0" dirty="0">
                <a:solidFill>
                  <a:srgbClr val="374151"/>
                </a:solidFill>
                <a:effectLst/>
                <a:latin typeface="Söhne"/>
              </a:rPr>
              <a:t>To simplify calculations, we've decided to focus on '</a:t>
            </a:r>
            <a:r>
              <a:rPr lang="en-US" b="0" i="0" dirty="0" err="1">
                <a:solidFill>
                  <a:srgbClr val="374151"/>
                </a:solidFill>
                <a:effectLst/>
                <a:latin typeface="Söhne"/>
              </a:rPr>
              <a:t>balanceatdebtload</a:t>
            </a:r>
            <a:r>
              <a:rPr lang="en-US" b="0" i="0" dirty="0">
                <a:solidFill>
                  <a:srgbClr val="374151"/>
                </a:solidFill>
                <a:effectLst/>
                <a:latin typeface="Söhne"/>
              </a:rPr>
              <a:t>' due to its strong correlation with the other two (approximately 86%).</a:t>
            </a:r>
          </a:p>
          <a:p>
            <a:pPr algn="l">
              <a:buFont typeface="Arial" panose="020B0604020202020204" pitchFamily="34" charset="0"/>
              <a:buChar char="•"/>
            </a:pPr>
            <a:endParaRPr lang="en-US" b="0" i="0" dirty="0">
              <a:solidFill>
                <a:srgbClr val="374151"/>
              </a:solidFill>
              <a:effectLst/>
              <a:latin typeface="Söhne"/>
            </a:endParaRPr>
          </a:p>
          <a:p>
            <a:endParaRPr lang="en-IN" dirty="0"/>
          </a:p>
        </p:txBody>
      </p:sp>
    </p:spTree>
    <p:extLst>
      <p:ext uri="{BB962C8B-B14F-4D97-AF65-F5344CB8AC3E}">
        <p14:creationId xmlns:p14="http://schemas.microsoft.com/office/powerpoint/2010/main" val="2445725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2EFE51-B0AE-A512-3D77-A7BAAB14A64E}"/>
              </a:ext>
            </a:extLst>
          </p:cNvPr>
          <p:cNvSpPr>
            <a:spLocks noGrp="1"/>
          </p:cNvSpPr>
          <p:nvPr>
            <p:ph idx="1"/>
          </p:nvPr>
        </p:nvSpPr>
        <p:spPr>
          <a:xfrm>
            <a:off x="677334" y="681136"/>
            <a:ext cx="8596668" cy="4945224"/>
          </a:xfrm>
        </p:spPr>
        <p:txBody>
          <a:bodyPr/>
          <a:lstStyle/>
          <a:p>
            <a:pPr algn="l"/>
            <a:r>
              <a:rPr lang="en-US" b="1" i="0" dirty="0">
                <a:solidFill>
                  <a:srgbClr val="374151"/>
                </a:solidFill>
                <a:effectLst/>
                <a:latin typeface="Söhne"/>
              </a:rPr>
              <a:t>Data Categories: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We found that 'utilities/telco' and products related to financing are significant segments within our collection data.</a:t>
            </a:r>
          </a:p>
          <a:p>
            <a:pPr algn="l">
              <a:buFont typeface="Arial" panose="020B0604020202020204" pitchFamily="34" charset="0"/>
              <a:buChar char="•"/>
            </a:pPr>
            <a:r>
              <a:rPr lang="en-US" b="0" i="0" dirty="0">
                <a:solidFill>
                  <a:srgbClr val="374151"/>
                </a:solidFill>
                <a:effectLst/>
                <a:latin typeface="Söhne"/>
              </a:rPr>
              <a:t>However, the 'bankruptcy' column is highly unbalanced, with 98% of 'No' values. As a result, we've made the decision to drop this column.</a:t>
            </a:r>
          </a:p>
          <a:p>
            <a:pPr algn="l">
              <a:buFont typeface="Arial" panose="020B0604020202020204" pitchFamily="34" charset="0"/>
              <a:buChar char="•"/>
            </a:pPr>
            <a:r>
              <a:rPr lang="en-US" b="0" i="0" dirty="0">
                <a:solidFill>
                  <a:srgbClr val="374151"/>
                </a:solidFill>
                <a:effectLst/>
                <a:latin typeface="Söhne"/>
              </a:rPr>
              <a:t>A similar approach has been applied to the 'legal status' column, which exhibited the same imbalance.</a:t>
            </a:r>
          </a:p>
          <a:p>
            <a:pPr algn="l">
              <a:buFont typeface="Arial" panose="020B0604020202020204" pitchFamily="34" charset="0"/>
              <a:buChar char="•"/>
            </a:pPr>
            <a:r>
              <a:rPr lang="en-US" b="0" i="0" dirty="0">
                <a:solidFill>
                  <a:srgbClr val="374151"/>
                </a:solidFill>
                <a:effectLst/>
                <a:latin typeface="Söhne"/>
              </a:rPr>
              <a:t>We've also removed the 'number of liable parties' column, as it didn't provide substantial information for our analysis.</a:t>
            </a:r>
          </a:p>
          <a:p>
            <a:pPr algn="l"/>
            <a:r>
              <a:rPr lang="en-US" b="1" i="0" dirty="0">
                <a:solidFill>
                  <a:srgbClr val="374151"/>
                </a:solidFill>
                <a:effectLst/>
                <a:latin typeface="Söhne"/>
              </a:rPr>
              <a:t>Feature Engineering:</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To enhance visualization, we've created new features, such as 'PurchasePrice2,' 'CollectionStatus2,' '</a:t>
            </a:r>
            <a:r>
              <a:rPr lang="en-US" b="0" i="0" dirty="0" err="1">
                <a:solidFill>
                  <a:srgbClr val="374151"/>
                </a:solidFill>
                <a:effectLst/>
                <a:latin typeface="Söhne"/>
              </a:rPr>
              <a:t>Age_category</a:t>
            </a:r>
            <a:r>
              <a:rPr lang="en-US" b="0" i="0" dirty="0">
                <a:solidFill>
                  <a:srgbClr val="374151"/>
                </a:solidFill>
                <a:effectLst/>
                <a:latin typeface="Söhne"/>
              </a:rPr>
              <a:t>,' and '</a:t>
            </a:r>
            <a:r>
              <a:rPr lang="en-US" b="0" i="0" dirty="0" err="1">
                <a:solidFill>
                  <a:srgbClr val="374151"/>
                </a:solidFill>
                <a:effectLst/>
                <a:latin typeface="Söhne"/>
              </a:rPr>
              <a:t>Debt_category</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These features offer a deeper understanding of the data and its patterns.</a:t>
            </a:r>
          </a:p>
        </p:txBody>
      </p:sp>
    </p:spTree>
    <p:extLst>
      <p:ext uri="{BB962C8B-B14F-4D97-AF65-F5344CB8AC3E}">
        <p14:creationId xmlns:p14="http://schemas.microsoft.com/office/powerpoint/2010/main" val="2298817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F37AD8-52BD-0639-BCC9-221266AB0858}"/>
              </a:ext>
            </a:extLst>
          </p:cNvPr>
          <p:cNvSpPr>
            <a:spLocks noGrp="1"/>
          </p:cNvSpPr>
          <p:nvPr>
            <p:ph idx="1"/>
          </p:nvPr>
        </p:nvSpPr>
        <p:spPr>
          <a:xfrm>
            <a:off x="798632" y="826310"/>
            <a:ext cx="8596668" cy="4212221"/>
          </a:xfrm>
        </p:spPr>
        <p:txBody>
          <a:bodyPr/>
          <a:lstStyle/>
          <a:p>
            <a:pPr algn="l"/>
            <a:r>
              <a:rPr lang="en-US" b="1" i="0" dirty="0">
                <a:solidFill>
                  <a:srgbClr val="374151"/>
                </a:solidFill>
                <a:effectLst/>
                <a:latin typeface="Söhne"/>
              </a:rPr>
              <a:t>Categorical Data Handling:</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To make the dataset suitable for machine learning algorithms, we've converted categorical columns to numeric form.</a:t>
            </a:r>
          </a:p>
          <a:p>
            <a:pPr algn="l">
              <a:buFont typeface="Arial" panose="020B0604020202020204" pitchFamily="34" charset="0"/>
              <a:buChar char="•"/>
            </a:pPr>
            <a:r>
              <a:rPr lang="en-US" b="0" i="0" dirty="0">
                <a:solidFill>
                  <a:srgbClr val="374151"/>
                </a:solidFill>
                <a:effectLst/>
                <a:latin typeface="Söhne"/>
              </a:rPr>
              <a:t>Two methods were employed: One-Hot Encoding, which creates binary columns for each category, and Label Encoding, which assigns unique integers to categories.</a:t>
            </a:r>
          </a:p>
          <a:p>
            <a:pPr algn="l"/>
            <a:r>
              <a:rPr lang="en-US" b="1" i="0" dirty="0">
                <a:solidFill>
                  <a:srgbClr val="374151"/>
                </a:solidFill>
                <a:effectLst/>
                <a:latin typeface="Söhne"/>
              </a:rPr>
              <a:t>Data Standardization:</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We've standardized our data to ensure that all features are on a similar scale. This process is essential for algorithms that rely on distance-based calculations.</a:t>
            </a:r>
          </a:p>
          <a:p>
            <a:pPr algn="l"/>
            <a:r>
              <a:rPr lang="en-US" b="0" i="0" dirty="0">
                <a:solidFill>
                  <a:srgbClr val="374151"/>
                </a:solidFill>
                <a:effectLst/>
                <a:latin typeface="Söhne"/>
              </a:rPr>
              <a:t>These steps have significantly improved the quality and readiness of our dataset for analysis and modeling. The goal is to gain valuable insights and make informed decisions for our project on debt collection.</a:t>
            </a:r>
          </a:p>
          <a:p>
            <a:endParaRPr lang="en-IN" dirty="0"/>
          </a:p>
        </p:txBody>
      </p:sp>
    </p:spTree>
    <p:extLst>
      <p:ext uri="{BB962C8B-B14F-4D97-AF65-F5344CB8AC3E}">
        <p14:creationId xmlns:p14="http://schemas.microsoft.com/office/powerpoint/2010/main" val="1072262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F8B01-A4E5-51D6-90D0-71A7F64E3A75}"/>
              </a:ext>
            </a:extLst>
          </p:cNvPr>
          <p:cNvSpPr>
            <a:spLocks noGrp="1"/>
          </p:cNvSpPr>
          <p:nvPr>
            <p:ph type="title"/>
          </p:nvPr>
        </p:nvSpPr>
        <p:spPr/>
        <p:txBody>
          <a:bodyPr/>
          <a:lstStyle/>
          <a:p>
            <a:r>
              <a:rPr lang="en-US" dirty="0"/>
              <a:t>Models used:</a:t>
            </a:r>
            <a:endParaRPr lang="en-IN" dirty="0"/>
          </a:p>
        </p:txBody>
      </p:sp>
      <p:sp>
        <p:nvSpPr>
          <p:cNvPr id="3" name="Content Placeholder 2">
            <a:extLst>
              <a:ext uri="{FF2B5EF4-FFF2-40B4-BE49-F238E27FC236}">
                <a16:creationId xmlns:a16="http://schemas.microsoft.com/office/drawing/2014/main" id="{0C2E016E-D1E8-CCE2-BA5F-99C7CD1E392D}"/>
              </a:ext>
            </a:extLst>
          </p:cNvPr>
          <p:cNvSpPr>
            <a:spLocks noGrp="1"/>
          </p:cNvSpPr>
          <p:nvPr>
            <p:ph idx="1"/>
          </p:nvPr>
        </p:nvSpPr>
        <p:spPr>
          <a:xfrm>
            <a:off x="677334" y="1768703"/>
            <a:ext cx="8596668" cy="3880773"/>
          </a:xfrm>
        </p:spPr>
        <p:txBody>
          <a:bodyPr>
            <a:normAutofit fontScale="85000" lnSpcReduction="20000"/>
          </a:bodyPr>
          <a:lstStyle/>
          <a:p>
            <a:r>
              <a:rPr lang="en-US" dirty="0"/>
              <a:t>In this project, we have employed a range of classification models to tackle the debt collection challenge. Each model brings its unique set of algorithms and assumptions to the table, making our analysis more comprehensive. The models used are:</a:t>
            </a:r>
          </a:p>
          <a:p>
            <a:endParaRPr lang="en-US" dirty="0"/>
          </a:p>
          <a:p>
            <a:pPr>
              <a:buFont typeface="Arial" panose="020B0604020202020204" pitchFamily="34" charset="0"/>
              <a:buChar char="•"/>
            </a:pPr>
            <a:r>
              <a:rPr lang="en-US" dirty="0"/>
              <a:t>1. Logistic Regression (LR)</a:t>
            </a:r>
          </a:p>
          <a:p>
            <a:pPr>
              <a:buFont typeface="Arial" panose="020B0604020202020204" pitchFamily="34" charset="0"/>
              <a:buChar char="•"/>
            </a:pPr>
            <a:r>
              <a:rPr lang="en-US" dirty="0"/>
              <a:t>2. Linear Discriminant Analysis (LDA)</a:t>
            </a:r>
          </a:p>
          <a:p>
            <a:pPr>
              <a:buFont typeface="Arial" panose="020B0604020202020204" pitchFamily="34" charset="0"/>
              <a:buChar char="•"/>
            </a:pPr>
            <a:r>
              <a:rPr lang="en-US" dirty="0"/>
              <a:t>3. K-Nearest Neighbors (KNN)</a:t>
            </a:r>
          </a:p>
          <a:p>
            <a:pPr>
              <a:buFont typeface="Arial" panose="020B0604020202020204" pitchFamily="34" charset="0"/>
              <a:buChar char="•"/>
            </a:pPr>
            <a:r>
              <a:rPr lang="en-US" dirty="0"/>
              <a:t>4. Naive Bayes (NB)</a:t>
            </a:r>
          </a:p>
          <a:p>
            <a:pPr>
              <a:buFont typeface="Arial" panose="020B0604020202020204" pitchFamily="34" charset="0"/>
              <a:buChar char="•"/>
            </a:pPr>
            <a:r>
              <a:rPr lang="en-US" dirty="0"/>
              <a:t>5. Random Forest (RF)</a:t>
            </a:r>
          </a:p>
          <a:p>
            <a:pPr>
              <a:buFont typeface="Arial" panose="020B0604020202020204" pitchFamily="34" charset="0"/>
              <a:buChar char="•"/>
            </a:pPr>
            <a:r>
              <a:rPr lang="en-US" dirty="0"/>
              <a:t>6. Cat-Boost</a:t>
            </a:r>
          </a:p>
          <a:p>
            <a:endParaRPr lang="en-US" dirty="0"/>
          </a:p>
          <a:p>
            <a:r>
              <a:rPr lang="en-US" dirty="0"/>
              <a:t>By considering this diverse set of models, we aim to uncover the most effective approach to address our debt collection problem and optimize our debt recovery strategies.</a:t>
            </a:r>
            <a:endParaRPr lang="en-IN" dirty="0"/>
          </a:p>
        </p:txBody>
      </p:sp>
    </p:spTree>
    <p:extLst>
      <p:ext uri="{BB962C8B-B14F-4D97-AF65-F5344CB8AC3E}">
        <p14:creationId xmlns:p14="http://schemas.microsoft.com/office/powerpoint/2010/main" val="2041288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ACC14-98F1-0A62-EDE7-EC956B7615E3}"/>
              </a:ext>
            </a:extLst>
          </p:cNvPr>
          <p:cNvSpPr>
            <a:spLocks noGrp="1"/>
          </p:cNvSpPr>
          <p:nvPr>
            <p:ph type="title"/>
          </p:nvPr>
        </p:nvSpPr>
        <p:spPr/>
        <p:txBody>
          <a:bodyPr/>
          <a:lstStyle/>
          <a:p>
            <a:r>
              <a:rPr lang="en-US" dirty="0"/>
              <a:t>Metrics:</a:t>
            </a:r>
            <a:endParaRPr lang="en-IN" dirty="0"/>
          </a:p>
        </p:txBody>
      </p:sp>
      <p:sp>
        <p:nvSpPr>
          <p:cNvPr id="3" name="Content Placeholder 2">
            <a:extLst>
              <a:ext uri="{FF2B5EF4-FFF2-40B4-BE49-F238E27FC236}">
                <a16:creationId xmlns:a16="http://schemas.microsoft.com/office/drawing/2014/main" id="{C3F63380-8F60-E931-E63C-BDF47C860535}"/>
              </a:ext>
            </a:extLst>
          </p:cNvPr>
          <p:cNvSpPr>
            <a:spLocks noGrp="1"/>
          </p:cNvSpPr>
          <p:nvPr>
            <p:ph idx="1"/>
          </p:nvPr>
        </p:nvSpPr>
        <p:spPr>
          <a:xfrm>
            <a:off x="677334" y="1488613"/>
            <a:ext cx="8596668" cy="4632269"/>
          </a:xfrm>
        </p:spPr>
        <p:txBody>
          <a:bodyPr>
            <a:normAutofit lnSpcReduction="10000"/>
          </a:bodyPr>
          <a:lstStyle/>
          <a:p>
            <a:pPr algn="l">
              <a:buFont typeface="+mj-lt"/>
              <a:buAutoNum type="arabicPeriod"/>
            </a:pPr>
            <a:r>
              <a:rPr lang="en-US" b="1" i="0" dirty="0">
                <a:solidFill>
                  <a:srgbClr val="374151"/>
                </a:solidFill>
                <a:effectLst/>
                <a:latin typeface="Söhne"/>
              </a:rPr>
              <a:t>Accuracy:</a:t>
            </a:r>
            <a:r>
              <a:rPr lang="en-US" b="0" i="0" dirty="0">
                <a:solidFill>
                  <a:srgbClr val="374151"/>
                </a:solidFill>
                <a:effectLst/>
                <a:latin typeface="Söhne"/>
              </a:rPr>
              <a:t> Accuracy measures the overall correctness of the model's predictions. It's the ratio of correctly predicted instances to the total number of instances. A higher accuracy indicates a better overall performance. However, accuracy can be misleading in imbalanced datasets, where one class dominates the other.</a:t>
            </a:r>
          </a:p>
          <a:p>
            <a:pPr algn="l">
              <a:buFont typeface="+mj-lt"/>
              <a:buAutoNum type="arabicPeriod"/>
            </a:pPr>
            <a:r>
              <a:rPr lang="en-US" b="1" i="0" dirty="0">
                <a:solidFill>
                  <a:srgbClr val="374151"/>
                </a:solidFill>
                <a:effectLst/>
                <a:latin typeface="Söhne"/>
              </a:rPr>
              <a:t>Precision:</a:t>
            </a:r>
            <a:r>
              <a:rPr lang="en-US" b="0" i="0" dirty="0">
                <a:solidFill>
                  <a:srgbClr val="374151"/>
                </a:solidFill>
                <a:effectLst/>
                <a:latin typeface="Söhne"/>
              </a:rPr>
              <a:t> Precision is the ratio of true positive predictions to the total positive predictions. It measures the model's ability to make correct positive predictions. High precision means that when the model predicts a positive outcome, it's likely to be correct. This is crucial when false positives are costly.</a:t>
            </a:r>
          </a:p>
          <a:p>
            <a:pPr algn="l">
              <a:buFont typeface="+mj-lt"/>
              <a:buAutoNum type="arabicPeriod"/>
            </a:pPr>
            <a:r>
              <a:rPr lang="en-US" b="1" i="0" dirty="0">
                <a:effectLst/>
                <a:latin typeface="Söhne"/>
              </a:rPr>
              <a:t>Recall (Sensitivity):</a:t>
            </a:r>
            <a:r>
              <a:rPr lang="en-US" b="0" i="0" dirty="0">
                <a:solidFill>
                  <a:srgbClr val="374151"/>
                </a:solidFill>
                <a:effectLst/>
                <a:latin typeface="Söhne"/>
              </a:rPr>
              <a:t> Recall is the ratio of true positive predictions to the actual positive instances. It measures the model's ability to identify all positive instances. High recall means that the model effectively captures most of the positive cases. This is important when missing positive cases is costly.</a:t>
            </a:r>
          </a:p>
          <a:p>
            <a:pPr algn="l">
              <a:buFont typeface="+mj-lt"/>
              <a:buAutoNum type="arabicPeriod"/>
            </a:pPr>
            <a:r>
              <a:rPr lang="en-US" b="1" i="0" dirty="0">
                <a:effectLst/>
                <a:latin typeface="Söhne"/>
              </a:rPr>
              <a:t>ROC AUC (Receiver Operating Characteristic Area Under the Curve):</a:t>
            </a:r>
            <a:r>
              <a:rPr lang="en-US" b="0" i="0" dirty="0">
                <a:solidFill>
                  <a:srgbClr val="374151"/>
                </a:solidFill>
                <a:effectLst/>
                <a:latin typeface="Söhne"/>
              </a:rPr>
              <a:t> ROC AUC quantifies the model's ability to distinguish between the positive and negative classes. A higher ROC AUC suggests a better separation of the classes, and the curve represents the trade-off between true positive rate (recall) and false positive rate.</a:t>
            </a:r>
            <a:endParaRPr lang="en-IN" dirty="0"/>
          </a:p>
        </p:txBody>
      </p:sp>
    </p:spTree>
    <p:extLst>
      <p:ext uri="{BB962C8B-B14F-4D97-AF65-F5344CB8AC3E}">
        <p14:creationId xmlns:p14="http://schemas.microsoft.com/office/powerpoint/2010/main" val="195325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74F6E-3CDC-D794-E48A-5A1524A8DDBF}"/>
              </a:ext>
            </a:extLst>
          </p:cNvPr>
          <p:cNvSpPr>
            <a:spLocks noGrp="1"/>
          </p:cNvSpPr>
          <p:nvPr>
            <p:ph type="title"/>
          </p:nvPr>
        </p:nvSpPr>
        <p:spPr>
          <a:xfrm>
            <a:off x="677334" y="609600"/>
            <a:ext cx="8596668" cy="659363"/>
          </a:xfrm>
        </p:spPr>
        <p:txBody>
          <a:bodyPr/>
          <a:lstStyle/>
          <a:p>
            <a:r>
              <a:rPr lang="en-US" dirty="0"/>
              <a:t>Accuracy: </a:t>
            </a:r>
            <a:endParaRPr lang="en-IN" dirty="0"/>
          </a:p>
        </p:txBody>
      </p:sp>
      <p:sp>
        <p:nvSpPr>
          <p:cNvPr id="3" name="Content Placeholder 2">
            <a:extLst>
              <a:ext uri="{FF2B5EF4-FFF2-40B4-BE49-F238E27FC236}">
                <a16:creationId xmlns:a16="http://schemas.microsoft.com/office/drawing/2014/main" id="{78EC9C8A-51C2-CEF7-BD00-0B401A50ABB4}"/>
              </a:ext>
            </a:extLst>
          </p:cNvPr>
          <p:cNvSpPr>
            <a:spLocks noGrp="1"/>
          </p:cNvSpPr>
          <p:nvPr>
            <p:ph idx="1"/>
          </p:nvPr>
        </p:nvSpPr>
        <p:spPr>
          <a:xfrm>
            <a:off x="677334" y="1488613"/>
            <a:ext cx="8596668" cy="4380342"/>
          </a:xfrm>
        </p:spPr>
        <p:txBody>
          <a:bodyPr>
            <a:normAutofit fontScale="77500" lnSpcReduction="20000"/>
          </a:bodyPr>
          <a:lstStyle/>
          <a:p>
            <a:pPr>
              <a:buFont typeface="Wingdings" panose="05000000000000000000" pitchFamily="2" charset="2"/>
              <a:buChar char="q"/>
            </a:pPr>
            <a:r>
              <a:rPr lang="en-US" b="1" dirty="0">
                <a:latin typeface="Söhne"/>
              </a:rPr>
              <a:t>Cross-Validation Accuracy:</a:t>
            </a:r>
          </a:p>
          <a:p>
            <a:pPr>
              <a:buFont typeface="Arial" panose="020B0604020202020204" pitchFamily="34" charset="0"/>
              <a:buChar char="•"/>
            </a:pPr>
            <a:r>
              <a:rPr lang="en-US" dirty="0">
                <a:latin typeface="Söhne"/>
              </a:rPr>
              <a:t>This accuracy is computed using k-fold cross-validation on the training data (</a:t>
            </a:r>
            <a:r>
              <a:rPr lang="en-US" dirty="0" err="1">
                <a:latin typeface="Söhne"/>
              </a:rPr>
              <a:t>X_train</a:t>
            </a:r>
            <a:r>
              <a:rPr lang="en-US" dirty="0">
                <a:latin typeface="Söhne"/>
              </a:rPr>
              <a:t> and </a:t>
            </a:r>
            <a:r>
              <a:rPr lang="en-US" dirty="0" err="1">
                <a:latin typeface="Söhne"/>
              </a:rPr>
              <a:t>y_train</a:t>
            </a:r>
            <a:r>
              <a:rPr lang="en-US" dirty="0">
                <a:latin typeface="Söhne"/>
              </a:rPr>
              <a:t>).</a:t>
            </a:r>
          </a:p>
          <a:p>
            <a:pPr>
              <a:buFont typeface="Arial" panose="020B0604020202020204" pitchFamily="34" charset="0"/>
              <a:buChar char="•"/>
            </a:pPr>
            <a:r>
              <a:rPr lang="en-US" dirty="0">
                <a:latin typeface="Söhne"/>
              </a:rPr>
              <a:t>It provides an estimate of the model's performance on unseen data by partitioning the training data into multiple subsets (folds) and training and testing the model on different subsets in a controlled manner.</a:t>
            </a:r>
          </a:p>
          <a:p>
            <a:pPr>
              <a:buFont typeface="Arial" panose="020B0604020202020204" pitchFamily="34" charset="0"/>
              <a:buChar char="•"/>
            </a:pPr>
            <a:r>
              <a:rPr lang="en-US" dirty="0">
                <a:latin typeface="Söhne"/>
              </a:rPr>
              <a:t>Each fold's accuracy is calculated separately, and then the mean accuracy across all folds is reported.</a:t>
            </a:r>
          </a:p>
          <a:p>
            <a:pPr>
              <a:buFont typeface="Arial" panose="020B0604020202020204" pitchFamily="34" charset="0"/>
              <a:buChar char="•"/>
            </a:pPr>
            <a:r>
              <a:rPr lang="en-US" dirty="0">
                <a:latin typeface="Söhne"/>
              </a:rPr>
              <a:t>This cross-validation accuracy helps assess how well the model generalizes to new, unseen data.</a:t>
            </a:r>
          </a:p>
          <a:p>
            <a:pPr>
              <a:buFont typeface="Wingdings" panose="05000000000000000000" pitchFamily="2" charset="2"/>
              <a:buChar char="q"/>
            </a:pPr>
            <a:r>
              <a:rPr lang="en-US" b="1" dirty="0">
                <a:latin typeface="Söhne"/>
              </a:rPr>
              <a:t>Training Accuracy:</a:t>
            </a:r>
          </a:p>
          <a:p>
            <a:pPr>
              <a:buFont typeface="Arial" panose="020B0604020202020204" pitchFamily="34" charset="0"/>
              <a:buChar char="•"/>
            </a:pPr>
            <a:r>
              <a:rPr lang="en-US" dirty="0">
                <a:latin typeface="Söhne"/>
              </a:rPr>
              <a:t>This accuracy is calculated by training the model on the entire training dataset (</a:t>
            </a:r>
            <a:r>
              <a:rPr lang="en-US" dirty="0" err="1">
                <a:latin typeface="Söhne"/>
              </a:rPr>
              <a:t>X_train</a:t>
            </a:r>
            <a:r>
              <a:rPr lang="en-US" dirty="0">
                <a:latin typeface="Söhne"/>
              </a:rPr>
              <a:t> and </a:t>
            </a:r>
            <a:r>
              <a:rPr lang="en-US" dirty="0" err="1">
                <a:latin typeface="Söhne"/>
              </a:rPr>
              <a:t>y_train</a:t>
            </a:r>
            <a:r>
              <a:rPr lang="en-US" dirty="0">
                <a:latin typeface="Söhne"/>
              </a:rPr>
              <a:t>) and evaluating the model's predictions on the same dataset that it was trained on.</a:t>
            </a:r>
          </a:p>
          <a:p>
            <a:pPr>
              <a:buFont typeface="Arial" panose="020B0604020202020204" pitchFamily="34" charset="0"/>
              <a:buChar char="•"/>
            </a:pPr>
            <a:r>
              <a:rPr lang="en-US" dirty="0">
                <a:latin typeface="Söhne"/>
              </a:rPr>
              <a:t>It measures how well the model fits the training data. In other words, it quantifies the model's ability to reproduce the labels of the data it has seen during training.</a:t>
            </a:r>
          </a:p>
          <a:p>
            <a:pPr>
              <a:buFont typeface="Arial" panose="020B0604020202020204" pitchFamily="34" charset="0"/>
              <a:buChar char="•"/>
            </a:pPr>
            <a:r>
              <a:rPr lang="en-US" dirty="0">
                <a:latin typeface="Söhne"/>
              </a:rPr>
              <a:t>Training accuracy tends to be higher than cross-validation accuracy because the model has seen the training data during training and may overfit the data.</a:t>
            </a:r>
          </a:p>
          <a:p>
            <a:pPr>
              <a:buFont typeface="Arial" panose="020B0604020202020204" pitchFamily="34" charset="0"/>
              <a:buChar char="•"/>
            </a:pPr>
            <a:r>
              <a:rPr lang="en-US" dirty="0">
                <a:latin typeface="Söhne"/>
              </a:rPr>
              <a:t>The key difference is that cross-validation accuracy assesses the model's performance on unseen data, which is crucial for understanding its generalization ability, while training accuracy measures how well the model fits the training data itself. Training accuracy can be misleading because it does not provide a reliable estimate of how the model will perform on new data. Cross-validation is a more robust approach to estimate model performance and detect potential overfitting.</a:t>
            </a:r>
            <a:endParaRPr lang="en-IN" dirty="0">
              <a:latin typeface="Söhne"/>
            </a:endParaRPr>
          </a:p>
          <a:p>
            <a:endParaRPr lang="en-IN" dirty="0"/>
          </a:p>
        </p:txBody>
      </p:sp>
    </p:spTree>
    <p:extLst>
      <p:ext uri="{BB962C8B-B14F-4D97-AF65-F5344CB8AC3E}">
        <p14:creationId xmlns:p14="http://schemas.microsoft.com/office/powerpoint/2010/main" val="252430554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162</TotalTime>
  <Words>1717</Words>
  <Application>Microsoft Office PowerPoint</Application>
  <PresentationFormat>Widescreen</PresentationFormat>
  <Paragraphs>135</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Söhne</vt:lpstr>
      <vt:lpstr>Trebuchet MS</vt:lpstr>
      <vt:lpstr>Wingdings</vt:lpstr>
      <vt:lpstr>Wingdings 3</vt:lpstr>
      <vt:lpstr>Facet</vt:lpstr>
      <vt:lpstr>Use of Machine Learning for Successfully Collecting Debts by Analyzing Statute-Barred Status </vt:lpstr>
      <vt:lpstr>Introduction:</vt:lpstr>
      <vt:lpstr>Motivation Behind the Project:</vt:lpstr>
      <vt:lpstr>Approach:</vt:lpstr>
      <vt:lpstr>PowerPoint Presentation</vt:lpstr>
      <vt:lpstr>PowerPoint Presentation</vt:lpstr>
      <vt:lpstr>Models used:</vt:lpstr>
      <vt:lpstr>Metrics:</vt:lpstr>
      <vt:lpstr>Accuracy: </vt:lpstr>
      <vt:lpstr>Metrics of choice for choosing model:</vt:lpstr>
      <vt:lpstr>Results using One-Hot:</vt:lpstr>
      <vt:lpstr>Results for models using Label Encoding:</vt:lpstr>
      <vt:lpstr>Results for Cat-Boost: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of Machine Learning for Successfully Collecting Debts by Analyzing Statute-Barred Status </dc:title>
  <dc:creator>Nikhil Chamle</dc:creator>
  <cp:lastModifiedBy>Nikhil Chamle</cp:lastModifiedBy>
  <cp:revision>4</cp:revision>
  <dcterms:created xsi:type="dcterms:W3CDTF">2023-10-17T04:50:38Z</dcterms:created>
  <dcterms:modified xsi:type="dcterms:W3CDTF">2023-10-18T16:53:15Z</dcterms:modified>
</cp:coreProperties>
</file>