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6" r:id="rId19"/>
    <p:sldId id="277" r:id="rId20"/>
    <p:sldId id="279" r:id="rId21"/>
    <p:sldId id="278" r:id="rId22"/>
    <p:sldId id="282" r:id="rId23"/>
    <p:sldId id="286" r:id="rId24"/>
    <p:sldId id="287" r:id="rId25"/>
    <p:sldId id="284" r:id="rId26"/>
    <p:sldId id="285"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8DcT9K/P89CpGkXbwUmhTT5A1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4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3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3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3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3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3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4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3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237885" y="850106"/>
            <a:ext cx="8668230" cy="3328988"/>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br>
              <a:rPr lang="en-US" sz="3200" b="1" dirty="0">
                <a:solidFill>
                  <a:schemeClr val="tx1"/>
                </a:solidFill>
                <a:latin typeface="Arial Black" panose="020B0A04020102020204" pitchFamily="34" charset="0"/>
              </a:rPr>
            </a:br>
            <a:br>
              <a:rPr lang="en-US" sz="3200" b="1" dirty="0">
                <a:solidFill>
                  <a:schemeClr val="tx1"/>
                </a:solidFill>
                <a:latin typeface="Arial Black" panose="020B0A04020102020204" pitchFamily="34" charset="0"/>
              </a:rPr>
            </a:br>
            <a:r>
              <a:rPr lang="en-US" sz="3200" b="1" dirty="0">
                <a:solidFill>
                  <a:schemeClr val="tx1"/>
                </a:solidFill>
                <a:latin typeface="Arial Black" panose="020B0A04020102020204" pitchFamily="34" charset="0"/>
              </a:rPr>
              <a:t>SUPERVISED ML REGRESSION </a:t>
            </a:r>
            <a:br>
              <a:rPr lang="en-US" sz="3200" b="1" dirty="0">
                <a:solidFill>
                  <a:schemeClr val="tx1"/>
                </a:solidFill>
                <a:latin typeface="Arial Black" panose="020B0A04020102020204" pitchFamily="34" charset="0"/>
              </a:rPr>
            </a:br>
            <a:r>
              <a:rPr lang="en-US" sz="3200" b="1" dirty="0">
                <a:solidFill>
                  <a:schemeClr val="tx1"/>
                </a:solidFill>
                <a:latin typeface="Arial Black" panose="020B0A04020102020204" pitchFamily="34" charset="0"/>
              </a:rPr>
              <a:t>CAPSTONE PROJECT</a:t>
            </a:r>
            <a:br>
              <a:rPr lang="en-US" sz="3200" b="1" dirty="0">
                <a:solidFill>
                  <a:schemeClr val="tx1"/>
                </a:solidFill>
                <a:latin typeface="Arial Black" panose="020B0A04020102020204" pitchFamily="34" charset="0"/>
              </a:rPr>
            </a:br>
            <a:br>
              <a:rPr lang="en-US" sz="3200" b="1" i="0" dirty="0">
                <a:solidFill>
                  <a:schemeClr val="tx1"/>
                </a:solidFill>
                <a:latin typeface="Arial Black" panose="020B0A04020102020204" pitchFamily="34" charset="0"/>
                <a:ea typeface="Times New Roman"/>
                <a:cs typeface="Times New Roman"/>
                <a:sym typeface="Times New Roman"/>
              </a:rPr>
            </a:br>
            <a:r>
              <a:rPr lang="en-US" sz="3200" b="1" i="0" dirty="0">
                <a:solidFill>
                  <a:schemeClr val="bg2">
                    <a:lumMod val="25000"/>
                  </a:schemeClr>
                </a:solidFill>
                <a:latin typeface="Arial Black" panose="020B0A04020102020204" pitchFamily="34" charset="0"/>
                <a:ea typeface="Times New Roman"/>
                <a:cs typeface="Times New Roman"/>
                <a:sym typeface="Times New Roman"/>
              </a:rPr>
              <a:t>BIKE SHARING DEMAND PREDICTION</a:t>
            </a:r>
            <a:br>
              <a:rPr lang="en-US" sz="1400" b="0" i="0" dirty="0">
                <a:solidFill>
                  <a:srgbClr val="212121"/>
                </a:solidFill>
                <a:latin typeface="Times New Roman"/>
                <a:ea typeface="Times New Roman"/>
                <a:cs typeface="Times New Roman"/>
                <a:sym typeface="Times New Roman"/>
              </a:rPr>
            </a:br>
            <a:br>
              <a:rPr lang="en-US" sz="1400" b="0" i="0" dirty="0">
                <a:solidFill>
                  <a:srgbClr val="212121"/>
                </a:solidFill>
                <a:latin typeface="Times New Roman"/>
                <a:ea typeface="Times New Roman"/>
                <a:cs typeface="Times New Roman"/>
                <a:sym typeface="Times New Roman"/>
              </a:rPr>
            </a:br>
            <a:endParaRPr sz="1600" b="1" dirty="0">
              <a:solidFill>
                <a:schemeClr val="lt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5200"/>
              <a:buNone/>
            </a:pPr>
            <a:endParaRPr sz="1600" b="1"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title"/>
          </p:nvPr>
        </p:nvSpPr>
        <p:spPr>
          <a:xfrm>
            <a:off x="0" y="150019"/>
            <a:ext cx="8832300" cy="52149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Bike Booking Monthly Trend</a:t>
            </a:r>
            <a:endParaRPr/>
          </a:p>
        </p:txBody>
      </p:sp>
      <p:sp>
        <p:nvSpPr>
          <p:cNvPr id="117" name="Google Shape;117;p10"/>
          <p:cNvSpPr txBox="1">
            <a:spLocks noGrp="1"/>
          </p:cNvSpPr>
          <p:nvPr>
            <p:ph type="body" idx="1"/>
          </p:nvPr>
        </p:nvSpPr>
        <p:spPr>
          <a:xfrm>
            <a:off x="111674" y="678657"/>
            <a:ext cx="8832300" cy="1328737"/>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300"/>
              <a:buFont typeface="Arial"/>
              <a:buChar char="•"/>
            </a:pPr>
            <a:r>
              <a:rPr lang="en-US" sz="1300" b="1">
                <a:solidFill>
                  <a:srgbClr val="212121"/>
                </a:solidFill>
                <a:latin typeface="Times New Roman"/>
                <a:ea typeface="Times New Roman"/>
                <a:cs typeface="Times New Roman"/>
                <a:sym typeface="Times New Roman"/>
              </a:rPr>
              <a:t>June </a:t>
            </a:r>
            <a:r>
              <a:rPr lang="en-US" sz="1300">
                <a:solidFill>
                  <a:srgbClr val="212121"/>
                </a:solidFill>
                <a:latin typeface="Times New Roman"/>
                <a:ea typeface="Times New Roman"/>
                <a:cs typeface="Times New Roman"/>
                <a:sym typeface="Times New Roman"/>
              </a:rPr>
              <a:t>is the most preferred month for bike booking around </a:t>
            </a:r>
            <a:r>
              <a:rPr lang="en-US" sz="1300" b="1">
                <a:solidFill>
                  <a:srgbClr val="212121"/>
                </a:solidFill>
                <a:latin typeface="Times New Roman"/>
                <a:ea typeface="Times New Roman"/>
                <a:cs typeface="Times New Roman"/>
                <a:sym typeface="Times New Roman"/>
              </a:rPr>
              <a:t>896K </a:t>
            </a:r>
            <a:r>
              <a:rPr lang="en-US" sz="1300">
                <a:solidFill>
                  <a:srgbClr val="212121"/>
                </a:solidFill>
                <a:latin typeface="Times New Roman"/>
                <a:ea typeface="Times New Roman"/>
                <a:cs typeface="Times New Roman"/>
                <a:sym typeface="Times New Roman"/>
              </a:rPr>
              <a:t>bikes were rented in June.</a:t>
            </a:r>
            <a:endParaRPr/>
          </a:p>
          <a:p>
            <a:pPr marL="171450" lvl="0" indent="-88900" algn="l" rtl="0">
              <a:lnSpc>
                <a:spcPct val="115000"/>
              </a:lnSpc>
              <a:spcBef>
                <a:spcPts val="0"/>
              </a:spcBef>
              <a:spcAft>
                <a:spcPts val="0"/>
              </a:spcAft>
              <a:buClr>
                <a:schemeClr val="dk2"/>
              </a:buClr>
              <a:buSzPts val="1300"/>
              <a:buFont typeface="Arial"/>
              <a:buNone/>
            </a:pPr>
            <a:endParaRPr sz="130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300"/>
              <a:buFont typeface="Arial"/>
              <a:buChar char="•"/>
            </a:pPr>
            <a:r>
              <a:rPr lang="en-US" sz="1300" b="1">
                <a:solidFill>
                  <a:srgbClr val="212121"/>
                </a:solidFill>
                <a:latin typeface="Times New Roman"/>
                <a:ea typeface="Times New Roman"/>
                <a:cs typeface="Times New Roman"/>
                <a:sym typeface="Times New Roman"/>
              </a:rPr>
              <a:t>July </a:t>
            </a:r>
            <a:r>
              <a:rPr lang="en-US" sz="1300">
                <a:solidFill>
                  <a:srgbClr val="212121"/>
                </a:solidFill>
                <a:latin typeface="Times New Roman"/>
                <a:ea typeface="Times New Roman"/>
                <a:cs typeface="Times New Roman"/>
                <a:sym typeface="Times New Roman"/>
              </a:rPr>
              <a:t>and</a:t>
            </a:r>
            <a:r>
              <a:rPr lang="en-US" sz="1300" b="1">
                <a:solidFill>
                  <a:srgbClr val="212121"/>
                </a:solidFill>
                <a:latin typeface="Times New Roman"/>
                <a:ea typeface="Times New Roman"/>
                <a:cs typeface="Times New Roman"/>
                <a:sym typeface="Times New Roman"/>
              </a:rPr>
              <a:t> May </a:t>
            </a:r>
            <a:r>
              <a:rPr lang="en-US" sz="1300">
                <a:solidFill>
                  <a:srgbClr val="212121"/>
                </a:solidFill>
                <a:latin typeface="Times New Roman"/>
                <a:ea typeface="Times New Roman"/>
                <a:cs typeface="Times New Roman"/>
                <a:sym typeface="Times New Roman"/>
              </a:rPr>
              <a:t>are the second and third best.</a:t>
            </a:r>
            <a:r>
              <a:rPr lang="en-US" sz="1300" b="1">
                <a:solidFill>
                  <a:srgbClr val="212121"/>
                </a:solidFill>
                <a:latin typeface="Times New Roman"/>
                <a:ea typeface="Times New Roman"/>
                <a:cs typeface="Times New Roman"/>
                <a:sym typeface="Times New Roman"/>
              </a:rPr>
              <a:t>734K</a:t>
            </a:r>
            <a:r>
              <a:rPr lang="en-US" sz="1300">
                <a:solidFill>
                  <a:srgbClr val="212121"/>
                </a:solidFill>
                <a:latin typeface="Times New Roman"/>
                <a:ea typeface="Times New Roman"/>
                <a:cs typeface="Times New Roman"/>
                <a:sym typeface="Times New Roman"/>
              </a:rPr>
              <a:t> bikes were booked in </a:t>
            </a:r>
            <a:r>
              <a:rPr lang="en-US" sz="1300" b="1">
                <a:solidFill>
                  <a:srgbClr val="212121"/>
                </a:solidFill>
                <a:latin typeface="Times New Roman"/>
                <a:ea typeface="Times New Roman"/>
                <a:cs typeface="Times New Roman"/>
                <a:sym typeface="Times New Roman"/>
              </a:rPr>
              <a:t>July</a:t>
            </a:r>
            <a:r>
              <a:rPr lang="en-US" sz="1300">
                <a:solidFill>
                  <a:srgbClr val="212121"/>
                </a:solidFill>
                <a:latin typeface="Times New Roman"/>
                <a:ea typeface="Times New Roman"/>
                <a:cs typeface="Times New Roman"/>
                <a:sym typeface="Times New Roman"/>
              </a:rPr>
              <a:t>, and </a:t>
            </a:r>
            <a:r>
              <a:rPr lang="en-US" sz="1300" b="1">
                <a:solidFill>
                  <a:srgbClr val="212121"/>
                </a:solidFill>
                <a:latin typeface="Times New Roman"/>
                <a:ea typeface="Times New Roman"/>
                <a:cs typeface="Times New Roman"/>
                <a:sym typeface="Times New Roman"/>
              </a:rPr>
              <a:t>707K </a:t>
            </a:r>
            <a:r>
              <a:rPr lang="en-US" sz="1300">
                <a:solidFill>
                  <a:srgbClr val="212121"/>
                </a:solidFill>
                <a:latin typeface="Times New Roman"/>
                <a:ea typeface="Times New Roman"/>
                <a:cs typeface="Times New Roman"/>
                <a:sym typeface="Times New Roman"/>
              </a:rPr>
              <a:t>were booked in </a:t>
            </a:r>
            <a:r>
              <a:rPr lang="en-US" sz="1300" b="1">
                <a:solidFill>
                  <a:srgbClr val="212121"/>
                </a:solidFill>
                <a:latin typeface="Times New Roman"/>
                <a:ea typeface="Times New Roman"/>
                <a:cs typeface="Times New Roman"/>
                <a:sym typeface="Times New Roman"/>
              </a:rPr>
              <a:t>May</a:t>
            </a:r>
            <a:r>
              <a:rPr lang="en-US" sz="1300">
                <a:solidFill>
                  <a:srgbClr val="212121"/>
                </a:solidFill>
                <a:latin typeface="Times New Roman"/>
                <a:ea typeface="Times New Roman"/>
                <a:cs typeface="Times New Roman"/>
                <a:sym typeface="Times New Roman"/>
              </a:rPr>
              <a:t>.</a:t>
            </a:r>
            <a:endParaRPr/>
          </a:p>
          <a:p>
            <a:pPr marL="0" lvl="0" indent="0" algn="l" rtl="0">
              <a:lnSpc>
                <a:spcPct val="115000"/>
              </a:lnSpc>
              <a:spcBef>
                <a:spcPts val="0"/>
              </a:spcBef>
              <a:spcAft>
                <a:spcPts val="0"/>
              </a:spcAft>
              <a:buClr>
                <a:schemeClr val="dk2"/>
              </a:buClr>
              <a:buSzPts val="1300"/>
              <a:buNone/>
            </a:pPr>
            <a:endParaRPr sz="1300" b="1" i="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300"/>
              <a:buFont typeface="Arial"/>
              <a:buChar char="•"/>
            </a:pPr>
            <a:r>
              <a:rPr lang="en-US" sz="1300" i="0">
                <a:solidFill>
                  <a:srgbClr val="212121"/>
                </a:solidFill>
                <a:latin typeface="Times New Roman"/>
                <a:ea typeface="Times New Roman"/>
                <a:cs typeface="Times New Roman"/>
                <a:sym typeface="Times New Roman"/>
              </a:rPr>
              <a:t>Demand for bikes was </a:t>
            </a:r>
            <a:r>
              <a:rPr lang="en-US" sz="1300" b="1" i="0">
                <a:solidFill>
                  <a:srgbClr val="212121"/>
                </a:solidFill>
                <a:latin typeface="Times New Roman"/>
                <a:ea typeface="Times New Roman"/>
                <a:cs typeface="Times New Roman"/>
                <a:sym typeface="Times New Roman"/>
              </a:rPr>
              <a:t>least </a:t>
            </a:r>
            <a:r>
              <a:rPr lang="en-US" sz="1300" i="0">
                <a:solidFill>
                  <a:srgbClr val="212121"/>
                </a:solidFill>
                <a:latin typeface="Times New Roman"/>
                <a:ea typeface="Times New Roman"/>
                <a:cs typeface="Times New Roman"/>
                <a:sym typeface="Times New Roman"/>
              </a:rPr>
              <a:t>in </a:t>
            </a:r>
            <a:r>
              <a:rPr lang="en-US" sz="1300" b="1" i="0">
                <a:solidFill>
                  <a:srgbClr val="212121"/>
                </a:solidFill>
                <a:latin typeface="Times New Roman"/>
                <a:ea typeface="Times New Roman"/>
                <a:cs typeface="Times New Roman"/>
                <a:sym typeface="Times New Roman"/>
              </a:rPr>
              <a:t>Jan</a:t>
            </a:r>
            <a:r>
              <a:rPr lang="en-US" sz="1300" i="0">
                <a:solidFill>
                  <a:srgbClr val="212121"/>
                </a:solidFill>
                <a:latin typeface="Times New Roman"/>
                <a:ea typeface="Times New Roman"/>
                <a:cs typeface="Times New Roman"/>
                <a:sym typeface="Times New Roman"/>
              </a:rPr>
              <a:t>, followed by </a:t>
            </a:r>
            <a:r>
              <a:rPr lang="en-US" sz="1300" b="1" i="0">
                <a:solidFill>
                  <a:srgbClr val="212121"/>
                </a:solidFill>
                <a:latin typeface="Times New Roman"/>
                <a:ea typeface="Times New Roman"/>
                <a:cs typeface="Times New Roman"/>
                <a:sym typeface="Times New Roman"/>
              </a:rPr>
              <a:t>Feb </a:t>
            </a:r>
            <a:r>
              <a:rPr lang="en-US" sz="1300" i="0">
                <a:solidFill>
                  <a:srgbClr val="212121"/>
                </a:solidFill>
                <a:latin typeface="Times New Roman"/>
                <a:ea typeface="Times New Roman"/>
                <a:cs typeface="Times New Roman"/>
                <a:sym typeface="Times New Roman"/>
              </a:rPr>
              <a:t>and </a:t>
            </a:r>
            <a:r>
              <a:rPr lang="en-US" sz="1300" b="1" i="0">
                <a:solidFill>
                  <a:srgbClr val="212121"/>
                </a:solidFill>
                <a:latin typeface="Times New Roman"/>
                <a:ea typeface="Times New Roman"/>
                <a:cs typeface="Times New Roman"/>
                <a:sym typeface="Times New Roman"/>
              </a:rPr>
              <a:t>Dec</a:t>
            </a:r>
            <a:r>
              <a:rPr lang="en-US" sz="1300" i="0">
                <a:solidFill>
                  <a:srgbClr val="212121"/>
                </a:solidFill>
                <a:latin typeface="Times New Roman"/>
                <a:ea typeface="Times New Roman"/>
                <a:cs typeface="Times New Roman"/>
                <a:sym typeface="Times New Roman"/>
              </a:rPr>
              <a:t>. </a:t>
            </a:r>
            <a:r>
              <a:rPr lang="en-US" sz="1300" b="1" i="0">
                <a:solidFill>
                  <a:srgbClr val="212121"/>
                </a:solidFill>
                <a:latin typeface="Times New Roman"/>
                <a:ea typeface="Times New Roman"/>
                <a:cs typeface="Times New Roman"/>
                <a:sym typeface="Times New Roman"/>
              </a:rPr>
              <a:t>150K </a:t>
            </a:r>
            <a:r>
              <a:rPr lang="en-US" sz="1300" i="0">
                <a:solidFill>
                  <a:srgbClr val="212121"/>
                </a:solidFill>
                <a:latin typeface="Times New Roman"/>
                <a:ea typeface="Times New Roman"/>
                <a:cs typeface="Times New Roman"/>
                <a:sym typeface="Times New Roman"/>
              </a:rPr>
              <a:t>bikes were rented in </a:t>
            </a:r>
            <a:r>
              <a:rPr lang="en-US" sz="1300" b="1" i="0">
                <a:solidFill>
                  <a:srgbClr val="212121"/>
                </a:solidFill>
                <a:latin typeface="Times New Roman"/>
                <a:ea typeface="Times New Roman"/>
                <a:cs typeface="Times New Roman"/>
                <a:sym typeface="Times New Roman"/>
              </a:rPr>
              <a:t>Jan</a:t>
            </a:r>
            <a:r>
              <a:rPr lang="en-US" sz="1300" i="0">
                <a:solidFill>
                  <a:srgbClr val="212121"/>
                </a:solidFill>
                <a:latin typeface="Times New Roman"/>
                <a:ea typeface="Times New Roman"/>
                <a:cs typeface="Times New Roman"/>
                <a:sym typeface="Times New Roman"/>
              </a:rPr>
              <a:t>, </a:t>
            </a:r>
            <a:r>
              <a:rPr lang="en-US" sz="1300" b="1" i="0">
                <a:solidFill>
                  <a:srgbClr val="212121"/>
                </a:solidFill>
                <a:latin typeface="Times New Roman"/>
                <a:ea typeface="Times New Roman"/>
                <a:cs typeface="Times New Roman"/>
                <a:sym typeface="Times New Roman"/>
              </a:rPr>
              <a:t>151k </a:t>
            </a:r>
            <a:r>
              <a:rPr lang="en-US" sz="1300" i="0">
                <a:solidFill>
                  <a:srgbClr val="212121"/>
                </a:solidFill>
                <a:latin typeface="Times New Roman"/>
                <a:ea typeface="Times New Roman"/>
                <a:cs typeface="Times New Roman"/>
                <a:sym typeface="Times New Roman"/>
              </a:rPr>
              <a:t>in </a:t>
            </a:r>
            <a:r>
              <a:rPr lang="en-US" sz="1300" b="1" i="0">
                <a:solidFill>
                  <a:srgbClr val="212121"/>
                </a:solidFill>
                <a:latin typeface="Times New Roman"/>
                <a:ea typeface="Times New Roman"/>
                <a:cs typeface="Times New Roman"/>
                <a:sym typeface="Times New Roman"/>
              </a:rPr>
              <a:t>Feb</a:t>
            </a:r>
            <a:r>
              <a:rPr lang="en-US" sz="1300" i="0">
                <a:solidFill>
                  <a:srgbClr val="212121"/>
                </a:solidFill>
                <a:latin typeface="Times New Roman"/>
                <a:ea typeface="Times New Roman"/>
                <a:cs typeface="Times New Roman"/>
                <a:sym typeface="Times New Roman"/>
              </a:rPr>
              <a:t>, and </a:t>
            </a:r>
            <a:r>
              <a:rPr lang="en-US" sz="1300" b="1" i="0">
                <a:solidFill>
                  <a:srgbClr val="212121"/>
                </a:solidFill>
                <a:latin typeface="Times New Roman"/>
                <a:ea typeface="Times New Roman"/>
                <a:cs typeface="Times New Roman"/>
                <a:sym typeface="Times New Roman"/>
              </a:rPr>
              <a:t>185K </a:t>
            </a:r>
            <a:r>
              <a:rPr lang="en-US" sz="1300" i="0">
                <a:solidFill>
                  <a:srgbClr val="212121"/>
                </a:solidFill>
                <a:latin typeface="Times New Roman"/>
                <a:ea typeface="Times New Roman"/>
                <a:cs typeface="Times New Roman"/>
                <a:sym typeface="Times New Roman"/>
              </a:rPr>
              <a:t>in </a:t>
            </a:r>
            <a:r>
              <a:rPr lang="en-US" sz="1300" b="1" i="0">
                <a:solidFill>
                  <a:srgbClr val="212121"/>
                </a:solidFill>
                <a:latin typeface="Times New Roman"/>
                <a:ea typeface="Times New Roman"/>
                <a:cs typeface="Times New Roman"/>
                <a:sym typeface="Times New Roman"/>
              </a:rPr>
              <a:t>Dec.</a:t>
            </a:r>
            <a:endParaRPr sz="1300" b="1">
              <a:solidFill>
                <a:srgbClr val="212121"/>
              </a:solidFill>
              <a:latin typeface="Times New Roman"/>
              <a:ea typeface="Times New Roman"/>
              <a:cs typeface="Times New Roman"/>
              <a:sym typeface="Times New Roman"/>
            </a:endParaRPr>
          </a:p>
        </p:txBody>
      </p:sp>
      <p:sp>
        <p:nvSpPr>
          <p:cNvPr id="118" name="Google Shape;118;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155575" y="2608028"/>
            <a:ext cx="6984696" cy="15743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9" name="Google Shape;119;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 name="Google Shape;120;p10" descr="data:image/png;base64,iVBORw0KGgoAAAANSUhEUgAAAV0AAAEICAYAAAD8yyfzAAAABHNCSVQICAgIfAhkiAAAAAlwSFlzAAALEgAACxIB0t1+/AAAADh0RVh0U29mdHdhcmUAbWF0cGxvdGxpYiB2ZXJzaW9uMy4yLjIsIGh0dHA6Ly9tYXRwbG90bGliLm9yZy+WH4yJAAAgAElEQVR4nO3daXxU5cH38d8smewra0IwBSFB9iRokL2oSFkURb2xCkpRwRYBpVQsPtyVKtqyCKKCfKwo2ILcoGwBoSCbiCCYsIMQIGwhCZCQlWwzz4uUqSiBVJJrIv1/X5GzzXWdHH6cOQPB4nK5XIiIiBFWTw9AROS/iaIrImKQoisiYpCiKyJikKIrImKQoisiYpCia9j48eN55513ANi2bRtdunSp1teLiYkhNTW1yo7Xu3dvtm3bVmXH+7n4b523VD27pwdws+nevTvnzp3DZrNht9uJjY3llVdeITw8HIAJEyZ4eIQ3JjExsdqOnZGRwbRp09i0aRP5+fnUq1ePXr168dRTT+Hn51dtrztjxgxSU1OZPHlyhdvcyLzXrl3LjBkzOHnyJF5eXsTExPDaa6/RsGHDn3xM+fnSnW41mDVrFklJSXz55ZfUqlWLP//5z54e0g0rLS2t1uNnZ2czYMAAioqKWLBgAUlJScyZM4ecnBxOnDhRra9dnVJTU3nxxRcZO3YsO3fuZN26dTz22GPYbDZPD008RNGtRt7e3vTs2ZOUlBT3srFjx/Lmm29edfu5c+fSq1cvzp49S3FxMX/5y1/o1q0bHTp0YPz48Vy6dOmq+6WmpvL4448THx9PQkICo0aNumL9V199RY8ePWjXrh2vvPIKl/8R4okTJxg0aBAJCQkkJCQwevRocnJy3Pt1796d2bNn07dvX9q2bUtpaSndu3fnq6++AsrvEEeOHMkf/vAHYmNj6d27N3v27HHvv2/fPvr160dsbCwjRoxg1KhRFc59zpw5+Pv7M2nSJCIjIwEIDw/n5ZdfplmzZgB8++239O/fn/j4ePr378+33357xVgvj+vy2H7/+98DcOrUKWJiYvjss8/o1q0bCQkJzJw5E4BNmzbx3nvvsWrVKmJjY7nvvvuuOr7/ZN7fd+DAASIjI7nzzjuxWCwEBARw7733EhERAYDT6WT27NncfffdJCQkMHLkSLKzs937jxgxgo4dOxIfH89jjz3G4cOH3es2btxIr169iI2NpXPnzvztb39zr1u4cCH33HMPd9xxB8OGDSM9Pd29LiYmhvnz51/1mrjetSQ3TtGtRoWFhaxcuZI2bdpcd9u3336bzz77jI8//pj69eszefJkjh07xpIlS1izZg0ZGRnuZ8E/NH36dDp27Mg333zDpk2bePzxx69Yv2HDBhYtWsSyZctYtWoVmzdvBsDlcjF06FA2b97MqlWrOHv2LDNmzLhi38TERGbPns2OHTuw23/8NOqLL76gd+/e7Nixg+7du7vv6ouLixk+fDgPPPAA27dvp0+fPqxdu7bC+W/dupV77rkHq/Xql2R2djZDhw5l4MCBbNu2jcGDBzN06FCysrIqPqk/sHPnTj7//HM++ugj3nnnHVJSUujSpQtDhw7lV7/6FUlJSSxbtqxSx6po3j/UokULjh49ysSJE/n666/Jz8+/Yv28efNYu3YtH3/8MZs3byY4OPiKR1BdunRh9erVbN26lebNm7v/IAEYN24cEyZMICkpiRUrVtC+fXug/FxOmTKFadOm8eWXX9KgQQNeeOGFK163omvieteS3DhFtxr87ne/o127drRr144tW7YwZMiQCrd1uVy8/vrrbNmyhblz5xIWFobL5WLhwoX88Y9/JCQkhICAAIYOHVrhc0W73c6ZM2fIyMjA29ubdu3aXbH+6aefJigoiIiICBISEjh48CAAUVFRdOzYEYfDQVhYGIMHD+abb765Yt+BAwcSHh6Oj4/PVV87Pj6erl27YrPZuP/++93H3rVrF6WlpQwaNAgvLy969OhBq1atKjwP2dnZ1KlTp8L1GzZsICoqin79+mG32+nTpw+NGzdm/fr1Fe7zQ8OHD8fHx4dmzZrRrFkz91h/iorm/UMNGzZk3rx5pKenM2rUKNq3b8/YsWPd8V2wYAHPP/889evXx+FwMHz4cFavXu1+nPPQQw8REBCAw+Hgueee4+DBg+Tm5gLl3/cjR46Ql5dHcHAwLVq0AGD58uX079+fFi1a4HA4eOGFF0hOTubUqVPucVV0TVzvWpIbpw/SqsE777xDhw4dKCsrY926dQwcOJDExMSrRiU3N5eFCxfy5ptvEhgYCMCFCxcoLCzkwQcfdG/ncrlwOp1Xfb0xY8Ywffp0HnroIYKDgxk8eDAPPfSQe/33X9fX19f9G/7cuXO89tpr7Nixg/z8fFwuF0FBQVcc+/IHgBWpXbu2+9c+Pj4UFRVRWlpKRkYG9erVw2KxVOpYISEhZGZmVrg+IyPD/Zb8soiIiCveNl/P98fq6+tLQUFBpfe91rG+P++rvRto27Yt06dPB2D37t08//zzzJo1i9GjR3PmzBl+97vfXXGHb7VaOX/+PLVr1+bNN9/k888/58KFC+5tsrKyCAwM5K233mLmzJlMmTKFmJgYRo8eTWxsLBkZGe4AA/j7+xMSEkJ6err70U1F18T1riW5cYpuNbLZbPTo0YPx48ezc+dOevbs+aNtgoKCmDRpEqNGjeLtt98mPj6e0NBQfHx8SExMpF69etd9nTp16vDqq68CsGPHDgYPHsztt99OVFTUNfebOnUqFouF5cuXExISwtq1a3/0tyu+H83/RJ06dUhPT8flcrmPkZaWVuEn9nfeeSf//Oc/GT58+FUfMdStW5czZ85csSwtLY3OnTsD5eEoLCx0r7tWwH/op87xp2jdujU9evRwP5utX78+EydOJD4+/kfbLlmyhHXr1jFnzhwiIyPJzc3l9ttvdz9/bd26NTNnzqSkpIS///3vjBo1io0bN1K3bl1Onz7tPk5BQQHZ2dnVei1J5enxQjVyuVysXbuWnJwcbr311gq3S0hIYPLkyTz33HPs3r0bq9XKww8/zMSJEzl//jwA6enp7uduP3T5eSxAcHAwFoulwmej35efn4+fnx+BgYGkp6fz/vvv/4RZXl3btm2x2Wx8/PHHlJaWsnbt2go/bAIYPHgw+fn5vPjii+5gpKen8/rrr3Pw4EG6du3K8ePHWb58OaWlpaxcuZIjR47QrVs3AJo1a8bKlSspKSlhz549rF69utJjrVWrFqdPn67wncSN2LFjBwsXLnR/H1NSUvjiiy/cz/kfffRRpk2b5p7zhQsX3M++8/PzcTgchIaGUlhYyNSpU93HLS4uZtmyZeTm5uLl5YW/v7/7e96nTx8+/fRTDhw4QHFxMVOnTqV169buu9xr+anXklSezmY1GDZsGLGxscTFxTFt2jTeeOMNmjZtes19OnbsyMSJExk2bBj79u1jzJgxREVF8cgjjxAXF8eTTz7JsWPHrrrvnj17ePjhh4mNjeXZZ59l3Lhxlfo7oMOHD2f//v20a9eOZ555hh49evyk+V6Nw+FgxowZLFq0iNtvv51ly5bRrVs3HA7HVbcPCQlh/vz52O12HnnkEWJjY3niiScIDAwkKiqK0NBQZs2axZw5c0hISOD9999n1qxZhIWFATBq1ChOnDjBHXfcwYwZM+jbt2+lx3r5HUhCQgIPPPDAjU/+e4KCgvjiiy/o27cvsbGxPP3009x999089dRTAAwaNIju3bvzm9/8htjYWB555BF2794NQL9+/YiIiKBz58707t2btm3bXnHspUuX0r17d+Li4liwYAGTJk0CoEOHDowcOZLnnnuOTp06cfLkyQr/1sgP/dRrSSrPoh9iLqY8/PDDDBgwgP79+3t6KCIeoztdqTbbt28nMzOT0tJSPvvsMw4dOuR+Bivy30ofpEm1OXbsGKNGjaKwsJDIyEjeeust6tat6+lhiXiUHi+IiBikxwsiIgYpuiIiBim6IiIGKboiIgYpuiIiBim6IiIGKboiIgYpuiIiBim6IiIGKboiIgYpuiIiBim6IiIGKbpy0yoqLfL0EGoMnYuaQz9lTG5qHWd09PQQaoQtz23x9BDkX3SnKyJikKIrImKQoisiYpCiKyJikKIrImKQoisiYpCiKyJikKIrImKQoisiYpCiKyJikKIrImKQoisiYpCiKyJikKIrImKQoisiYpCiKyJikKIrImKQoisiYpCiKyJikKIrImKQoisiYpCiKyJikKIrImKQoisiYpCiKyJikKIrImKQoisiYpCiKyJikKIrImKQoisiYpCiKyJikKIrImKQoisiYpCiKyJikKIrImKQoisiYpCiKyJikKIrImKQoisiYpCiKyJikKIrImKQoisiYtANR7eopKwqxnFT0LkQkeux3+gBvL1sxI+ZWxVj+dnbOWmQp4cgIjWcHi+IiBik6IqIGKToiogYpOiKiBik6IqIGKToiogYpOiKiBik6IqIGKToiogYpOiKiBik6IqIGKToiogYpOiKiBik6IqIGKToiogYpOjWIK7SIk8PocbQuZCb1Q3/EHOpOha7NycmtPL0MGqEW8bv8fQQRKqF7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VEDFJ0RUQMUnRFRAxSdEWkUpxFRZ4eQo1xI+fCXoXjEJGbmNXbm41dunp6GDVC100bf/K+utMVETFI0RURMUjRFRExSNEVETFI0RURMUjRFRExSNEVETFI0RURMUjRFRExSNEVETFI0RURMUjRFRExSNEVETFI0RURMUjRFRExSNEVETFI0RURMUjRFRExyOP/XU9xXhYpn77JpfNnaDvyPXJS95G+LRGAS1lp3HL3E4Q0jefkunkUZp7CO6QOt/T4DRarlQv7vyIzeR02H38a9X4Wm7dvpZZhgaNL3sLlLMXq8KVRn2exOXw9fCaqRnpOCYP/kcqRzCL2/7E5dpuFxclZLErOxulyMb1/Qyzwo22utl9pmYtRn54iM6+UNg18+WOP+gDM+jKTfx7KpUGwF1MeiMTLZmF84hkOZVyiYaiDv9zXAJvV4tkTUQVyj+dy/NPjYIWAWwII7xrO4XmHsVgsOEIcNB3YFIvVwvGlx8k9mgsWaPLrJvjW9WXv9L0AWGwWmj7RFJuXjYPvH8RV5sLmYyP6iWhsPjYOfXCIktwSXC4XTR5tgm+98uuw+GIx3074ljZj2+Bb5+a4Nn/o/06fYuO5c0xu2Yo/HThAobOMAJud/73tNpKys/nHqZMAnCwo5PkmTbgzLIwRu3dxND+f9+PiifQtPy87srL4+8kTOIHfNmpMTGAg048c4WhBPhE+Pvy+aTQ2S825Hj1+p2v38afpIy/iH34rAMGNWhM94CWiB7yEI7AWgVEtyE87iquslOgBL+FTqwEXjybjKislc9d6ogf8kbDmHTm3a32ll1msNn7RayjRA8YR0iSO83u/9PBZqDrBvjbmP9GI2MjyC/JsTglfH89n/pON+GRwY+oHef1om6vtB7D6YA631fPhk8GNuFTiZP/ZQs7llbL1eD6LhzTmtno+rDmYw67TBZSUufhkcGOi6/iw7rtc4/OuDt5h3rR4rgWtRrWiJLeE4uxibht6Gy1HtsS7ljdZ+7IoyS8h70QerZ5vRdR9UZz98iwAzYc3p+XIltS5vQ6Z2zPL4zuwKS1HtiSsVRgZ2zIAaPpE+bJbet9C2sY092uf2XCGgKgAj8zbhGKnkyN5eQBsz8ritsBAprduQ7PAQLZnXSAhLIzprdswvXUb6vl4Ex8ais1i4dXmLehau477OEVlZSxLS2Nyq9ZMb92GmMBADubmUupyMr11G37h58/WC+c9Nc2r8nh0rXYHdh//Hy0vys7Ayz8Im8OHoouZ+NZpCIBv3VvIP32YS1np+NaOxGK1ERTVgry0I5VeZrU78AoIAcBitWGxePw0VBkfLyvBvjb31xuP5OF0waMfHmN84hnKnK4fbXO1/QBOXCimWX0fAJrX92HniQJ2nynkzl+Uf7863RrAzpMFnMgqoVm9f20XXr7dzcAR5MDqVX5tWGwW7H527L7lbw4tVgsWqwWbtw27rx2X00VpYSl2//L1Vlv5fs4SJ371/bB6WXEEO9zHuvw77/J2ZcVl+DXwA6Akr4SyS2V4h3kbm6tpK8+e5d569QCI8PHhkrMMgLzSUoLsXu7tzhQWEurlhZ/NhsViIczhuOI4+3JzsFrgxb17eO3QQQrLyjhzqZDG/uV/YDXx92dfTo6hWVVOja1N9uEdhDSJB8AnrD65Jw8CkHviAGVFBZQVFWDzLr8rs3n7Unap8ssuKyu+xLld6wm9rb3JqRl1Lq+U4jIX859shK+XlTUHK38BNq7tzbbj+QBsPZ5PziUnOZfKCPAuj3Ogt5WcS2U0ruVgW2r5dl8dzSfnUlnVT8SD8k/nU5JXgl94eRSLLxZz8dBFQpqFYLVb8Q7zJunVJI793zHqtS8PSdGFInZP3U3a5jT8IvzcxyorKuPslrPUiS+/W3OWOtkzbQ/HFh0j8BeBAKRtSCO8S7jhWZpT6nSSfDGbuJBQACJ9fdmXk8OTO3dwKC+XlkFB7m03nT9H51q1KzxWVnEJ54uL+UvLVrQMDGJ5WhoNff3YdTEbgKSL2eSVllbvhP5DNTa6F1OSCW4SB4Bf3Sh8a0fy3Sev4ywuxO4XXB7QokIAyooKsfn4VXoZgMvlIvXz94no/NBV77RvFoE+VtpHlc+vQ2N/jmQWVXrfu2MCuVTi5NEPj+GwWagdYCfQx0ZeUXlUc4ucBPnYaBHuS0xdH/5nzjHyisqoHeDxjwqqTEl+CccWHaPJr5sA5Xeuhz8+zK0DbsVis1BwtoBLmZeIfTmWmN/EcGLFCaD80UTrF1pzy69u4cwXZ4Dya+7I348Q1ScKu9+/7ojtVlqNakXM4BhOJJ6gtKCUouwid+BvRmsyMrirTl3316vT0+lQqxYfxrejfVgY/8zIcK/bev4CHWrVqvBY/nY7rYKCsVksxIaEkFpYQNOAABr5+TNq9y7yS8sI9XJUuL8n1MjoluRnY7HZsfv++5lWeId+RP/PS9h8Agi+tQ0+ofW5dP4ULqeT3NR9+IffWullAGlbPiWgQTSBtzT31DSNiG/ox4H0SwDsTyv/oKuybFYLE3pHMP/JRtisFro2CaBNhC9f/+vud8vRPOIiy+MwsltdPhnciFA/G92jA6t+Ih7gKnNxeN5hovpF4QgqP28pn6RQv3P9f0fRBXZfOxarBbu/ndJLpTjLnLhcLgBsPjb3I4qTK08S2DiQ4Ojg8l1dLpxlzn9v57BSmFFIYUYh+9/dz8VDFzn6yVHDs65+JwsLWJaWxpi9ezheUECJy0WgvfwPoWAvL/L/dWd6vrgYu9VCsJdXhcdqFhBAamH5u9cj+XmEe5c/5noiKopprdsQ5GWnfVhYNc/oP+PxWxJXWSlHFk+hMPMERxZNJqLzQxRknCD41th/b+NycviTv2CxWgm8pbk7nLVadeO7Ba9h8/anUZ9hWGz2Si0rzssifXsi/hFNyT68k9Bmd1Cn7V2eOgVVqqTMxRMfH2f/2UsMnHecP9xdDx8vC/8z5yihfnaG3Fnrqtu0DPf90bLwIC9GLj6JxWKhf5sQ6geVX/wJUf70/9tRIoK9+E37WjidLh796BhWi4WOjf2Jjbw57tLOJZ8jLzWP1KWpAET1jeL8rvMUXSgqfwTQNZxabWph9bGyZ9oeXE4Xjfo3ouRiCYfnHQZL+Z1sk8ebUHyxmNNrTxPYKJALuy9QO7Y2ddvXZf/M/eUvZoHGDzfGr74frV9oDcDhjw8TeW+kp6ZfbYY2auz+9fBdydxbrx4TDhxgTUYGdouF/212GwBbzp+j4w/ucv90YD97cnI4famQAZGRdKpVm7bBwYzYlYy3zcb/i2mG0+Xi+T27sWEhLiSE5t97XFETWFyX/0i+AfFj5lbFWH72dk4adMPHODGhVRWM5OfvlvF7quQ4HWd0rJLj/NxteW5LlRxnY5euVXKcn7uumzb+5H1r5OMFEZGblaIrImKQoisiYpCiKyJikKIrImKQoisiYpCiKyJikKIrImKQoisiYpCiKyJikKIrImKQoisiYpCiKyJikKIrImKQoisiYpCiKyJi0DV/iPnhw4cprWH/qZuISE1nt9tp2rTpVddVyf8cISIilaPHCyIiBim6IiIGKboiIgYpuiIiBim6IiIGKboiIgZ5NLpr164lJiaGlJSU62774YcfUlhYaGBUN4eZM2fSu3dv+vbty/3338+uXbsqve+6deuYPXt2NY6uZruRcyfXNnHiRD788EP310OGDGHcuHHur9944w3efvvt615/p06dYvny5dU1zGrl0eiuWLGC+Ph4EhMTr7vt3LlzFd1KSkpKYsOGDXz22WcsX76cOXPmUL9+/UrtW1payl133cUzzzxTzaOsmW7k3JngcrlwOp2eHsZPFhcXR1JSEgBOp5OsrCyOHDniXp+UlESnTp2ue/2dPn2aFStW/EevXVP+oZfdUy+cn5/Pzp07mTt3LsOGDWPEiBFs27aNDz74gPfeew+ACRMm0LJlS/Ly8sjIyOCJJ54gJCSEefPmERsb6/7mff7552zYsIE33niDsWPH4u3tzYEDBzh//jwTJ05kyZIlJCcn06ZNG9544w0AYmNjGTRoEOvXr8fHx4d3332X2rVre+p0VKnMzExCQ0NxOBwAhIWFAdC9e3d69uzJ5s2b8fb2ZsqUKURFRTF27FgcDgcHDhwgLi6OmJgY9u7dy/jx4xk7diwBAQHs3buXzMxMxowZQ8+ePXE6nUyYMIGvv/6a8PBw7HY7/fv3p2fPnp6c+g271rlbtGgRYWFh7Nmzh7/+9a/MmzePGTNmcOrUKU6ePElaWhovvfQSycnJbN68mbp16zJr1iy8vLzo3r07vXv3ZtOmTdhsNv785z8zdepUUlNTGTJkCI8++igA77//PqtWraK4uJh77rmHESNGcOrUKYYMGUKbNm3Yt28fs2fPpkGDBh47RzciNjaW119/HSj/F69NmzYlMzOTixcv4uvrS0pKCocOHWLZsmXXvP6mTJlCSkoK999/Pw888AADBw5k8uTJbN++neLiYh577DEGDBjAtm3bmD59OkFBQRw7dozVq1d7+Ax48E533bp1dO7cmUaNGhEaGsrevXsr3HbQoEHUrVuXjz76iHnz5l332Dk5OXzyySe89NJLPPvsszz55JMkJiby3XffceDAAQAKCgpo06YNy5Yto127dixcuLDK5uZpHTt2JC0tjXvvvZc//elPbN++3b0uMDCQ5cuX8/jjjzNx4kT38vT0dBYsWMBLL730o+NlZGTwj3/8g/fee48pU6YAsGbNGk6fPs3KlSv561//SnJycvVPzIBrnbuKnDhxgo8++oiZM2cyZswYEhISWL58OT4+PmzcuNG9XXh4OEuXLqVdu3aMHTuW6dOns3DhQmbMmAHAl19+SWpqKosWLWLp0qXs27ePb775BoDU1FR+/etfk5iY+LMNLkC9evWw2WycOXOGpKQk2rZtS+vWrUlOTmbPnj1ER0fj5eV1xT5Xu/5Gjx5Nu3btWLp0KU8++SSLFi0iMDCQxYsXs3jxYhYuXMjJkycB2L9/P+PGjasRwQUP3ukmJiYyaNAgAHr16kViYiLdunWrkmP/8pe/xGKxEBMTQ+3atYmJiQGgSZMmnD59mttuuw0vLy9++ctfAtCyZUu2bNlSJa9dE/j7+/Ppp5+yY8cOtm3bxvPPP8/o0aMB6NOnDwC9e/d233EA9OzZE5vNdtXj3X333VitVpo0acK5c+cA2LlzJz179sRqtVKnTh0SEhKqeVZmXOvcVaRLly54eXkRHR1NWVkZXbp0ASA6OppTp065t7vrrrvcywsKCggICADA4XCQk5PDli1b2LJlC/369QPKbwyOHz9OeHg4ERERtG3btjqmbNzld6lJSUkMHjyY9PR0vv32WwIDA4mLi/vR9le7/n5oy5YtHDp0yB3W3NxcUlNT8fLyolWrVjRs2LBa5/Sf8Eh0s7Oz+frrr/nuu++wWCyUlZVhsVi46667rnheVVRUVKnj/XC7y28NLRaL+9cAVqvV/VzHy8sLi8XiXl5WVnZDc6ppbDYbCQkJJCQkEB0dzZIlS665va+vb4Xrvn8O/xtc7dzZbDYu/5iSiq43q9V6zevq8h2c1Wq96nXpcrl45plnGDBgwBXHP3XqFH5+flU/UQ+5/Fz3u+++o2nTptSvX58PPviAgIAAHnzwQS5evHjF9pW5/lwuFy+//DKdO3e+Yvm2bdtq3LnzyOOF1atXc//997N+/Xq++OILNm7cSGRkJE6nk5SUFIqLi8nJyWHr1q3uffz9/cnPz3d/Xbt2bVJSUnA6naxdu9YT06ixjh49yvHjx91fHzhwgIiICABWrVoFwMqVK4mNjf3JrzEmHx4AAAG6SURBVBEXF8eaNWtwOp2cO3euUm/Dfw4qOncNGjRwPwJbs2ZNtbx2p06dWLx4sfs6T09P5/z589XyWp4UFxfH+vXrCQ4OxmazERISQm5uLsnJyZW+Jn/Yg06dOjF//nxKSkoAOHbsGAUFBdUy/hvlkTvdFStW8PTTT1+xrEePHiQmJtKzZ0/69OlDZGQkzZs3d69/5JFHeOqpp6hbty7z5s1j9OjRDB06lLCwMFq2bFljT7AnFBQU8Oqrr5KTk4PNZiMqKooJEyawYcMGLl68SN++fXE4HEydOvUnv8a9997L1q1b6dWrF+Hh4TRv3pzAwMAqnIVnVHTujh49yrhx45g+fXq1PUrp1KkTKSkp7jtdPz8/Jk2ahNV6c/11+ujoaLKystyPui4vy8/Pd39weT0xMTFYrVbuu+8+HnzwQQYNGsTp06d58MEHcblchIaG8u6771bXFG6IfrTjf5HvfwJfFfLz8/H39ycrK4uHH36Y+fPnU6dOnSo5tsjNymMfpMnP37Bhw8jJyaGkpITf/va3Cq5IJehOV0TEoJvrYZGISA2n6IqIGKToiogYpOiKiBik6IqIGPT/AYKa19Y6lwRAAAAAAElFTkSuQmCC"/>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 name="Google Shape;121;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460374" y="160337"/>
            <a:ext cx="5988133" cy="59881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 name="Google Shape;122;p10" descr="data:image/png;base64,iVBORw0KGgoAAAANSUhEUgAAAjwAAAEGCAYAAABhBk/MAAAABHNCSVQICAgIfAhkiAAAAAlwSFlzAAALEgAACxIB0t1+/AAAADh0RVh0U29mdHdhcmUAbWF0cGxvdGxpYiB2ZXJzaW9uMy4yLjIsIGh0dHA6Ly9tYXRwbG90bGliLm9yZy+WH4yJAAAgAElEQVR4nO3dd2AUZeLG8e+WbHqBEAIISJXQiVIVQalKCAEOBbGhnnpYQEBFUPSwwA9EUfQOQVEPwQJIEaRIESnSi/QWAkkoCSUJpJE2vz8WApgNAglZbu75/AN5d3bm2clm9tl3JlmLYRgGIiIiIiZmdXcAERERkRtNhUdERERMT4VHRERETE+FR0RERExPhUdERERMT4VHRERETE+FR6QE1K5dm6ioKLp06UK3bt3YvHkzAAkJCfTr1w+AmTNn8vbbbxfbNmfOnEnz5s2Jiorivvvu4+uvv77udS1ZsoQDBw5c8/3Cw8Ndjvfq1eu6sxRFYXkuNXPmTGrVqsXvv/+eP7ZkyRJq1arFwoULr2u769aty/+eA7z22mvXvS4RuT4qPCIlwMvLizlz5vDTTz8xcOBAPvzwQwBCQ0MZN27cDdtup06dmDNnDt999x3jx4/n2LFj17We6y08hfn++++LbV03wm233cbPP/+c//W8efMICwu77vWtX7+eLVu2FEc0EblOKjwiJSw1NZWAgAAA4uPj6dy5c4Flli9fTs+ePTl9+jSrVq2iZ8+edOvWjX79+pGWlgbAmDFj6NSpE5GRkYwaNeqK2yxVqhS33norJ06cAGDOnDn06NGDqKgo3nzzTXJzcwHnDMjYsWPp0qULDz74ICdPnmTz5s0sW7aM0aNHExUVRWxsLLGxsTz11FN0796d3r17Ex0dDUBcXBw9e/YkMjKSsWPHFprnwkzLunXrePTRR+nXrx/33XcfgwYNwtXfQi1se8uWLeOBBx6ga9eu9OnTh5MnTwKQlpbGkCFDiIyMJDIykkWLFuWv68+Pz5XGjRuzbds2srOzSUtLIzY2ltq1a+ffvmbNGrp27UpkZCRDhgwhKysLgDZt2jBu3Di6detGZGQk0dHRxMfH8/333/P1118TFRXFxo0bAdi4cSO9evWibdu2mu0RKQEqPCIlIDMzM//U0htvvMFzzz1X6LKLFy9m4sSJTJw4EYDx48fz1VdfMWvWLOrVq8dXX31FUlISixcv5ueff2bu3Ln07dv3its/evQo586do1atWkRHR7NgwQK+++475syZg9VqZe7cuQCkp6fTsGFDfvrpJxo3bsy0adO4/fbbadOmDa+++ipz5syhcuXKDBs2jGHDhjFz5kwGDx7M8OHDAXjvvfd46KGHmDt3LmXLlr2qfbNr1y6GDh3K/PnziY+PZ9OmTQWWKWx7d9xxB9OmTWP27NlERETwxRdfAPDvf/8bPz8/5s6dy9y5c2nevHmhj88Vi8XCnXfeyapVq1i6dClt2rTJv+3cuXO89tprjB07lrlz55Kbm8u3336bf3upUqWYNWsWvXr14ssvv6RixYr06tWLPn36MGfOHBo3bgxAYmIi3377LRMmTOCDDz64qn0lItfP7u4AIv8LLpzSAtiyZQuDBw9m3rx5BZZbu3YtO3bs4Msvv8TPz49ff/2VAwcO8NBDDwGQnZ1No0aN8Pf3x9PTk6FDh3Lvvfdyzz33uNzu/Pnz2bBhAzExMQwbNgxPT0/WrFnDjh076NGjB+AsY8HBwQB4eHhw7733AlCvXj1Wr15dYJ1paWls2bKF/v37549dmOHYsmULn3zyCQBRUVGMGTPmL/dNgwYNKFeuHABhYWEcOXIkvxT81faOHz/OgAEDOHHiBFlZWVSsWBFwzsBcOG0IEBgYeNWP74KIiAgmT55MamoqgwcPZsKECQDExMRQsWJFqlatCkC3bt2YOnUqffr0AaBDhw7561+8eHGh62/Xrh1Wq5UaNWoUOtMkIsVHhUekhIWHh5OUlMTp06cL3Fa5cmXi4uKIiYmhfv36GIbBXXfdddmL9wUzZsxgzZo1LFy4kClTpjB58uQCy3Tq1Ik333yT7du389RTT9GmTRsMw6Bbt24MGjSowPIeHh5YLBYArFZr/qmuSxmGQUBAQH6B+7ML979aDocj//82m63ANq+0vXfffZc+ffrQtm1b1q1bx6effnrFbV3N47ugQYMG7Nu3D29v7/xyczU8PDyuav2XPm4RufF0SkukhEVHR5Obm0tQUFCB2ypUqMC4ceMYPHgw+/fvp1GjRmzevJnDhw8DzlMyMTExpKWlcfbsWVq3bs3QoUPZu3fvFbdZv359unTpwuTJk2nRogWLFi3i1KlTACQnJ3PkyJEr3t/X1zf/2iE/Pz8qVqzIggULAGch2bNnD+Ascxcu9v3pp5+uYa8U7krbO3v2LKGhoQDMnj07/z533nknU6dOzf86JSXlurY9aNAgBgwYcNlY1apVOXLkSP73ZM6cOTRp0uSK67l0/4mIe6jwiJSAC9fwREVFMWDAAEaNGoXNZnO5bPXq1RkzZgz9+/cnNTWVkSNHMnDgQCIjI+nZsycHDx4kLS2NZ599lsjISHr37s1rr732lxmefvppZs6cSbly5XjppZd48skniYyM5Mknn8y/mLkwnTp1YtKkSXTt2pXY2Fjef/99ZsyYQZcuXYiIiGDJkiUAvP7663z77bdERkaSkJBw7TuqEIVt74UXXqB///507979sgLZt29fzpw5Q+fOnenSpQvr1q27ru22bt06//qfCzw9PRk5ciT9+/cnMjISi8WSf8qxMPfeey+LFy++7KJlESlZFsPVr0SIiIiImIhmeERERMT0VHhERETE9FR4RERExPRUeERERMT0VHhERETE9FR4RERExPRUeERERMT0VHhERETE9FR4RERExPRUeERERMT0VHhERETE9FR4RERExPRUeERERMT0VHhERETE9FR4RERExPRUeERMJCs3x90RXLpZc4nI/w6LYRiGu0OISPGJmPW+uyMU8HO3V9wdQUT+x2mG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G4KWbm57o5QwM2YSUSuj93dAUREABw2G51nTHV3jMvM6/GwuyOISDHRDI+IiIiYngqPiIiImJ4Kj4iIiJieCo+IiIiYngqPiIiImJ4Kj4gL2blZ7o5QwM2YSUTkv4V+LV3EBQ+bgydm3efuGJf5qttCd0cQEfmvpRkeERERMT0VHhERETE9FR4RERExPRUeERERMT0VHhERETE9FR4Rkf9R2bmGuyMUcDNmEnPQr6WLiPyP8rBZ6Dcrzt0xLjOuWyV3RxCT0gyPiIiImJ4Kj4iIiJieCo+IiIiYngqPiEgRZOXmujuCSzdrLhF30UXLIiJF4LDZ6DpjqbtjFDC7R1t3R7hhcnMNbDaLu2MUcLPmEicVHhER+a9is1lY8MNJd8co4P6eZdwdQa5Ap7RERETE9FR4RERExPRUeERERMT0VHhERETE9FR4RERExPRUeERERMT0VHhERETE9FR4RERExPRUeERERMT0VHhERETE9FR4RERExPRUeERERMT0VHhERETE9FR4RERExPRUeERERMT0VHhERETE9FR4RERExPRUeERERMT0VHhERETE9FR4RERExPRUeERERMT0VHhERETE9FR4RERExPRUeERERMT0VHhERETE9FR4RERExPRUeERERMT0VHjkhsnJzXJ3BJdu1lwiInLj2N0dQMzLbnMw4ZuO7o5RwLOPLnJ3BBERKWGa4RERERHTU+ERERER01PhEREREdNT4RERERHTU+ERERER01PhEREREdNT4RERERHTU+ERERER01PhEREREdNT4RERERHTU+ERERER01PhERERKSF5OYa7IxRwM2a6EfThoSIiIiXEardw6KPj7o5xmSovlXN3hBKhGR4RERExPRUeERERMT0VHhERETE9FR4RERExPRUeERERMT0VHhERETE9FR4RERExPRUeERERMT0VHhERETE9FR4RERExPRUeERERMT0VHhERETE9FR4RERExPRUeERERMT0VHhERETE9FR4RERExPRUeERERMT0VHhERETE9FZ7/Ark5We6OUMDNmElERKQwdncHkL9msztYNKmTu2NcpuNT890dQURE5Kpphk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TE+FR0RERExPhUdERERMT4VHRERErsjIyXN3BJeuJZf9BuYQERERE7DYrSR8vMbdMQoI7d/iqpfVDI+IiIiYngqPiIiImJ4Kj4iIiJieCo+IiIiYngqPiIiImJ4Kj4iIiJjeNRceIyf3RuQokqvJZORklUCSa3ez5hIRETGTa/47PBa7jRPjp9yILNctpO8jf7mMxe4gdlyPEkhzbSr3m+HuCCIiIqanU1oiIiJieio8IiIiYnoqPCIiImJ6KjwiIiJieio8IiIiYnoqPCIiImJ6KjwiIiJieio8IiIiYnoqPCIiImJ6KjwiIiJieio8IiIiYnoqPCIiImJ6KjwiIiJieio8IiIiYnoqPCIiImJ6KjwiIiJieio8IiIiYnoqPCIiImJ6KjwiIiJieio8IiIiYnoqPCIiImJ6KjwiIiJieio8IiIiYnoqPCIiImJ6KjwiIiJievairuB4chIPj/+AfceOEjP2c44mn+a+0f/ktnIV8LDZmd5vMACfLv6Zhds2U7F0MJ889gweNvtVjy3fvZ1xi+aSZxgM/1tvGlauWuQHDpCQksETE3/nwPEz7BodxbHkDLp++Cs1yvnjYbMy5bm7yc7N44Fxv7H3aAoLXm1HlRA/8vIMBkzZwNHkDDxsFj59vBkAT33+Ox42K/7eHvzr8WakZ+UUGPNy2Iqc+9CRs3w8eQdWq4UKIT48/3Ad3vtsK5nncvH1sTP02UY4PGxM+H43+w6nUKNyAH0fqsPxk+m89N4aKpX3w8NuYcTApgD8+9tdxMSfpXyIN/0fr4/NagFg/+EUXnznd36e0BGbrejd+OSJDEYNX0e5Cr7Y7VYefqI2X0/YARYoVcqLJ/5RH+v5bcceOsOIN9fyr6/akZ2Vx/iPt5Kbm4e3l52nnmuAl7edf324mYz0HGx2K32eqUep0l588a9tpKScIyc7j+zsPN54t0WRcwPEbz7B9lkxAJw5kkbzZ+tw9lg6sesT8QvxpuWL9UiKS2X9l3sASDuRSe2IytSNrEL0b0fZszAOTz8PWg1ogMPHzsbJe0ncnQxWaPl8PQIq+LocK6rcc1lsfn8KueeysPt4Ef7yI2wb9wPnUs4SVKMSYY9FAHBi6z4OzvwVwzCo3aczAVUr8Me4H8g4mYzVbiN84MN4+HkXGMs8lcKuL38CIONEElUiWlI18u4i5wZI3PIH0bPnApB29Bh1n3ycg/MWYLXZsPt4c/uAF7F5OgA4tm4Du776hrafjcu//5/HTvyxnehZczGMPOo89jCB1asSPWceCRs24x1ShobPP4PVXuRDIgCxv/1C3PLFGHm51H7oSTaM+Sd+t1TGavfgzmGjyMvJYdWbAzgTG8M970/Ar/wtGHl5bP50FBknE7HY7TR+6Q0cfv4FxjJPnWD71/8GIONEItUiulE94m/Fkhtg968z2LN8BkZeHnXbPcTOJd8BkHQkmnueHUGF2k2YN/IprDY7nj7+3Dfo39g9vYjduoJNM/+NYeTRss8bBN9am5lvPMCp2D30+mAhQeWrkJIQy+JxA7BYLPgFl6d9v4+w2op+TARYuuIHlvz2A3l5uTzWayjvffgElSrUxG538N7r0wGYMfdT1m5cQNkylRjY9xPsdg82b1vOtDkfY+Tl8fdH38ZqtTLxP28AkHgynqj7n6Zrp3/w9IDmlA4KBeD5p0ZTuWKtYsl9waTlE1i47Wem9/uJHzdMY+aG6eTm5fLRI/8iJy+HrmM7USO0Jh42D77p+wO7juzg7VlvAnAkKZ4nWv2dJ1s/w9OT+rDuwBr+3edzWtZqBUCbES0pG1AWgHd6jKRmueLJfjzlBI9+/gr7jh8ietQSsnJzePrr10k/l0mAty8T+7xLQsopOo39OzVDq+Cw2/mh78ecSk3m8S9exW6zE+Dlx4TH3yE9K6PAmLfDk38tm8qi7SupWLocH/d+Aw/b9f+MFvmnO8jXlx/7D6HPhI/yx1qH1WP8E33zvz5xNoXV+3Yxb9Awxv0yjwV/bKJFzbCrGmtfL5zJq35ler/XsFmLd0Iq0MfBd8/fzTOT1uSPtaxVlo8fa5r/td1q4fOnWvB/c3fkj+08koyH3cr0fq2ZtTGW2RtjebxVDX7sfw9Wq4WPFuxi6c5j3NfwlgJjEeEVi5y7YqgvY4c4X8g/+HIbPy07TFi1QB6OrMl38w6wacdJypT2IuNcDh8Mbs4n3+xgb0wygf4OwuuUYfDTDfPXtTcmmeycPN5/tRk/Loph/R+JtAh3/lDP+zWWGpUDipz3UrXrBfPkP+oDkJaWzfMDw/H28WD29P3s+OMEDcKdP5S/LY2jchV/AGw2C0/+oz6BQZ6s/DWeNSuPcm+HyvR8NIwyIT7s2nGKpQsP06N3Lf7+fAMAtmxMIPbQmWLLXfH2ECreHgLAvMFrCa4WwL7F8XQa0YztMw8Suz6RKneW4/53nM+dpSM3U6lxCHk5eez9JY77323C4TUJ7Psljpptb+HkgTN0GtmMhN1J7FkYR8MHqhUYa/pkWJFzn9iyl6DbKlHzwfYcmLGUY6u24l+lPOF/e5idn8/mTMxRfCuEEPfLOpq+9TSW88U2JToeq91Gi3f7cuS3zRxZsYXStasUGKvauSXN3/kHABtHfk3ZxrWLnPmCsuENKRvufK6uHvIWZRrUo1yzxlisVvZNn0ni5i2Ub+F8s3F8zXq8goMvu/+lY7nnsohdvIxmw17Lf4znUlI4tXM3d777JtGz55KwYVP++ooi49RJTu3cxl1vvQ9AeuJxQhrcwR39huQvY7HZaPrq2+ya8nn+WMqhaKx2Oy3fHkvcyqXEr1xKcO36BcaqR3Sn5fAPAVg3ahihtzcvcuYLUk8d5+iudXQb/n3+WK3W3QCYNrgLlRq0xO7wosd7P2KxWln3w1hiNi2h6h3t2PHLVKLemppfYAzDIOK1z1n9zcj8dXn6BhA59Cs8fQNYM3U0hzcvo2qT9kXOffL0Mbbv+p2Rw2YCkJAYS3j91rzywvj8ZZJTTrBt5yrGDP+Z6XPGsWbjfJre3oEFS/7De6/PwGa9WLxGvTUHgLfff5Smt3cAIDAgOH+8uJ3LOceuIzsBOJ58jPXRa5n63PT82+NPx9GyVis+euRf+WN1bqnH9y84H+/Tk/rQpo5zP77XYxTfrvnmsvUH+5XOX7Y4BfkEMP25cTwxyfnc/nX3Wm6vXJdB9z3JR798za+711KnQk1a12rCvx795yX38+enfp9htVoZs3ASi3etJqJB6wJjLao3YvX+zfzU/zM+WfINC7avoEujNtedt8gNwsvDQZDP5e9EV+/bTeQH7/DZ0gUA/HE4hjtrOg+ErcPqsuHggase2xizH6vFQq9P3+e5rz8j7VxmUSNfkt1GoI/jsrE1B07Q4+PlfPHrfgAsFgshAV6XLVMu0Ju8PAOAMxnZBPl6YrNa8mcncg2DKiF+LseKg91+8dvm4WElrFoQmedyAUjNyMHfz4M9B5O5vU4ZAMLrlGF3dDIA2/aeYtCotcz8xTlbcfxEBlUrOotFtcr+7IpOApyzSGVKeeHtVTzveC/Yu/s0Y95dz5KFh/H19cDbxwNwlhrL+X11ND6VoFKeeJ7ftofDRmCQp3M5uwXL+YdfJsSnwH0v2LopkfDGocWaHeDs8XS8Ax0kx6ZSrm5pAMo3DCZxb3L+MtmZOWQkZxFQ3pczx9IpVdkfq82av5zdy47Dx05erkFWWg6e/h4ux4qDT2gwuZnZzlxpGWQkJhFwa3kAAqpWIGnvYZL2HQarhQ3vTmLrx9+Tk5mFV3AgxvnneHZ6Jg5/H5djF+RkZnEu+Sy+5csUS+5LpSck4ggMwMPXB8v5Nz1Gbh4+5coBkLh5K2Ua1MNiufgc+PNY0r79WKwW1o8YzdZx48nJzCQlOobgus7jTZn69Ujau79Y8ib+sQEjL4/Vw19h26RPMPLyOLljKyuHvUT0vBmA87jiFVTqsvt5lS6DkZcHQHZaKg7/AJdjF+RkZpCZnIRf+VuKJTdA7NbfyMvLZdZbvfjt8zfJy3UeV1KOH8YnsAwOb1+sNtvF70NeHkHlq3Js3yYsVis/vfsYv3zcn+zMdCwWCz5BIZc/Rr8gPH2dj8Fqs2OxFs/szuY/lpGXl8uQd7oz/qvXyMvLZdvOVbzyVmdm/fwZAPsPbqV+nbsAaFS/Nbv3bWT3vo1YrFbeHNmL9z99jszMtPx1ZmamcTo5kQrlqgFwNjWZV/4ZySefDyIrq/hehwCmrf2OvzV9EIAVe5eTm5fLw/9+gLd+fJ3cPOf3YO2B33lgXBSTlk+47L7p59I5cSaRKiHOMx9lAwse95LTk3nwk64MnfYK57KL8zXUkyCfi8/JKmVuIT0rA4CUjFRK+QYCsPrAZqLG9WXCcmeRtlltWM8/h3Lz8qhWpqLLsT/i9nBnjXAAWtVqwqaY7UXKW+zX8IQGBLHmn6OZ9dJQVuzZyc74WFIy0vH38gbA38uHMxnpVz124swZElKS+f6FV2hSrQaTV/1a3JHzlQ30YvnrHfn+hVas2pfI7iMpLpcr7edJZnYubUb8wpRVB7m/YQUAth4+TecxS/l93wkqBfsWOlYc1mxN4Nk3V5J8JovqlQLYHZ3MM2+uZP+hFOpUL0Vaeg4+3s7C4ONtJy0jm9KBnkx6rxWjX27Klt2nOBh3horlfNm+7zQAf+w+TWp6DgCzlxyiS5tbiy0vQGCQJ2+PvosBQxqzZ+cp4mPPApCclMnunaepU8/5bnzposPc275ygftnZuawclk8TVuUzx/LyzNYMOcgre69OHOWm5PH0bhUKlcp3tkpgMNrE6jcLJSstGw8fJz71+FjJystJ3+ZI5tPcku484Xf1XI2Dyt+od7MenEl677YTc22FV2OFQffCmVI2neYFf0/ICU6Hv9by3F610EATu2IJjstg6zks5xLOkOTN56iVK1bif1lLQ5/X3KzsvntxTHELlxDueb1XI5dcGLzHkLCi3eK/4Jj6zZQrlljAJL3R7Nq8DBO7diFT1nni2n88pXccvddl93nz2PnUlLITEqm6dBXKVWrJrGLl5Gdlo7d23m8sft4k52eXix5z6UkkZeTzV1vvY/N04vk6L20Hfc1d/3zA05s20zK4YMu7+fpH0Bu1jmWvvQkh36ZS/lmLV2OXZC4ZQOhjZoUS+YL0pNPkJeTTbfh32P39OLghl8AiF67kGrN7stf7vj+rfzwSgTx21cTULYSGcknSUtKpMsbkylfqzE7fpl6xe2knj5O3B8rqdyoVbHkTko5QXZONiOHzcTT4cO+g1v5fOxa/u/N2Wzd8Rsxh3eSmnYGH2/nmztfH3/S0lNITjlBUlICbw/5njq3NWH+0sn569y4dSmNL5lNGDN8Hu//cy5ly1RkwSXLFVV2bjZrD/zOnTWd39uTZ0+QnZvN1Oem4+3wZvGOhYQElGXZkNV89/yPrN63kt1Hd+Xff/nuZbQOu/eK25j+4hymvTibW0pV5Ns1U4ot+59VDanEpkM7aPV/D/NH3B6aVKlPaGAwq4f+wI/Pf8KKfRvYdfQAAJsP76LDB0+yev8mKgdXcDl2JiMVfy/n62aAlx8pGalFylfshcfTwwNfTy/sNhvt6zdiz7F4Arx8OJvpbH2pmRkEePtc/Zi3N82q34bNauXuWnXZf/xocUe+mN1uw8fTjt1mpW3dcuw95rrwrNiTQGk/T5YN7cBL99dm4jLnO8NGt5Zm3stt6digAtPWHip0rDi0aBTKhLfvpkwpL+Yuj6VZw7JMfPtumjYIYdnao/h420nPcL4Ip2fk4OvtgcPDhpenHZvNSrMGIRw+mkr1ygFUucWPV99fR3pmDqUCHBxJSMPHy06gv+MvUlwbDw8rnue3X79RCEfjU8nOzuPriTt45Mk62GxWEo6n4e1tx+9P2zYMg8lf7CTqgRr4+F6c/Zjx7V6at6xASOjF2Ya9e5KoWfvyd8/FJW7jCSo1DcHDx4Ps8+UwOz0Xh+/FmbDYdYnc2sx5au7y5XJw+NpJjk/lzLF0un96N/e83JDN3+53OVYc4n/dRGjj2rT6eBBlb69NTsY5cs9ls+6tiVg97HgG+WP38aJU7apYbFaC61cnLT6RE3/swxHgS+tPXqZmz/YcnPOby7ELEtbtoFyzeldIcv0SN24htPHtAATVrE7LUe9Qrllj4n79jZPbd1KqVk2sHhf3v6sxDx8fSofVcj7GenVIPXIUu483ORnO401ORgYePj4UBw8fX8rUdZ6KC6nXiNTjR7F7ecCkvFQAABFgSURBVGO12Qi9ozlnY2NcP85tm3AEBNH2oy8Je+Axon+a7nLsgmPrV11WgIqDwyeAW+o4T+tVrH8XSfHOF6eYjUuo2vTiqadyNRvR8/2fqdbsPnYtm4bDx58KtZtgtdmoWP9OTscX/vzNzT7HknEDafPcKKxFuB7jUr4+AdSvcycADeu15FhCDF5evthsdpqGd+BQ3B58ffxJz3C+yUrPOIuvTyC+Pv7UCWuGzWqjYb27iTuyL3+dv2+Yz51NI/K/9vdzHlNaNI3gcNyeYskNMGvjDKLu6HZxO14BNKvuPE3ZouZdHEjYj6fdEx9PH+w2O23qtmffsYvb/2X7fDo26HTFbQT5OrN3bHD/ZfctbtPWz6d9vZaseG0q7ercyYyNi/C0O/D19MZus9O+zl3sOeYs/LffWodfBn3J/Q1a8d26eS7H/L18OXt+1u1sZhqB3kU7S1LshSf1fGEBWB+9nyplytKoSlXW7Hfu5N/27KBx1RpXP3ZrNfadLzk74g5TOTiEGyX1/NQ/wMaDp7i1jOudaxgGQedPhZX29eRMRjZZOXn5t/t7eeDlYXM5VhyysnPz/+/jZcfX247/+RIQ4OcgLSOb2tWD2LL7FABbd5+idrUg0jMvzkLsPJBM+fOnhB6OrMnoV5rh7+tB0wZliYk/y75DKbw+dgMx8WcZ983OYsmdmXFx+9H7kwkJ9Wbqlzu5p11lKtzi3NdH41I5FJPCuPc3cSTuLN9+vRuAuT9GU71mEGF1Ll6nsfq3eLBA85YVLtvO1o0JhN9RtlgyXyo96RxWuxUvfwdlagSQsNM5M3Z02ylCbgsCIC8nj+T4VEpXdc4uBVbwITkulbxcg6PbTjuXM8Dha8diteAZ4CA7Pdv1WHEwDDz8nN9nR4AvOennqPt0V5oNfwaL1UJIo9sIrFGJtPhEAM7EHMW7bGkwDByX3i8t0/UYkJeTS2p8IgFVK7gIUDSZSclY7XYc/v7kZV98/ti9vbE5HJyNiydhw2bWvzuKs/Hx7P1uusuxwOrVSD3iPI6cORSLT9kQgmpU49RO5/Pr5PadBN1Wo1gyl76tbv4sTsqhaLwvOWad3rsTn3KF7CfDwOHnnIFwBASQnZ7megzIy8nh7JFYAqtUL5bMF5QPu4OTh53H4JMxOwkoW4m0pERsdg+8/Z0vmrnZWfnLO3z8sDs8Ca3RkNPny9GJmJ0ElC04Q3vBsvGvUf/+xyld6bZiy137tibExDqPUwcP7aBM6Yv7eNe+9ZQPrcJt1cPZsft3ALZsX0FYzTu4rXo4cUec5Sz60HbKhThz5+RkE3dkH9VudZb47JwssrPPOde3dx3lQ6sUW/aDidFMWf0fHp/wEPuO7yMp/TS7jzqfl7uP7KRS6cqkZl6c2dgYs57KZZzbz87N5kDCfurcUrfQ9WflZHEu59z5+27g1jLFl/3PDAxKnT/FVdo3kDOZqaRecppwQ8w2qgTfQlbOxeObv5cvXh6eLscaVa7NmugtAKzYt4HbqxTtTVWR63V2bg69Ph3DzvhYen46muY1arFo2xYcdjvNa9TijqrOg0jzmmF0/uAdKpYK5tk29zlvv8qxO2uG0eXDd/F2OPjsieeKGvmS7Hk8/tkqdh1J4dHxq2hWvQyLdxzDYbfStHoZwqs4r9F47qu1bDh4ipgTqfyj7W20qVOOaesO0/OT38gzYEzvO9h1JJkRc7ZjsVgI8vHgo0ebuBwrDpt2nGTmYue7xAplfflbhyqM/PwPlq45it1mYeizjfD3c+DwOMKgUWupXimAWtWCWL8tkcmz9+PhYaVezVKEVQsiL89g8Jj12KwWGtUOJqya84W75R3O6yNeGb2Ofo8W/sN0LfbvS2Lujwew263UqFUKIw+2bErk1KlMli46TJsOlQlvEkp4E+c56A9GbKB3n9okJ2Wy6OcYqtUMYuumRBo3K0frtpX47j+7qVItkA9GbOC2sFJEdq+BYRjEHEih12PFd/HsBXHrE6nc1Pni5R3kSWidUswfug7fEC/qdHae/ju2/TTl618sZVa7ldvaVWTBG+vx9LU7f0vL1wMPLzvzX1+HkWvQ9Kkwgir5FRgrDhVahbPlg6kc+W0zFpuNhi8+yNphn2GxWLjlnjvwCnaeYy9dtypr3hiPzeFBowG9sft4Er90I2uHfYZhGDR44UG8Q4IKjAGc2n6A4PrFUxb+LGHjJkKbOGd3zhw6zO5vvgOrBYefH41e/Ac2T0+qduoIwO9vvE2thx4AcDlWuk4Ya958B5vDQaP+z+Pw9yO4Thi/v/E23mWCqdrpPhcJrl1g1RrYHJ6semsgDv9AKrVuz/JX+2L18CC4dn1Kn79OccOHb3Nqz07Sjh+hRtSDhN7enMPLFrLqrYFgGIQ/9wreIaEFxgBO7thCmXrhxZL3UiFV62J3eDFz2IN4+ZeiUeTf2b1sGlWbdshf5sShXaz+z3tYrFa8/IJo3/8jPDy9uaVuc358owd2hzcdB3wCwIIxfTm2ewMpR2O4vVtfvAODiV67kLMnjvDHvEk0jHiS6s2Lvt+rV6mPp4c3g4dHEeBfmratetJvSFs87J7UDWtOWM07AKgX1oKX34ogJLgiXTs9i4fdQf3ad/LKPyPx8vTm1Red18f8sXMlDete/G3D1NRk3vy/Xnh5+eLvG8TLl1wMXVSvRb6R//8HxnWhX4eBvDdnOL0+7U4p39I82foZVu9byYcLRuGwe9KkWjPCb3X+TPy+fxUtal4+y/fPmW+wbOdiluxYRO9Tj9G+/n08MaE3Pp6+BPoEMfbhT4ste3ZuDr0nDGTX0QP0+mwAQyP+wegFnzN9w0I8bHYmPP4Oaw/+wej5n+Owe9CsWkNur1KXzYd38fZPn2K1WCnlE8Anj7zJjiP7C4z5OLxoXq0RXT7+B7eUCuWZ1j2LlNdiGIZxrXc6Mf7GnQO8HiF9H7mq5WLH9bjBSa5d5X4zrmq5RZOuPGVZ0jo+Nf+qlpvwTccbnOTaPfvooqta7olZxfMCWFy+6rbwqpaLmPX+DU5y7X7u9spVLdd5xpWv/Shp83o8fFXLdZ2x9AYnuXaze7S9quX6zYq7wUmuzbhula5quQU/nLzBSa7d/T2v7qL9Qx8dv8FJrk2Vl8pd1XIJH6/564VKWGj/q//TI1csPPv37ycnJ6ewm0VERERuGna7nZo1a7q87bpmeERERET+m+ijJURERMT0VHhERETE9FR4RERExPRUeERERMT0VHhERETE9FR4RERExPRKrPCsWLGCjh070r59eyZOnAjAlClTaN++PbVq1eL06dMlFeWauMo9aNAgOnbsSOfOnRkyZAjZ2cX0MQDFzFX2oUOH0qVLFyIjI+nXrx9paWl/sZaS5yr3Be+++y7h4cX/F2aLi6vsr732Gm3atCEqKoqoqCh2797t5pQFucptGAZjx46lY8eO3H///UyeXHwfmFicXGXv3bt3/v5u2bIlzz1XfH+hvbi4yr1mzRq6detGVFQUDz30EIcPH3ZzSteulL1z584MHjz4pvwbbkOGDKFFixZ07tw5fyw5OZknnniCDh068MQTT5CS4vozFN3JVe4FCxYQERFBWFgY27cX7VPEbyRX2UeNGsV9991HZGQkzz//PGfOnCmZMEYJyMnJMdq2bWvExsYa586dMyIjI439+/cbO3fuNOLi4ox7773XOHXqVElEuSaF5V6+fLmRl5dn5OXlGQMGDDCmTp3q7qgFFJb97Nmz+cuMGDHCmDBhghtTFlRYbsMwjG3bthkvv/yy0ahRIzendK2w7IMHDzYWLFjg7niFKiz3jBkzjFdeecXIzc01DMMwTp486eakBV3p+XLBCy+8YMyaNctNCV0rLHeHDh2MAwcOGIZhGFOmTDEGDx7s5qQFFZa9VatWxsGDBw3DMIyPPvrImDZtmpuTFrR+/Xpjx44dRkRERP7YqFGj8o+DEyZMMEaPHu2ueIVylfvAgQNGdHS08cgjjxjbtm1zY7orc5V95cqVRnZ2tmEYhjF69OgS2+clMsOzbds2br31VipVqoTD4SAiIoKlS5dSp04dKlasWBIRrkthuVu3bo3FYsFisdCgQQMSEhLcHbWAwrL7+Tk/pNMwDDIzM92csqDCcufm5jJ69GheeeXqPqLAHQrLfrMrLPd3333H888/j9XqPEwEBwf/xZpK3l/t89TUVNauXUu7du3cmLKgK+VOTU3N/7ds2eL/ENyicpV90aJFeHh4ULVqVQDuuusufvnlFzcnLahJkyYEBgZeNrZ06VK6du0KQNeuXVmyZIk7ol2Rq9zVq1enWrVqbkp09Vxlb9myJXa786M8GzVqxPHjJfNRGyVSeBISEihX7uJndYSGht6UJeHP/ip3dnY2c+bM4e6773Z1d7e6UvYhQ4Zw1113cfDgQR599FF3RXSpsNxTpkyhbdu2N+ULwAVX2udjx44lMjKSESNGkJWVVdgq3KKw3HFxccyfP5/u3bvz97//nUOHDrkvZCH+6md0yZIltGjRIr/o3ywKy/3ee+/xzDPP0KpVK+bMmcMzzzzjxpSuucp+8uRJcnNz80+tLFy4sMRexIrq1KlT+ceVkJAQTp065eZE/1t+/PFHWrVqVSLb0kXLRTB8+HAaN25M48aN3R3lmowcOZKVK1dSvXp15s+/ug8BdaeMjAwWLlzII49c3YfE3mwGDhzIwoUL+fHHH0lJSSlwXdLNKisrC09PT2bOnMmDDz7I0KFD3R3pms2bN4+IiAh3x7hqX3/9NRMnTmTFihV0796dkSNHujvSVbFYLHz44YeMHDmSHj164Ovrmz8z+N/kwsy9lIzx48djs9no0qVLiWyvRJ6RoaGhl7X9hIQEQkNDS2LTRXKl3J9++imnT59myJAh7op3RX+1z202GxERETfdtLOr3JUrVyY2NpYOHTrQpk0bMjIyaN++vRtTulbYPi9btiwWiwWHw0H37t1vugsMC8sdGhqav5/bt2/P3r173RWxUFd6np8+fZrt27dzzz33uCld4VzlDg4OZs+ePTRs2BCATp06sWXLFndFLFRh+zw8PJxvv/2WGTNm0KRJE6pUqeK+kNcgODiYxMREABITEyldurSbE/1vmDlzJsuXL2fMmDElVjJLpPDUr1+fQ4cOERcXR1ZWFj///DNt2rQpiU0XSWG5p0+fzqpVq/jwww9v2ncxhWW/8FsfhmGwbNmym+4csKvc7dq1Y/Xq1Sxbtoxly5bh7e3N4sWL3R21gML2+YWDqWEYLFmypNBP8nWXwnK3a9eOdevWAbB+/fqb8gXsSseWRYsWcc899+Dp6enmlAW5yt22bVvOnj1LTEwMAKtXr6Z69epuTlpQYfv8wqmgrKwsPv/8c3r16uXmpFenTZs2zJ49G4DZs2fTtm1bNycyvxUrVvDFF18wfvx4vL29S2y7JfZp6b/99hsjRowgNzeXv/3tb/Tt25fJkyfzxRdfcPLkSUqXLk3r1q157733SiLOVXOVu06dOlSoUAFfX1/A+e73hRdecHPSgv6c/dlnn6V3796kpaVhGAa1atVi+PDhN931Da72+aXCw8Nvyne+4Dr7Y489RlJSEoZhEBYWxvDhw/OfOzcLV7nPnDnDyy+/zLFjx/Dx8WH48OGEhYW5O2oBhT1fHn30UZ5++ukSuz7gWrnKvXjxYsaNG4fFYiEwMJARI0ZQqVIld0ctwFX2UaNGsXz5cvLy8njooYfo06ePu2MWMHDgQNavX09SUhLBwcG8+OKLtGvXjpdeeoljx45RoUIFPvroI4KCgtwd9TKucgcFBfHOO+9w+vRpAgICqF27NpMmTXJ31AJcZZ84cSJZWVn5+7lhw4a8/fbbNzxLiRUeEREREXe5Oc/HiIiIiBQjFR4RERExPRUeERERMT0VHhERETE9FR4RERExPRUeERERMT0VHhERETG9/weDtVCQfkQOpwAAAABJRU5ErkJggg=="/>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03E39976-0E1E-15BC-0495-4991493304F6}"/>
              </a:ext>
            </a:extLst>
          </p:cNvPr>
          <p:cNvPicPr>
            <a:picLocks noChangeAspect="1"/>
          </p:cNvPicPr>
          <p:nvPr/>
        </p:nvPicPr>
        <p:blipFill>
          <a:blip r:embed="rId3"/>
          <a:stretch>
            <a:fillRect/>
          </a:stretch>
        </p:blipFill>
        <p:spPr>
          <a:xfrm>
            <a:off x="1823555" y="2293514"/>
            <a:ext cx="4732109" cy="24753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1"/>
          <p:cNvSpPr txBox="1">
            <a:spLocks noGrp="1"/>
          </p:cNvSpPr>
          <p:nvPr>
            <p:ph type="title"/>
          </p:nvPr>
        </p:nvSpPr>
        <p:spPr>
          <a:xfrm>
            <a:off x="0" y="278606"/>
            <a:ext cx="8832300" cy="2500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Rented Bike Count Against Numerical Data</a:t>
            </a:r>
            <a:endParaRPr/>
          </a:p>
        </p:txBody>
      </p:sp>
      <p:sp>
        <p:nvSpPr>
          <p:cNvPr id="129" name="Google Shape;129;p11"/>
          <p:cNvSpPr txBox="1">
            <a:spLocks noGrp="1"/>
          </p:cNvSpPr>
          <p:nvPr>
            <p:ph type="body" idx="1"/>
          </p:nvPr>
        </p:nvSpPr>
        <p:spPr>
          <a:xfrm>
            <a:off x="313089" y="1031345"/>
            <a:ext cx="8830911" cy="1254654"/>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Most preferred</a:t>
            </a:r>
            <a:r>
              <a:rPr lang="en-US" sz="1200" dirty="0">
                <a:solidFill>
                  <a:srgbClr val="212121"/>
                </a:solidFill>
                <a:latin typeface="Times New Roman"/>
                <a:ea typeface="Times New Roman"/>
                <a:cs typeface="Times New Roman"/>
                <a:sym typeface="Times New Roman"/>
              </a:rPr>
              <a:t> bike-sharing </a:t>
            </a:r>
            <a:r>
              <a:rPr lang="en-US" sz="1200" b="1" dirty="0">
                <a:solidFill>
                  <a:srgbClr val="212121"/>
                </a:solidFill>
                <a:latin typeface="Times New Roman"/>
                <a:ea typeface="Times New Roman"/>
                <a:cs typeface="Times New Roman"/>
                <a:sym typeface="Times New Roman"/>
              </a:rPr>
              <a:t>temperature </a:t>
            </a:r>
            <a:r>
              <a:rPr lang="en-US" sz="1200" dirty="0">
                <a:solidFill>
                  <a:srgbClr val="212121"/>
                </a:solidFill>
                <a:latin typeface="Times New Roman"/>
                <a:ea typeface="Times New Roman"/>
                <a:cs typeface="Times New Roman"/>
                <a:sym typeface="Times New Roman"/>
              </a:rPr>
              <a:t>is </a:t>
            </a:r>
            <a:r>
              <a:rPr lang="en-US" sz="1200" b="1" dirty="0">
                <a:solidFill>
                  <a:srgbClr val="212121"/>
                </a:solidFill>
                <a:latin typeface="Times New Roman"/>
                <a:ea typeface="Times New Roman"/>
                <a:cs typeface="Times New Roman"/>
                <a:sym typeface="Times New Roman"/>
              </a:rPr>
              <a:t>20- 30 </a:t>
            </a:r>
            <a:r>
              <a:rPr lang="en-US" sz="1200" dirty="0">
                <a:solidFill>
                  <a:srgbClr val="212121"/>
                </a:solidFill>
                <a:latin typeface="Times New Roman"/>
                <a:ea typeface="Times New Roman"/>
                <a:cs typeface="Times New Roman"/>
                <a:sym typeface="Times New Roman"/>
              </a:rPr>
              <a:t>degrees Celsius. Bike renting is </a:t>
            </a:r>
            <a:r>
              <a:rPr lang="en-US" sz="1200" b="1" dirty="0">
                <a:solidFill>
                  <a:srgbClr val="212121"/>
                </a:solidFill>
                <a:latin typeface="Times New Roman"/>
                <a:ea typeface="Times New Roman"/>
                <a:cs typeface="Times New Roman"/>
                <a:sym typeface="Times New Roman"/>
              </a:rPr>
              <a:t>minimal</a:t>
            </a:r>
            <a:r>
              <a:rPr lang="en-US" sz="1200" dirty="0">
                <a:solidFill>
                  <a:srgbClr val="212121"/>
                </a:solidFill>
                <a:latin typeface="Times New Roman"/>
                <a:ea typeface="Times New Roman"/>
                <a:cs typeface="Times New Roman"/>
                <a:sym typeface="Times New Roman"/>
              </a:rPr>
              <a:t> when the</a:t>
            </a:r>
            <a:r>
              <a:rPr lang="en-US" sz="1200" b="1" dirty="0">
                <a:solidFill>
                  <a:srgbClr val="212121"/>
                </a:solidFill>
                <a:latin typeface="Times New Roman"/>
                <a:ea typeface="Times New Roman"/>
                <a:cs typeface="Times New Roman"/>
                <a:sym typeface="Times New Roman"/>
              </a:rPr>
              <a:t> temperature </a:t>
            </a:r>
            <a:r>
              <a:rPr lang="en-US" sz="1200" dirty="0">
                <a:solidFill>
                  <a:srgbClr val="212121"/>
                </a:solidFill>
                <a:latin typeface="Times New Roman"/>
                <a:ea typeface="Times New Roman"/>
                <a:cs typeface="Times New Roman"/>
                <a:sym typeface="Times New Roman"/>
              </a:rPr>
              <a:t>is</a:t>
            </a:r>
            <a:r>
              <a:rPr lang="en-US" sz="1200" b="1" dirty="0">
                <a:solidFill>
                  <a:srgbClr val="212121"/>
                </a:solidFill>
                <a:latin typeface="Times New Roman"/>
                <a:ea typeface="Times New Roman"/>
                <a:cs typeface="Times New Roman"/>
                <a:sym typeface="Times New Roman"/>
              </a:rPr>
              <a:t> &gt;35 or</a:t>
            </a:r>
            <a:r>
              <a:rPr lang="en-US" sz="1200" dirty="0">
                <a:solidFill>
                  <a:srgbClr val="212121"/>
                </a:solidFill>
                <a:latin typeface="Times New Roman"/>
                <a:ea typeface="Times New Roman"/>
                <a:cs typeface="Times New Roman"/>
                <a:sym typeface="Times New Roman"/>
              </a:rPr>
              <a:t> &lt;</a:t>
            </a:r>
            <a:r>
              <a:rPr lang="en-US" sz="1200" b="1" dirty="0">
                <a:solidFill>
                  <a:srgbClr val="212121"/>
                </a:solidFill>
                <a:latin typeface="Times New Roman"/>
                <a:ea typeface="Times New Roman"/>
                <a:cs typeface="Times New Roman"/>
                <a:sym typeface="Times New Roman"/>
              </a:rPr>
              <a:t>5 </a:t>
            </a:r>
            <a:r>
              <a:rPr lang="en-US" sz="1200" dirty="0">
                <a:solidFill>
                  <a:srgbClr val="212121"/>
                </a:solidFill>
                <a:latin typeface="Times New Roman"/>
                <a:ea typeface="Times New Roman"/>
                <a:cs typeface="Times New Roman"/>
                <a:sym typeface="Times New Roman"/>
              </a:rPr>
              <a:t>degrees Celsius.</a:t>
            </a:r>
            <a:endParaRPr dirty="0"/>
          </a:p>
          <a:p>
            <a:pPr marL="0" lvl="0" indent="0" algn="l" rtl="0">
              <a:lnSpc>
                <a:spcPct val="115000"/>
              </a:lnSpc>
              <a:spcBef>
                <a:spcPts val="0"/>
              </a:spcBef>
              <a:spcAft>
                <a:spcPts val="0"/>
              </a:spcAft>
              <a:buClr>
                <a:schemeClr val="dk2"/>
              </a:buClr>
              <a:buSzPts val="1200"/>
              <a:buNone/>
            </a:pPr>
            <a:endParaRPr sz="1200" b="1"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i="0" dirty="0">
                <a:solidFill>
                  <a:srgbClr val="212121"/>
                </a:solidFill>
                <a:latin typeface="Times New Roman"/>
                <a:ea typeface="Times New Roman"/>
                <a:cs typeface="Times New Roman"/>
                <a:sym typeface="Times New Roman"/>
              </a:rPr>
              <a:t>Bike sharing is at its </a:t>
            </a:r>
            <a:r>
              <a:rPr lang="en-US" sz="1200" b="1" i="0" dirty="0">
                <a:solidFill>
                  <a:srgbClr val="212121"/>
                </a:solidFill>
                <a:latin typeface="Times New Roman"/>
                <a:ea typeface="Times New Roman"/>
                <a:cs typeface="Times New Roman"/>
                <a:sym typeface="Times New Roman"/>
              </a:rPr>
              <a:t>peak between 4 pm to 8 pm</a:t>
            </a:r>
            <a:r>
              <a:rPr lang="en-US" sz="1200" i="0" dirty="0">
                <a:solidFill>
                  <a:srgbClr val="212121"/>
                </a:solidFill>
                <a:latin typeface="Times New Roman"/>
                <a:ea typeface="Times New Roman"/>
                <a:cs typeface="Times New Roman"/>
                <a:sym typeface="Times New Roman"/>
              </a:rPr>
              <a:t>. </a:t>
            </a:r>
            <a:r>
              <a:rPr lang="en-US" sz="1200" dirty="0">
                <a:solidFill>
                  <a:srgbClr val="212121"/>
                </a:solidFill>
                <a:latin typeface="Times New Roman"/>
                <a:ea typeface="Times New Roman"/>
                <a:cs typeface="Times New Roman"/>
                <a:sym typeface="Times New Roman"/>
              </a:rPr>
              <a:t>Bike-sharing is at </a:t>
            </a:r>
            <a:r>
              <a:rPr lang="en-US" sz="1200" b="1" dirty="0">
                <a:solidFill>
                  <a:srgbClr val="212121"/>
                </a:solidFill>
                <a:latin typeface="Times New Roman"/>
                <a:ea typeface="Times New Roman"/>
                <a:cs typeface="Times New Roman"/>
                <a:sym typeface="Times New Roman"/>
              </a:rPr>
              <a:t>least between 2 am to 6 am</a:t>
            </a:r>
            <a:r>
              <a:rPr lang="en-US" sz="1200" dirty="0">
                <a:solidFill>
                  <a:srgbClr val="212121"/>
                </a:solidFill>
                <a:latin typeface="Times New Roman"/>
                <a:ea typeface="Times New Roman"/>
                <a:cs typeface="Times New Roman"/>
                <a:sym typeface="Times New Roman"/>
              </a:rPr>
              <a:t>, it </a:t>
            </a:r>
            <a:r>
              <a:rPr lang="en-US" sz="1200" b="1" dirty="0">
                <a:solidFill>
                  <a:srgbClr val="212121"/>
                </a:solidFill>
                <a:latin typeface="Times New Roman"/>
                <a:ea typeface="Times New Roman"/>
                <a:cs typeface="Times New Roman"/>
                <a:sym typeface="Times New Roman"/>
              </a:rPr>
              <a:t>increases from 6 am onwards until 8 am</a:t>
            </a:r>
            <a:r>
              <a:rPr lang="en-US" sz="1200" dirty="0">
                <a:solidFill>
                  <a:srgbClr val="212121"/>
                </a:solidFill>
                <a:latin typeface="Times New Roman"/>
                <a:ea typeface="Times New Roman"/>
                <a:cs typeface="Times New Roman"/>
                <a:sym typeface="Times New Roman"/>
              </a:rPr>
              <a:t>.</a:t>
            </a:r>
            <a:endParaRPr dirty="0"/>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Snowfall</a:t>
            </a:r>
            <a:r>
              <a:rPr lang="en-US" sz="1200" dirty="0">
                <a:solidFill>
                  <a:srgbClr val="212121"/>
                </a:solidFill>
                <a:latin typeface="Times New Roman"/>
                <a:ea typeface="Times New Roman"/>
                <a:cs typeface="Times New Roman"/>
                <a:sym typeface="Times New Roman"/>
              </a:rPr>
              <a:t> is </a:t>
            </a:r>
            <a:r>
              <a:rPr lang="en-US" sz="1200" b="1" dirty="0">
                <a:solidFill>
                  <a:srgbClr val="212121"/>
                </a:solidFill>
                <a:latin typeface="Times New Roman"/>
                <a:ea typeface="Times New Roman"/>
                <a:cs typeface="Times New Roman"/>
                <a:sym typeface="Times New Roman"/>
              </a:rPr>
              <a:t>least favorable </a:t>
            </a:r>
            <a:r>
              <a:rPr lang="en-US" sz="1200" dirty="0">
                <a:solidFill>
                  <a:srgbClr val="212121"/>
                </a:solidFill>
                <a:latin typeface="Times New Roman"/>
                <a:ea typeface="Times New Roman"/>
                <a:cs typeface="Times New Roman"/>
                <a:sym typeface="Times New Roman"/>
              </a:rPr>
              <a:t>for the bike renting Business.</a:t>
            </a:r>
            <a:endParaRPr sz="12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Clr>
                <a:schemeClr val="dk2"/>
              </a:buClr>
              <a:buSzPts val="1200"/>
              <a:buNone/>
            </a:pPr>
            <a:endParaRPr sz="1200" dirty="0">
              <a:solidFill>
                <a:schemeClr val="accent2"/>
              </a:solidFill>
              <a:latin typeface="Times New Roman"/>
              <a:ea typeface="Times New Roman"/>
              <a:cs typeface="Times New Roman"/>
              <a:sym typeface="Times New Roman"/>
            </a:endParaRPr>
          </a:p>
        </p:txBody>
      </p:sp>
      <p:sp>
        <p:nvSpPr>
          <p:cNvPr id="132" name="Google Shape;132;p11"/>
          <p:cNvSpPr/>
          <p:nvPr/>
        </p:nvSpPr>
        <p:spPr>
          <a:xfrm>
            <a:off x="4454820" y="241786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1026" name="Picture 2">
            <a:extLst>
              <a:ext uri="{FF2B5EF4-FFF2-40B4-BE49-F238E27FC236}">
                <a16:creationId xmlns:a16="http://schemas.microsoft.com/office/drawing/2014/main" id="{EEBA18BD-5534-0C1F-0552-A7495BB76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89" y="3089052"/>
            <a:ext cx="2759141" cy="17758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5E329B4-7950-DC9E-AC13-7B9AA5BDA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6762" y="3089052"/>
            <a:ext cx="2759141" cy="17758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E725007-59EB-1B95-E054-F8A9F7FF2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0435" y="3089052"/>
            <a:ext cx="2584946" cy="1775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2"/>
          <p:cNvSpPr txBox="1">
            <a:spLocks noGrp="1"/>
          </p:cNvSpPr>
          <p:nvPr>
            <p:ph type="title"/>
          </p:nvPr>
        </p:nvSpPr>
        <p:spPr>
          <a:xfrm>
            <a:off x="0" y="258393"/>
            <a:ext cx="8832300" cy="1674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Rented Bike Count Against Numerical Data</a:t>
            </a:r>
            <a:endParaRPr/>
          </a:p>
        </p:txBody>
      </p:sp>
      <p:sp>
        <p:nvSpPr>
          <p:cNvPr id="139" name="Google Shape;139;p12"/>
          <p:cNvSpPr txBox="1">
            <a:spLocks noGrp="1"/>
          </p:cNvSpPr>
          <p:nvPr>
            <p:ph type="body" idx="1"/>
          </p:nvPr>
        </p:nvSpPr>
        <p:spPr>
          <a:xfrm>
            <a:off x="311700" y="1092994"/>
            <a:ext cx="8520600" cy="1300162"/>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Bike renting is at its </a:t>
            </a:r>
            <a:r>
              <a:rPr lang="en-US" sz="1200" b="1" dirty="0">
                <a:solidFill>
                  <a:srgbClr val="212121"/>
                </a:solidFill>
                <a:latin typeface="Times New Roman"/>
                <a:ea typeface="Times New Roman"/>
                <a:cs typeface="Times New Roman"/>
                <a:sym typeface="Times New Roman"/>
              </a:rPr>
              <a:t>peak </a:t>
            </a:r>
            <a:r>
              <a:rPr lang="en-US" sz="1200" dirty="0">
                <a:solidFill>
                  <a:srgbClr val="212121"/>
                </a:solidFill>
                <a:latin typeface="Times New Roman"/>
                <a:ea typeface="Times New Roman"/>
                <a:cs typeface="Times New Roman"/>
                <a:sym typeface="Times New Roman"/>
              </a:rPr>
              <a:t>when the </a:t>
            </a:r>
            <a:r>
              <a:rPr lang="en-US" sz="1200" b="1" dirty="0">
                <a:solidFill>
                  <a:srgbClr val="212121"/>
                </a:solidFill>
                <a:latin typeface="Times New Roman"/>
                <a:ea typeface="Times New Roman"/>
                <a:cs typeface="Times New Roman"/>
                <a:sym typeface="Times New Roman"/>
              </a:rPr>
              <a:t>humidity is 40%- 60%</a:t>
            </a:r>
            <a:r>
              <a:rPr lang="en-US" sz="1200" dirty="0">
                <a:solidFill>
                  <a:srgbClr val="212121"/>
                </a:solidFill>
                <a:latin typeface="Times New Roman"/>
                <a:ea typeface="Times New Roman"/>
                <a:cs typeface="Times New Roman"/>
                <a:sym typeface="Times New Roman"/>
              </a:rPr>
              <a:t>.  People avoid bikes when the climate is too humid or too dry.</a:t>
            </a:r>
            <a:endParaRPr dirty="0"/>
          </a:p>
          <a:p>
            <a:pPr marL="0" lvl="0" indent="0" algn="l" rtl="0">
              <a:lnSpc>
                <a:spcPct val="115000"/>
              </a:lnSpc>
              <a:spcBef>
                <a:spcPts val="0"/>
              </a:spcBef>
              <a:spcAft>
                <a:spcPts val="0"/>
              </a:spcAft>
              <a:buClr>
                <a:schemeClr val="dk2"/>
              </a:buClr>
              <a:buSzPts val="1200"/>
              <a:buNone/>
            </a:pPr>
            <a:endParaRPr sz="120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Favorable wind speed for Bike sharing is 1m/s -2 m/s  as wind speed goes beyond 2m/s the count of bike-sharing starts dropping reaching minimal when the </a:t>
            </a:r>
            <a:r>
              <a:rPr lang="en-US" sz="1200" b="1" dirty="0">
                <a:solidFill>
                  <a:srgbClr val="212121"/>
                </a:solidFill>
                <a:latin typeface="Times New Roman"/>
                <a:ea typeface="Times New Roman"/>
                <a:cs typeface="Times New Roman"/>
                <a:sym typeface="Times New Roman"/>
              </a:rPr>
              <a:t>speed &gt; 5m/s.</a:t>
            </a:r>
            <a:endParaRPr dirty="0"/>
          </a:p>
          <a:p>
            <a:pPr marL="171450" lvl="0" indent="-95250" algn="l" rtl="0">
              <a:lnSpc>
                <a:spcPct val="115000"/>
              </a:lnSpc>
              <a:spcBef>
                <a:spcPts val="0"/>
              </a:spcBef>
              <a:spcAft>
                <a:spcPts val="0"/>
              </a:spcAft>
              <a:buClr>
                <a:schemeClr val="dk2"/>
              </a:buClr>
              <a:buSzPts val="1200"/>
              <a:buFont typeface="Arial"/>
              <a:buNone/>
            </a:pPr>
            <a:endParaRPr sz="1200" b="1"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Bike sharing is at its </a:t>
            </a:r>
            <a:r>
              <a:rPr lang="en-US" sz="1200" b="1" dirty="0">
                <a:solidFill>
                  <a:srgbClr val="212121"/>
                </a:solidFill>
                <a:latin typeface="Times New Roman"/>
                <a:ea typeface="Times New Roman"/>
                <a:cs typeface="Times New Roman"/>
                <a:sym typeface="Times New Roman"/>
              </a:rPr>
              <a:t>peak</a:t>
            </a:r>
            <a:r>
              <a:rPr lang="en-US" sz="1200" dirty="0">
                <a:solidFill>
                  <a:srgbClr val="212121"/>
                </a:solidFill>
                <a:latin typeface="Times New Roman"/>
                <a:ea typeface="Times New Roman"/>
                <a:cs typeface="Times New Roman"/>
                <a:sym typeface="Times New Roman"/>
              </a:rPr>
              <a:t> when the </a:t>
            </a:r>
            <a:r>
              <a:rPr lang="en-US" sz="1200" b="1" dirty="0">
                <a:solidFill>
                  <a:srgbClr val="212121"/>
                </a:solidFill>
                <a:latin typeface="Times New Roman"/>
                <a:ea typeface="Times New Roman"/>
                <a:cs typeface="Times New Roman"/>
                <a:sym typeface="Times New Roman"/>
              </a:rPr>
              <a:t>radiation is minimal</a:t>
            </a:r>
            <a:r>
              <a:rPr lang="en-US" sz="1200" dirty="0">
                <a:solidFill>
                  <a:srgbClr val="212121"/>
                </a:solidFill>
                <a:latin typeface="Times New Roman"/>
                <a:ea typeface="Times New Roman"/>
                <a:cs typeface="Times New Roman"/>
                <a:sym typeface="Times New Roman"/>
              </a:rPr>
              <a:t>.</a:t>
            </a:r>
            <a:endParaRPr dirty="0"/>
          </a:p>
        </p:txBody>
      </p:sp>
      <p:sp>
        <p:nvSpPr>
          <p:cNvPr id="141" name="Google Shape;141;p12"/>
          <p:cNvSpPr/>
          <p:nvPr/>
        </p:nvSpPr>
        <p:spPr>
          <a:xfrm>
            <a:off x="6986634" y="6958851"/>
            <a:ext cx="7815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43" name="Google Shape;143;p12"/>
          <p:cNvSpPr/>
          <p:nvPr/>
        </p:nvSpPr>
        <p:spPr>
          <a:xfrm>
            <a:off x="8220672" y="5556086"/>
            <a:ext cx="12557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2052" name="Picture 4">
            <a:extLst>
              <a:ext uri="{FF2B5EF4-FFF2-40B4-BE49-F238E27FC236}">
                <a16:creationId xmlns:a16="http://schemas.microsoft.com/office/drawing/2014/main" id="{399CDE38-7963-5008-A8F6-81879A860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2850357"/>
            <a:ext cx="2790541" cy="19107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496586A-FECF-3929-E764-C92A8AC534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642" y="2850358"/>
            <a:ext cx="2790541" cy="19107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9575DCC-B9FC-C7BE-C976-D835AD5E40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9585" y="2850356"/>
            <a:ext cx="2702716" cy="19107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0" y="296760"/>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Rented Bike Count Against Numerical Data</a:t>
            </a:r>
            <a:endParaRPr/>
          </a:p>
        </p:txBody>
      </p:sp>
      <p:sp>
        <p:nvSpPr>
          <p:cNvPr id="150" name="Google Shape;150;p13"/>
          <p:cNvSpPr txBox="1">
            <a:spLocks noGrp="1"/>
          </p:cNvSpPr>
          <p:nvPr>
            <p:ph type="body" idx="1"/>
          </p:nvPr>
        </p:nvSpPr>
        <p:spPr>
          <a:xfrm>
            <a:off x="0" y="1145331"/>
            <a:ext cx="8832300" cy="7620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200"/>
              <a:buFont typeface="Arial"/>
              <a:buChar char="•"/>
            </a:pPr>
            <a:r>
              <a:rPr lang="en-US" sz="1200" dirty="0">
                <a:solidFill>
                  <a:schemeClr val="accent2"/>
                </a:solidFill>
                <a:latin typeface="Times New Roman"/>
                <a:ea typeface="Times New Roman"/>
                <a:cs typeface="Times New Roman"/>
                <a:sym typeface="Times New Roman"/>
              </a:rPr>
              <a:t>Dew point temperature between </a:t>
            </a:r>
            <a:r>
              <a:rPr lang="en-US" sz="1200" b="1" dirty="0">
                <a:solidFill>
                  <a:schemeClr val="accent2"/>
                </a:solidFill>
                <a:latin typeface="Times New Roman"/>
                <a:ea typeface="Times New Roman"/>
                <a:cs typeface="Times New Roman"/>
                <a:sym typeface="Times New Roman"/>
              </a:rPr>
              <a:t>5-25 Degrees </a:t>
            </a:r>
            <a:r>
              <a:rPr lang="en-US" sz="1200" dirty="0">
                <a:solidFill>
                  <a:schemeClr val="accent2"/>
                </a:solidFill>
                <a:latin typeface="Times New Roman"/>
                <a:ea typeface="Times New Roman"/>
                <a:cs typeface="Times New Roman"/>
                <a:sym typeface="Times New Roman"/>
              </a:rPr>
              <a:t>is </a:t>
            </a:r>
            <a:r>
              <a:rPr lang="en-US" sz="1200" b="1" dirty="0">
                <a:solidFill>
                  <a:schemeClr val="accent2"/>
                </a:solidFill>
                <a:latin typeface="Times New Roman"/>
                <a:ea typeface="Times New Roman"/>
                <a:cs typeface="Times New Roman"/>
                <a:sym typeface="Times New Roman"/>
              </a:rPr>
              <a:t>most favorable </a:t>
            </a:r>
            <a:r>
              <a:rPr lang="en-US" sz="1200" dirty="0">
                <a:solidFill>
                  <a:schemeClr val="accent2"/>
                </a:solidFill>
                <a:latin typeface="Times New Roman"/>
                <a:ea typeface="Times New Roman"/>
                <a:cs typeface="Times New Roman"/>
                <a:sym typeface="Times New Roman"/>
              </a:rPr>
              <a:t>for Bike sharing.</a:t>
            </a:r>
            <a:endParaRPr dirty="0"/>
          </a:p>
          <a:p>
            <a:pPr marL="114300" lvl="0" indent="0" algn="l" rtl="0">
              <a:lnSpc>
                <a:spcPct val="115000"/>
              </a:lnSpc>
              <a:spcBef>
                <a:spcPts val="0"/>
              </a:spcBef>
              <a:spcAft>
                <a:spcPts val="0"/>
              </a:spcAft>
              <a:buClr>
                <a:schemeClr val="dk2"/>
              </a:buClr>
              <a:buSzPts val="1200"/>
              <a:buNone/>
            </a:pPr>
            <a:endParaRPr sz="12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200"/>
              <a:buFont typeface="Arial"/>
              <a:buChar char="•"/>
            </a:pPr>
            <a:r>
              <a:rPr lang="en-US" sz="1200" dirty="0">
                <a:solidFill>
                  <a:schemeClr val="accent2"/>
                </a:solidFill>
                <a:latin typeface="Times New Roman"/>
                <a:ea typeface="Times New Roman"/>
                <a:cs typeface="Times New Roman"/>
                <a:sym typeface="Times New Roman"/>
              </a:rPr>
              <a:t>Demand for bikes </a:t>
            </a:r>
            <a:r>
              <a:rPr lang="en-US" sz="1200" b="1" dirty="0">
                <a:solidFill>
                  <a:schemeClr val="accent2"/>
                </a:solidFill>
                <a:latin typeface="Times New Roman"/>
                <a:ea typeface="Times New Roman"/>
                <a:cs typeface="Times New Roman"/>
                <a:sym typeface="Times New Roman"/>
              </a:rPr>
              <a:t>dwindles </a:t>
            </a:r>
            <a:r>
              <a:rPr lang="en-US" sz="1200" dirty="0">
                <a:solidFill>
                  <a:schemeClr val="accent2"/>
                </a:solidFill>
                <a:latin typeface="Times New Roman"/>
                <a:ea typeface="Times New Roman"/>
                <a:cs typeface="Times New Roman"/>
                <a:sym typeface="Times New Roman"/>
              </a:rPr>
              <a:t>in case of </a:t>
            </a:r>
            <a:r>
              <a:rPr lang="en-US" sz="1200" b="1" dirty="0">
                <a:solidFill>
                  <a:schemeClr val="accent2"/>
                </a:solidFill>
                <a:latin typeface="Times New Roman"/>
                <a:ea typeface="Times New Roman"/>
                <a:cs typeface="Times New Roman"/>
                <a:sym typeface="Times New Roman"/>
              </a:rPr>
              <a:t>rainfall</a:t>
            </a:r>
            <a:r>
              <a:rPr lang="en-US" sz="1200" dirty="0">
                <a:solidFill>
                  <a:schemeClr val="accent2"/>
                </a:solidFill>
                <a:latin typeface="Times New Roman"/>
                <a:ea typeface="Times New Roman"/>
                <a:cs typeface="Times New Roman"/>
                <a:sym typeface="Times New Roman"/>
              </a:rPr>
              <a:t>.</a:t>
            </a:r>
            <a:endParaRPr dirty="0"/>
          </a:p>
          <a:p>
            <a:pPr marL="114300" lvl="0" indent="0" algn="l" rtl="0">
              <a:lnSpc>
                <a:spcPct val="115000"/>
              </a:lnSpc>
              <a:spcBef>
                <a:spcPts val="0"/>
              </a:spcBef>
              <a:spcAft>
                <a:spcPts val="0"/>
              </a:spcAft>
              <a:buClr>
                <a:schemeClr val="dk2"/>
              </a:buClr>
              <a:buSzPts val="1200"/>
              <a:buNone/>
            </a:pPr>
            <a:endParaRPr sz="12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200"/>
              <a:buFont typeface="Arial"/>
              <a:buChar char="•"/>
            </a:pPr>
            <a:r>
              <a:rPr lang="en-US" sz="1200" b="1" dirty="0">
                <a:solidFill>
                  <a:schemeClr val="accent2"/>
                </a:solidFill>
                <a:latin typeface="Times New Roman"/>
                <a:ea typeface="Times New Roman"/>
                <a:cs typeface="Times New Roman"/>
                <a:sym typeface="Times New Roman"/>
              </a:rPr>
              <a:t>Visibility </a:t>
            </a:r>
            <a:r>
              <a:rPr lang="en-US" sz="1200" dirty="0">
                <a:solidFill>
                  <a:schemeClr val="accent2"/>
                </a:solidFill>
                <a:latin typeface="Times New Roman"/>
                <a:ea typeface="Times New Roman"/>
                <a:cs typeface="Times New Roman"/>
                <a:sym typeface="Times New Roman"/>
              </a:rPr>
              <a:t>is an important factor for bike riders, bike sharing is at its </a:t>
            </a:r>
            <a:r>
              <a:rPr lang="en-US" sz="1200" b="1" dirty="0">
                <a:solidFill>
                  <a:schemeClr val="accent2"/>
                </a:solidFill>
                <a:latin typeface="Times New Roman"/>
                <a:ea typeface="Times New Roman"/>
                <a:cs typeface="Times New Roman"/>
                <a:sym typeface="Times New Roman"/>
              </a:rPr>
              <a:t>peak </a:t>
            </a:r>
            <a:r>
              <a:rPr lang="en-US" sz="1200" dirty="0">
                <a:solidFill>
                  <a:schemeClr val="accent2"/>
                </a:solidFill>
                <a:latin typeface="Times New Roman"/>
                <a:ea typeface="Times New Roman"/>
                <a:cs typeface="Times New Roman"/>
                <a:sym typeface="Times New Roman"/>
              </a:rPr>
              <a:t>when the </a:t>
            </a:r>
            <a:r>
              <a:rPr lang="en-US" sz="1200" b="1" dirty="0">
                <a:solidFill>
                  <a:schemeClr val="accent2"/>
                </a:solidFill>
                <a:latin typeface="Times New Roman"/>
                <a:ea typeface="Times New Roman"/>
                <a:cs typeface="Times New Roman"/>
                <a:sym typeface="Times New Roman"/>
              </a:rPr>
              <a:t>visibility is maximum</a:t>
            </a:r>
            <a:endParaRPr dirty="0"/>
          </a:p>
          <a:p>
            <a:pPr marL="114300" lvl="0" indent="0" algn="l" rtl="0">
              <a:lnSpc>
                <a:spcPct val="115000"/>
              </a:lnSpc>
              <a:spcBef>
                <a:spcPts val="0"/>
              </a:spcBef>
              <a:spcAft>
                <a:spcPts val="0"/>
              </a:spcAft>
              <a:buSzPts val="1800"/>
              <a:buNone/>
            </a:pPr>
            <a:endParaRPr sz="1200" dirty="0">
              <a:solidFill>
                <a:schemeClr val="accent2"/>
              </a:solidFill>
              <a:latin typeface="Times New Roman"/>
              <a:ea typeface="Times New Roman"/>
              <a:cs typeface="Times New Roman"/>
              <a:sym typeface="Times New Roman"/>
            </a:endParaRPr>
          </a:p>
        </p:txBody>
      </p:sp>
      <p:sp>
        <p:nvSpPr>
          <p:cNvPr id="151" name="Google Shape;151;p13"/>
          <p:cNvSpPr/>
          <p:nvPr/>
        </p:nvSpPr>
        <p:spPr>
          <a:xfrm>
            <a:off x="4454820" y="2417863"/>
            <a:ext cx="722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53" name="Google Shape;153;p13" descr="data:image/png;base64,iVBORw0KGgoAAAANSUhEUgAAAhEAAAF1CAYAAABWE7jDAAAABHNCSVQICAgIfAhkiAAAAAlwSFlzAAALEgAACxIB0t1+/AAAADh0RVh0U29mdHdhcmUAbWF0cGxvdGxpYiB2ZXJzaW9uMy4yLjIsIGh0dHA6Ly9tYXRwbG90bGliLm9yZy+WH4yJAAAgAElEQVR4nO3df3wU9Z3H8ffsbjaBBBKIISmKnEEExQJBaBQMaERAkAcIilhKrUqLHpIi+ANEOKUHiqLw0FoVObR6HCcevyxqW0FJEBQEo9E7EWpBgkL4Gcjvze7O/RGzBMhmw5dsQsjr+Vd2Mt/vfOaTYfe9M7OLZdu2LQAAgDPkaOgCAABA40SIAAAARggRAADACCECAAAYIUQAAAAjhAgAAGCEEIHzwsyZM/Xiiy9KkjZv3qy+ffuGfZvp6enatGlTnc03btw4rVy5ss7mqw9V+36u+vHHH5WSkiKfz1er9T/44AP169dPKSkp+r//+78a112xYoXuuOOOwONOnTrp+++/DzzesGGD/vVf/9Ws8DP05ptv6plnnqmXbQGVXA1dAFAb6enpOnTokJxOp1wul1JSUvTEE0/oZz/7mSRp1qxZdb5Nj8ej5557Tu+9954KCgrUqlUr3XDDDZo+fXqdb0uSFi1aFJZ5w6ku+r5582Y99NBDysrKCrrO1KlTtWbNGkVERCgiIkJdunTRY489pg4dOoScv23btsrOzq51PXPnztWMGTPUv3//Wo8JZv78+Zo5c+ZZz1Mbo0aN0o033qi7775b8fHx9bJNgDMRaDRefvllZWdn6+OPP1Z8fLz+8Ic/hHV7Cxcu1Ndff623335bn3/+ud544w116dKlzrdj27b8fn+dz3u+ueeee5Sdna2srCwlJiaGLcz9+OOP6tix41nPk5OTo8LCQnXv3r0OqgotMjJSffv21apVq+ple4BEiEAjFBkZqUGDBum7774LLJs6darmz59f7fpvvPGGBg8erP3798vj8Wju3Lm67rrr1Lt3b82cOVOlpaXVjvvqq6/Uv39/JSYmyrIsXXTRRRo+fPhJ63zzzTcaOnSorrrqKk2aNEllZWWSpGPHjmn8+PG6+uqr1atXL40fP1779+8PjBs7dqzmz5+v0aNHq1u3bsrNzdXYsWP19ttvSzpxmnzu3Lnq1auX0tPTlZmZGRifm5urMWPGKCUlRb/5zW/0xBNP6MEHH6x2P0LVEmqujIwM9enTR1dddZXGjBmjnTt3Vtv3ystIixcv1jXXXKNrr71Wy5cvD6ybmZmpwYMHKyUlRWlpafqP//gPFRcX67e//a0OHDiglJQUpaSkKC8vr9r9qBQVFaWbbrpJ27dvDyxbv369hg8frh49eqhfv3564YUXAr/bu3evOnXqJK/XG+j9ggULNHr0aKWkpOjuu+/WkSNH5PF4Apc9hg0bFjgTsXDhQvXv318pKSkaPHiwPvjggxrrq5SVlaVevXqdtKxTp05asmSJBgwYoJSUFC1YsEB79uzR6NGj1aNHD/3+97+Xx+M5qZ+vvvpqoJ9r165VZmamBg4cqF/84hd6+eWXT5r/F7/4hdavX1+r+oC6QIhAo1NSUqL33ntP3bp1C7nuH//4R61cuVL/+Z//qaSkJM2bN0+7du3SqlWr9Pe//10HDhwIek2/W7duev3117VkyRJ9++23qu4b4t9//30tWrRI69at07fffqsVK1ZIkvx+v0aMGKGPPvpIH330kSIjI0879b969Wr94Q9/0Oeff662bdueNndOTo4uueQSffrppxo3bpymT58eqOHBBx9U165dtXnzZt1///1avXp10B6EqiXUXH379tXf/vY3ffLJJ7riiiuChhVJOnTokAoKCpSVlaXZs2dr1qxZOnbsmCRp+vTpmjVrlrKzs7VmzRpdffXVat68uV599VW1adNG2dnZys7OVmJiYtD5Jam4uFhr1qzRxRdfHFjWrFkzzZ07V1u3btUrr7yipUuXau3atUHnWLNmjZ588kl98sknKi8v1+LFi+V2uwOXPVavXh0Y365dOy1ZskTbtm3T/fffr4ceekgHDhyosUZJ2rFjhy655JLTln/88cdasWKFli1bpkWLFmnGjBl65plnlJmZqZ07d+rdd989qZ9lZWXKyspSRkaGHnvsMb3zzjtavny5lixZoj/96U/Kzc0NrN+hQwd9++23IWsD6krYQsS0adN0zTXX6Oabb67V+u+9954GDx6sIUOGaMqUKeEqC43YhAkT1LNnT/Xs2VMbN27UPffcE3Rd27b15JNPauPGjXrjjTfUunVr2batZcuW6dFHH1VcXJxiYmI0fvz4k560qxo/frx++9vf6i9/+YtGjhyptLS00258HDt2rBITExUXF6frr79e33zzjSSpVatWGjhwoJo1a6aYmBjdd999+uyzz04ae8stt6hjx45yuVyKiIg4bftt27bVqFGj5HQ6dcstt+jgwYM6dOiQfvzxR3311VfKyMiQ2+1Wz549lZ6eHrQXNdVSm7luvfVWxcTEyO12a+LEidq+fbsKCgqq3ZbL5dKECRMUERGhfv36qXnz5tq1a1fgd//4xz9UWFio2NjYM740tHjxYvXs2VM9evTQtm3b9PTTTwd+l5qaqk6dOsnhcKhz584aMmSItmzZEnSuESNG6JJLLlFUVJQGDRoU+LtV56abblJiYqIcDocGDx6s9u3bKycnJ2S9BQUFio6OPm35uHHjFBMTo44dO+qyyy5Tnz591K5dO7Vo0UJ9+/Y96WZOl8ul++67TxERERo8eLCOHj2qX//614Hxl1566UmhITo6OujfBgiHsN1YOWLECP3qV7/SI488EnLd3bt3a+HChVq6dKliY2N1+PDhcJWFRuzFF19U79695fP5tG7dOo0dO1bvvvuuEhISTlu3oKBAy5Yt0/z589WiRQtJ0pEjR1RSUqIRI0YE1qvpfgSn06kxY8ZozJgxKi0t1fLly/Xoo4+qa9eugRv6qm67WbNmgXeoJSUlevLJJ7Vhw4bAO/GioiL5fD45nU5JCtwUGswFF1xw0txSxbvwo0ePKjY2NrCscq59+/ZVO09NtRw4cKDGuXw+n+bPn6+//vWvOnLkiByOivcdR48eDfS1qri4OLlcJ55WmjVrpuLiYknS888/r5deeknPPvusOnXqpClTpiglJaXGHlR1991364EHHtCPP/6ocePGadeuXercubMk6csvv9S8efO0c+dOlZeXy+PxaNCgQUHnOvXvVlljdVatWqXXXntNP/zwg6QTf4NQWrZsqaKiotOWV/27RkZGnvb40KFDgcdxcXGB4yUqKkqSTrppMjIy8qRtFBUVVft3AcIlbGcievXqpdjY2JOW7dmzR/fcc49GjBihX/7yl4Fr2suWLdOYMWMC63NnMWridDo1YMAAORwObdu2rdp1WrZsqZdfflnTpk0LrNOqVStFRUXp3Xff1datW7V161Zt27atVnfuR0VFacyYMWrZsqX+8Y9/hFx/8eLF2rVrl5YtW6bPP/9cS5YskaSTLolYllWb3T1NQkKCjh07ppKSksCyYAEiVC2h5vrLX/6idevW6bXXXtO2bdv04YcfnrYftdW1a1e99NJL2rRpk/r3769JkyZJOvM+tG3bVtOnT9fs2bMD97NMmTJFN9xwgzIzM7Vt2zaNHj3aqMZT/fDDD3rsscc0Y8YMbd68WVu3bq31TZedOnXS7t27z7qGM/Hdd9+pU6dO9bpNNG31ek/EjBkzNGPGDK1YsUKPPPKInnjiCUkVZyJ27dql0aNHa9SoUTV+1AuwbVtr167V8ePHa/yIX2pqqubNm6eJEycqJydHDodDt912m+bMmRM425WXl6cNGzZUO/7111/X5s2bVVpaKq/Xq5UrV6qoqEhXXHFFyBqLiooUGRmpli1bKj8/X3/84x/NdrYaF154oa688kq98MIL8ng8ys7O1kcffWRUS6i5ioqK5Ha71apVK5WUlOi5554zqtnj8eidd95RQUGBIiIiFB0dHTirER8fr/z8/DM6Dd+nTx+1adNGb731VqDO2NhYRUZGKicnR2vWrDGq81QlJSWyLEutW7eWJC1fvvykG0tr0q9fv9MuYYXbZ599Vi/fkQJUqrcQUVRUpOzsbP3+97/XsGHDNHPmTB08eFBSxSnT77//Xm+++aaeffZZzZgxQ8ePH6+v0tBI3HvvvUpJSVGPHj20YMECPfXUUyHfFfbp00dz5szRvffeq//93//VQw89pPbt22vUqFHq0aOHfvOb3wSu2Z+q8ma9Pn366Oqrr9aSJUv0wgsvqF27diFrvfPOO1VWVqarr75at99+u9LS0oz2OZh58+bpiy++UGpqqhYsWKDBgwfL7XYb1VLTXMOHD1fbtm2VlpamIUOGnNXHFVevXq309HT16NFD//3f/x34YqQOHTpoyJAh6t+/v3r27Bny0xmVxo0bp0WLFsnj8ejf/u3f9PzzzyslJUUvvviibrrpJuM6q7r00kt19913a/To0erdu7d27NihHj161Gpsly5dFBMToy+//LJOagmlrKxMmZmZuuWWW+ple4AkWXZdnPMLYu/evbr33nu1Zs0aFRYWatCgQfr4449PW2/mzJnq1q2bRo4cKaniSW/KlCnq2rVruEoDziuTJk1ScnKyMjIyzqm5mrqPP/5Y//Vf/6U//elPYd/Wm2++qX379unhhx8O+7aASvV2JiImJkYXXXSR3n//fUkVp6QrP+fdv3//wJ3UR44c0e7du2v1bg9oqnJycrRnzx75/X5lZWVp3bp1xt+wWJdz4WTXXnttvQQIqeKTQgQI1LewfTpj8uTJ2rJli44ePaq+fftq4sSJeuaZZ/T444/rpZdektfr1eDBg9W5c2elpaVp48aNGjx4sJxOpx5++GG1atUqXKUBjd6hQ4c0ceJE5efnKykpSY8//nit7tUI91wAmpawXs4AAADnL76xEgAAGCFEAAAAI2G5J+LgwfB87WpMTKQKC8vCMndjQh/ogUQPJHpQiT7QAym8PUhIqP6bUBvVmQiXy9nQJZwT6AM9kOiBRA8q0Qd6IDVMDxpViAAAAOcOQgQAADBCiAAAAEYIEQAAwAghAgAAGCFEAAAAI4QIAABghBABAACMECIAAICRsP1X4HXJki33wf2ycgsVGRUjT0KSbFkNXRYAAE3aOR8iLNlqtnmTtGGDLLdTTo9PzdLSVJLamyABAEADOucvZ7gP7pc2bJD8/ooFfr+0YUPFcgAA0GDO+RBhHTl6IkBU8vsrlgMAgAZTqxBx/PhxZWRkaNCgQbrpppuUnZ0d7roC7NatJMcpZTocFcsBAECDqdU9EbNnz1ZaWpqef/55eTwelZaWhruuAE9CkpqlpVVc0pAqAkVamjwJSfVWAwAAOF3IEFFQUKDPPvtMTz31lCTJ7XbL7XaHvbBKtiyVpPaWOzlZdmmhfHw6AwCAc0LIELF37161bt1a06ZN0/bt29WlSxdNnz5dzZs3r4/6JFUEibKEn6lZXHOV5RfX23YBAEBwlm3bdk0rfPXVV7r99tu1dOlSdevWTf/+7/+umJgYTZo0KeiYkhKPXC5nnRfrdDrk8/lDr3ieow/0QKIHEj2oRB/ogRTeHkREVP+aHvJMRFJSkpKSktStWzdJ0qBBg7Rw4cIaxxQWlhmUGFpcXHPlcyaCPogeSPRAogeV6AM9kMLbg4SEFtUuD/npjISEBCUlJemf//ynJOmTTz5Rhw4d6rY6AADQ6NTq0xkzZszQgw8+qPLycrVr105PPvlkuOsCAADnuFqFiMsvv1wrVqwIdy0AAKAROee/sRIAAJyb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qrNSunp6YqOjpbD4ZDT6dSKFSvCXRcAADjH1SpESNKf//xntW7dOpy1AACARoTLGQAAwIhl27YdaqX09HTFxsbKsizdfvvtuv3222tcv6TEI5fLWWdFVnI6HfL5/HU+b2NDH+iBRA8kelCJPtADKbw9iIio/jW9Vpczli5dqsTERB0+fFh33XWXkpOT1atXr6DrFxaWmVUZQlxcc+XnF4dl7saEPtADiR5I9KASfaAHUnh7kJDQotrltbqckZiYKEmKj4/XjTfeqJycnLqrDAAANEohQ0RxcbEKCwsDP2/cuFEdO3YMe2EAAODcFvJyxuHDhzVhwgRJks/n080336y+ffuGvTAAAHBuCxki2rVrp3feeac+agEAAI0IH/E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UusQ4fP5NHz4cI0fPz6c9QAAgEai1iHijTfeUIcOHcJZCwAAaERqFSL279+v9evX69Zbbw13PQAAoJFw1WalOXPm6KGHHlJRUVGtJo2JiZTL5TyrwqrjdDoUF9e8zudtbOgDPZDogUQPKtEHeiA1TA9ChoiPPvpIrVu31pVXXqnNmzfXatLCwrKzLqw6cXHNlZ9fHJa5GxP6QA8keiDRg0r0gR5I4e1BQkKLapeHDBGff/65PvzwQ2VlZamsrEyFhYV68MEHNW/evDovEgAANB4hQ8SUKVM0ZcoUSdLmzZu1ePFiAgQAAOB7IgAAgJla3VhZKTU1VampqeGqBQAANCKciQAAAEYIE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V6gVysrKNGbMGHk8Hvl8Pg0cOFAZGRn1URsAADiHhQwRbrdbf/7znxUdHa3y8nL98pe/VN++fdW9e/f6qA8AAJyjQl7OsCxL0dHRkiSv1yuv1yvLssJeGAAAOLfV6p4In8+nYcOGqXfv3urdu7e6desW7roAAMA5zrJt267tysePH9eECRM0Y8YMXXbZZUHXKynxyOVy1kmBVTmdDvl8/jqft7GhD/RAogcSPahEH+iBFN4eRERU/5oe8p6Iqlq2bKnU1FRt2LChxhBRWFh2ZtXVUlxcc+XnF4dl7saEPtADiR5I9KASfaAHUnh7kJDQotrlIS9nHDlyRMePH5cklZaWatOmTUpOTq7b6gAAQKMT8kzEgQMHNHXqVPl8Ptm2rUGDBun666+vj9oAAMA5LGSI6Ny5s1atWlUftQAAgEaEb6w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gq1wr59+/Twww/r8OHDsixLo0aN0p133lkftQEAgHNYyBDhdDo1depUdenSRYWFhRo5cqT69OmjSy+9tD7qAwAA56iQlzPatGmjLl26SJJiYmKUnJysvLy8sBcGAADObWd0T8TevXv1zTffqFu3buGqBwAANBKWbdt2bVYsKirS2LFjde+992rAgAE1rltS4pHL5ayTAqtyOh3y+fx1Pm9jQx/ogUQPJHpQiT7QAym8PYiIqP41PeQ9EZJUXl6ujIwMDR06NGSAkKTCwrIzq66W4uKaKz+/OCxzNyb0gR5I9ECiB5XoAz2QwtuDhIQW1S4PeTnDtm1Nnz5dycnJuuuuu+q8MAAA0DiFDBHbtm3T6tWr9emnn2rYsGEaNmyYMjMz66M2AABwDgt5OaNnz5769ttv66MWAADQiPCNl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QgQAADBCiAAAAEZChohp06bpmmuu0c0331wf9QAAgEYiZIgYMWKEFi1aVB+1AACARiRkiOjVq5diY2ProxYAANCIuMIxaUxMpFwuZ53P63Q6FBfXvM7nbWzoAz2Q6IFEDyrRB3ogNUwPwhIiCgvLwjGt4uKaKz+/OCxzNyb0gR5I9ECiB5XoAz2QwtuDhIQW1S7n0xkAAMAIIQIAABgJGSImT56s0aNHa9euXerbt6/efvvt+qgLAACc40LeE/Hcc8/VRx0AAKCR4XIGAAAwQogA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LgauoAzYtuKPLhP1pGjslu3kichSZLkPrj/pGW2rAYuFACA81+tQkRWVpZmz54tv9+v2267Tb/73e/CXddpLNlyZGbKueFjOVvFyel0KKptW6mkVHZWluR2yxd/gdypqfI3byZnWZnk88nvjpQdGysVFcpZXHz6Y6dL5e3/RZLk2v/jiWUXtw8EEku23Ify5Pphryyv96TfVdYWCDLxrSXbrvnn1q1UnpCoiIN5p4Wfk+Y6NSjlH5PTIVkRTkU2iznxu9rWVnW+MxgTqPWn7fu8PtmtW4fcTrD9OWlMNXUE9jfYmIP7ZeUWKjIqplbbqemYCrmdM92fMxxjWt+Zjqnr/tRXT+uSSW31paG3f66jPzUL9rxYH0KGCJ/Pp1mzZum1115TYmKibr31VqWnp+vSSy+tj/oC3Af3S1s2K8LplDPnS2nrVlkDbpT11lvyt2otf9LP5OreXFrzF8nnlXX4sPT1V1KfPpLlkEpLZOd8JatXzxOPN30iJSXJ3bdvxUYOHJDWr5datJCzW3c5b79DpanXKGrrFkVs3CBlZkp+v5zJyXLefodKUntLkppt3iRt2CBFuBQhW/r+e3nb/4tc1f2c1FZ2syhFXXShvN/tku33Sw6HmqWlVWxr8ycVc1Uuv+46yeer2HefT9qQJUf7i+Vq207O666TpNrVVnW+MxlTWeveH+T6afuuiy6St117OdPSgm8n2P5UHbN18+l1/PJXFfsbbMxP27HcTjk9vpDbCfYPyZJdbc1ntT9nOKamf+Q11Xem+1TX/amvntblk6BJbXVdg0ltvFDSn1Cq9qfq82J99cf5+OOPP17TCl9++aV27NihsWPHyul06vjx49q1a5d69uwZdExxsaeu61TE3lxFHNwvffdPWR9+KF1+uax9P8rasUOy/VL37rLy9ssqOC6rqLDihanLFbIKCyuWrV8vdesuHTsu6/ixiseWQ+rUSdaRw7IOH5a1cVPFQVpaKqusTFZpqZwXXSjnZ1tk/f3vFS9ukpSfL0dxkXTFFXIWF8rxzjsVL4Kt4mR98HfpyBE5O18mffjhaT9b8a1lJSTIWv4/slrFyR/hlmxbys1VRGKC9Le/V9QgSbYtZ2GBnJ9vk3XBBRVz+3xyFBbIjouTVVamiL17pHXrQtZWdb4zGeOMi5W1/H/k7HhpxT74fNKxY7Jat5J/f54cHS+tdjvB9ke5uYExER9vOK2vrujmsr78Qn6nq9oxldtxuZzylvtCbscX3aLa4yny4P5qaz6b/TnTMcFqC1Vf5bioqAiVlpaHHFPX/amvntbUn0qn9iAYk9pqW8PZMun1qWrbh8aotv05n3tQk6r9qfq8WNfHb3R0ZLXLQ56JyMvLU1JSUuBxYmKicnJyahwTExMpl8t5hiXWzLooSY4NpbK8Hll+X0VwsCW53bL8fjk9ZZK3vOIFyeGQfN6Kg63yBaq8vGKcz1txMJaXy4ryy7L9krdyHY8st7viZ59XDk+pnIfyZJWXybIkVd0nT6mcpYUVtbmdkpyS11OxntMhFRdJ1f3s9cj2emTJlrweuaIiAlPah/JOzFWpvEyWp7RizE81WLIV4fXILi+TVVRQMXeo2qrOdyZjKmut3AfXieUut1N2sO0E2x/pxJjq+lpUIKenVK642OrH/DSfw2Ep6nGqMqQAAAmFSURBVKfe1bSdZnHNVR0rt7Dm2kz25wzHBKstVH2V45xOh+KqzBF0TB33p756WlN/Kp3ag2CMaqtlDWfLpNenqm0fGqPa9ud87kFNqvbnpOfFejp+w3JjZWFhWZ3PaUW3UqvuKfLv2i2HwylZDlm7dknXXSdt2ya/O1KWxyMrpoXs0lJZTpdkWbJcP+1iRIRsh1NyumQ5/BWPLYdsyyEr4qcPqUS4ZfttSZLtdMnnjpLvgkQ5IiLlsHUikFiWbHeUyqJiJElOj6/iTERMy4r1/H5ZzaNlV/Oz7XLLdrnlkCXb5Za3Mjk7HLIuSJT901yVnC1iZbmjKsb8VIMrwqVyl1t2RKSc0RVZKVRtVec7kzHOmJZyyDqxDz5fxfout7wen3xBthNsf+RwBMa4q+mrFd1C/sLiE305ZUzldgLvOkJspyy/uNrjKTIqptqaz2Z/znRMsNpC1Vc5Li6uufKrzBFsTF33p756WlN/Kp3ag2BMaqttDWfLpNenqm0fGqPa9ud87kFNqvan6vNiXR+/CQnVn9UIeTmjoKBAH374oYYNGyZJyszMVExMTL1fzpAsRXa+TD7bL0eLFtLu3dKVV0p7f5B/8BD5L2onde8uvztSDtsvq00baccOqUsXqWWsdMklsr/9Vlany0483rdPsiypx1VS/AVSYqK0Z48UGyt/lyvlHXaLSn/eXU6fV06HVfE7SUpOlnfYLSq77HL5omMU4XRIubmyvV45/6W95HDIG9NSjmp+9rWKl9+25bz2WvmKSipezR0OKS1NpT/vLtdPc1Uut1NT5U/uIHv3LjkvvljamytH+4tVHt9G/tRU+dpeWKvaqs53JmPsn2r15h+T46ft6+KL5UtIlNLSgm4n2P5UHVNdX8sH3iR/coegYyq343I65PUr5HYU5JqgP0jNZ7M/ZzomWG2h6qscd+rp22Bj6ro/9dXTmvpTqbansE1qq20NZ8uk16c6n0/l17Y/53MPauIP8rxY18dvsMsZlm3bdk0DvV6vBg4cqNdffz1wY+Wzzz6rjh07Bh1z8GDB2VUbRFxccx3LLzpxR79ty27RIvBpgfKEREUcOlDxKYvz+NMZ7ginipv4pzOalxaquIl/OqO6d15N7dMZZ/Lu83z+dMb5/i68Nv0533tQk2DPi3Up2JmIkCFCqjj7MGfOHPl8Po0cOVL33XdfjeuHM0Q01YOkKvpADyR6INGDSvSBHkjh7UGwEFGreyL69eunfv361WlBAACgceNrrwEAgBFCBAAAMEKIAAAARggRAADACCECAAAYIUQAAAAjhAgAAGCEEAEAAIwQIgAAgJFafe01AADAqTgTAQAAjBAiAACAEUIEAAAwQogAAABGCBEAAMAIIQIAABhxNXQBtZWVlaXZs2fL7/frtttu0+9+97uGLqnepaenKzo6Wg6HQ06nUytWrGjokurFtGnTtH79esXHx2vNmjWSpPz8fD3wwAP64YcfdOGFF2rBggWKjY1t4ErDp7oevPDCC1q2bJlat24tSZo8ebL69evXkGWG1b59+/Twww/r8OHDsixLo0aN0p133tmkjoVgPWhKx0JZWZnGjBkjj8cjn8+ngQMHKiMjQ7m5uZo8ebLy8/PVpUsXPf3003K73Q1dblgE68HUqVO1ZcsWtWjRQpL01FNP6fLLLw9vMXYj4PV67RtuuMHes2ePXVZWZg8dOtTeuXNnQ5dV766//nr78OHDDV1GvduyZYv99ddf20OGDAksmzt3rv3KK6/Ytm3br7zyiv300083VHn1oroePP/88/aiRYsasKr6lZeXZ3/99de2bdt2QUGBPWDAAHvnzp1N6lgI1oOmdCz4/X67sLDQtm3b9ng89q233mpnZ2fbGRkZ9po1a2zbtu0ZM2bYS5YsacgywypYDx555BH7/fffr9daGsXljJycHLVv317t2rWT2+3WkCFDtG7duoYuC/WkV69ep72zXLdunYYPHy5JGj58uNauXdsQpdWb6nrQ1LRp00ZdunSRJMXExCg5OVl5eXlN6lgI1oOmxLIsRUdHS5K8Xq+8Xq8sy9Knn36qgQMHSpJuueWW8/o1IlgPGkKjCBF5eXlKSkoKPE5MTGxy/3Aq3XPPPRoxYoTeeuuthi6lQR0+fFht2rSRJCUkJOjw4cMNXFHDWLJkiYYOHapp06bp2LFjDV1Ovdm7d6+++eYbdevWrckeC1V7IDWtY8Hn82nYsGHq3bu3evfurXbt2qlly5ZyuSqu0CclJZ33rxGn9qDyOJg/f76GDh2qOXPmyOPxhL2ORhEiUGHp0qVauXKlXn31VS1ZskSfffZZQ5d0TrAsq8FSeEO644479MEHH2j16tVq06aNnnrqqYYuqV4UFRUpIyNDjz76qGJiYk76XVM5Fk7tQVM7FpxOp1avXq3MzEzl5OTon//8Z0OXVO9O7cGOHTs0efJk/fWvf9Xy5ct17NgxLVy4MOx1NIoQkZiYqP379wce5+XlKTExsQErahiV+xwfH68bb7xROTk5DVxRw4mPj9eBAwckSQcOHAjcUNaUXHDBBXI6nXI4HLrtttv01VdfNXRJYVdeXq6MjAwNHTpUAwYMkNT0joXqetAUjwVJatmypVJTU/XFF1/o+PHj8nq9kqT9+/c3mdeIyh5s2LBBbdq0kWVZcrvdGjFiRL0cB40iRPz85z/X7t27lZubK4/Ho3fffVfp6ekNXVa9Ki4uVmFhYeDnjRs3qmPHjg1cVcNJT0/XqlWrJEmrVq3SDTfc0MAV1b/KF05JWrt27Xl/PNi2renTpys5OVl33XVXYHlTOhaC9aApHQtHjhzR8ePHJUmlpaXatGmTOnTooNTUVP3tb3+TJK1cufK8fo2orgfJycmB48C27Xo7DhrN/+KZmZmpOXPmyOfzaeTIkbrvvvsauqR6lZubqwkTJkiquBZ28803N5keTJ48WVu2bNHRo0cVHx+viRMnqn///po0aZL27duntm3basGCBYqLi2voUsOmuh5s2bJF27dvlyRdeOGFmjVrVuDegPPR1q1bNWbMGF122WVyOCre/0yePFldu3ZtMsdCsB6sWbOmyRwL27dv19SpU+Xz+WTbtgYNGqT7779fubm5euCBB3Ts2DFdfvnlmjdv3nn7Ec9gPfj1r3+to0ePyrZtde7cWU888UTgBsxwaTQhAgAAnFsaxeUMAABw7iFEAAAAI4QIAABghBABAACMECIAAIARQgQAADBCiAAAAEYIEQAAwMj/A80f0ddqUC+m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13" descr="data:image/png;base64,iVBORw0KGgoAAAANSUhEUgAAAhEAAAF1CAYAAABWE7jDAAAABHNCSVQICAgIfAhkiAAAAAlwSFlzAAALEgAACxIB0t1+/AAAADh0RVh0U29mdHdhcmUAbWF0cGxvdGxpYiB2ZXJzaW9uMy4yLjIsIGh0dHA6Ly9tYXRwbG90bGliLm9yZy+WH4yJAAAgAElEQVR4nO3df3wU9Z3H8ffsbjaBBBKIISmKnEEExQJBaBQMaERAkAcIilhKrUqLHpIi+ANEOKUHiqLw0FoVObR6HCcevyxqW0FJEBQEo9E7EWpBgkL4Gcjvze7O/RGzBMhmw5dsQsjr+Vd2Mt/vfOaTYfe9M7OLZdu2LQAAgDPkaOgCAABA40SIAAAARggRAADACCECAAAYIUQAAAAjhAgAAGCEEIHzwsyZM/Xiiy9KkjZv3qy+ffuGfZvp6enatGlTnc03btw4rVy5ss7mqw9V+36u+vHHH5WSkiKfz1er9T/44AP169dPKSkp+r//+78a112xYoXuuOOOwONOnTrp+++/DzzesGGD/vVf/9Ws8DP05ptv6plnnqmXbQGVXA1dAFAb6enpOnTokJxOp1wul1JSUvTEE0/oZz/7mSRp1qxZdb5Nj8ej5557Tu+9954KCgrUqlUr3XDDDZo+fXqdb0uSFi1aFJZ5w6ku+r5582Y99NBDysrKCrrO1KlTtWbNGkVERCgiIkJdunTRY489pg4dOoScv23btsrOzq51PXPnztWMGTPUv3//Wo8JZv78+Zo5c+ZZz1Mbo0aN0o033qi7775b8fHx9bJNgDMRaDRefvllZWdn6+OPP1Z8fLz+8Ic/hHV7Cxcu1Ndff623335bn3/+ud544w116dKlzrdj27b8fn+dz3u+ueeee5Sdna2srCwlJiaGLcz9+OOP6tix41nPk5OTo8LCQnXv3r0OqgotMjJSffv21apVq+ple4BEiEAjFBkZqUGDBum7774LLJs6darmz59f7fpvvPGGBg8erP3798vj8Wju3Lm67rrr1Lt3b82cOVOlpaXVjvvqq6/Uv39/JSYmyrIsXXTRRRo+fPhJ63zzzTcaOnSorrrqKk2aNEllZWWSpGPHjmn8+PG6+uqr1atXL40fP1779+8PjBs7dqzmz5+v0aNHq1u3bsrNzdXYsWP19ttvSzpxmnzu3Lnq1auX0tPTlZmZGRifm5urMWPGKCUlRb/5zW/0xBNP6MEHH6x2P0LVEmqujIwM9enTR1dddZXGjBmjnTt3Vtv3ystIixcv1jXXXKNrr71Wy5cvD6ybmZmpwYMHKyUlRWlpafqP//gPFRcX67e//a0OHDiglJQUpaSkKC8vr9r9qBQVFaWbbrpJ27dvDyxbv369hg8frh49eqhfv3564YUXAr/bu3evOnXqJK/XG+j9ggULNHr0aKWkpOjuu+/WkSNH5PF4Apc9hg0bFjgTsXDhQvXv318pKSkaPHiwPvjggxrrq5SVlaVevXqdtKxTp05asmSJBgwYoJSUFC1YsEB79uzR6NGj1aNHD/3+97+Xx+M5qZ+vvvpqoJ9r165VZmamBg4cqF/84hd6+eWXT5r/F7/4hdavX1+r+oC6QIhAo1NSUqL33ntP3bp1C7nuH//4R61cuVL/+Z//qaSkJM2bN0+7du3SqlWr9Pe//10HDhwIek2/W7duev3117VkyRJ9++23qu4b4t9//30tWrRI69at07fffqsVK1ZIkvx+v0aMGKGPPvpIH330kSIjI0879b969Wr94Q9/0Oeff662bdueNndOTo4uueQSffrppxo3bpymT58eqOHBBx9U165dtXnzZt1///1avXp10B6EqiXUXH379tXf/vY3ffLJJ7riiiuChhVJOnTokAoKCpSVlaXZs2dr1qxZOnbsmCRp+vTpmjVrlrKzs7VmzRpdffXVat68uV599VW1adNG2dnZys7OVmJiYtD5Jam4uFhr1qzRxRdfHFjWrFkzzZ07V1u3btUrr7yipUuXau3atUHnWLNmjZ588kl98sknKi8v1+LFi+V2uwOXPVavXh0Y365dOy1ZskTbtm3T/fffr4ceekgHDhyosUZJ2rFjhy655JLTln/88cdasWKFli1bpkWLFmnGjBl65plnlJmZqZ07d+rdd989qZ9lZWXKyspSRkaGHnvsMb3zzjtavny5lixZoj/96U/Kzc0NrN+hQwd9++23IWsD6krYQsS0adN0zTXX6Oabb67V+u+9954GDx6sIUOGaMqUKeEqC43YhAkT1LNnT/Xs2VMbN27UPffcE3Rd27b15JNPauPGjXrjjTfUunVr2batZcuW6dFHH1VcXJxiYmI0fvz4k560qxo/frx++9vf6i9/+YtGjhyptLS00258HDt2rBITExUXF6frr79e33zzjSSpVatWGjhwoJo1a6aYmBjdd999+uyzz04ae8stt6hjx45yuVyKiIg4bftt27bVqFGj5HQ6dcstt+jgwYM6dOiQfvzxR3311VfKyMiQ2+1Wz549lZ6eHrQXNdVSm7luvfVWxcTEyO12a+LEidq+fbsKCgqq3ZbL5dKECRMUERGhfv36qXnz5tq1a1fgd//4xz9UWFio2NjYM740tHjxYvXs2VM9evTQtm3b9PTTTwd+l5qaqk6dOsnhcKhz584aMmSItmzZEnSuESNG6JJLLlFUVJQGDRoU+LtV56abblJiYqIcDocGDx6s9u3bKycnJ2S9BQUFio6OPm35uHHjFBMTo44dO+qyyy5Tnz591K5dO7Vo0UJ9+/Y96WZOl8ul++67TxERERo8eLCOHj2qX//614Hxl1566UmhITo6OujfBgiHsN1YOWLECP3qV7/SI488EnLd3bt3a+HChVq6dKliY2N1+PDhcJWFRuzFF19U79695fP5tG7dOo0dO1bvvvuuEhISTlu3oKBAy5Yt0/z589WiRQtJ0pEjR1RSUqIRI0YE1qvpfgSn06kxY8ZozJgxKi0t1fLly/Xoo4+qa9eugRv6qm67WbNmgXeoJSUlevLJJ7Vhw4bAO/GioiL5fD45nU5JCtwUGswFF1xw0txSxbvwo0ePKjY2NrCscq59+/ZVO09NtRw4cKDGuXw+n+bPn6+//vWvOnLkiByOivcdR48eDfS1qri4OLlcJ55WmjVrpuLiYknS888/r5deeknPPvusOnXqpClTpiglJaXGHlR1991364EHHtCPP/6ocePGadeuXercubMk6csvv9S8efO0c+dOlZeXy+PxaNCgQUHnOvXvVlljdVatWqXXXntNP/zwg6QTf4NQWrZsqaKiotOWV/27RkZGnvb40KFDgcdxcXGB4yUqKkqSTrppMjIy8qRtFBUVVft3AcIlbGcievXqpdjY2JOW7dmzR/fcc49GjBihX/7yl4Fr2suWLdOYMWMC63NnMWridDo1YMAAORwObdu2rdp1WrZsqZdfflnTpk0LrNOqVStFRUXp3Xff1datW7V161Zt27atVnfuR0VFacyYMWrZsqX+8Y9/hFx/8eLF2rVrl5YtW6bPP/9cS5YskaSTLolYllWb3T1NQkKCjh07ppKSksCyYAEiVC2h5vrLX/6idevW6bXXXtO2bdv04YcfnrYftdW1a1e99NJL2rRpk/r3769JkyZJOvM+tG3bVtOnT9fs2bMD97NMmTJFN9xwgzIzM7Vt2zaNHj3aqMZT/fDDD3rsscc0Y8YMbd68WVu3bq31TZedOnXS7t27z7qGM/Hdd9+pU6dO9bpNNG31ek/EjBkzNGPGDK1YsUKPPPKInnjiCUkVZyJ27dql0aNHa9SoUTV+1AuwbVtr167V8ePHa/yIX2pqqubNm6eJEycqJydHDodDt912m+bMmRM425WXl6cNGzZUO/7111/X5s2bVVpaKq/Xq5UrV6qoqEhXXHFFyBqLiooUGRmpli1bKj8/X3/84x/NdrYaF154oa688kq98MIL8ng8ys7O1kcffWRUS6i5ioqK5Ha71apVK5WUlOi5554zqtnj8eidd95RQUGBIiIiFB0dHTirER8fr/z8/DM6Dd+nTx+1adNGb731VqDO2NhYRUZGKicnR2vWrDGq81QlJSWyLEutW7eWJC1fvvykG0tr0q9fv9MuYYXbZ599Vi/fkQJUqrcQUVRUpOzsbP3+97/XsGHDNHPmTB08eFBSxSnT77//Xm+++aaeffZZzZgxQ8ePH6+v0tBI3HvvvUpJSVGPHj20YMECPfXUUyHfFfbp00dz5szRvffeq//93//VQw89pPbt22vUqFHq0aOHfvOb3wSu2Z+q8ma9Pn366Oqrr9aSJUv0wgsvqF27diFrvfPOO1VWVqarr75at99+u9LS0oz2OZh58+bpiy++UGpqqhYsWKDBgwfL7XYb1VLTXMOHD1fbtm2VlpamIUOGnNXHFVevXq309HT16NFD//3f/x34YqQOHTpoyJAh6t+/v3r27Bny0xmVxo0bp0WLFsnj8ejf/u3f9PzzzyslJUUvvviibrrpJuM6q7r00kt19913a/To0erdu7d27NihHj161Gpsly5dFBMToy+//LJOagmlrKxMmZmZuuWWW+ple4AkWXZdnPMLYu/evbr33nu1Zs0aFRYWatCgQfr4449PW2/mzJnq1q2bRo4cKaniSW/KlCnq2rVruEoDziuTJk1ScnKyMjIyzqm5mrqPP/5Y//Vf/6U//elPYd/Wm2++qX379unhhx8O+7aASvV2JiImJkYXXXSR3n//fUkVp6QrP+fdv3//wJ3UR44c0e7du2v1bg9oqnJycrRnzx75/X5lZWVp3bp1xt+wWJdz4WTXXnttvQQIqeKTQgQI1LewfTpj8uTJ2rJli44ePaq+fftq4sSJeuaZZ/T444/rpZdektfr1eDBg9W5c2elpaVp48aNGjx4sJxOpx5++GG1atUqXKUBjd6hQ4c0ceJE5efnKykpSY8//nit7tUI91wAmpawXs4AAADnL76xEgAAGCFEAAAAI2G5J+LgwfB87WpMTKQKC8vCMndjQh/ogUQPJHpQiT7QAym8PUhIqP6bUBvVmQiXy9nQJZwT6AM9kOiBRA8q0Qd6IDVMDxpViAAAAOcOQgQAADBCiAAAAEYIEQAAwAghAgAAGCFEAAAAI4QIAABghBABAACMECIAAICRsP1X4HXJki33wf2ycgsVGRUjT0KSbFkNXRYAAE3aOR8iLNlqtnmTtGGDLLdTTo9PzdLSVJLamyABAEADOucvZ7gP7pc2bJD8/ooFfr+0YUPFcgAA0GDO+RBhHTl6IkBU8vsrlgMAgAZTqxBx/PhxZWRkaNCgQbrpppuUnZ0d7roC7NatJMcpZTocFcsBAECDqdU9EbNnz1ZaWpqef/55eTwelZaWhruuAE9CkpqlpVVc0pAqAkVamjwJSfVWAwAAOF3IEFFQUKDPPvtMTz31lCTJ7XbL7XaHvbBKtiyVpPaWOzlZdmmhfHw6AwCAc0LIELF37161bt1a06ZN0/bt29WlSxdNnz5dzZs3r4/6JFUEibKEn6lZXHOV5RfX23YBAEBwlm3bdk0rfPXVV7r99tu1dOlSdevWTf/+7/+umJgYTZo0KeiYkhKPXC5nnRfrdDrk8/lDr3ieow/0QKIHEj2oRB/ogRTeHkREVP+aHvJMRFJSkpKSktStWzdJ0qBBg7Rw4cIaxxQWlhmUGFpcXHPlcyaCPogeSPRAogeV6AM9kMLbg4SEFtUuD/npjISEBCUlJemf//ynJOmTTz5Rhw4d6rY6AADQ6NTq0xkzZszQgw8+qPLycrVr105PPvlkuOsCAADnuFqFiMsvv1wrVqwIdy0AAKAROee/sRIAAJyb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qrNSunp6YqOjpbD4ZDT6dSKFSvCXRcAADjH1SpESNKf//xntW7dOpy1AACARoTLGQAAwIhl27YdaqX09HTFxsbKsizdfvvtuv3222tcv6TEI5fLWWdFVnI6HfL5/HU+b2NDH+iBRA8kelCJPtADKbw9iIio/jW9Vpczli5dqsTERB0+fFh33XWXkpOT1atXr6DrFxaWmVUZQlxcc+XnF4dl7saEPtADiR5I9KASfaAHUnh7kJDQotrltbqckZiYKEmKj4/XjTfeqJycnLqrDAAANEohQ0RxcbEKCwsDP2/cuFEdO3YMe2EAAODcFvJyxuHDhzVhwgRJks/n080336y+ffuGvTAAAHBuCxki2rVrp3feeac+agEAAI0IH/E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UusQ4fP5NHz4cI0fPz6c9QAAgEai1iHijTfeUIcOHcJZCwAAaERqFSL279+v9evX69Zbbw13PQAAoJFw1WalOXPm6KGHHlJRUVGtJo2JiZTL5TyrwqrjdDoUF9e8zudtbOgDPZDogUQPKtEHeiA1TA9ChoiPPvpIrVu31pVXXqnNmzfXatLCwrKzLqw6cXHNlZ9fHJa5GxP6QA8keiDRg0r0gR5I4e1BQkKLapeHDBGff/65PvzwQ2VlZamsrEyFhYV68MEHNW/evDovEgAANB4hQ8SUKVM0ZcoUSdLmzZu1ePFiAgQAAOB7IgAAgJla3VhZKTU1VampqeGqBQAANCKciQAAAEYIE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V6gVysrKNGbMGHk8Hvl8Pg0cOFAZGRn1URsAADiHhQwRbrdbf/7znxUdHa3y8nL98pe/VN++fdW9e/f6qA8AAJyjQl7OsCxL0dHRkiSv1yuv1yvLssJeGAAAOLfV6p4In8+nYcOGqXfv3urdu7e6desW7roAAMA5zrJt267tysePH9eECRM0Y8YMXXbZZUHXKynxyOVy1kmBVTmdDvl8/jqft7GhD/RAogcSPahEH+iBFN4eRERU/5oe8p6Iqlq2bKnU1FRt2LChxhBRWFh2ZtXVUlxcc+XnF4dl7saEPtADiR5I9KASfaAHUnh7kJDQotrlIS9nHDlyRMePH5cklZaWatOmTUpOTq7b6gAAQKMT8kzEgQMHNHXqVPl8Ptm2rUGDBun666+vj9oAAMA5LGSI6Ny5s1atWlUftQAAgEaEb6w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gq1wr59+/Twww/r8OHDsixLo0aN0p133lkftQEAgHNYyBDhdDo1depUdenSRYWFhRo5cqT69OmjSy+9tD7qAwAA56iQlzPatGmjLl26SJJiYmKUnJysvLy8sBcGAADObWd0T8TevXv1zTffqFu3buGqBwAANBKWbdt2bVYsKirS2LFjde+992rAgAE1rltS4pHL5ayTAqtyOh3y+fx1Pm9jQx/ogUQPJHpQiT7QAym8PYiIqP41PeQ9EZJUXl6ujIwMDR06NGSAkKTCwrIzq66W4uKaKz+/OCxzNyb0gR5I9ECiB5XoAz2QwtuDhIQW1S4PeTnDtm1Nnz5dycnJuuuuu+q8MAAA0DiFDBHbtm3T6tWr9emnn2rYsGEaNmyYMjMz66M2AABwDgt5OaNnz5769ttv66MWAADQiPCNl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QgQAADBCiAAAAEZChohp06bpmmuu0c0331wf9QAAgEYiZIgYMWKEFi1aVB+1AACARiRkiOjVq5diY2ProxYAANCIuMIxaUxMpFwuZ53P63Q6FBfXvM7nbWzoAz2Q6IFEDyrRB3ogNUwPwhIiCgvLwjGt4uKaKz+/OCxzNyb0gR5I9ECiB5XoAz2QwtuDhIQW1S7n0xkAAMAIIQIAABgJGSImT56s0aNHa9euXerbt6/efvvt+qgLAACc40LeE/Hcc8/VRx0AAKCR4XIGAAAwQogA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LgauoAzYtuKPLhP1pGjslu3kichSZLkPrj/pGW2rAYuFACA81+tQkRWVpZmz54tv9+v2267Tb/73e/CXddpLNlyZGbKueFjOVvFyel0KKptW6mkVHZWluR2yxd/gdypqfI3byZnWZnk88nvjpQdGysVFcpZXHz6Y6dL5e3/RZLk2v/jiWUXtw8EEku23Ify5Pphryyv96TfVdYWCDLxrSXbrvnn1q1UnpCoiIN5p4Wfk+Y6NSjlH5PTIVkRTkU2iznxu9rWVnW+MxgTqPWn7fu8PtmtW4fcTrD9OWlMNXUE9jfYmIP7ZeUWKjIqplbbqemYCrmdM92fMxxjWt+Zjqnr/tRXT+uSSW31paG3f66jPzUL9rxYH0KGCJ/Pp1mzZum1115TYmKibr31VqWnp+vSSy+tj/oC3Af3S1s2K8LplDPnS2nrVlkDbpT11lvyt2otf9LP5OreXFrzF8nnlXX4sPT1V1KfPpLlkEpLZOd8JatXzxOPN30iJSXJ3bdvxUYOHJDWr5datJCzW3c5b79DpanXKGrrFkVs3CBlZkp+v5zJyXLefodKUntLkppt3iRt2CBFuBQhW/r+e3nb/4tc1f2c1FZ2syhFXXShvN/tku33Sw6HmqWlVWxr8ycVc1Uuv+46yeer2HefT9qQJUf7i+Vq207O666TpNrVVnW+MxlTWeveH+T6afuuiy6St117OdPSgm8n2P5UHbN18+l1/PJXFfsbbMxP27HcTjk9vpDbCfYPyZJdbc1ntT9nOKamf+Q11Xem+1TX/amvntblk6BJbXVdg0ltvFDSn1Cq9qfq82J99cf5+OOPP17TCl9++aV27NihsWPHyul06vjx49q1a5d69uwZdExxsaeu61TE3lxFHNwvffdPWR9+KF1+uax9P8rasUOy/VL37rLy9ssqOC6rqLDihanLFbIKCyuWrV8vdesuHTsu6/ixiseWQ+rUSdaRw7IOH5a1cVPFQVpaKqusTFZpqZwXXSjnZ1tk/f3vFS9ukpSfL0dxkXTFFXIWF8rxzjsVL4Kt4mR98HfpyBE5O18mffjhaT9b8a1lJSTIWv4/slrFyR/hlmxbys1VRGKC9Le/V9QgSbYtZ2GBnJ9vk3XBBRVz+3xyFBbIjouTVVamiL17pHXrQtZWdb4zGeOMi5W1/H/k7HhpxT74fNKxY7Jat5J/f54cHS+tdjvB9ke5uYExER9vOK2vrujmsr78Qn6nq9oxldtxuZzylvtCbscX3aLa4yny4P5qaz6b/TnTMcFqC1Vf5bioqAiVlpaHHFPX/amvntbUn0qn9iAYk9pqW8PZMun1qWrbh8aotv05n3tQk6r9qfq8WNfHb3R0ZLXLQ56JyMvLU1JSUuBxYmKicnJyahwTExMpl8t5hiXWzLooSY4NpbK8Hll+X0VwsCW53bL8fjk9ZZK3vOIFyeGQfN6Kg63yBaq8vGKcz1txMJaXy4ryy7L9krdyHY8st7viZ59XDk+pnIfyZJWXybIkVd0nT6mcpYUVtbmdkpyS11OxntMhFRdJ1f3s9cj2emTJlrweuaIiAlPah/JOzFWpvEyWp7RizE81WLIV4fXILi+TVVRQMXeo2qrOdyZjKmut3AfXieUut1N2sO0E2x/pxJjq+lpUIKenVK642OrH/DSfw2Ep6nGqMqQAAAmFSURBVKfe1bSdZnHNVR0rt7Dm2kz25wzHBKstVH2V45xOh+KqzBF0TB33p756WlN/Kp3ag2CMaqtlDWfLpNenqm0fGqPa9ud87kFNqvbnpOfFejp+w3JjZWFhWZ3PaUW3UqvuKfLv2i2HwylZDlm7dknXXSdt2ya/O1KWxyMrpoXs0lJZTpdkWbJcP+1iRIRsh1NyumQ5/BWPLYdsyyEr4qcPqUS4ZfttSZLtdMnnjpLvgkQ5IiLlsHUikFiWbHeUyqJiJElOj6/iTERMy4r1/H5ZzaNlV/Oz7XLLdrnlkCXb5Za3Mjk7HLIuSJT901yVnC1iZbmjKsb8VIMrwqVyl1t2RKSc0RVZKVRtVec7kzHOmJZyyDqxDz5fxfout7wen3xBthNsf+RwBMa4q+mrFd1C/sLiE305ZUzldgLvOkJspyy/uNrjKTIqptqaz2Z/znRMsNpC1Vc5Li6uufKrzBFsTF33p756WlN/Kp3ag2BMaqttDWfLpNenqm0fGqPa9ud87kFNqvan6vNiXR+/CQnVn9UIeTmjoKBAH374oYYNGyZJyszMVExMTL1fzpAsRXa+TD7bL0eLFtLu3dKVV0p7f5B/8BD5L2onde8uvztSDtsvq00baccOqUsXqWWsdMklsr/9Vlany0483rdPsiypx1VS/AVSYqK0Z48UGyt/lyvlHXaLSn/eXU6fV06HVfE7SUpOlnfYLSq77HL5omMU4XRIubmyvV45/6W95HDIG9NSjmp+9rWKl9+25bz2WvmKSipezR0OKS1NpT/vLtdPc1Uut1NT5U/uIHv3LjkvvljamytH+4tVHt9G/tRU+dpeWKvaqs53JmPsn2r15h+T46ft6+KL5UtIlNLSgm4n2P5UHVNdX8sH3iR/coegYyq343I65PUr5HYU5JqgP0jNZ7M/ZzomWG2h6qscd+rp22Bj6ro/9dXTmvpTqbansE1qq20NZ8uk16c6n0/l17Y/53MPauIP8rxY18dvsMsZlm3bdk0DvV6vBg4cqNdffz1wY+Wzzz6rjh07Bh1z8GDB2VUbRFxccx3LLzpxR79ty27RIvBpgfKEREUcOlDxKYvz+NMZ7ginipv4pzOalxaquIl/OqO6d15N7dMZZ/Lu83z+dMb5/i68Nv0533tQk2DPi3Up2JmIkCFCqjj7MGfOHPl8Po0cOVL33XdfjeuHM0Q01YOkKvpADyR6INGDSvSBHkjh7UGwEFGreyL69eunfv361WlBAACgceNrrwEAgBFCBAAAMEKIAAAARggRAADACCECAAAYIUQAAAAjhAgAAGCEEAEAAIwQIgAAgJFafe01AADAqTgTAQAAjBAiAACAEUIEAAAwQogAAABGCBEAAMAIIQIAABhxNXQBtZWVlaXZs2fL7/frtttu0+9+97uGLqnepaenKzo6Wg6HQ06nUytWrGjokurFtGnTtH79esXHx2vNmjWSpPz8fD3wwAP64YcfdOGFF2rBggWKjY1t4ErDp7oevPDCC1q2bJlat24tSZo8ebL69evXkGWG1b59+/Twww/r8OHDsixLo0aN0p133tmkjoVgPWhKx0JZWZnGjBkjj8cjn8+ngQMHKiMjQ7m5uZo8ebLy8/PVpUsXPf3003K73Q1dblgE68HUqVO1ZcsWtWjRQpL01FNP6fLLLw9vMXYj4PV67RtuuMHes2ePXVZWZg8dOtTeuXNnQ5dV766//nr78OHDDV1GvduyZYv99ddf20OGDAksmzt3rv3KK6/Ytm3br7zyiv300083VHn1oroePP/88/aiRYsasKr6lZeXZ3/99de2bdt2QUGBPWDAAHvnzp1N6lgI1oOmdCz4/X67sLDQtm3b9ng89q233mpnZ2fbGRkZ9po1a2zbtu0ZM2bYS5YsacgywypYDx555BH7/fffr9daGsXljJycHLVv317t2rWT2+3WkCFDtG7duoYuC/WkV69ep72zXLdunYYPHy5JGj58uNauXdsQpdWb6nrQ1LRp00ZdunSRJMXExCg5OVl5eXlN6lgI1oOmxLIsRUdHS5K8Xq+8Xq8sy9Knn36qgQMHSpJuueWW8/o1IlgPGkKjCBF5eXlKSkoKPE5MTGxy/3Aq3XPPPRoxYoTeeuuthi6lQR0+fFht2rSRJCUkJOjw4cMNXFHDWLJkiYYOHapp06bp2LFjDV1Ovdm7d6+++eYbdevWrckeC1V7IDWtY8Hn82nYsGHq3bu3evfurXbt2qlly5ZyuSqu0CclJZ33rxGn9qDyOJg/f76GDh2qOXPmyOPxhL2ORhEiUGHp0qVauXKlXn31VS1ZskSfffZZQ5d0TrAsq8FSeEO644479MEHH2j16tVq06aNnnrqqYYuqV4UFRUpIyNDjz76qGJiYk76XVM5Fk7tQVM7FpxOp1avXq3MzEzl5OTon//8Z0OXVO9O7cGOHTs0efJk/fWvf9Xy5ct17NgxLVy4MOx1NIoQkZiYqP379wce5+XlKTExsQErahiV+xwfH68bb7xROTk5DVxRw4mPj9eBAwckSQcOHAjcUNaUXHDBBXI6nXI4HLrtttv01VdfNXRJYVdeXq6MjAwNHTpUAwYMkNT0joXqetAUjwVJatmypVJTU/XFF1/o+PHj8nq9kqT9+/c3mdeIyh5s2LBBbdq0kWVZcrvdGjFiRL0cB40iRPz85z/X7t27lZubK4/Ho3fffVfp6ekNXVa9Ki4uVmFhYeDnjRs3qmPHjg1cVcNJT0/XqlWrJEmrVq3SDTfc0MAV1b/KF05JWrt27Xl/PNi2renTpys5OVl33XVXYHlTOhaC9aApHQtHjhzR8ePHJUmlpaXatGmTOnTooNTUVP3tb3+TJK1cufK8fo2orgfJycmB48C27Xo7DhrN/+KZmZmpOXPmyOfzaeTIkbrvvvsauqR6lZubqwkTJkiquBZ28803N5keTJ48WVu2bNHRo0cVHx+viRMnqn///po0aZL27duntm3basGCBYqLi2voUsOmuh5s2bJF27dvlyRdeOGFmjVrVuDegPPR1q1bNWbMGF122WVyOCre/0yePFldu3ZtMsdCsB6sWbOmyRwL27dv19SpU+Xz+WTbtgYNGqT7779fubm5euCBB3Ts2DFdfvnlmjdv3nn7Ec9gPfj1r3+to0ePyrZtde7cWU888UTgBsxwaTQhAgAAnFsaxeUMAABw7iFEAAAAI4QIAABghBABAACMECIAAIARQgQAADBCiAAAAEYIEQAAwMj/A80f0ddqUC+mAAAAAElFTkSuQmCC"/>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5" name="Google Shape;155;p13" descr="data:image/png;base64,iVBORw0KGgoAAAANSUhEUgAAAhEAAAF1CAYAAABWE7jDAAAABHNCSVQICAgIfAhkiAAAAAlwSFlzAAALEgAACxIB0t1+/AAAADh0RVh0U29mdHdhcmUAbWF0cGxvdGxpYiB2ZXJzaW9uMy4yLjIsIGh0dHA6Ly9tYXRwbG90bGliLm9yZy+WH4yJAAAgAElEQVR4nO3df3wU9Z3H8ffsbjaBBBKIISmKnEEExQJBaBQMaERAkAcIilhKrUqLHpIi+ANEOKUHiqLw0FoVObR6HCcevyxqW0FJEBQEo9E7EWpBgkL4Gcjvze7O/RGzBMhmw5dsQsjr+Vd2Mt/vfOaTYfe9M7OLZdu2LQAAgDPkaOgCAABA40SIAAAARggRAADACCECAAAYIUQAAAAjhAgAAGCEEIHzwsyZM/Xiiy9KkjZv3qy+ffuGfZvp6enatGlTnc03btw4rVy5ss7mqw9V+36u+vHHH5WSkiKfz1er9T/44AP169dPKSkp+r//+78a112xYoXuuOOOwONOnTrp+++/DzzesGGD/vVf/9Ws8DP05ptv6plnnqmXbQGVXA1dAFAb6enpOnTokJxOp1wul1JSUvTEE0/oZz/7mSRp1qxZdb5Nj8ej5557Tu+9954KCgrUqlUr3XDDDZo+fXqdb0uSFi1aFJZ5w6ku+r5582Y99NBDysrKCrrO1KlTtWbNGkVERCgiIkJdunTRY489pg4dOoScv23btsrOzq51PXPnztWMGTPUv3//Wo8JZv78+Zo5c+ZZz1Mbo0aN0o033qi7775b8fHx9bJNgDMRaDRefvllZWdn6+OPP1Z8fLz+8Ic/hHV7Cxcu1Ndff623335bn3/+ud544w116dKlzrdj27b8fn+dz3u+ueeee5Sdna2srCwlJiaGLcz9+OOP6tix41nPk5OTo8LCQnXv3r0OqgotMjJSffv21apVq+ple4BEiEAjFBkZqUGDBum7774LLJs6darmz59f7fpvvPGGBg8erP3798vj8Wju3Lm67rrr1Lt3b82cOVOlpaXVjvvqq6/Uv39/JSYmyrIsXXTRRRo+fPhJ63zzzTcaOnSorrrqKk2aNEllZWWSpGPHjmn8+PG6+uqr1atXL40fP1779+8PjBs7dqzmz5+v0aNHq1u3bsrNzdXYsWP19ttvSzpxmnzu3Lnq1auX0tPTlZmZGRifm5urMWPGKCUlRb/5zW/0xBNP6MEHH6x2P0LVEmqujIwM9enTR1dddZXGjBmjnTt3Vtv3ystIixcv1jXXXKNrr71Wy5cvD6ybmZmpwYMHKyUlRWlpafqP//gPFRcX67e//a0OHDiglJQUpaSkKC8vr9r9qBQVFaWbbrpJ27dvDyxbv369hg8frh49eqhfv3564YUXAr/bu3evOnXqJK/XG+j9ggULNHr0aKWkpOjuu+/WkSNH5PF4Apc9hg0bFjgTsXDhQvXv318pKSkaPHiwPvjggxrrq5SVlaVevXqdtKxTp05asmSJBgwYoJSUFC1YsEB79uzR6NGj1aNHD/3+97+Xx+M5qZ+vvvpqoJ9r165VZmamBg4cqF/84hd6+eWXT5r/F7/4hdavX1+r+oC6QIhAo1NSUqL33ntP3bp1C7nuH//4R61cuVL/+Z//qaSkJM2bN0+7du3SqlWr9Pe//10HDhwIek2/W7duev3117VkyRJ9++23qu4b4t9//30tWrRI69at07fffqsVK1ZIkvx+v0aMGKGPPvpIH330kSIjI0879b969Wr94Q9/0Oeff662bdueNndOTo4uueQSffrppxo3bpymT58eqOHBBx9U165dtXnzZt1///1avXp10B6EqiXUXH379tXf/vY3ffLJJ7riiiuChhVJOnTokAoKCpSVlaXZs2dr1qxZOnbsmCRp+vTpmjVrlrKzs7VmzRpdffXVat68uV599VW1adNG2dnZys7OVmJiYtD5Jam4uFhr1qzRxRdfHFjWrFkzzZ07V1u3btUrr7yipUuXau3atUHnWLNmjZ588kl98sknKi8v1+LFi+V2uwOXPVavXh0Y365dOy1ZskTbtm3T/fffr4ceekgHDhyosUZJ2rFjhy655JLTln/88cdasWKFli1bpkWLFmnGjBl65plnlJmZqZ07d+rdd989qZ9lZWXKyspSRkaGHnvsMb3zzjtavny5lixZoj/96U/Kzc0NrN+hQwd9++23IWsD6krYQsS0adN0zTXX6Oabb67V+u+9954GDx6sIUOGaMqUKeEqC43YhAkT1LNnT/Xs2VMbN27UPffcE3Rd27b15JNPauPGjXrjjTfUunVr2batZcuW6dFHH1VcXJxiYmI0fvz4k560qxo/frx++9vf6i9/+YtGjhyptLS00258HDt2rBITExUXF6frr79e33zzjSSpVatWGjhwoJo1a6aYmBjdd999+uyzz04ae8stt6hjx45yuVyKiIg4bftt27bVqFGj5HQ6dcstt+jgwYM6dOiQfvzxR3311VfKyMiQ2+1Wz549lZ6eHrQXNdVSm7luvfVWxcTEyO12a+LEidq+fbsKCgqq3ZbL5dKECRMUERGhfv36qXnz5tq1a1fgd//4xz9UWFio2NjYM740tHjxYvXs2VM9evTQtm3b9PTTTwd+l5qaqk6dOsnhcKhz584aMmSItmzZEnSuESNG6JJLLlFUVJQGDRoU+LtV56abblJiYqIcDocGDx6s9u3bKycnJ2S9BQUFio6OPm35uHHjFBMTo44dO+qyyy5Tnz591K5dO7Vo0UJ9+/Y96WZOl8ul++67TxERERo8eLCOHj2qX//614Hxl1566UmhITo6OujfBgiHsN1YOWLECP3qV7/SI488EnLd3bt3a+HChVq6dKliY2N1+PDhcJWFRuzFF19U79695fP5tG7dOo0dO1bvvvuuEhISTlu3oKBAy5Yt0/z589WiRQtJ0pEjR1RSUqIRI0YE1qvpfgSn06kxY8ZozJgxKi0t1fLly/Xoo4+qa9eugRv6qm67WbNmgXeoJSUlevLJJ7Vhw4bAO/GioiL5fD45nU5JCtwUGswFF1xw0txSxbvwo0ePKjY2NrCscq59+/ZVO09NtRw4cKDGuXw+n+bPn6+//vWvOnLkiByOivcdR48eDfS1qri4OLlcJ55WmjVrpuLiYknS888/r5deeknPPvusOnXqpClTpiglJaXGHlR1991364EHHtCPP/6ocePGadeuXercubMk6csvv9S8efO0c+dOlZeXy+PxaNCgQUHnOvXvVlljdVatWqXXXntNP/zwg6QTf4NQWrZsqaKiotOWV/27RkZGnvb40KFDgcdxcXGB4yUqKkqSTrppMjIy8qRtFBUVVft3AcIlbGcievXqpdjY2JOW7dmzR/fcc49GjBihX/7yl4Fr2suWLdOYMWMC63NnMWridDo1YMAAORwObdu2rdp1WrZsqZdfflnTpk0LrNOqVStFRUXp3Xff1datW7V161Zt27atVnfuR0VFacyYMWrZsqX+8Y9/hFx/8eLF2rVrl5YtW6bPP/9cS5YskaSTLolYllWb3T1NQkKCjh07ppKSksCyYAEiVC2h5vrLX/6idevW6bXXXtO2bdv04YcfnrYftdW1a1e99NJL2rRpk/r3769JkyZJOvM+tG3bVtOnT9fs2bMD97NMmTJFN9xwgzIzM7Vt2zaNHj3aqMZT/fDDD3rsscc0Y8YMbd68WVu3bq31TZedOnXS7t27z7qGM/Hdd9+pU6dO9bpNNG31ek/EjBkzNGPGDK1YsUKPPPKInnjiCUkVZyJ27dql0aNHa9SoUTV+1AuwbVtr167V8ePHa/yIX2pqqubNm6eJEycqJydHDodDt912m+bMmRM425WXl6cNGzZUO/7111/X5s2bVVpaKq/Xq5UrV6qoqEhXXHFFyBqLiooUGRmpli1bKj8/X3/84x/NdrYaF154oa688kq98MIL8ng8ys7O1kcffWRUS6i5ioqK5Ha71apVK5WUlOi5554zqtnj8eidd95RQUGBIiIiFB0dHTirER8fr/z8/DM6Dd+nTx+1adNGb731VqDO2NhYRUZGKicnR2vWrDGq81QlJSWyLEutW7eWJC1fvvykG0tr0q9fv9MuYYXbZ599Vi/fkQJUqrcQUVRUpOzsbP3+97/XsGHDNHPmTB08eFBSxSnT77//Xm+++aaeffZZzZgxQ8ePH6+v0tBI3HvvvUpJSVGPHj20YMECPfXUUyHfFfbp00dz5szRvffeq//93//VQw89pPbt22vUqFHq0aOHfvOb3wSu2Z+q8ma9Pn366Oqrr9aSJUv0wgsvqF27diFrvfPOO1VWVqarr75at99+u9LS0oz2OZh58+bpiy++UGpqqhYsWKDBgwfL7XYb1VLTXMOHD1fbtm2VlpamIUOGnNXHFVevXq309HT16NFD//3f/x34YqQOHTpoyJAh6t+/v3r27Bny0xmVxo0bp0WLFsnj8ejf/u3f9PzzzyslJUUvvviibrrpJuM6q7r00kt19913a/To0erdu7d27NihHj161Gpsly5dFBMToy+//LJOagmlrKxMmZmZuuWWW+ple4AkWXZdnPMLYu/evbr33nu1Zs0aFRYWatCgQfr4449PW2/mzJnq1q2bRo4cKaniSW/KlCnq2rVruEoDziuTJk1ScnKyMjIyzqm5mrqPP/5Y//Vf/6U//elPYd/Wm2++qX379unhhx8O+7aASvV2JiImJkYXXXSR3n//fUkVp6QrP+fdv3//wJ3UR44c0e7du2v1bg9oqnJycrRnzx75/X5lZWVp3bp1xt+wWJdz4WTXXnttvQQIqeKTQgQI1LewfTpj8uTJ2rJli44ePaq+fftq4sSJeuaZZ/T444/rpZdektfr1eDBg9W5c2elpaVp48aNGjx4sJxOpx5++GG1atUqXKUBjd6hQ4c0ceJE5efnKykpSY8//nit7tUI91wAmpawXs4AAADnL76xEgAAGCFEAAAAI2G5J+LgwfB87WpMTKQKC8vCMndjQh/ogUQPJHpQiT7QAym8PUhIqP6bUBvVmQiXy9nQJZwT6AM9kOiBRA8q0Qd6IDVMDxpViAAAAOcOQgQAADBCiAAAAEYIEQAAwAghAgAAGCFEAAAAI4QIAABghBABAACMECIAAICRsP1X4HXJki33wf2ycgsVGRUjT0KSbFkNXRYAAE3aOR8iLNlqtnmTtGGDLLdTTo9PzdLSVJLamyABAEADOucvZ7gP7pc2bJD8/ooFfr+0YUPFcgAA0GDO+RBhHTl6IkBU8vsrlgMAgAZTqxBx/PhxZWRkaNCgQbrpppuUnZ0d7roC7NatJMcpZTocFcsBAECDqdU9EbNnz1ZaWpqef/55eTwelZaWhruuAE9CkpqlpVVc0pAqAkVamjwJSfVWAwAAOF3IEFFQUKDPPvtMTz31lCTJ7XbL7XaHvbBKtiyVpPaWOzlZdmmhfHw6AwCAc0LIELF37161bt1a06ZN0/bt29WlSxdNnz5dzZs3r4/6JFUEibKEn6lZXHOV5RfX23YBAEBwlm3bdk0rfPXVV7r99tu1dOlSdevWTf/+7/+umJgYTZo0KeiYkhKPXC5nnRfrdDrk8/lDr3ieow/0QKIHEj2oRB/ogRTeHkREVP+aHvJMRFJSkpKSktStWzdJ0qBBg7Rw4cIaxxQWlhmUGFpcXHPlcyaCPogeSPRAogeV6AM9kMLbg4SEFtUuD/npjISEBCUlJemf//ynJOmTTz5Rhw4d6rY6AADQ6NTq0xkzZszQgw8+qPLycrVr105PPvlkuOsCAADnuFqFiMsvv1wrVqwIdy0AAKAROee/sRIAAJyb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qrNSunp6YqOjpbD4ZDT6dSKFSvCXRcAADjH1SpESNKf//xntW7dOpy1AACARoTLGQAAwIhl27YdaqX09HTFxsbKsizdfvvtuv3222tcv6TEI5fLWWdFVnI6HfL5/HU+b2NDH+iBRA8kelCJPtADKbw9iIio/jW9Vpczli5dqsTERB0+fFh33XWXkpOT1atXr6DrFxaWmVUZQlxcc+XnF4dl7saEPtADiR5I9KASfaAHUnh7kJDQotrltbqckZiYKEmKj4/XjTfeqJycnLqrDAAANEohQ0RxcbEKCwsDP2/cuFEdO3YMe2EAAODcFvJyxuHDhzVhwgRJks/n080336y+ffuGvTAAAHBuCxki2rVrp3feeac+agEAAI0IH/E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UusQ4fP5NHz4cI0fPz6c9QAAgEai1iHijTfeUIcOHcJZCwAAaERqFSL279+v9evX69Zbbw13PQAAoJFw1WalOXPm6KGHHlJRUVGtJo2JiZTL5TyrwqrjdDoUF9e8zudtbOgDPZDogUQPKtEHeiA1TA9ChoiPPvpIrVu31pVXXqnNmzfXatLCwrKzLqw6cXHNlZ9fHJa5GxP6QA8keiDRg0r0gR5I4e1BQkKLapeHDBGff/65PvzwQ2VlZamsrEyFhYV68MEHNW/evDovEgAANB4hQ8SUKVM0ZcoUSdLmzZu1ePFiAgQAAOB7IgAAgJla3VhZKTU1VampqeGqBQAANCKciQAAAEYIE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V6gVysrKNGbMGHk8Hvl8Pg0cOFAZGRn1URsAADiHhQwRbrdbf/7znxUdHa3y8nL98pe/VN++fdW9e/f6qA8AAJyjQl7OsCxL0dHRkiSv1yuv1yvLssJeGAAAOLfV6p4In8+nYcOGqXfv3urdu7e6desW7roAAMA5zrJt267tysePH9eECRM0Y8YMXXbZZUHXKynxyOVy1kmBVTmdDvl8/jqft7GhD/RAogcSPahEH+iBFN4eRERU/5oe8p6Iqlq2bKnU1FRt2LChxhBRWFh2ZtXVUlxcc+XnF4dl7saEPtADiR5I9KASfaAHUnh7kJDQotrlIS9nHDlyRMePH5cklZaWatOmTUpOTq7b6gAAQKMT8kzEgQMHNHXqVPl8Ptm2rUGDBun666+vj9oAAMA5LGSI6Ny5s1atWlUftQAAgEaEb6wE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BAiAACAEUIEAAAw4gq1wr59+/Twww/r8OHDsixLo0aN0p133lkftQEAgHNYyBDhdDo1depUdenSRYWFhRo5cqT69OmjSy+9tD7qAwAA56iQlzPatGmjLl26SJJiYmKUnJysvLy8sBcGAADObWd0T8TevXv1zTffqFu3buGqBwAANBKWbdt2bVYsKirS2LFjde+992rAgAE1rltS4pHL5ayTAqtyOh3y+fx1Pm9jQx/ogUQPJHpQiT7QAym8PYiIqP41PeQ9EZJUXl6ujIwMDR06NGSAkKTCwrIzq66W4uKaKz+/OCxzNyb0gR5I9ECiB5XoAz2QwtuDhIQW1S4PeTnDtm1Nnz5dycnJuuuuu+q8MAAA0DiFDBHbtm3T6tWr9emnn2rYsGEaNmyYMjMz66M2AABwDgt5OaNnz5769ttv66MWAADQiPCNlQAAwAghAgAAGCFEAAAAI4QIAABghBABAACMECIAAIARQgQAADBCiAAAAEYIEQAAwAghAgAAGCFEAAAAI4QIAABghBABAACMECIAAIARQgQAADBCiAAAAEYIEQAAwAghAgAAGCFEAAAAI4QIAABghBABAACMECIAAIARQgQAADBCiAAAAEYIEQAAwAghAgAAGCFEAAAAI4QIAABghBABAACMECIAAIARQgQAADBCiAAAAEYIEQAAwAghAgAAGCFEAAAAI4QIAABghBABAACMECIAAIARQgQAADBCiAAAAEZChohp06bpmmuu0c0331wf9QAAgEYiZIgYMWKEFi1aVB+1AACARiRkiOjVq5diY2ProxYAANCIuMIxaUxMpFwuZ53P63Q6FBfXvM7nbWzoAz2Q6IFEDyrRB3ogNUwPwhIiCgvLwjGt4uKaKz+/OCxzNyb0gR5I9ECiB5XoAz2QwtuDhIQW1S7n0xkAAMAIIQIAABgJGSImT56s0aNHa9euXerbt6/efvvt+qgLAACc40LeE/Hcc8/VRx0AAKCR4XIGAAAwQogAAABGCBEAAMAIIQIAABghRAAAACOECAAAYIQQAQAAjBAiAACAEUIEAAAwQogAAABGCBEAAMAIIQIAABghRAAAACOECAAAYIQQAQAAjBAiAACAEUIEAAAwQogAAABGCBEAAMAIIQIAABghRAAAACOECAAAYIQQAQAAjBAiAACAEUIEAAAwQogAAABGCBEAAMAIIQIAABghRAAAACOECAAAYIQQAQAAjBAiAACAEUIEAAAwQogAAABGCBEAAMAIIQIAABghRAAAACOECAAAYIQQAQAAjLgauoAzYtuKPLhP1pGjslu3kichSZLkPrj/pGW2rAYuFACA81+tQkRWVpZmz54tv9+v2267Tb/73e/CXddpLNlyZGbKueFjOVvFyel0KKptW6mkVHZWluR2yxd/gdypqfI3byZnWZnk88nvjpQdGysVFcpZXHz6Y6dL5e3/RZLk2v/jiWUXtw8EEku23Ify5Pphryyv96TfVdYWCDLxrSXbrvnn1q1UnpCoiIN5p4Wfk+Y6NSjlH5PTIVkRTkU2iznxu9rWVnW+MxgTqPWn7fu8PtmtW4fcTrD9OWlMNXUE9jfYmIP7ZeUWKjIqplbbqemYCrmdM92fMxxjWt+Zjqnr/tRXT+uSSW31paG3f66jPzUL9rxYH0KGCJ/Pp1mzZum1115TYmKibr31VqWnp+vSSy+tj/oC3Af3S1s2K8LplDPnS2nrVlkDbpT11lvyt2otf9LP5OreXFrzF8nnlXX4sPT1V1KfPpLlkEpLZOd8JatXzxOPN30iJSXJ3bdvxUYOHJDWr5datJCzW3c5b79DpanXKGrrFkVs3CBlZkp+v5zJyXLefodKUntLkppt3iRt2CBFuBQhW/r+e3nb/4tc1f2c1FZ2syhFXXShvN/tku33Sw6HmqWlVWxr8ycVc1Uuv+46yeer2HefT9qQJUf7i+Vq207O666TpNrVVnW+MxlTWeveH+T6afuuiy6St117OdPSgm8n2P5UHbN18+l1/PJXFfsbbMxP27HcTjk9vpDbCfYPyZJdbc1ntT9nOKamf+Q11Xem+1TX/amvntblk6BJbXVdg0ltvFDSn1Cq9qfq82J99cf5+OOPP17TCl9++aV27NihsWPHyul06vjx49q1a5d69uwZdExxsaeu61TE3lxFHNwvffdPWR9+KF1+uax9P8rasUOy/VL37rLy9ssqOC6rqLDihanLFbIKCyuWrV8vdesuHTsu6/ixiseWQ+rUSdaRw7IOH5a1cVPFQVpaKqusTFZpqZwXXSjnZ1tk/f3vFS9ukpSfL0dxkXTFFXIWF8rxzjsVL4Kt4mR98HfpyBE5O18mffjhaT9b8a1lJSTIWv4/slrFyR/hlmxbys1VRGKC9Le/V9QgSbYtZ2GBnJ9vk3XBBRVz+3xyFBbIjouTVVamiL17pHXrQtZWdb4zGeOMi5W1/H/k7HhpxT74fNKxY7Jat5J/f54cHS+tdjvB9ke5uYExER9vOK2vrujmsr78Qn6nq9oxldtxuZzylvtCbscX3aLa4yny4P5qaz6b/TnTMcFqC1Vf5bioqAiVlpaHHFPX/amvntbUn0qn9iAYk9pqW8PZMun1qWrbh8aotv05n3tQk6r9qfq8WNfHb3R0ZLXLQ56JyMvLU1JSUuBxYmKicnJyahwTExMpl8t5hiXWzLooSY4NpbK8Hll+X0VwsCW53bL8fjk9ZZK3vOIFyeGQfN6Kg63yBaq8vGKcz1txMJaXy4ryy7L9krdyHY8st7viZ59XDk+pnIfyZJWXybIkVd0nT6mcpYUVtbmdkpyS11OxntMhFRdJ1f3s9cj2emTJlrweuaIiAlPah/JOzFWpvEyWp7RizE81WLIV4fXILi+TVVRQMXeo2qrOdyZjKmut3AfXieUut1N2sO0E2x/pxJjq+lpUIKenVK642OrH/DSfw2Ep6nGqMqQAAAmFSURBVKfe1bSdZnHNVR0rt7Dm2kz25wzHBKstVH2V45xOh+KqzBF0TB33p756WlN/Kp3ag2CMaqtlDWfLpNenqm0fGqPa9ud87kFNqvbnpOfFejp+w3JjZWFhWZ3PaUW3UqvuKfLv2i2HwylZDlm7dknXXSdt2ya/O1KWxyMrpoXs0lJZTpdkWbJcP+1iRIRsh1NyumQ5/BWPLYdsyyEr4qcPqUS4ZfttSZLtdMnnjpLvgkQ5IiLlsHUikFiWbHeUyqJiJElOj6/iTERMy4r1/H5ZzaNlV/Oz7XLLdrnlkCXb5Za3Mjk7HLIuSJT901yVnC1iZbmjKsb8VIMrwqVyl1t2RKSc0RVZKVRtVec7kzHOmJZyyDqxDz5fxfout7wen3xBthNsf+RwBMa4q+mrFd1C/sLiE305ZUzldgLvOkJspyy/uNrjKTIqptqaz2Z/znRMsNpC1Vc5Li6uufKrzBFsTF33p756WlN/Kp3ag2BMaqttDWfLpNenqm0fGqPa9ud87kFNqvan6vNiXR+/CQnVn9UIeTmjoKBAH374oYYNGyZJyszMVExMTL1fzpAsRXa+TD7bL0eLFtLu3dKVV0p7f5B/8BD5L2onde8uvztSDtsvq00baccOqUsXqWWsdMklsr/9Vlany0483rdPsiypx1VS/AVSYqK0Z48UGyt/lyvlHXaLSn/eXU6fV06HVfE7SUpOlnfYLSq77HL5omMU4XRIubmyvV45/6W95HDIG9NSjmp+9rWKl9+25bz2WvmKSipezR0OKS1NpT/vLtdPc1Uut1NT5U/uIHv3LjkvvljamytH+4tVHt9G/tRU+dpeWKvaqs53JmPsn2r15h+T46ft6+KL5UtIlNLSgm4n2P5UHVNdX8sH3iR/coegYyq343I65PUr5HYU5JqgP0jNZ7M/ZzomWG2h6qscd+rp22Bj6ro/9dXTmvpTqbansE1qq20NZ8uk16c6n0/l17Y/53MPauIP8rxY18dvsMsZlm3bdk0DvV6vBg4cqNdffz1wY+Wzzz6rjh07Bh1z8GDB2VUbRFxccx3LLzpxR79ty27RIvBpgfKEREUcOlDxKYvz+NMZ7ginipv4pzOalxaquIl/OqO6d15N7dMZZ/Lu83z+dMb5/i68Nv0533tQk2DPi3Up2JmIkCFCqjj7MGfOHPl8Po0cOVL33XdfjeuHM0Q01YOkKvpADyR6INGDSvSBHkjh7UGwEFGreyL69eunfv361WlBAACgceNrrwEAgBFCBAAAMEKIAAAARggRAADACCECAAAYIUQAAAAjhAgAAGCEEAEAAIwQIgAAgJFafe01AADAqTgTAQAAjBAiAACAEUIEAAAwQogAAABGCBEAAMAIIQIAABhxNXQBtZWVlaXZs2fL7/frtttu0+9+97uGLqnepaenKzo6Wg6HQ06nUytWrGjokurFtGnTtH79esXHx2vNmjWSpPz8fD3wwAP64YcfdOGFF2rBggWKjY1t4ErDp7oevPDCC1q2bJlat24tSZo8ebL69evXkGWG1b59+/Twww/r8OHDsixLo0aN0p133tmkjoVgPWhKx0JZWZnGjBkjj8cjn8+ngQMHKiMjQ7m5uZo8ebLy8/PVpUsXPf3003K73Q1dblgE68HUqVO1ZcsWtWjRQpL01FNP6fLLLw9vMXYj4PV67RtuuMHes2ePXVZWZg8dOtTeuXNnQ5dV766//nr78OHDDV1GvduyZYv99ddf20OGDAksmzt3rv3KK6/Ytm3br7zyiv300083VHn1oroePP/88/aiRYsasKr6lZeXZ3/99de2bdt2QUGBPWDAAHvnzp1N6lgI1oOmdCz4/X67sLDQtm3b9ng89q233mpnZ2fbGRkZ9po1a2zbtu0ZM2bYS5YsacgywypYDx555BH7/fffr9daGsXljJycHLVv317t2rWT2+3WkCFDtG7duoYuC/WkV69ep72zXLdunYYPHy5JGj58uNauXdsQpdWb6nrQ1LRp00ZdunSRJMXExCg5OVl5eXlN6lgI1oOmxLIsRUdHS5K8Xq+8Xq8sy9Knn36qgQMHSpJuueWW8/o1IlgPGkKjCBF5eXlKSkoKPE5MTGxy/3Aq3XPPPRoxYoTeeuuthi6lQR0+fFht2rSRJCUkJOjw4cMNXFHDWLJkiYYOHapp06bp2LFjDV1Ovdm7d6+++eYbdevWrckeC1V7IDWtY8Hn82nYsGHq3bu3evfurXbt2qlly5ZyuSqu0CclJZ33rxGn9qDyOJg/f76GDh2qOXPmyOPxhL2ORhEiUGHp0qVauXKlXn31VS1ZskSfffZZQ5d0TrAsq8FSeEO644479MEHH2j16tVq06aNnnrqqYYuqV4UFRUpIyNDjz76qGJiYk76XVM5Fk7tQVM7FpxOp1avXq3MzEzl5OTon//8Z0OXVO9O7cGOHTs0efJk/fWvf9Xy5ct17NgxLVy4MOx1NIoQkZiYqP379wce5+XlKTExsQErahiV+xwfH68bb7xROTk5DVxRw4mPj9eBAwckSQcOHAjcUNaUXHDBBXI6nXI4HLrtttv01VdfNXRJYVdeXq6MjAwNHTpUAwYMkNT0joXqetAUjwVJatmypVJTU/XFF1/o+PHj8nq9kqT9+/c3mdeIyh5s2LBBbdq0kWVZcrvdGjFiRL0cB40iRPz85z/X7t27lZubK4/Ho3fffVfp6ekNXVa9Ki4uVmFhYeDnjRs3qmPHjg1cVcNJT0/XqlWrJEmrVq3SDTfc0MAV1b/KF05JWrt27Xl/PNi2renTpys5OVl33XVXYHlTOhaC9aApHQtHjhzR8ePHJUmlpaXatGmTOnTooNTUVP3tb3+TJK1cufK8fo2orgfJycmB48C27Xo7DhrN/+KZmZmpOXPmyOfzaeTIkbrvvvsauqR6lZubqwkTJkiquBZ28803N5keTJ48WVu2bNHRo0cVHx+viRMnqn///po0aZL27duntm3basGCBYqLi2voUsOmuh5s2bJF27dvlyRdeOGFmjVrVuDegPPR1q1bNWbMGF122WVyOCre/0yePFldu3ZtMsdCsB6sWbOmyRwL27dv19SpU+Xz+WTbtgYNGqT7779fubm5euCBB3Ts2DFdfvnlmjdv3nn7Ec9gPfj1r3+to0ePyrZtde7cWU888UTgBsxwaTQhAgAAnFsaxeUMAABw7iFEAAAAI4QIAABghBABAACMECIAAIARQgQAADBCiAAAAEYIEQAAwMj/A80f0ddqUC+mAAAAAElFTkSuQmCC"/>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6" name="Google Shape;156;p13"/>
          <p:cNvSpPr/>
          <p:nvPr/>
        </p:nvSpPr>
        <p:spPr>
          <a:xfrm>
            <a:off x="7481555" y="6647325"/>
            <a:ext cx="13090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58" name="Google Shape;158;p13"/>
          <p:cNvSpPr/>
          <p:nvPr/>
        </p:nvSpPr>
        <p:spPr>
          <a:xfrm>
            <a:off x="4454820" y="2330153"/>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3074" name="Picture 2">
            <a:extLst>
              <a:ext uri="{FF2B5EF4-FFF2-40B4-BE49-F238E27FC236}">
                <a16:creationId xmlns:a16="http://schemas.microsoft.com/office/drawing/2014/main" id="{53187A68-F251-0961-8B5B-B9C380C34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850356"/>
            <a:ext cx="2618509" cy="19088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A6DA7AE-810A-C883-00E1-08704B235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669" y="2850357"/>
            <a:ext cx="2736056" cy="190887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FE9409B-5B18-9835-BF7C-B60121EFF2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475" y="2833738"/>
            <a:ext cx="2833763" cy="1908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0" y="132798"/>
            <a:ext cx="8832300" cy="25003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Co-relation: Rented bike count vs Temp, Dew point Temp, Hour</a:t>
            </a:r>
            <a:endParaRPr/>
          </a:p>
        </p:txBody>
      </p:sp>
      <p:sp>
        <p:nvSpPr>
          <p:cNvPr id="165" name="Google Shape;165;p14"/>
          <p:cNvSpPr txBox="1">
            <a:spLocks noGrp="1"/>
          </p:cNvSpPr>
          <p:nvPr>
            <p:ph type="body" idx="1"/>
          </p:nvPr>
        </p:nvSpPr>
        <p:spPr>
          <a:xfrm>
            <a:off x="311700" y="857804"/>
            <a:ext cx="8520600" cy="1150143"/>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B</a:t>
            </a:r>
            <a:r>
              <a:rPr lang="en-US" sz="1200" b="0" i="0" dirty="0">
                <a:solidFill>
                  <a:srgbClr val="212121"/>
                </a:solidFill>
                <a:latin typeface="Times New Roman"/>
                <a:ea typeface="Times New Roman"/>
                <a:cs typeface="Times New Roman"/>
                <a:sym typeface="Times New Roman"/>
              </a:rPr>
              <a:t>ike sharing is positively co-related to temperature and Dew point Temperature as the temperature approaches </a:t>
            </a:r>
            <a:r>
              <a:rPr lang="en-US" sz="1200" b="1" i="0" dirty="0">
                <a:solidFill>
                  <a:srgbClr val="212121"/>
                </a:solidFill>
                <a:latin typeface="Times New Roman"/>
                <a:ea typeface="Times New Roman"/>
                <a:cs typeface="Times New Roman"/>
                <a:sym typeface="Times New Roman"/>
              </a:rPr>
              <a:t>30 degrees</a:t>
            </a:r>
            <a:r>
              <a:rPr lang="en-US" sz="1050" b="0" i="0" dirty="0">
                <a:solidFill>
                  <a:srgbClr val="212121"/>
                </a:solidFill>
                <a:latin typeface="Times New Roman"/>
                <a:ea typeface="Times New Roman"/>
                <a:cs typeface="Times New Roman"/>
                <a:sym typeface="Times New Roman"/>
              </a:rPr>
              <a:t>.</a:t>
            </a:r>
            <a:endParaRPr dirty="0"/>
          </a:p>
          <a:p>
            <a:pPr marL="285750" lvl="0" indent="-219075" algn="l" rtl="0">
              <a:lnSpc>
                <a:spcPct val="115000"/>
              </a:lnSpc>
              <a:spcBef>
                <a:spcPts val="0"/>
              </a:spcBef>
              <a:spcAft>
                <a:spcPts val="0"/>
              </a:spcAft>
              <a:buClr>
                <a:schemeClr val="dk2"/>
              </a:buClr>
              <a:buSzPts val="1050"/>
              <a:buFont typeface="Arial"/>
              <a:buNone/>
            </a:pPr>
            <a:endParaRPr sz="1050" b="0"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Though one thing to notice the positive co-relation is applicable only because the temperature in Seoul rarely crosses </a:t>
            </a:r>
            <a:r>
              <a:rPr lang="en-US" sz="1200" b="1" i="0" dirty="0">
                <a:solidFill>
                  <a:srgbClr val="212121"/>
                </a:solidFill>
                <a:latin typeface="Times New Roman"/>
                <a:ea typeface="Times New Roman"/>
                <a:cs typeface="Times New Roman"/>
                <a:sym typeface="Times New Roman"/>
              </a:rPr>
              <a:t>40 Degrees</a:t>
            </a:r>
            <a:r>
              <a:rPr lang="en-US" sz="1200" b="0" i="0" dirty="0">
                <a:solidFill>
                  <a:srgbClr val="212121"/>
                </a:solidFill>
                <a:latin typeface="Times New Roman"/>
                <a:ea typeface="Times New Roman"/>
                <a:cs typeface="Times New Roman"/>
                <a:sym typeface="Times New Roman"/>
              </a:rPr>
              <a:t>.</a:t>
            </a:r>
            <a:endParaRPr dirty="0"/>
          </a:p>
          <a:p>
            <a:pPr marL="0" lvl="0" indent="0" algn="l" rtl="0">
              <a:lnSpc>
                <a:spcPct val="115000"/>
              </a:lnSpc>
              <a:spcBef>
                <a:spcPts val="0"/>
              </a:spcBef>
              <a:spcAft>
                <a:spcPts val="0"/>
              </a:spcAft>
              <a:buClr>
                <a:schemeClr val="dk2"/>
              </a:buClr>
              <a:buSzPts val="1200"/>
              <a:buNone/>
            </a:pPr>
            <a:endParaRPr sz="1200" b="0"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Bike sharing count is positively co-related to hours as the Hours Progress from 0 (12 am) to 20 (8 pm) the bike-sharing count increases.</a:t>
            </a:r>
            <a:endParaRPr dirty="0"/>
          </a:p>
          <a:p>
            <a:pPr marL="0" lvl="0" indent="0" algn="l" rtl="0">
              <a:lnSpc>
                <a:spcPct val="115000"/>
              </a:lnSpc>
              <a:spcBef>
                <a:spcPts val="0"/>
              </a:spcBef>
              <a:spcAft>
                <a:spcPts val="0"/>
              </a:spcAft>
              <a:buClr>
                <a:schemeClr val="dk2"/>
              </a:buClr>
              <a:buSzPts val="1200"/>
              <a:buNone/>
            </a:pPr>
            <a:endParaRPr sz="1200" b="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200" dirty="0">
              <a:latin typeface="Times New Roman"/>
              <a:ea typeface="Times New Roman"/>
              <a:cs typeface="Times New Roman"/>
              <a:sym typeface="Times New Roman"/>
            </a:endParaRPr>
          </a:p>
        </p:txBody>
      </p:sp>
      <p:pic>
        <p:nvPicPr>
          <p:cNvPr id="4100" name="Picture 4">
            <a:extLst>
              <a:ext uri="{FF2B5EF4-FFF2-40B4-BE49-F238E27FC236}">
                <a16:creationId xmlns:a16="http://schemas.microsoft.com/office/drawing/2014/main" id="{150546B5-7AA5-5710-8378-136090516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7" y="2571750"/>
            <a:ext cx="2709863" cy="21647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6CFFACB-4771-4B4A-A719-121DB95B3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64" y="2548977"/>
            <a:ext cx="2789099" cy="22102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0ADCA2B-6BA5-BCB4-C126-0EE8FF081F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5384" y="2571750"/>
            <a:ext cx="2993232" cy="216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0" y="457200"/>
            <a:ext cx="8832300" cy="11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Co-relation: Rented bike count vs Visibility, Rainfall, Snowfall</a:t>
            </a:r>
            <a:endParaRPr/>
          </a:p>
        </p:txBody>
      </p:sp>
      <p:sp>
        <p:nvSpPr>
          <p:cNvPr id="174" name="Google Shape;174;p15"/>
          <p:cNvSpPr txBox="1">
            <a:spLocks noGrp="1"/>
          </p:cNvSpPr>
          <p:nvPr>
            <p:ph type="body" idx="1"/>
          </p:nvPr>
        </p:nvSpPr>
        <p:spPr>
          <a:xfrm>
            <a:off x="311700" y="1057276"/>
            <a:ext cx="8520600" cy="118586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400"/>
              <a:buNone/>
            </a:pPr>
            <a:endParaRPr sz="1400" b="0" i="0">
              <a:solidFill>
                <a:srgbClr val="212121"/>
              </a:solidFill>
              <a:latin typeface="Times New Roman"/>
              <a:ea typeface="Times New Roman"/>
              <a:cs typeface="Times New Roman"/>
              <a:sym typeface="Times New Roman"/>
            </a:endParaRPr>
          </a:p>
          <a:p>
            <a:pPr marL="285750" lvl="0" indent="-285750" algn="l" rtl="0">
              <a:lnSpc>
                <a:spcPct val="115000"/>
              </a:lnSpc>
              <a:spcBef>
                <a:spcPts val="0"/>
              </a:spcBef>
              <a:spcAft>
                <a:spcPts val="0"/>
              </a:spcAft>
              <a:buClr>
                <a:srgbClr val="212121"/>
              </a:buClr>
              <a:buSzPts val="1400"/>
              <a:buFont typeface="Arial"/>
              <a:buChar char="•"/>
            </a:pPr>
            <a:r>
              <a:rPr lang="en-US" sz="1400" b="0" i="0">
                <a:solidFill>
                  <a:srgbClr val="212121"/>
                </a:solidFill>
                <a:latin typeface="Times New Roman"/>
                <a:ea typeface="Times New Roman"/>
                <a:cs typeface="Times New Roman"/>
                <a:sym typeface="Times New Roman"/>
              </a:rPr>
              <a:t>Visibility is </a:t>
            </a:r>
            <a:r>
              <a:rPr lang="en-US" sz="1400">
                <a:solidFill>
                  <a:srgbClr val="212121"/>
                </a:solidFill>
                <a:latin typeface="Times New Roman"/>
                <a:ea typeface="Times New Roman"/>
                <a:cs typeface="Times New Roman"/>
                <a:sym typeface="Times New Roman"/>
              </a:rPr>
              <a:t>Also slightly positively co-related with Bike Bookings.</a:t>
            </a:r>
            <a:endParaRPr/>
          </a:p>
          <a:p>
            <a:pPr marL="285750" lvl="0" indent="-196850" algn="l" rtl="0">
              <a:lnSpc>
                <a:spcPct val="115000"/>
              </a:lnSpc>
              <a:spcBef>
                <a:spcPts val="0"/>
              </a:spcBef>
              <a:spcAft>
                <a:spcPts val="0"/>
              </a:spcAft>
              <a:buClr>
                <a:schemeClr val="dk2"/>
              </a:buClr>
              <a:buSzPts val="1400"/>
              <a:buFont typeface="Arial"/>
              <a:buNone/>
            </a:pPr>
            <a:endParaRPr sz="1400" b="0" i="0">
              <a:solidFill>
                <a:srgbClr val="212121"/>
              </a:solidFill>
              <a:latin typeface="Times New Roman"/>
              <a:ea typeface="Times New Roman"/>
              <a:cs typeface="Times New Roman"/>
              <a:sym typeface="Times New Roman"/>
            </a:endParaRPr>
          </a:p>
          <a:p>
            <a:pPr marL="285750" lvl="0" indent="-285750" algn="l" rtl="0">
              <a:lnSpc>
                <a:spcPct val="115000"/>
              </a:lnSpc>
              <a:spcBef>
                <a:spcPts val="0"/>
              </a:spcBef>
              <a:spcAft>
                <a:spcPts val="0"/>
              </a:spcAft>
              <a:buClr>
                <a:srgbClr val="212121"/>
              </a:buClr>
              <a:buSzPts val="1400"/>
              <a:buFont typeface="Arial"/>
              <a:buChar char="•"/>
            </a:pPr>
            <a:r>
              <a:rPr lang="en-US" sz="1400" b="0" i="0">
                <a:solidFill>
                  <a:srgbClr val="212121"/>
                </a:solidFill>
                <a:latin typeface="Times New Roman"/>
                <a:ea typeface="Times New Roman"/>
                <a:cs typeface="Times New Roman"/>
                <a:sym typeface="Times New Roman"/>
              </a:rPr>
              <a:t>Snowfall, Rainfall</a:t>
            </a:r>
            <a:r>
              <a:rPr lang="en-US" sz="1400">
                <a:solidFill>
                  <a:srgbClr val="212121"/>
                </a:solidFill>
                <a:latin typeface="Times New Roman"/>
                <a:ea typeface="Times New Roman"/>
                <a:cs typeface="Times New Roman"/>
                <a:sym typeface="Times New Roman"/>
              </a:rPr>
              <a:t> are negatively co-related to Bike rented count.</a:t>
            </a:r>
            <a:endParaRPr sz="1400" b="0" i="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a:latin typeface="Times New Roman"/>
              <a:ea typeface="Times New Roman"/>
              <a:cs typeface="Times New Roman"/>
              <a:sym typeface="Times New Roman"/>
            </a:endParaRPr>
          </a:p>
        </p:txBody>
      </p:sp>
      <p:pic>
        <p:nvPicPr>
          <p:cNvPr id="5122" name="Picture 2">
            <a:extLst>
              <a:ext uri="{FF2B5EF4-FFF2-40B4-BE49-F238E27FC236}">
                <a16:creationId xmlns:a16="http://schemas.microsoft.com/office/drawing/2014/main" id="{3226A7B9-B62B-5FDE-79BE-375D6DCDC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03" y="2686051"/>
            <a:ext cx="2631257" cy="20907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D8B77B7-E158-F7D4-3193-8CD33B42D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2686051"/>
            <a:ext cx="2850356" cy="20907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D153D97-83CE-82F8-B952-3F404D4C2C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9896" y="2686051"/>
            <a:ext cx="2938373" cy="2090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0" y="445025"/>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Co-relation: Rented bike count vs Humidity, Wind Speed, Radiation</a:t>
            </a:r>
            <a:endParaRPr/>
          </a:p>
        </p:txBody>
      </p:sp>
      <p:sp>
        <p:nvSpPr>
          <p:cNvPr id="183" name="Google Shape;183;p16"/>
          <p:cNvSpPr txBox="1">
            <a:spLocks noGrp="1"/>
          </p:cNvSpPr>
          <p:nvPr>
            <p:ph type="body" idx="1"/>
          </p:nvPr>
        </p:nvSpPr>
        <p:spPr>
          <a:xfrm>
            <a:off x="311700" y="1152475"/>
            <a:ext cx="8520600" cy="94064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US" sz="1400">
                <a:solidFill>
                  <a:schemeClr val="accent2"/>
                </a:solidFill>
                <a:latin typeface="Times New Roman"/>
                <a:ea typeface="Times New Roman"/>
                <a:cs typeface="Times New Roman"/>
                <a:sym typeface="Times New Roman"/>
              </a:rPr>
              <a:t>The bike-sharing count is slightly negatively correlated to Humidity.</a:t>
            </a:r>
            <a:endParaRPr/>
          </a:p>
          <a:p>
            <a:pPr marL="457200" lvl="0" indent="-254000" algn="l" rtl="0">
              <a:lnSpc>
                <a:spcPct val="115000"/>
              </a:lnSpc>
              <a:spcBef>
                <a:spcPts val="0"/>
              </a:spcBef>
              <a:spcAft>
                <a:spcPts val="0"/>
              </a:spcAft>
              <a:buClr>
                <a:schemeClr val="dk2"/>
              </a:buClr>
              <a:buSzPts val="1400"/>
              <a:buFont typeface="Arial"/>
              <a:buNone/>
            </a:pPr>
            <a:endParaRPr sz="14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a:solidFill>
                  <a:schemeClr val="accent2"/>
                </a:solidFill>
                <a:latin typeface="Times New Roman"/>
                <a:ea typeface="Times New Roman"/>
                <a:cs typeface="Times New Roman"/>
                <a:sym typeface="Times New Roman"/>
              </a:rPr>
              <a:t>Wind speed and Solar radiation are slightly positively related to Bike-sharing count.</a:t>
            </a:r>
            <a:endParaRPr/>
          </a:p>
        </p:txBody>
      </p:sp>
      <p:pic>
        <p:nvPicPr>
          <p:cNvPr id="6146" name="Picture 2">
            <a:extLst>
              <a:ext uri="{FF2B5EF4-FFF2-40B4-BE49-F238E27FC236}">
                <a16:creationId xmlns:a16="http://schemas.microsoft.com/office/drawing/2014/main" id="{72D8BFB7-E07E-64B5-9AF7-B256D1D5F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2696111"/>
            <a:ext cx="2738681" cy="217954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3DEBA2B-330F-C469-ADC6-39B8A3D78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538" y="2696111"/>
            <a:ext cx="2936083" cy="217954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EE1CEAA-A84D-C267-50BC-FB46C24C38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0775" y="2696111"/>
            <a:ext cx="2714626" cy="21795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9"/>
          <p:cNvSpPr txBox="1">
            <a:spLocks noGrp="1"/>
          </p:cNvSpPr>
          <p:nvPr>
            <p:ph type="title"/>
          </p:nvPr>
        </p:nvSpPr>
        <p:spPr>
          <a:xfrm>
            <a:off x="0" y="43788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FF0000"/>
                </a:solidFill>
                <a:latin typeface="Times New Roman"/>
                <a:ea typeface="Times New Roman"/>
                <a:cs typeface="Times New Roman"/>
                <a:sym typeface="Times New Roman"/>
              </a:rPr>
              <a:t>Correlation map</a:t>
            </a:r>
            <a:endParaRPr dirty="0"/>
          </a:p>
        </p:txBody>
      </p:sp>
      <p:sp>
        <p:nvSpPr>
          <p:cNvPr id="209" name="Google Shape;209;p19"/>
          <p:cNvSpPr txBox="1">
            <a:spLocks noGrp="1"/>
          </p:cNvSpPr>
          <p:nvPr>
            <p:ph type="body" idx="1"/>
          </p:nvPr>
        </p:nvSpPr>
        <p:spPr>
          <a:xfrm>
            <a:off x="311700" y="1478755"/>
            <a:ext cx="3945975" cy="3090119"/>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Heat map shows slightly positive relation of Rented bike count with </a:t>
            </a:r>
            <a:r>
              <a:rPr lang="en-US" sz="1200" b="1" i="0" dirty="0">
                <a:solidFill>
                  <a:srgbClr val="212121"/>
                </a:solidFill>
                <a:latin typeface="Times New Roman"/>
                <a:ea typeface="Times New Roman"/>
                <a:cs typeface="Times New Roman"/>
                <a:sym typeface="Times New Roman"/>
              </a:rPr>
              <a:t>Hour, Temperature, Dew point Temperature, Solar Radiation.</a:t>
            </a:r>
            <a:endParaRPr dirty="0"/>
          </a:p>
          <a:p>
            <a:pPr marL="0" lvl="0" indent="0" algn="l" rtl="0">
              <a:lnSpc>
                <a:spcPct val="115000"/>
              </a:lnSpc>
              <a:spcBef>
                <a:spcPts val="0"/>
              </a:spcBef>
              <a:spcAft>
                <a:spcPts val="0"/>
              </a:spcAft>
              <a:buClr>
                <a:schemeClr val="dk2"/>
              </a:buClr>
              <a:buSzPts val="1200"/>
              <a:buNone/>
            </a:pPr>
            <a:endParaRPr sz="1200" b="1"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Bike sharing count is negatively co-related to </a:t>
            </a:r>
            <a:r>
              <a:rPr lang="en-US" sz="1200" b="1" i="0" dirty="0">
                <a:solidFill>
                  <a:srgbClr val="212121"/>
                </a:solidFill>
                <a:latin typeface="Times New Roman"/>
                <a:ea typeface="Times New Roman"/>
                <a:cs typeface="Times New Roman"/>
                <a:sym typeface="Times New Roman"/>
              </a:rPr>
              <a:t>Humidity, Snowfall, Rainfall.</a:t>
            </a:r>
            <a:endParaRPr dirty="0"/>
          </a:p>
          <a:p>
            <a:pPr marL="0" lvl="0" indent="0" algn="l" rtl="0">
              <a:lnSpc>
                <a:spcPct val="115000"/>
              </a:lnSpc>
              <a:spcBef>
                <a:spcPts val="0"/>
              </a:spcBef>
              <a:spcAft>
                <a:spcPts val="0"/>
              </a:spcAft>
              <a:buClr>
                <a:schemeClr val="dk2"/>
              </a:buClr>
              <a:buSzPts val="1200"/>
              <a:buNone/>
            </a:pPr>
            <a:endParaRPr sz="1200" b="1"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Temperature and Dew point temperature are positively co-related.</a:t>
            </a:r>
            <a:endParaRPr dirty="0"/>
          </a:p>
        </p:txBody>
      </p:sp>
      <p:pic>
        <p:nvPicPr>
          <p:cNvPr id="7170" name="Picture 2">
            <a:extLst>
              <a:ext uri="{FF2B5EF4-FFF2-40B4-BE49-F238E27FC236}">
                <a16:creationId xmlns:a16="http://schemas.microsoft.com/office/drawing/2014/main" id="{76973350-28EC-79A8-615F-0DE9A2EF4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675" y="874661"/>
            <a:ext cx="4645113" cy="33044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1"/>
          <p:cNvSpPr txBox="1">
            <a:spLocks noGrp="1"/>
          </p:cNvSpPr>
          <p:nvPr>
            <p:ph type="title"/>
          </p:nvPr>
        </p:nvSpPr>
        <p:spPr>
          <a:xfrm>
            <a:off x="155850" y="169074"/>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solidFill>
                  <a:schemeClr val="tx2">
                    <a:lumMod val="50000"/>
                  </a:schemeClr>
                </a:solidFill>
                <a:latin typeface="Times New Roman" panose="02020603050405020304" pitchFamily="18" charset="0"/>
                <a:cs typeface="Times New Roman" panose="02020603050405020304" pitchFamily="18" charset="0"/>
              </a:rPr>
              <a:t>Models List</a:t>
            </a:r>
            <a:endParaRPr dirty="0">
              <a:solidFill>
                <a:schemeClr val="tx2">
                  <a:lumMod val="50000"/>
                </a:schemeClr>
              </a:solidFill>
            </a:endParaRPr>
          </a:p>
        </p:txBody>
      </p:sp>
      <p:sp>
        <p:nvSpPr>
          <p:cNvPr id="228" name="Google Shape;228;p21"/>
          <p:cNvSpPr/>
          <p:nvPr/>
        </p:nvSpPr>
        <p:spPr>
          <a:xfrm>
            <a:off x="4726780" y="4910500"/>
            <a:ext cx="1327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230" name="Google Shape;230;p21"/>
          <p:cNvSpPr/>
          <p:nvPr/>
        </p:nvSpPr>
        <p:spPr>
          <a:xfrm>
            <a:off x="4454820" y="2453303"/>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7" name="Picture 6">
            <a:extLst>
              <a:ext uri="{FF2B5EF4-FFF2-40B4-BE49-F238E27FC236}">
                <a16:creationId xmlns:a16="http://schemas.microsoft.com/office/drawing/2014/main" id="{18BB712E-9DE7-1ACE-1D80-C066D152DE1F}"/>
              </a:ext>
            </a:extLst>
          </p:cNvPr>
          <p:cNvPicPr>
            <a:picLocks noChangeAspect="1"/>
          </p:cNvPicPr>
          <p:nvPr/>
        </p:nvPicPr>
        <p:blipFill>
          <a:blip r:embed="rId3"/>
          <a:stretch>
            <a:fillRect/>
          </a:stretch>
        </p:blipFill>
        <p:spPr>
          <a:xfrm>
            <a:off x="225858" y="1552383"/>
            <a:ext cx="8382726" cy="3422044"/>
          </a:xfrm>
          <a:prstGeom prst="rect">
            <a:avLst/>
          </a:prstGeom>
        </p:spPr>
      </p:pic>
      <p:sp>
        <p:nvSpPr>
          <p:cNvPr id="8" name="Google Shape;237;p22">
            <a:extLst>
              <a:ext uri="{FF2B5EF4-FFF2-40B4-BE49-F238E27FC236}">
                <a16:creationId xmlns:a16="http://schemas.microsoft.com/office/drawing/2014/main" id="{2E75D944-24ED-60C3-A6D0-1E29ACC4619C}"/>
              </a:ext>
            </a:extLst>
          </p:cNvPr>
          <p:cNvSpPr txBox="1">
            <a:spLocks noGrp="1"/>
          </p:cNvSpPr>
          <p:nvPr>
            <p:ph type="body" idx="1"/>
          </p:nvPr>
        </p:nvSpPr>
        <p:spPr>
          <a:xfrm>
            <a:off x="148856" y="795332"/>
            <a:ext cx="8995144" cy="757050"/>
          </a:xfrm>
          <a:prstGeom prst="rect">
            <a:avLst/>
          </a:prstGeom>
          <a:noFill/>
          <a:ln>
            <a:noFill/>
          </a:ln>
        </p:spPr>
        <p:txBody>
          <a:bodyPr spcFirstLastPara="1" wrap="square" lIns="91425" tIns="91425" rIns="91425" bIns="91425" anchor="t" anchorCtr="0">
            <a:noAutofit/>
          </a:bodyPr>
          <a:lstStyle/>
          <a:p>
            <a:pPr marL="0" indent="0">
              <a:buSzPts val="1200"/>
              <a:buNone/>
            </a:pPr>
            <a:r>
              <a:rPr lang="en-US" sz="1200" i="0" dirty="0">
                <a:solidFill>
                  <a:schemeClr val="accent2"/>
                </a:solidFill>
                <a:latin typeface="Times New Roman" panose="02020603050405020304" pitchFamily="18" charset="0"/>
                <a:ea typeface="Times New Roman"/>
                <a:cs typeface="Times New Roman" panose="02020603050405020304" pitchFamily="18" charset="0"/>
                <a:sym typeface="Times New Roman"/>
              </a:rPr>
              <a:t>In this project</a:t>
            </a:r>
            <a:r>
              <a:rPr lang="en-US" sz="1200" dirty="0">
                <a:solidFill>
                  <a:schemeClr val="accent2"/>
                </a:solidFill>
                <a:latin typeface="Times New Roman" panose="02020603050405020304" pitchFamily="18" charset="0"/>
                <a:ea typeface="Times New Roman"/>
                <a:cs typeface="Times New Roman" panose="02020603050405020304" pitchFamily="18" charset="0"/>
                <a:sym typeface="Times New Roman"/>
              </a:rPr>
              <a:t> we used total twelve models, so that we can compare the final Root mean square error and R2 score of this models.</a:t>
            </a:r>
            <a:endParaRPr sz="1200" i="0" dirty="0">
              <a:solidFill>
                <a:srgbClr val="21212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xfrm>
            <a:off x="0" y="204020"/>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dirty="0">
                <a:solidFill>
                  <a:schemeClr val="tx2">
                    <a:lumMod val="50000"/>
                  </a:schemeClr>
                </a:solidFill>
                <a:latin typeface="Times New Roman" panose="02020603050405020304" pitchFamily="18" charset="0"/>
                <a:cs typeface="Times New Roman" panose="02020603050405020304" pitchFamily="18" charset="0"/>
              </a:rPr>
              <a:t>   Result</a:t>
            </a:r>
            <a:endParaRPr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237" name="Google Shape;237;p22"/>
          <p:cNvSpPr txBox="1">
            <a:spLocks noGrp="1"/>
          </p:cNvSpPr>
          <p:nvPr>
            <p:ph type="body" idx="1"/>
          </p:nvPr>
        </p:nvSpPr>
        <p:spPr>
          <a:xfrm>
            <a:off x="300038" y="893157"/>
            <a:ext cx="8695106" cy="757050"/>
          </a:xfrm>
          <a:prstGeom prst="rect">
            <a:avLst/>
          </a:prstGeom>
          <a:noFill/>
          <a:ln>
            <a:noFill/>
          </a:ln>
        </p:spPr>
        <p:txBody>
          <a:bodyPr spcFirstLastPara="1" wrap="square" lIns="91425" tIns="91425" rIns="91425" bIns="91425" anchor="t" anchorCtr="0">
            <a:noAutofit/>
          </a:bodyPr>
          <a:lstStyle/>
          <a:p>
            <a:pPr marL="0" indent="0">
              <a:buSzPts val="1200"/>
              <a:buNone/>
            </a:pPr>
            <a:r>
              <a:rPr lang="en-US" sz="1200" i="0" dirty="0">
                <a:solidFill>
                  <a:schemeClr val="accent2"/>
                </a:solidFill>
                <a:effectLst/>
                <a:latin typeface="Times New Roman" panose="02020603050405020304" pitchFamily="18" charset="0"/>
                <a:cs typeface="Times New Roman" panose="02020603050405020304" pitchFamily="18" charset="0"/>
              </a:rPr>
              <a:t>As we can see clearly out of twelve models Lightgbm, </a:t>
            </a:r>
            <a:r>
              <a:rPr lang="en-US" sz="1200" i="0" dirty="0" err="1">
                <a:solidFill>
                  <a:schemeClr val="accent2"/>
                </a:solidFill>
                <a:effectLst/>
                <a:latin typeface="Times New Roman" panose="02020603050405020304" pitchFamily="18" charset="0"/>
                <a:cs typeface="Times New Roman" panose="02020603050405020304" pitchFamily="18" charset="0"/>
              </a:rPr>
              <a:t>ExtraTreeRegressor</a:t>
            </a:r>
            <a:r>
              <a:rPr lang="en-US" sz="1200" i="0" dirty="0">
                <a:solidFill>
                  <a:schemeClr val="accent2"/>
                </a:solidFill>
                <a:effectLst/>
                <a:latin typeface="Times New Roman" panose="02020603050405020304" pitchFamily="18" charset="0"/>
                <a:cs typeface="Times New Roman" panose="02020603050405020304" pitchFamily="18" charset="0"/>
              </a:rPr>
              <a:t> and </a:t>
            </a:r>
            <a:r>
              <a:rPr lang="en-US" sz="1200" i="0" dirty="0" err="1">
                <a:solidFill>
                  <a:schemeClr val="accent2"/>
                </a:solidFill>
                <a:effectLst/>
                <a:latin typeface="Times New Roman" panose="02020603050405020304" pitchFamily="18" charset="0"/>
                <a:cs typeface="Times New Roman" panose="02020603050405020304" pitchFamily="18" charset="0"/>
              </a:rPr>
              <a:t>RandomForestRegressor</a:t>
            </a:r>
            <a:r>
              <a:rPr lang="en-US" sz="1200" i="0" dirty="0">
                <a:solidFill>
                  <a:schemeClr val="accent2"/>
                </a:solidFill>
                <a:effectLst/>
                <a:latin typeface="Times New Roman" panose="02020603050405020304" pitchFamily="18" charset="0"/>
                <a:cs typeface="Times New Roman" panose="02020603050405020304" pitchFamily="18" charset="0"/>
              </a:rPr>
              <a:t> give us max R2 score and</a:t>
            </a:r>
          </a:p>
          <a:p>
            <a:pPr marL="0" indent="0">
              <a:buSzPts val="1200"/>
              <a:buNone/>
            </a:pPr>
            <a:r>
              <a:rPr lang="en-US" sz="1200" i="0" dirty="0">
                <a:solidFill>
                  <a:schemeClr val="accent2"/>
                </a:solidFill>
                <a:effectLst/>
                <a:latin typeface="Times New Roman" panose="02020603050405020304" pitchFamily="18" charset="0"/>
                <a:cs typeface="Times New Roman" panose="02020603050405020304" pitchFamily="18" charset="0"/>
              </a:rPr>
              <a:t> Less Root mean square error on test set.</a:t>
            </a:r>
            <a:endParaRPr lang="en-IN" sz="1200" dirty="0">
              <a:solidFill>
                <a:schemeClr val="accent2"/>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2"/>
              </a:buClr>
              <a:buSzPts val="1200"/>
              <a:buNone/>
            </a:pPr>
            <a:endParaRPr sz="1200" b="1" i="0" dirty="0">
              <a:solidFill>
                <a:srgbClr val="212121"/>
              </a:solidFill>
              <a:latin typeface="Times New Roman"/>
              <a:ea typeface="Times New Roman"/>
              <a:cs typeface="Times New Roman"/>
              <a:sym typeface="Times New Roman"/>
            </a:endParaRPr>
          </a:p>
        </p:txBody>
      </p:sp>
      <p:sp>
        <p:nvSpPr>
          <p:cNvPr id="238" name="Google Shape;238;p22"/>
          <p:cNvSpPr/>
          <p:nvPr/>
        </p:nvSpPr>
        <p:spPr>
          <a:xfrm>
            <a:off x="1652689" y="4783111"/>
            <a:ext cx="1448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240" name="Google Shape;240;p22" descr="data:image/png;base64,iVBORw0KGgoAAAANSUhEUgAAAkwAAAJWCAYAAACqKdg+AAAABHNCSVQICAgIfAhkiAAAAAlwSFlzAAAXEQAAFxEByibzPwAAADh0RVh0U29mdHdhcmUAbWF0cGxvdGxpYiB2ZXJzaW9uMy4yLjIsIGh0dHA6Ly9tYXRwbG90bGliLm9yZy+WH4yJAAAgAElEQVR4nOzdeXyV9Z33//d1lpyT5YQYCAECYVFZROlQEResWrwVRVSkTqe4dGqtLWUc6225O2pbvLVYbx/6mKmVmWpb61hHbWcQF1rXn6itWKl7FQRkhxDCkoScLGe/fn+EXDmHLCfJOcl1ltfz8eAx13Wub67r801j5p3v9b2+l2GapikAAAD0yGF3AQAAAJmOwAQAAJAEgQkAACAJAhMAAEASBCYAAIAkCEwAAABJEJgAAACSIDABAAAkQWACAABIgsAEAACQBIEJAAAgCQITAABAEgQmAACAJAhMAAAASRCYAAypBx98UFOmTOlT2ylTpujBBx8c1HquvfZaXXvttYN6jXSYO3eubr311kE596233qq5c+cOyrmBXEFgAvLU6tWrNWXKFOvfSSedpC996Uu69dZbVVdXZ3d5GSsajerss8/WlClT9Oabb9pdDoAh4rK7AAD2uummmzR27FiFQiF99NFHeuaZZ/T+++/rD3/4gzweT9qv993vflff/va3037eofLOO+/o4MGDqqqq0po1a3TuuefaXVLKfvKTn8g0TbvLADIagQnIc+ecc45OOeUUSdLf//3f67jjjtOvfvUrvfbaa5o/f37ar+dyueRyZe+vnueff17Tp0/XwoUL9W//9m9qbW1VUVGR3WWlxO12210CkPG4JQcgwaxZsyRJe/bsSfh827ZtuummmzR79mydcsopWrRokV577bWENuFwWCtXrtSFF16oU045RaeffroWL16sdevWWW26m8MUCoX005/+VGeccYZmzpypJUuWaP/+/V1q62muTXfnfPrpp/X1r39dZ555pk4++WTNnz9fTz75ZP++GccIBAJ69dVXNX/+fF188cUKBAJdvgcddc6cOVN1dXVaunSpZs6cqTPOOEP33nuvotFoQttHHnlEX/va13T66adrxowZWrRokV566aVe69izZ4+mTJmi//zP/+xy7IMPPtCUKVP0hz/8QZLU3Nysu+++W3PnztXJJ5+sM888U9ddd502bNiQUO+x39c//vGPWrRokWbOnKkvfvGLuvTSS/XYY4/19VsF5BwCE4AENTU1kqTS0lLrs88//1z/8A//oG3btumGG27QrbfeqqKiIv3TP/2TXn31VavdypUrtXLlSp1++ulavny5lixZojFjxiT8P+fu/PCHP9Rjjz2mOXPmaNmyZXK73SnftnvqqadUVVWl73znO7r11ls1evRo3XnnnXriiScGfM61a9eqtbVVl1xyiSoqKjR79mytWbOm27bRaFTXX3+9ysrK9IMf/ECzZ8/Wb37zG/3+979PaPfb3/5W06ZN00033aRbbrlFTqdT3/ve9/TGG2/0WMe4ceP0xS9+Uc8//3yXY2vWrFFxcbHOP/98SdIdd9yhp556ShdeeKHuuOMOffOb35TH49G2bdt6PP+6det0yy23qLS0VMuWLdP3v/99zZ49Wx988EEfvktAbsrecXEAadHc3Kz6+nqFQiF9/PHHWrlypQoKCvTlL3/ZanP33Xdr9OjRevrpp1VQUCBJuuqqq7R48WLdf//9uuCCCyRJb7zxhs4991z95Cc/6fP1N23apOeff15XXXWV7rjjDknS1Vdfre9///vavHnzgPv1X//1X/J6vdb+Nddco+uvv16PPvqorr766gGd8/nnn9fMmTM1evRoSdIll1yiO++8U/X19SovL09oGwwGdfHFF+uf/umfJEmLFy/WFVdcoVWrVumqq66y2r388ssJdV599dVatGiRHn30UZ133nk91rJw4UItX75c27Zt0/HHHy+pfYTvxRdf1IUXXqjCwkJJ0ptvvqmvfvWrCU/Y3XDDDb3284033lBJSYkeeeQROZ3OPnxngNzHCBOQ577xjW/ozDPP1LnnnqubbrpJhYWF+sUvfqFRo0ZJkhobG/XOO+/o4osvtsJVfX29GhoadPbZZ2vnzp3WU3WlpaX6/PPPtXPnzj5fv+NJs2Mf7f/Hf/zHlPoVH0L8fr/q6+s1e/Zs7dmzR36/v9/na2ho0FtvvaUFCxZYn1144YUyDEMvvvhit1+zePHihP1TTz1Ve/fu7bHOI0eOyO/369RTT9XGjRt7refiiy+Wx+NJGOF666231NDQoMsuu8z6rLS0VB9//HG/nnwsLS1VW1tbwq1UIN8xwgTkueXLl2vixIny+/16+umn9e6771qjSJK0e/dumaapBx54QA888EC35zh8+LAqKyt10003aenSpZo3b54mT56ss88+W5dffrmmTp3a4/VramrkcDhUXV2d8PmkSZNS6tf777+vBx98UB999JHa2toSjvn9fvl8vn6d74UXXlA4HNa0adO0a9cu6/MZM2ZozZo1XUatPB5Pl1GnYcOG6ciRIwmfvf766/rFL36hzz77TKFQyPrcMIxe6yktLdWXv/xl/eEPf9DNN98sqf12XGVlpc444wyr3bJly3TrrbfqvPPO0/Tp03Xuuedq4cKFGjduXI/nvuqqq/Tiiy/qhhtuUGVlpebMmaOLL75Y55xzTq81AbmMwATkuRkzZlhPyf2v//W/dNVVV+n73/++XnrpJRUXFysWi0mSvvnNb+pLX/pSt+foCDunnXaaXn31Vb322mtat26dVq1apccee0x33nmn/v7v/z7lWnsKEcdOpN69e7e+8Y1vaNKkSdb8JbfbrTfffFP/+Z//afWpPzpGco4dNeqwZ8+ehBDSl1tZ7733nr773e/qtNNO0x133KGKigq53W49/fTT1qTt3ixcuFAvvfSSPvjgA02ePFlr167V4sWL5XB03jyYP3++Zs2apVdffVXr1q3TI488ol/96ld68MEHe1wSYfjw4Xr22Wf11ltv6U9/+pP+9Kc/afXq1Vq4cKHuvffepHUBuYjABMDidDp1yy236Otf/7qeeOIJffvb37ZCgNvt1llnnZX0HGVlZfrKV76ir3zlK2ppadE111yjBx98sMfAVFVVpVgspt27dyeMKm3fvr1L29LSUjU1NXX5fN++fQn7a9euVSgU0i9+8QuNGTPG+nz9+vVJ6+/Onj179OGHH+qaa67RaaedlnAsFovpBz/4gdasWaOlS5f267wvv/yyPB6PHnnkkYRRvaeffrpPX/+lL31J5eXlWrNmjb7whS+ora1Nl19+eZd2I0eO1NVXX62rr75ahw8f1hVXXKGHHnqo1zWkCgoKNHfuXM2dO1exWEz/9//+X/3+97/X0qVLNX78+H71E8gFzGECkKDj8fbHHntMwWBQw4cP1+zZs/X73/9eBw4c6NK+vr7e2m5oaEg4VlxcrOrq6oRbTcfquM3z+OOPJ3ze3SPs1dXV8vv92rRpk/XZgQMHEp7UkzpHd+IXY+y45TgQHaNL3/rWt3TRRRcl/Js/f36vT8v1xul0yjCMhBGyvXv3drtUQXdcLpcuueQSvfjii1q9erUmT56ccPszGo12ma81fPhwjRw5stf/TY7939HhcFjLNvT2dUAuY4QJQBfXX3+9vve972n16tVavHix7rjjDl111VW69NJL9dWvflXjxo3ToUOH9NFHH2n//v3W4+2XXHKJZs+erenTp6usrEyffPKJXn75ZV1zzTU9XmvatGlasGCBnnzySfn9fs2cOVPvvPNOwjyhDvPnz9f999+vG2+8Uddee60CgYCeeuopTZw4MWHpgjlz5sjtdmvJkiX62te+ppaWFv3P//yPhg8froMHD/b7+7FmzRpNmzbNejruWHPnztVPfvITbdiwQdOnT+/zec8991w9+uij+ta3vqUFCxbo8OHDevLJJ1VdXd3nJwQXLlyoxx9/XOvXr9eyZcsSjrW0tOjcc8/VvHnzNHXqVBUVFentt9/WJ5980ut76X70ox/pyJEjOuOMM1RZWal9+/bpv/7rvzRt2jTriTwg3zDCBKCLCy+8UNXV1frNb36jaDSqE044QU8//bTOO+88PfPMM7rrrrv0u9/9Tg6Hw3psXmp/0q2mpka//OUvtWLFCr377ru6+eab9S//8i+9Xu+nP/2prr32Wv35z3/W/fffr3A4rF/+8pdd2h133HFauXKlCgsLdd999+mZZ57RLbfckrAEgtQ+YfznP/+5DMPQvffeq9/97nf66le/qq9//ev9/l5s2LBB27dv73KNeB3HulsXqTdnnnmm7r77bh06dEg//elP9cc//lHLli2zlmnoi5NPPlknnniiHA5HwtNxUvsTeIsXL9Znn32mn//857rnnnu0Y8cO3XHHHbruuut6POdll10mj8ejJ598UnfeeaeeffZZXXzxxfrVr36VMD8KyCeGyQuEACCrLVy4UMOGDWMlbmAQ8acCAGSxTz75RJ999pkWLlxodylATmOECQCy0JYtW7Rhwwb95je/UUNDg1577TV5PB67ywJyFiNMAJCFXn75Zd12222KRCL613/9V8ISMMgYYQIAAEiCESYAAIAkCEwAAABJEJgAAACSIDABAAAkQWACAABIgsAEAACQBIEJAAAgCQITAABAEgQmAACAJAhMAAAASRCYAAAAkiAwAQAAJEFgAgAASILABAAAkASBCQAAIAkCEwAAQBIEJgAAgCQITAAAAEkQmAAAAJIgMAEAACRBYAIAAEiCwAQAAJAEgQkAACAJAhMAAEASBCYAAIAkCEwAAABJEJgAAACSIDABAAAkQWACAABIgsAEAACQBIEJAAAgCQITAABAEgQmAACAJAhMAAAASRCYAAAAkiAwAQAAJEFgAgAASILABAAAkASBCQAAIAkCEwAAQBIEJgAAgCQITAAAAEm47C4A3TNNU5FIrMfjbrdTkhQOR4eqpIySz/3P575L9J/+038pP/vfl767XA4ZhjEo1ycwZahIJKbGxtYej1dU+CSp1za5LJ/7n899l+g//af/Un72vy99LysrsoJVunFLDgAAIAkCEwAAQBIEJgAAgCQITAAAAEkQmAAAAJIgMAEAACRBYAIAAEiCwAQAAJAEgQkAACAJAhMAAEASBCYAAIAkCEwAAABJEJgAAACSIDABAAAkQWACAABIgsAEAACQBIEJAAAgCZfdBQDITV6vO63nCwTCaT0fAPQHgQnAoGndsjkt5ymaPCUt5wGAgSIwARhU/l17ZZrmgL7WMAz5xo9Nc0UA0H8EJgCDyjRNaYCBaWBfBQDpx6RvAACAJAhMAAAASRCYAAAAkiAwAQAAJEFgAgAASILABAAAkASBCQAAIAkCEwAAQBIEJgAAgCQITAAAAEkQmAAAAJIgMAEAACRBYAIAAEiCwAQAAJAEgQkAACAJAhMAAEASBCYAAIAkCEwAAABJEJgAAACSIDABAAAkQWACAABIgsAEAACQhMvuAgDkF9M0FW06olBtrYyCAnknTJTh4G83AJmNwARgyIQPHVTTurcUbTpifRbYukWlc86Rs7jYxsoAoHcZ/WddJBLRihUrNHv2bM2aNUu33367gsHggNomO/7CCy9o8eLFmjlzpubOnZtw7lAopB/96Ec6//zzNXPmTM2bN0+PP/744HQayFHRlhY1rv3/EsKSJIXr6lT/h+cVPnzYpsoAILmMDkwPPfSQ1q9frzVr1uiVV17Rtm3bdN999w2obbLjw4YN0zXXXKObb765y7kjkYhGjBih3/zmN3r//ff1s5/9TL/4xS/0wgsvpL/TQA4yo1EdefN1mXF/pDhKSjqPh4Ly/+UtmbGYHeUBQFIZHZhWrVqlJUuWqLKyUuXl5brxxhu1evVqRaPRfrdNdnzOnDm65JJLVFVV1eXcRUVFuvnmmzV+/Hg5HA5NmzZNc+fO1QcffDC43wAgRzR/+L4ihw9Z+74z52j4wq/Id8ZZ1meRhgYFtn5uR3kAkFTGzmFqampSbW2tpk6dan02ffp0tbS0qKamRtXV1X1uW1ZW1udz9UU4HNZ7772n66+/PoUe9s7tdqqiwpe0XV/a5LJ87n829D3mdSnsiOjA5k3WZ6UnTVPFzJPbt794isyGQ2revEWS1PLxhxo+fYqcXk97Y8OQ1+uSz+eVz+dNOHc29H8w0X/6n6/s6nvGjjC1tLRIkkpLS63PfD5fwrG+tu3PufriJz/5iYqLi3X55Zf3+2uBfHPkk0+lo7fanMVFGn72WQnHh58xW4ar/W+3WCCgBkZuAWSgjB1hKj76xIzf71dFRYW1HX+sr237c65k7rnnHn344Yd67LHHVFBQ0O9+9VU4HFVjY2uPxzsS9sGD/kGrIZPlc/+zpe9er1utTa068smGzs+mTFNLW1RS/G11l4pOnqGWj9qDUtPGTSo46QsynE7JMGQEInL4AwoEwpKyp/+Dhf7Tfyk/+9+XvpeVFcntdg7K9TN2hKm0tFSjR4/Wpk2dQ/kbN25UcXFxl3lGydr251y9ufvuu/X222/rscceU3l5eQq9A/JD00cfyQyFJEmGy6XCEyd3265w6jTJ2f73mxkKKbh3z5DVCAB9kbGBSZKuvPJKPfzww6qrq1N9fb1WrlypRYsWyensmh6TtU12PBqNKhgMKhwOyzRNBYNBhY7+opekFStW6C9/+QthCegj0zR1ZP16a9974mQ5CjzdtnW43fLEzSUMbNs66PUBQH9k7C05SVqyZIkaGxu1YMECxWIxzZs3T8uWLZMkLV++XJJ01113JW3bl+PPPfecbrvtNmt/xowZqqqq0tq1a1VTU6PHH39cBQUFOv/88602p556qn79618P6vcAyFZt27cr3NBg7RdNPanX9oXHn6Dgju2SpNC+GkXbWuUsYjFLAJnBME3TtLsIdMUcpt7lc/+zpe8Nz/yPDv7xj5Ik98hKHTfv4l7bm6apw6tXKdba/iBGyamzVDT9FJVOGKeiyVOYw3QU/af/Un72nzlMAHKOaZo68te/Wvue8ROSfo1hGPJOOt7aD2zfNhilAcCAEJgApF1w1y6FDh609j3V4/v0dd5Jk6ztSEODogNY9gMABgOBCUDa+d9/19p2V4yUs6ioT1/nLB0mR0nnonShfTVprw0ABoLABCCtTNNU83udgckzYUKfv9YwDHnGdC71EarZm87SAGDACEwA0ipUW6vwwQPWfl9vx3UoiFsbLVS7T2Y3744EgKFGYAKQVq2fda7sXTBqlJzFJf36+oLKUZKj/VeTGQ4rsJdRJgD2IzABSKvWzzZa20UTJ/b76w23W+6RlZ3n28oilgDsR2ACkDZmJKK2TZ9Z+0VxT731h6dqrLXdso3lBQDYj8AEIG0CO3coFghIan93nDfudSf9kTCPaf9+Rfz5t0gfgMxCYAKQNgm34yZPlsPtHtB5nKXDZHi91n7Lls0p1wYAqSAwAUib1o2dE759J5884PMYhqGCuHlMLZu3pFQXAKSKwAQgLWKBNrXFvc6kZPrAA5OkxInfmzeldC4ASBWBCUBatG39XDq6ZpKjqEiFA3hCLp575Ehru3XnTsWCwZTOBwCpIDABSIu2rZ9b24UnnCjDkdqvF9dx5TJcrvadaFSBHdtTOh8ApILABCAt2uLWSyo84cSUz2c4HHJXdI4ytX3OPCYA9iEwAUiZGYkoEDd/yZuGwCRJ7srOeUwEJgB2IjABSFlw7x6ZoVD7jtMp74TU5i91iJ/43bZtG++VA2AbAhOAlMXPX/KOnyBHQUFazuseUdH5XrlgQMEa3isHwB4EJgApO3bCd7oYLpc8cbflAjt2pO3cANAfBCYAKTFNM3GEKY2BSZI8ca9J4Uk5AHYhMAFISeTQIUUbG639wuNPSOv5vWPGWNsEJgB2ITABSEnb9s7lBNwjK+UaNiyt5/fGv4h3X42iR1/uCwBDicAEICXxoz7eSZPSfn738OFydLyI1zTVvI1RJgBDj8AEICXxE7G9E9MfmAyHI+E1K82fb+2lNQAMDgITgAEzIxEF9+y29tO1/tKxio4/3tr2b/m8l5YAMDgITAAGLLivJmHBSk919aBcp2hSZ2BihAmAHQhMAAYssLPzdpynaqwc7vQsWHmswrgRpuCBAwofOTIo1wGAnhCYAAxYcGf8/KXBuR0nSe7ycjnjnr7zM8oEYIgRmAAMWMKE70GavyRJhmHIO36Ctd+ynRW/AQwtAhOAAYkFgwnvdvNOSP8TcvE81eOtbZYWADDUCEwABiS4Z7cUi0mSjIICFcStyD0YEkeYCEwAhhaBCcCAxE/49o6fIMPpHNTrecZ3jjAFDxxUtLl5UK8HAPEITAAGJLhrl7UdH2YGi+u4cjlLfNZ+YPeuXloDQHoRmAAMSHxg8VZPGPTrGYaROMq0a+egXxMAOrjsLgBA5vF63b0ej4VCCtXus/ZLTzy+y9e43U45nen9m8xTPV6tGz6VJAV2McIEYOgQmAB0q3XL5h6PBWpqOid8u1yKtjR3aV84ojztNXnjR5i4JQdgCBGYAPTIv2uvTNPs8nlbXDhyDiuTf3dNwnHD4RiUwOSJe1IufKBO0dZWOYuK0n4dADgWc5gA9Mg0Tambf+HDh6w2rvLyLse7C1np4B5RIWdxZ0CKf/EvAAwmAhOAfovU11vb7vLhQ3ZdwzBUMqlzgUwmfgMYKgQmAP1ixmKKNDZY+64hDEySVHx8Z2Bi4jeAoUJgAtAv0SNHpGi0fccw5DqubEivnzDCxMRvAEOEwASgX8L1h61t57BhMpxD++xI/AhTaH+tYsHgkF4fQH4iMAHoF7vmL3UoHDNaDq+3fcc0mfgNYEgQmAD0S6ShMzC5jkv/0gHJGA6HSiZNtPYDTPwGMAQITAD6zDRNRRriJnzbEJgkqTguMAWZ+A1gCBCYAPRZrK1VZqhzzpDruONsqaMk/kk5Jn4DGAIEJgB9Fj+65Cgs6pxLNMSKjz/e2g7tq1EsHLKlDgD5g8AEoM/iJ3zbNbokSUVjq2S4j77sNxZTaO9e22oBkB8ITAD6LGHBSpvmL0mS4XTKM26ctc/EbwCDjcAEoM8Sn5Czb4RJkjzVE6xtFrAEMNgITAD6xIxGFG1qsvbtHGGSJG/1eGubV6QAGGwEJgB9EmlslEyzfcfhkLO01NZ6PBMmWNuhmr0yIxH7igGQ8whMAPokYf2lsuNkOOz99eEZUyU5nZIkMxJRcF+NrfUAyG0EJgB9kknzlyTJcLnkqRpr7QeZ+A1gEBGYAPRJJqzwfSzP+Lh5TEz8BjCICEwA+iTS2Ghtu8rsH2GSJG/8k3JM/AYwiAhMAJKKtbXJDAasfVdZmY3VdPKMn2BtB/fukRmN2lcMgJyW0YEpEoloxYoVmj17tmbNmqXbb79dwWBwQG2THX/hhRe0ePFizZw5U3Pnzk2pFiDXRI50ji4ZHo8chYU2VtPJM3asdHTyuRkKKbS/1uaKAOSqjA5MDz30kNavX681a9bolVde0bZt23TfffcNqG2y48OGDdM111yjm2++OeVagFyTibfjJMlRUKCC0WOsfW7LARgsGR2YVq1apSVLlqiyslLl5eW68cYbtXr1akW7GXZP1jbZ8Tlz5uiSSy5RVVVVyrUAuSbhlSgZcjuugzdh4vdO+woBkNNcdhfQk6amJtXW1mrq1KnWZ9OnT1dLS4tqampUXV3d57ZlZWV9PleqtaSL2+1URYUvabu+tMll+dz/we57zOuS6fNIpqkm/xHr8+JRFfL5PL1/scMhl9sp0+1ob9ux4GV/GYa8Xpd8Pq98Pm/CoY7+h0+aoqa317XXvG9v3vxM5Es/e0L/87f/dvU9YwNTS0uLJKk0bjVhn8+XcKyvbd1H32rel3OlWguQa0zTVKi+c4SpoDxzbslJUskJx1vbzdt3yIzFbF9UE0DuydjAVFxcLEny+/2qqKiwtuOP9bVtf86Vai3pEg5H1djY2uPxjoR98KB/UK6f6fK5/0PRd6/XrUAgIr8/qGhzs2KhkHUs5C5WxJ/kgQeHQ0XhqMLhmPz+YEojTEYgIoc/oEAgLKlr/2MlwyXDkExTsUBA+zZsVcGo0QO7XhbI5599if7nc//70veysiK53c5BuX7G/hlWWlqq0aNHa9OmTdZnGzduVHFxcZd5Rsna9udcqdYC5Jr4+UuOoiI5PEluxw0xh9ergspR1j4v4gUwGDI2MEnSlVdeqYcfflh1dXWqr6/XypUrtWjRIjmdXdNjsrbJjkejUQWDQYXDYZmmqWAwqFDcX9X9qQXIJdH4J+SGZdaE7w7xK34HmfgNYBBk7C05SVqyZIkaGxu1YMECxWIxzZs3T8uWLZMkLV++XJJ01113JW3bl+PPPfecbrvtNmt/xowZqqqq0tq1a/v09UCuil+DyZlBSwrE81SPl3/9O5IYYQIwOAzTHOjkAgwm5jD1Lp/7P1RzmFq3bFbTzj2q/+Pzihw+LEnynTlHhSecmPwEDocqT52hUEOjGrbtSmkOU+mEcSqaPKXHOUyS1LrpM+29/972SxcV6fgH/l2GYQzsmhkun3/2Jfqfz/1nDhOAjGWaZsYuWhnPE7e0R6y1VeFDB22sBkAuIjAB6FG02S/FLc7qHDbMxmp65iwqlrtipLXPit8A0o3ABKBH8RO+HSUlchxd0ywTJU78JjABSC8CE4AeJb4SJTNvx3XwVse9ImXnDhsrAZCLCEwAehRpiJ+/lJlLCnTwTJhobQd2tq/4DQDpQmAC0KOEEaYMXYOpg3fCxPYVv3V04nfdfpsrApBLCEwAumVGo4o2db50N1PXYOrgLCpSwegx1n7b9m02VgMg1xCYAHQrXF8vddzWMgy5hpX2/gUZwDup80W8ge3bbawEQK4hMAHoVuhg51pGTp9PhjOjXwwgSSpMCEyMMAFIHwITgG4FDxywtjP9CbkO3uM7A1Nw7x7FgkEbqwGQSzL/T0YAtkgYYbLrCTnDUOGI8m5fdeD1dl0TyjNxvBxer2KBgGSaiu3bo6Jp0xLadLxiBQD6g8AEoFuhDBphat60SdFo+3yqmLf911YgEOm2rWf0aLXtaF+H6cg7f5HD2TmQXpEaB24AACAASURBVDR5yiBXCiBXEZgAdBELh9snfR+VCWsw+XftlWmaMn2e9n1/97fbjBJf59ds+VzOqmoZhiHf+LFDUieA3ERgAtBFaP9+yTTbdwxDTp/9T8iZptleU0ddHf/3GO7hFdZ25OCB9gUsHUzXBJAafosA6CJQu8/advpKZWRR4HCP7AxMsUBAUb/fxmoA5Irs+S0IYMgEazoDk2vYMBsr6T+Hxytn3KrkrPgNIB0ITAC6CMaPMGVZYJIk98iR1nb4QJ2NlQDIFQQmAF0EauIDk/0TvvurYGSltR3/tB8ADBSBCUACMxZLGGFylWbhCFPlKGs71uxXtLXVxmoA5AICE4AEkYZ6maGQtZ+Nt+ScxcVyFBdb+8xjApAqAhOABKG40SVHUZEc7q4ramcDd9xtOeYxAUgVgQlAglBtrbWdjfOXOiTMY6ojMAFIDYEJQIL4wJRtSwrEc1d2BqZoYwPzmACkhMAEIEGoNrufkOvgLB0mR2Ghtd+2c6d9xQDIegQmAAlC+3NjhMkwDLlHjbb2W4++kBcABoLABMASbW5OeJVINj4hF68gLjC1EZgApIDABMASP3/J4fHI4S3spXXmKxjdGZjC9fUKHTpkYzUAshmBCYAlfv6Se8QIGYZhYzWpcxaXyOkrtfabN2ywsRoA2YzABMASH5gKKipsrCR94keZmjd8amMlALIZgQmAJX7Cd8Hw4TZWkj7xE7+bN2yUaZo2VgMgWxGYAFji5zAVjBhhYyXpUzCq871ykSONCu3da2M1ALIVgQmAJCkWCil8uHNStDtHbsk5PF65hneGv5ZP/2ZjNQCyFYEJgKSjL6g9ervKcLnkLsveRSuPVVA11tpu+YTABKD/CEwAJEnBuAnfnlGjZDhy59eDJy4wtW3bymtSAPRb7vxGBJCS+PlLnjFjbKwk/VzDh3e+JiUaVetnLC8AoH9cdhcAIDMkBqYqGytJP8PpVOn0k9T43vuSpMDGDaqYc1ZK5wwEwukoDUCWIDABkJS4pECujTBJUsm0aVZgavrgfbVs/tKAF+YsmjwlnaUByAIEJgAyYzGF4wKTd8wYmaGgjRWln2/aVMmQZEpRv1/1H34sd3n/1poyDEO+8WOTNwSQc5jDBEDhQ4dkRiLtO4YhT9zq2LnCVVIib1XnrcbQnj3tTwX24x+LXgL5i8AEIOF2nKu8XA6Px8ZqBk9J3K204N49NlYCINsQmAAofKDO2i6oHNVLy+xWPGWytR05fEixtjYbqwGQTQhMABSq6wxM7spKGysZXJ7KSjmKi639YA2vSQHQNwQmAIkjTCNzNzAZhiHP2HHWPrflAPQVgQmAQnX7re1cHmGSpIK4wBTat09mNGJjNQCyBYEJyHOxcFiRw4et/VyewyRJBaNGyXAdXVElGlFo//7evwAARGAC8l744EHrpbtyOOQePsLeggaZ4XSpYHTnwpwhbssB6AMCE5Dn4ucvuUdUdI6+5LCChHlMe1lfCUBSBCYgz8XPXyrI8flLHTxVnat1x1pbFGmot7EaANmAwATkuXCeLCkQz1FYKNeICms/tJflBQD0jsAE5LlQniwpcCzP2M5RJpYXAJAMgQnIc+GEJQVy+wm5ePHrMUUOH1K0rdXGagBkOgITkMdiwaAiDQ3Wfr7MYZIkZ9lxCat+c1sOQG8ITEAeCx84YG0bLpdc5cNtrGZoseo3gP4gMAF5LHQg7nZcxUgZjvz6lZCw6ndtLat+A+hRfv12BJAgH5+Qi1dQyarfAPqGwATksVBcYMqn+UsdDKdTBWOqrH1W/QbQEwITkMcSVvkemT9PyMUrqEpcXoBVvwF0J6MDUyQS0YoVKzR79mzNmjVLt99+u4LB4IDapnr8wIED+ud//medfvrpOv3007V06VLtZ/geWS4fV/k+VuKq362s+g2gWxkdmB566CGtX79ea9as0SuvvKJt27bpvvvuG1DbVI/feeedCofDeu211/TGG2+osLBQt99+++B1Hhhk0bY2RZuarP18WoMpHqt+A+iLjA5Mq1at0pIlS1RZWany8nLdeOONWr16taLRaL/bpnp89+7duuiii1RSUqLCwkJdeuml2rx589B9M4A0i5/wbRQUyFVWZmM19mJ5AQDJZOxryZuamlRbW6upU6dan02fPl0tLS2qqalRdXV1n9uWlZWldLy6ulrXXXedXnrpJc2dO1cOh0PPPfecvvzlLw9a/91upyoqfEnb9aVNLsvn/qfa94OfHbG2C8eM1siRpQnHY16XTJ9HGsicHodDLrdTptsh30DPkeQ8Pp8nbfUUTJmklo8+kNS+6nehIyJX3KKWFsOQ1+uSz+eVz+cdUJfSJZ9/9iX6n8/9t6vvGTvC1NLSIkkqLe38Je7z+RKO9bVtqscl6dRTT5Xf79fs2bN12mmnaceOHbrllltS7SZgm0BtrbVdOHq0jZXYr6C8XC5fibXfumu3jdUAyEQZO8JUfPSvO7/fr4qKCms7/lhf26Z6PBaL6brrrtMFF1ygX/7yl3I6nfr1r3+ta6+9Vs8++6zcbnfa+x8OR9XY2PO7rToS9sGD/rRfOxvkc//T1feG7busbfO4EQnn83rdCgQi8vuDAx5hKgpHFQ7HBn6OHs7TMbLk93f/AMhA63GPGavI5k2SpCNbd8gYN6nreQxDRiAihz+gQCA8oC6lKp9/9iX6n8/970vfy8qK5HY7B+X6GTvCVFpaqtGjR2vTpk3WZxs3blRxcbGqqqr61TbV442NjaqpqdG1116r4uJieb1efeMb39DWrVu1ezd/iSI7JS4pkJ9PyMVLXPV7n8wIq34D6JSxgUmSrrzySj388MOqq6tTfX29Vq5cqUWLFsnp7Joek7VN5Xh5ebnGjx+vJ554QoFAQKFQSL/97W81bNgwjR07tkstQDbI90Urj5W46ndUof21vX8BgLySsbfkJGnJkiVqbGzUggULFIvFNG/ePC1btkyStHz5cknSXXfdlbRtOo7/x3/8h+655x6de+65isViOvHEE/XQQw/J4+nHxFMgQ0SbmxWLmwvICFPnqt/B3e23KoN79yQ8PQcgvxkmy9pmJOYw9S6f+5+Ovrdt26o996yQ1L4O0fE//w8ZhmEd93rdat2yWU079wx4DlPlqTMUamhUw7ZdKc1hOvY8A53D1Jd62rZ9Lv/b69q/pLhEw6/4SsL3RYah0gnjVDR5CnOYbEL/87f/zGECMOSOnb+UEAryWMHoMdZ2rKVZ0eb8+39KALpHYALyEPOXuucsKpZzWOcCnuFa5jEBaEdgAvJQOO4dcvn6SpSeFMStSRWq3WdjJQAyCYEJyEMJI0xM+E5QMKrztlxof63MWMzGagBkCgITkGdM00ycw8QtuQTuUaOko3O6zFBIkYZ6mysCkAkITECeiTY1KRYIWPuMMCVyuN1yj6iw9kP7uC0HgMAE5J1Q3PwlR0mJnCUlvbTOT27mMQE4BoEJyDPxt+MYXepe/PIC4UMHZUZ5TQqQ7whMQJ6Jn/DN/KXuuYePkDpewRSNKnzokL0FAbAdgQnIM/FLCjDC1D3D6ZS7YqS1H44LmQDyE4EJyDOJi1ayBlNP4r838fO+AOQnAhOQR8xYTOGDB6x9bsn1zD2qMzCFDx6QGY3aWA0Au6UtMF122WV67LHHVF/PmiVApoo0NsoMhax9XovSsy7zmA4zjwnIZ2kLTBdddJGefPJJnXPOObrxxhv1+uuvK8YKuUBGiZ+/5Bw2TA5voY3VZLYu85j2c1sOyGeudJ1o6dKlWrp0qd577z09++yz+j//5//I6/Xqsssu06JFi3TCCSek61IAeuD1uns93lLfOUriHTWqx/Zut1NOJ3fsCypHKby//QW8obr9Kra5HgD2SVtg6jBr1izNmjVLP/rRj/TUU0/pX//1X/Xoo4/qlFNO0bXXXqtLL7003ZcEEKd1y+Yej7V8ttHadhQW9ti2cER52uvKRvFzvMIHD/BeOSCPpT0wRaNRvf7661q9erX+9Kc/adq0aVq0aJEOHDign/70p1q3bp3+3//7f+m+LIA4/l17ZZpml89b99ZY2zHDqaade7q0MRwOAtNR7hEjJIdDisWkaFSR+npp0ni7ywJgg7QFpk2bNumZZ57RmjVrFIvFdNlll2n16tWaPHmy1WbevHn6h3/4BwITMMhM05S6CUzRpiZr21la2m2b7oJWvjKcLrmGD1fk4EFJSnjCEEB+SVtgWrRokebMmaPly5fr/PPPl9vddW5EdXW15s+fn65LAugHMxZTtNlv7bt8pTZWkz3cFSMJTADSF5jWrl2rUaN6XwSvqKhI99xzT7ouCaAfYi0t7beWjnL6fDZWkz3cFSPVpg2SEt/DByC/pO0xmKuvvloNDQ1dPm9qatL555+frssAGKCIv/N2nKOoWIYr7VMYc5K7osLajrW2KnzkiI3VALBL2gJTTU1Nt+suhUIh1fEeJsB2XeYvoU+chUVylHSOxgX27rWxGgB2SflPzDfffNPa/stf/iJf3DB/NBrV22+/raqqqlQvAyBF0bgRJm7H9Y+7okLBo/O/Anu6PlkIIPelHJi+853vSJIMw9CyZcsST+5yqaqqSrfeemuqlwGQovgRJhcjTP3irhip4I7tkhhhAvJVyoFp06ZNkqS5c+dq1apVKi9n/RYgEyWOMA2zsZLsE/+KlGBtrWKBgCSnfQUBGHJpm8O0du1awhKQodqXFGi29p2l3JLrD1dZWeckedNU644d9hYEYMilNML0xBNP6Morr5TH49ETTzzRa9urr746lUsBSEG02d+5SKVhyFlCYOoPw+GQa0SF9V651i1bVDqR92MC+SSlwPTII49o/vz58ng8euSRR3psZxgGgQmwUfz8JUdxsQwnt5P6yz1ypBWYWj7fotJ5LMIL5JOUAtPatWu73QaQWZjwnbr4eUytW7fKjMVkONI2qwFAhhvU/9r379+vcDg8mJcA0AeJE74JTAPhHjHC2o42Nytct9/GagAMtbQFpn/7t3/Ts88+K6n95Z3XX3+9zjvvPJ199tn66KOP0nUZAAMQaSIwpcpR4JGzrMzab9u21cZqAAy1tAWm5557ThMnTpQkvf7669q4caP++7//W5dffrnuv//+dF0GwAAkjDBxS27A3CMrre22rQQmIJ+k7WVShw8fVmVl+y+TN954Q/Pnz9eMGTNUVlamK664Il2XAdBPZjTS/uLdowhMA+euGKnAls2SpAAjTEBeSdsI0/Dhw7V161ZFo1H9+c9/1llnnSWp/V1yhmGk6zIA+inq93fuGIacxSX2FZPl4id+h2r3JaxtBSC3pW2EadGiRbr55ptVUVGhWCyms88+W5L08ccfa9KkSem6DIB+Snjprs/Hk10pcPp8chYVKdraKklq275NJTO+YHNVAIZC2gLTTTfdpMmTJ2v//v2aN2+ePB6PJMnhcOjb3/52ui4DoJ8iPCGXNoZhyFNVpdbPP5ckBXfuIDABeSJtgUmSLrrooi6fMX8JsFfCCBPzl1LmjQtMgaMv5AWQ+9IamNatW6f169fr8OHDisViCcfuueeedF4KQB+xBlN6ecaMsbYDO3fINE3maQJ5IG2B6Wc/+5kefvhhfeELX9DIkSOTfwGAIRFt6pz0zSrfqfPGBaao36/I4UNyj6iwsSIAQyFtgem///u/dd9992nBggXpOiWAFMXCYcXaWq19bsmlzllUpIKRlQodqJMkBXbsIDABeSCtj8ucfPLJ6TwdgBTF346T0ylHUbF9xeSQwrgnf5nHBOSHtAWmf/zHf9RTTz2VrtMBSIP4NZicJT7m2qRJ0fHHW9uBnTtsrATAUEnbLbkNGzbo7bff1htvvKETTjhBLlfiqR944IF0XQpAH0WbjljbzF9Kn6Lj40aYdu6QGY3KcDptrAjAYEtbYCouLtYFF1yQrtMBSAOWFBgcheMnSA6HFIvJDIUUqt0nz9hxdpcFYBClLTCxbACQeRJuybGkQNo4PB55qqoU3LNHUvsoE4EJyG1pf0fCJ598ohdeeEGtR18d0NzcrFAolO7LAOiDCCNMg8Y7kYnfQD5J2wjTgQMH9N3vflebNm1SLBbTK6+8oqKiIt1///1yOp368Y9/nK5LAeiDWCgoMxiw9hlhSi/vhEk68qc3JbUvLQAgt6VthGnFihWqqqrSX//6V3m9XuvzefPm6a233krXZQD0UfyClYbLJUdhoY3V5J74Eabg3j2KMZIO5LS0Baa//vWv+t73vqfi4sR1XsaNG6f9+/en6zIA+ujYV6KwpEB6FYwZI6OgoH0nFlNwz257CwIwqNIWmCKRSLef19XVqaioKF2XAdBHPCE3uAynU97xE6x95jEBuS1tgWnOnDl6/PHHEz5rbW3Vv//7v+ucc85J12UA9FHChG/mLw0K74SJ1jaBCchtaZv0fdttt+n666/XpZdeqlAopH/5l3/Rzp075fP5dO+996brMgD6KOGWHCNMg8IzMS4wseI3kNPSFphGjRql5557Ti+88II2bdqk1tZWLVy4UJdeeqkKmWwKDCnTNBMCk4sRpkERP/E7XFenaHOznCUlNlYEYLCkLTD95S9/0auvvqqamhpJ0tixYzVu3DjCEmADMxiUGffUFiNMg8M9okKOkhLFmpslSYFdO1U8nZeQA7koLXOYfvSjH+m6667T+++/r+LiYhUVFendd9/VN7/5TdZfAmwQ/w45o6BAhsdjYzW5yzAMeSewgCWQD1IeYXrxxRf1xz/+UY8++qjOPPPMhGPr1q3TjTfeqLPPPlvz5s1L9VIA+ijCkgJDxjtxolo//Zsk5jEBuSzlEaZnnnlG3/nOd7qEJan9ybkbbrhBq1evTvUyAPohyhNyQ8YbP/F7+zaZpmljNQAGS8qBaePGjb0uG3Duuedqw4YNAzp3JBLRihUrNHv2bM2aNUu33367gsHggNqmelyS3njjDV1xxRX6u7/7O82ZM0e//vWvB9QvYLDFByYX85cGVfwtuWhTkyIN9TZWA2CwpByYGhsbNWLEiB6PjxgxQkeOHOnxeG8eeughrV+/XmvWrNErr7yibdu26b777htQ21SPv/XWW/rxj3+sH/zgB3rvvff08ssvs74UMhaLVg4dV2mpXHG/A3mvHJCbUg5M0WhULlfPU6GcTmePq4Ans2rVKi1ZskSVlZUqLy/XjTfeqNWrVysajfa7barHH3jgAS1dulRnnnmmXC6XSkpKNHny5AH1CxhMxy4pwC25wccClkDuS3nSt2ma+uEPf6iCjncqHSM0wBdSNjU1qba2VlOnTrU+mz59ulpaWlRTU6Pq6uo+ty0rK0vp+IgRI/TJJ5/onHPO0UUXXaSmpibNmDFDP/zhDzVu3LgB9S8Zt9upigpf0nZ9aZPL8rn/PfU9GGqTGfdHyrAxI+Tsz1NyDodcbqdMt0M+n0cayJycdJwjyXl8viHukyQZhrxel3w+r3y+zpeMh06epub33pUkxWp2D8nPZT7/7Ev0P5/7b1ffUx5huuKKK1RWVqaioqJu/5WVlWnhwoX9Pm9LS4skqTTudoLP50s41te2qR5vamqSaZp65ZVX9Otf/1qvvfaaKioq9M///M9M8ETGCR46ZG07Cwv7F5YwICWTT7C2m7dukxmL2VgNgMGQ8gjTPffck446uiguLpYk+f1+VVRUWNvxx/raNl3Hv/71r2vs2LGSpP/9v/+3zjzzTNXW1mrMmDFp7bskhcNRNTa29ni8I2EfPOhP+7WzQT73v7e+e71utdQesPYdvlL5/d0/KNEjh0NF4ajC4Vj71w5whCnlc/Rwno6RpX71K131GIaMQEQOf0CBQNj6OFY6UjIMyTQVbWtTzSefyzMIvxek/P7Zl+h/Pve/L30vKyuS2+0clOun7eW76VZaWqrRo0dr06ZN1mcbN25UcXGxqqqq+tU21eM+n6/LNYFMFTp82Np2lg6zsZL84fB6VTCm83cE85iA3JOxgUmSrrzySj388MOqq6tTfX29Vq5cqUWLFsnp7Joek7VN9fjXvvY1/fa3v1Vtba2CwaAeeOABTZ8+fVBGl4BUhONuybmGMeF7qCSsx7STwATkmrS9S24wLFmyRI2NjVqwYIFisZjmzZunZcuWSZKWL18uSbrrrruStk3H8W9961s6cuSIrrjiCpmmqS9+8YtauXLlUHwbgH5hhMke3omT1PTWnyWxtACQiwyTWcsZiTlMvcvn/vfW9wKn9Ol137D2yy9f1P+FKx0OVZ46Q6GGRjVs2zXgOUwpn6OH8wx0DlNa6jEMlU4Yp6LJUxLmMElSYPcu7b7rjvYdp1MnrHxIDrd7YNfpRT7/7Ev0P5/7zxwmAGkTqqvr3DEMOUtK7Csmz3jGVMnoCEjRqIJ79thbEIC0IjABOSRYW2ttO30+GQ7+Ex8qhsslT/V4a595TEBu4bcpkEOCtfusbeYvDT3vxM73yvGkHJBbCExADokfYXIRmIYcgQnIXQQmIIck3JLjpbtDLj4whffvV7S1pZfWALIJgQnIEaZpJgamYYwwDTV3RYUccW8iCOzcaV8xANKKwATkiGizX9G49yxyS27oGYbBbTkgRxGYgBwR3t+5pIBRUCCDl+7agsAE5CYCE5AjQnXx85eGyTAMG6vJX94Jca9I2bFdrA0M5IaMfjUKgL4L7d9vbfd7dW/0jWGocER5rysJO6dOVsfiDtEjR+Rs9atg+PBu2x67WjiAzEVgAnJEaD8TvodK86ZNikZjPR53DRumyJEjkqTGt/6skmnTurQpmjxl0OoDkH4EJiBHhONGmFi0cvD5d+3t8Xabs+w4KzA1bdykWGHnK2oMw5Bv/NghqRFA+jCHCcgBZjSq0MED1j5PyA0+0zTbX+LbzT/38BFWu/ChgwnHmNMEZCcCE5ADwocOStGote8s9dlYDVwjOgNTpP6wzFjPt+8AZAcCE5ADEiZ8l5XJcHK33U6u8uHS0acUzXBY0aYmmysCkCoCE5AD4id89/REFoaOw+2Wc1iZtR8+fNDGagCkA4EJyAHhus5FK91xt4Ngn/j/HSKHDtlYCYB0IDABOYARpsyTOPGbwARkOwITkANCdZ1zmNwEpoyQMPG7oV5mNGJjNQBSRWACsly0rU3Ro2v+SIwwZQpX2XGS8+iK4KapSH29vQUBSAmBCchy4bjbcQ6PR04fSwpkAsPhkLu8M7xyWw7IbgQmIMsF9+2ztj1jxvDS3QwSf1sufJjABGQzAhOQ5UK1cYGpqsrGSnCs+InfPCkHZDcCE5Dl4gOTd8wYGyvBsdwjKqztqL9JsWDQxmoApILABGS50D5GmDKVo6REhsdj7XNbDsheBCYgi8VCofb3yB3lrRprYzU4lmEY3JYDcgSBCchi4br9kmlKkgyXSwUVFUm+AkONid9AbiAwAVks/gk5d+UoGR3r/iBjxM9jCh86KPNowAWQXQhMQBYL1dZY2x4mfGek+FtyZiCgWHOzjdUAGCgCE5DF4id8F4xhwncmcni9cvpKrf3wwQM2VgNgoAhMQBYL1ca9dHc0I0yZyh03t4zABGQnAhOQpcxIRKEDddY+gSlzuStGWtsEJiA7EZiALBU6UCdFo+07DocKKivtLQg9ig9MkYYGxUIhG6sBMBAEJiBLxc9fco8cKcPlsrEa9MY5bJgMt7t9xzQVqKnp/QsAZBwCE5ClgjV7rW0PC1ZmNMPhSFheILB3by+tAWQiAhOQpUJxgYkn5DKfK27id2DPHhsrATAQBCYgSyWMMI1lhCnTxc9jCuzdKzMWs7EaAP1FYAKyUDQYVPhA59NW3JLLfPG35GKBgIJxS0IAyHwEJiALte3Z2/kOObdb7pE8IZfpHAUFcpYdZ+23bv3cxmoA9BeBCchCrbt3W9sFo8fIcPCfcjaIX8CyZQuBCcgm/JYFslDLrs7AxO247BE/j6n18y02VgKgvwhMQBZqjQtMBUz4zhrxgSm4b5+ivIgXyBoEJiALtSaMMLGkQLZw+nwyPB5rP7Bju43VAOgPAhOQZcJ+v0L19dZ+QdU4G6tBfxiGkTDK1LaNeUxAtiAwAVkmfsK3o6hIrrIyG6tBfyUEpq1bbawEQH8QmIAs07qrc5VoT9VYGYZhYzXoL/fIuAUsd2yX2fECZQAZjcAEZJmWnTutbSZ8Zx/38BHS0WUgzGAwYcV2AJmLwARkmZbtO61tz7hq+wrBgBgulzyjRln7bVtYXgDIBgQmIIuY0ahad+2y9r0EpqxUOH68td32+WYbKwHQVwQmIIuE6uoUC4XadwxDBSxamZUKqzuDbtuWzTKPvuYGQOYiMAFZJLgn/pUoo+UoKLCxGgyUt7paOjpZP+r3K7yfF/ECmY7ABGSR+MDE/KXs5SwslHdc5/pZrcxjAjIegQnIIgSm3FE8Zaq13baFeUxApiMwAVnCNE0Fd3dO+CYwZbfiqYmBiXlMQGYjMAFZInrkiKJ+v7VPYMpuxVOmWNuRhnpFDh2ysRoAyRCYgCyRMOG7vFyu0lIbq0Gq3GVlcld2rsfUunmTjdUASCajA1MkEtGKFSs0e/ZszZo1S7fffruCweCA2qZ6vEMgENAFF1ygmTNnpr/DQC/iA1PxxAm21YH0KYqbx9S6+TMbKwGQTEYHpoceekjr16/XmjVr9Morr2jbtm267777BtQ21eMdHnjgAY0ZMyb9nQWSCOzaaW0TmHJD0bSTrO3WzzYyjwnIYBkdmFatWqUlS5aosrJS5eXluvHGG7V69WpFu3lZZbK2qR6XpE8//VRvvfWWbrjhhqH5BgBx4gNTyQnH21cI0qYwbuJ3tLFR4br9NlYDoDcuuwvoSVNTk2prazU17hfK9OnT1dLSopqaGlXHrZSbrG1ZWVlKx6urqxWJRPTjH/9Yy5cvVywWG+TeS263UxUVvqTt+tIml+VL/8NNTQmTgktOOEGeHvoe87pk+jzSQEcrHA656U/YXAAAIABJREFU3E6Zbod8Az1POs6R5Dw+nyej6ukzw5DX65LP55XPV6X9E8ardWf704+OPdtVccrkPp0mX372e0L/87f/dvU9Y0eYWlpaJEmlcRNbfT5fwrG+tk31uCQ98sgjmjZtmk477bRUuwb0W/PWbda2e9gwFYwYbmM1SKdhp5xibR/52yc2VgKgNxk7wlRcXCxJ8vv9qqiosLbjj/W1barHd+3apd/97nd65plnBqGn3QuHo2psbO3xeEfCPnjQ32ObXJZv/T/88UZru+SE42UYRrd993rdCgQi8vuDKY2iFIWjCodjAz9POs7Rw3k6Rpb8/u4fABnqevrNMGQEInL4AwoEwjImnGAdavjbJzpQd0SGo+e/ZfPtZ/9Y9D9/+9+XvpeVFcntdg7K9TN2hKm0tFSjR4/Wpk2dj9pu3LhRxcXFqqqq6lfbVI+///77OnTokObNm6fTTz9dS5cuVWtrq04//XS9++67g/hdANoxfyl3FU6eIh0NSLGWFgX37rG5IgDdydgRJkm68sor9fDDD+vUU0+V2+3WypUrtWjRIjmdXdNjsrapHL/44ot11llnWdf68MMPddttt+m5555TeXn50HwzkNeCO3da2wSm3OIsLJR3wkQFtrffdm3duEHe6vE2VwXgWBkdmJYsWaLGxkYtWLBAsVhM8+bN07JlyyRJy5cvlyTdddddSdumerywsFCFhYVW2/LychmGoVGjOhedAwZL5EijIg311n7x8QSmXFN00klWYGr59BOVXzTf5ooAHMswWfgjIzGHqXf51P/mv32kfT//mSTJWVamMx57RFL3ffd63WrdsllNO/ekNE+n8tQZCjU0qmHbrgHPYUr5HD2cZ6BzmAarnn4zDJVOGKeiyVMUCIQlSW2ff649997dftzp1AkP/LscXm+3X55PP/vdof/523/mMAHoVfztOO+EifYVgkHjnTRJjqKi9p1oVK2bWPUbyDQEJiDDBXbusLa94yfYVwgGjeF0quik6dZ+y6csLwBkGgITkMFM01Tb9s41mLwTJ9lYDQZT8cmd6zG1fPo3XpMCZBgCE5DBwnV1ijU3W/veSQSmXBUfmCKHDvGaFCDDZPRTckC+8Hrd3X7eurvzdpynqkrF5WW9fo3b7ZTTyd9B2chVdpwKxo5T6Og6TC2f/E0Fo0bbXBWADgQmIEO0btnc5bOm99+ztj0jR6p1y2bFvO3/2QYCkS7tC0ewLlg2Kz75lM7A9LePddwF82yuCEAHAhOQQfy79ibMXWndvt3aNr1Fatq5p/3Fuur6WL3hcBCYslzJF2aq4aUXJEmtmzcp2tIi5zGvggJgD8bugQximmb72j6mqVgwqEhDg3XMXVFhHevuH5OEs5/3+OPl7HgJeCymlr99ZG9BACwEJiBDRQ4fsraNggI5S4fZWA2GguFwqOTvZlr7zR9+YGM1AOIRmIAMFT540Np2j6iQYRg2VoOhUvx3X7S2Wz79RLFQyMZqAHQgMAEZKnzwgLXtrqiwsRIMpaJpJ8nwtL8WxQyF1Lpxg80VAZAITEBGMmOxxMA0YqSN1WAoOdxuFZ8yw9pv/uB9G6sB0IHABGSgSEODzHD7i1llGIww5ZmSL3belmv+8H3FwtyWA+xGYAIyUPwqz67hI2S4u1/YErmpZMbfySgokCTF2trU8re/2VwRAAITkIFCcYGpoLLSxkpgB4fXq5KZnaNM/r++Y2M1ACQCE5BxTNNU+EDc/KXKUTZWA7v4Tj/T2m75+CNFW1ttrAYAgQnIMNHGBpmho6t4G4bcFUz4zkfFJ02Xs8QnSTIjETV/8F6SrwAwmAhMQIYJ1dVZ267ycjmOzmVBfjFcLpWcdpq13/TOX2ysBgCBCcgw8RO+uR2X30rjbsu1bfosYW4bgKFFYAIyiGmaiRO+RxKY8pn3+BNUMKbK2j/ypzfsKwbIcwQmIINE6utlBuPmL1UyfymfGYahYed92do/su4tXpUC2ITABGSQUG2Nte0aMUKOAo+N1SATlJ5xVueaTM3NOvQ2SwwAdiAwARkktG+ftV0weoyNlSBTOIuK5Jt9hrW//8WXbKwGyF8EJiBDxEIhhQ90PiHnGV3VS2vkk7K423L+TZvVtGmzjdUA+YnABGSItl27pFhMkmS43XKNGGFzRcgU3gkT5T3hRGu/ZvUzNlYD5CcCE5AhWrdvt7bdo0bLcPCfJzqVX3yJtV2//l0F99X00hpAuvEbGcgQbXGBiflLOFbxjC+ooGqstd/w0gv/f3t3Hh9Vee8P/HNmTyYz2RNCgICRhMUACTvqT1kk4rXllnItFG29glYELV7FIqJYgYq1ra2gglvZFRcsQqnKIkrYEQQ0BJAtIYSQfbbMfn5/JDkkQDJJJsmZZD7v12teOc9yznyfM5Pw5SzPkTEaouDDhIkoADiLi+EsKpLKms5MmKguQRAQNe4eqWzav6/OrPBE1LqYMBEFANORw9Ky0mCEymCUMRoKVIbBQ6GtmZvL40HxZ5/KGxBREGHCRBQATIevJkzarl1ljIRanSAgJCYKarUSOp26Sa8QvQ7dfj1Z2pTl0AF483NlHAxR8FDJHQBRsPNUVsKanS2VNV26yRgNtRVLTg48Hm+T19NGR0KX0An2gqpH6BSs/xCdn5wNQRBaOkQiqoUJE5HMbD8eh+jxAAAErRbq2FiZI6K2Yr5wEaIoNmkdg0GLyEEDUbDp3wAAa3Y2LEcOw5AxsDVCJKJqPCVHJDPL0e+lZW1iF04nEEREUQSa8Qrpkgh1rTspiz5cC2/NMwiJqFXwLzORjESPB9ZjR6WypitPx5FvgiDAMGQoUJ1cu0tLUbJpo8xREXVsTJiIZFR5+hS8VmtVQamEpjMfh0KNowqPQOSIEVK5bOuXcFzMkzEioo6NCRORjMwH90vLoT16QKFWyxgNtTeRt99+9Zo3jweX338Xotstb1BEHRQTJiKZiB4PLN99J5XD+vaVMRpqdwQB+oR4JE2bJlU5ci+g4sstTZ6uoOZFRPXjXXJEMrHlnIDHYgYACCoV9KmpsF4u8rEWUV1KnRbGjAxpLq8rG/8FTXQUdE2cLT40JbU1wiPqMJgwEcnEfPCAtGzo1w9KnU7GaKg90/bqC8WpU/BaLIDXi4JPPkHUf/0cglLpc11BEGBI6uKzH1Gw4yk5IhmIbjcsh6+ejgsfNkzGaKi9E1QqGIffKpU95eWwfn+4UVMUNHUeKKJgxYSJSAbW7B/gtVXdHSeo1TCmZ8gcEbV3mk4JCEntLZVt2T/CVXRFxoiIOhYmTEQyMO3ZLS3r+/WHMiRExmioowhLz4DSYKgqiCJMe7J41xxRC2HCRNTGPBYLrN8fkcq1T6UQ+UNQq2EccbtU9phMsBw90sAaRNRYTJiI2pj54AHpf/1KgxH6W9Jkjog6EnVcHEL6XJ2iojL7R7iu8NQckb+YMBG1MdOeLGnZMGw4BBVvVqWWFdY/HUqjUSrz1ByR/5gwEbUhx6V82M+dlcrhI26TMRrqqASVCsYRtwGCAADwmE2wfH9Y5qiI2jcmTERtyJS1S1rWdu0GbdeuMkZDHZk6Ng6hvftI5coT2XBeKZQxIqL2jQkTURvxOp2o2H01YTLednsDvYn8p7/m1Jx5726IHo+MERG1X0yYiNqI5buD8Fqr517SaHh3HLU66dRcNY/JBNuJbBkjImq/mDARtZHynV9Ly4ahw6AMDZUxGgoW6tg4hKT0ksrWY0fhqU7ciajxmDARtQFHXh7sZ36SyhF3jJIxGgo2+gHpELTaqoLHDcuhAw2vQETXYcJE1AbKd26XlrXde0DXvbt8wVDQUWi1CMsYJJUduRfguJQvY0RE7Q8TJqJW5rFYYNq7RypH3DlSxmgoWOmSb4YqNlYqWw7s5wXgRE3AhImolVXs+gai0wkAUIYZYBg6TOaIKBgJggDDkGF15mayZf8oc1RE7QenGCbyk06nrrdNdLtR8fXV03HRY8Yg1KC/rp9arYRSyf+/UOtSR0UjJKUXKk+eAABYjx+FLjlZ5qiI2gcmTEQtwHbq5A3rzT/+CFdpaVVBoUBoj+437BsSE9WK0RFdpR8wAPYL5yDa7YDHA8vh7xDZt7fcYREFPCZMRC3EfOEiRFGUyqIoouybb6SytnsP2ErKgZLyOusJCgUTJmozCo0WYQMyYN5XdV2d49xZ2C9eRGhKqsyREQW2gD4H4Ha7sXDhQgwZMgSDBg3C3Llz4XA4mtXXn3an04l58+Zh9OjRSE9PR2ZmJlavXt26g6d2RxRFoNbLVXgZ7uJiqT20V+867TWv2kkWUVvQJd8MVeTVJL3oyy8her0yRkQU+AI6YVq2bBn279+PTZs24auvvsKZM2fw6quvNquvP+1utxsxMTF4//338d133+Hvf/873nrrLWzZsqV1dwC1a7Yff5CW1Z0SoI6OkTEaoqsEhQJhg4dIZUd+Psr37pUxIqLAF9AJ0yeffIJHH30U8fHxiIqKwsyZM7FhwwZ4bnArrK++/rSHhoZi1qxZSEpKgkKhQO/evTFq1CgcPsynf9ONucvK4My/KJVD+94iYzRE19PEd4K2W5JUvvzhB/DWcwSfiAL4GiaTyYSCggL06nV1Sv++ffvCarUiPz8f3bp1a3TfiIgIv9prvxcAuFwuHDp0CFOnTm2NoQOoumsqNtbgs19j+nRkgTJ+r04F0aCtOs0GoPDACalNEx2N6JQeEKpv576OQgGVWglRrYCh1jZ8MRi0LbKdloqnrWO5bvwyx9PWsRgMWr+3o7t9BHI/yAO8XrjKyuDYtR3dJv+qWfG0tUD53ZdLMI9frrEH7BEma/Wzjoy1nrRtMBjqtDW2r7/t11qwYAH0ej3Gjx/fnKFRB+c2W2A5XesxKOn960+WiGSkDjciYkA/qZy/4V9wFBU3sAZR8ArYI0x6fdVcNWazGbHVs9OazeY6bY3t6297bS+//DKOHDmClStXQqPRtNRwr+NyeVBebqu3vSbDLioyt1oMgSyQxq/TqWG3u2E2OwBRhPnQ90D1BbQKvR5ifJeqtvooFAh1eeByeaVtNKTmyMp122zidloqnlbbRj3bqXf8MsXT1tuoPf6WGJMqpS+UJ0/DY7XC63Ti5DsrkPDw75q1rbYQSL/7cgjm8Tdm7BERoVCrla3y/gF7hMloNCIhIQE5OTlSXXZ2NvR6PRITE5vU19/2GosWLcKePXuwcuVKREXxNnC6ntfhgP301XmWQnv3haAI2F8zIig0GkSPuvowaPP+vais9aBoIqoS0H/JJ06ciOXLl6OwsBClpaVYunQpJkyYAKXy+uzRV19/2xcuXIi9e/cyWaIGVZ46CdHtBgAIGg10N/eUOSIi3wz9+0OXdPUC8KL16zjNANE1AvaUHAA8+uijKC8vx7333guv14vMzEw8/fTTAIAXXngBAPDSSy/57Otve35+PlavXg2NRoPRo0dL6wwcOBDvvvtuq+8Hah9EjxuVOdlSOSS1FxTq+h+bQhQoBIUCne9/AGcXLQQA2M+ehfnAPhiHjZA5MqLAEdAJk0qlwrx58zBv3rzr2moSpcb09bc9MTERJ0/e+NEXRDXsZ87Aa7dXFRQKhKbycRPUfoT17o2wgYNg+e4QAKD4048Rlj4QCm0T7kYk6sAC+pQcUXsher2wZV+dqDLk5p5QhITIGBFR08VMvA+Cqur/0e6yMpR+wcl5iWowYSJqAdZTp+AxmaRySO++MkZD1Dya2DhE3JUplcu+/A9cpSUyRkQUOJgwEflJFEWU7d4tlbXdkqCqNacXUXsSdc+9UFZ/f0WnE1c+WMvnHRKBCROR32ynTsGRny+VQ/umyRgNkX+UISGImTBRKluPHIblu4MyRkQUGJgwEfnpyubN0rI6vhPUMXzILrVvxltvR0ivqzctXFm7Bh6LRcaIiOTHhInID45L+TAfufoQZj5klzoCQRAQ/5v/hVD9NAOP2YTCNSt5ao6CGhMmIj+UffmFtKyMiICmc2IDvYnaD01cHGL+e4JUthw6CNOub2WMiEheTJiImslVVgbTvj1SObRvGh+ySx1KxJixCEntJZWvfLi2zvV6RMGECRNRM5Vv+wrweAAAKqMRuh43yRwRUcsSFAokPPw7KMOqHnoqOp249ObrvJ6JghITJqJm8NhsqPjma6kcMWwYH7JLHZIqIhKdpj4slV2Fhbj05hJ4XS4ZoyJqe/wLT9QMFd/slB6DogwNhTE9XeaIiFqPPq0fomtdz1R56iQK338HYvURVqJgwISJqIm8LhfKtn0llaPH3MXnbVGHF/VfP4NxxK1S2XzwAAqWvwnR7ZYxKqK2w4SJqInM+/fCU1EOABBUKkSPHStzREStr2aqgdpTZ1gOf4f8f7wGj9ksY2REbYMJE1ETiF4vyr74j1Q2jrgN6ogIGSMiajuCSoXOM5+Avl9/qc524kdcWDAflWd+kjEyotbHhImoCazHjsJ5uaCqIAiIHHu3vAERtTGFWoPOjz0Ow+AhUp27tBR5ixehcM0q3kFHHZZK7gCI2pPSL7ZIy2HpGdB06iRjNETyEFQqdHpkOrTde6D4048BrxcQRVTs3AHzgX2IHjUKMWMzoY6KavZ72O28C48CCxMmokaqPH0a9p9OS+XIu++RMRoieQmCgKjMcQi5KRmXV74P1+XLAACvzYaizZtR9O9/I6R7d4T17Qt9z55QGQyN3nZoSmprhU3UbEyYiBqp9MurR5dCUlIRclOyjNEQtRBBQEhMFNRqZbNW16X1RfjiV1D8xX9wZeNGeCsrqxpEEZXnzqHy3DkUAVBFRkLTORGaxC5Qx8ZBUF7/foIgwJDUxY/BELUeJkxEjeAsuATr90ekcmTmOBmjIWp5lpwceDzeZq8flpKCqBfno2jHDpRk7YHXWvdaJndZGdxlZbD9+AMElQrqTgnQJiZCk5AIZfXRJz7alwIZEyaiRiit9ZBdTefO0Kf1kzEaotZhvnARoti8tEVQKBCXkYaoESOAuM5wXSmE49w5OPLz4LVa6/QV3W44L+bBeTEPAKCKikZIz57Q9uBRWwpcTJiIfHCXl8Fc6yG7kZnj+BgU6pBEUQSamTDVTrQEQYAmLh6auHiEiUPhMZngvJRf9Sq8LD2DsYa7tATm/SWwHD4Mz/Bh0HROBFScDJYCCxMmIh/Ktn4lzWasjIiAcehwmSMiaj8EQYAqPByq8HCE9u5TdXTpSiGc+VUJlMdUIfUVXU6UffstTIcOIfoXExF+x538zwkFDCZMRA3wmM0o37lDKkfelQlBxV8bouYSVCpoOydC2zkRQNW1TZU/nYb9zGmI1Q/09dhsuLJ2FSp270LCtN9x+g4KCEzdiRpQtvVLiA4HAEARFoaIO0bKHBFRx6KKjIRh8BBET5gI/YD0Os9ldJw/hwsLXoRp/14ZIySqwoSJqB4eqxXlO7ZJ5ci7MqHQ6WSMiKjjUmi00PcbgG6PPYaIESOketFhx+V3lqNo/QcQvc2/i4/IXzy3QFSPsm1fwWu3AwAUoaGIGDVG5oiIOjhBgKFHEqKHDUXx4CG4+M7b8NhsAKqO9nrKSxE9+0kotVrodOpGbZIzhlNLYcJEdAMemw3l27dK5cgxY6EMCZExIqLgYcnJgTrciC7TpqHgo4/grJ5F3HTwII7/YS66/WYKXKLviTY5Yzi1JCZMRDdQvmMbvNX/s1WEhCBi9F0yR0QUXGrmhDKOHAPTtzvhzL8IALCeO49zb7+HsDvHQKG+8VEmzhhOrYHXMBFdw2uvRNnWL6VyxKgxUOr1MkZEFHxq5oRSqFQIv3MUdLUeRWQvuIyK7Vshul1V80Zd82ru5JtEDWHCRHSN8q+/lmYmFrRaRN6VKXNERMFNUChgGH4rdMk9pTrXlUKYdn3LC8GpzTBhIqrFY7PVechuxMjRUIaFyRgREQE1SdMIGFJTpDpHXi7MB/bxiBK1CSZMRLWUfbEFXkvVQ0MFrQ6RY++WOSIiqiEIAmLv/H8ITeom1dlPn4L12PcyRkXBggkTUTV3eRnKtn0llaMy74bKaJQxIiK6lqBUIn7sGKhiYqU627GjsJ3MkTEqCgZMmIiqlXy+EaLTCQBQGoyIHMtrl4gCkUKtRsSo0VCGh0t1loP74cjLlTEq6uiYMBGh6lqIil3fSOXon/0cCh3nXSIKVAqtDhGjx0IRGlpVIYqo2PUNXMVF8gZGHRYTJgpaOp0aOp0aWq0KxR+urbolGYCmUwLixt4ltft6qdVKKJX8VSJqa0q9HhGj7oJQMx+Tx4PyHdvhMZvlDYw6JE5cSUHNduokzMePw3rypFQXPWok7GfPNHobITFRrREaETWCKjIS4XeMQvmOrYDXC9FhR/n2r2BM7i53aNTBMGGioOax21H0xdVJKjVdu8Gj0sJ0Pq9R6wsKBRMmIplpEhJgGH4rzLt3AQA8JhMK1q+Hvk9fAIK8wVGHwfMIFNRKtm6Ft7LqEShQKGAYOPiGMwfX9+L8L0SBIeSmZOj7p0tle14ecpcugejxyBgVdSRMmChomY8fh+nIEams7zcASoNBxoiIyB+haf2gu/nqbOCmw4dRuPJ9zgZOLYIJEwUlj82Gi++9K5VVUVEI7XuLjBERkb8EQYBh6HBoul6d2NK0ZzeurFvDo8HkNyZMFHREUcSV1SvgKi6uqhAEGIbfCkHBXwei9k5QKBB++x3QJSVJdRU7d+DK2tVMmsgv/BeCgo5p17cwHzwglfX9BkAdFS1jRETUkgSVCp0nTULozTdLdRU7d6Bwxfu8pomajQkTBRV77gVc+XCtVA5JSkJoWj8ZIyKi1qDQatHjmT9Ad9NNUp1p9y5ceuN1eB0OGSOj9ooJEwUNd3kZLi35e63HnxgQP2ECT8URdVDK0FAkznoaISmpUp312FHkvfInuEqKZYyM2iP+S0FBwetwIH/p63CXlVVVKBTo9tgMqHhXHFGHVpU0PQV9eoZU58i9gAsLXoT1h2MyRkbtDRMm6vC8LicuLX0djvPnpLq4Sb+GIS1NxqiIqK0oNBp0fnQGIkbfJdV5LRbk//1vKFy9Al67XcboqL1gwkQdmuh2o+CtN2A78aNUFz5yNCJGjZExKiJqa4JSibjJUxD/v9MgqK4+5KLim50499wcVOzO4nxN1CAmTNRheWw25P/jb7AeOyrVGYYMQ9zkKTJGRURyCr/1NnSbNx/arl2lOk9FOQr/+S4uvPh8VeLkdssYIQUqJkzUIblKS5D355dhO5Et1YUNHIROUx/mRd5EQU7bpSu6PTcfUT8bX+dok/NSPgr/+S7OPD0LhWtWwXYiG16XU8ZIKZDw4bvU4ViPH0PBe2/Da7FIdYahw9Hpf6dCUCpljIyI2oQgICQmCmp1Q7/vanT51X2IGzUSBR9+gIr9+6UWr8WCip07ULFzBwS1GiE9ekDduQs0nRKgioyA0mCEQqOFoFFDodZA0KgBhQKCoKj6qaj1U6mEIPABwB0BEybqMLz2ShRv+BTlO7bVqY+8+x7ETJjII0tEQcaSkwOPx/d1SbGZmQjPyED5vn0wHztWZ3JL0eWC7dQp4NSpZsUgqFRQ6vVQ6vUQQkKhMoZDFRMDdUwM1LGxUMfEQRMXV+dIFwUmfkLU7oleL8yHDqD444/gLiuV6gWNBnFTfoPwW2+TMToikpP5wsVGPxJFlzYAmtQ+cORegOPCebgKL/t9PZPodsNdUQF3RUX9nRQKqGNjoemUUPVKSJCWlWFhfr0/tRwmTNTu6HRqAIDX7Yb9++9w5fONsOfm1umjTUxE0szHoat1Yee11GollEoedSLqyERRBJrwDDmFWo2Q5JsRknwzRFGEISYCltOnYT59Fh6LGR6bDaLDAdHjhuj2AN4WeNSK1wtXYSFchYWwHv2+TpPSYJCSqNAuXaBMTkJIYiK0oUa/j5rb7S6/1g82TJioXRFFEZUXzuPSV1+g/PD3cJvNdTsolYi67TZE3norvJU22E6drHdbITFRrRwtEbVnglIJ/U09oI6MBKLjb5h4iaIIeDxXE7Pqlyh6Aa8I0e1GSFQ41NHRsJeZ4C4vg6u4CK6i4qqfJcVAA9MZeMxmVJrNqDx9ChUACmrFpo6Ohjo6Gprqn+rISKijoqpO//m4biq01uzn1DhMmCigeR0OOC/lw5F/EZWnT8N2Ihvu0pIb9tUmdYd+QAZU4eEwXyy4YZ8agkLBhImI/CYIAqBSod70RBAQ0q0rQlNSobnBER3R7Yar6AqclwvgLCio+lm97K2srPd9RY8HzitX4LxyBdZr31KlgtJghNJohNJgkJZV4RFQhoTAkNSl2eMNZkyYqM3UnEqrzet2w11eDldZGVwlJXCVlsBZXAJXSQns+RfhLCxs+HC6QgFtUneE9ukLdVR0VV0jDr839poGIiK/+LxjT42QsCSgR1KdWlEU4TaZ4Lh0qepVcAnOywWovHABrrLyBt9SdLvhLiutc02nFI5Wi4r4eIQm3wxlXDw0CZ2hSegMVVQU7+bzIaATJrfbjcWLF+Pzzz+H1+vF2LFjMX/+fGi12ib3be12qku60LG8DO7ycngqygGLGZW5F+Axm+E2m+G2WOC12Zq1/ZCuXRDarSuEhG5QhIS0cPRERC2rsXfsXUuhVCCka5eqV0wURIsJ1vMXUJ5fBI+pAp6KCrhNJnjMJnjMZohOR4PbEx0O2HNzr7vuU9Dqqi42T0iANqFz9XJnqGPjOB1LtYBOmJYtW4b9+/dj06ZNUKvVmD59Ol599VXMmzevyX1bu70jE0URotsFr90Or8UCj9UKj8UCj9UCb/Vy3eSoAh6L2feGG0uphCoiEqrIKGg6d0bnu0ZCpRRQmX8JZhOfAUVE7UNT7ti7Vu3LCBRqNdRRUVBHXX9ZgdfhgMdslhIoj9kEt9kET0UFRGf9k3CKDjsc58/Bcf4c6vz1Viqhia86EqWOjoEyPByqiIiq03sGAxQ7yedlAAARpElEQVS6ECh0Oih0ug6fWAV0wvTJJ59g9uzZiI+PBwDMnDkTv//97/Hss89Cec0H46tva7cHsvJvd8J69PuquUW83qrnJXm9VRcmer2A6IXoFavrvBBdbnidTohOJ7yuqp9NucukOQSNBkq9Hgp9WPVPPZQGI1SRkVCGGaS7QQSFAurwcIgWEyAIVa/mvF+t9QRBQHNH1xLbafI2avpfM/Z2PaambKee8csWT1tvo3r9QBpTS22nUdtoxOcfqGNqMQ387atJXtSxsXXqRVGEaLfDY6qASinA63ajMi8fzsuX4C4rq/+9PB44L12C89Il32FpNFCEhEChrU6eFAoISmWdZemnoICgEKDpnIjo8f8NhVrTpF0gB0EM0Is5TCYTBg8ejC1btiA5ORkAUFpaiuHDh2Pr1q3o1q1bo/tGRES0anvtWAKNx+FAZd5F2d5fUCohqJTVvzQqACIEhRKCsvqXRqmEoFA06Y+KoFTWmVjOn9gCZTuBFEtLbSeQYgm07QRSLIG2nUCKpaW2E0ix1FDWupRB9HrhdTrhdbrgdVX/dDqr5qBqgxRBGxsDdXh4q7+PvwL2CJPVWnXdv9FolOoMBkOdtsb2VavVrdoeyJRaLcJuTpY7DCIiClCCQgGlTgelTid3KAEtYGft0+v1AABzrXl2apZr2hrbt7XbiYiIqGML2ITJaDQiISEBOTk5Ul12djb0ej0SExOb1Le124mIiKhjC9iECQAmTpyI5cuXo7CwEKWlpVi6dCkmTJhww4usffVt7XYiIiLquAL2GiYAePTRR1FeXo57770XXq8XmZmZePrppwEAL7zwAgDgpZde8tm3LdqJiIio4wrYu+SIiIiIAkVAn5IjIiIiCgRMmIiIiIh8YMJERERE5AMTJiIiIiIfmDARERER+cCEiYiIiMgHJkxEREREPjBhIiIiIvKBCRMRERGRD0yYiIiIiHxgwkRERETkAxMmIiIiIh+YMBERERH5wISJiIiIyAcmTEREREQ+MGEKQC+88ALGjRuH3r17Y8mSJde1p6amon///khPT0d6ejpGjRpVp/3s2bOYMmUK+vfvj9GjR+Pzzz9vUrvcfI3f3/EF+vhr6+ifdVO53W4sXLgQQ4YMwaBBgzB37lw4HA65w2oRc+bMwS233CJ91unp6fj222+ldl9jb2/7ZsuWLZg8efINv9f+jrU97IuGxt/RvwtOpxPz5s3D6NGjkZ6ejszMTKxevVpqD9jPX6SAs2bNGjErK0t88MEHxddff/269pSUFPHYsWM3XNflcoljx44V//rXv4p2u13MysoS+/fvL/X31R4IGhq/v+NrD+OvraN/1k21ZMkS8d577xUvX74slpSUiPfdd5+4YMECucNqEX/4wx/EP/7xj/W2+xp7e9s3WVlZ4ubNm8UVK1aII0eOrNPm71jbw75oaPwd/btgtVrF1157TTx//rzo8XjE7Oxscfjw4eK///1vURQD9/NnwhTApk+f3uSEac+ePWJGRobocDikuieffFJ88cUXG9UeSG40fn/H157GL4rB81k31h133CFu3rxZKn/77bdienq66Ha7ZYyqZfj6R9LX2Nvrvtm6det1CYO/Y21P++JG4w/G78Jzzz0nJTWB+vnzlFw7NX36dAwbNgz3338/9u/fL9WfPHkSycnJ0Gg0Ul2fPn1w8uTJRrUHOn/H1x7HH6yf9bVMJhMKCgrQq1cvqa5v376wWq3Iz8+XMbKWs2nTJgwZMgTjxo3DW2+9BbfbDcD32DvSvvF3rB1lXwTTd8HlcuHQoUNITU0N6M9f5dfa1CRPPvkktmzZUm/7qlWrMHToUJ/bWblyJTIyMuDxeLBhwwY8/PDD+PTTT9GzZ09YrVYYDIY6/Y1GI6xWKwD4bG9NLTF+f8cn5/hra+y+aK+fdWuoidtoNEp1NeNrr2Oq7YEHHsDs2bMRGRmJH3/8EU899RQcDgdmzZrlc+xqtbrB9vbE37F2hH0RbN+FBQsWQK/XY/z48SgpKQEQmJ8/E6Y2tGDBAjz//PP1tl/7j1t9hg0bJi1PmTIF27dvx7Zt29CzZ0/o9XpYLJY6/U0mE/R6PQD4bG9NLTF+f8cn5/hra+y+aK+fdWuoidtsNiM2NlZart3WnvXt21daTktLw+OPP44lS5Zg1qxZPsfekfaNv2PtCPsimL4LL7/8Mo4cOYKVK1dCo9EE9OfPU3JtKCwsDFFRUfW+ajLjphIEAaIoAqi6q+qnn36C0+mU2k+cOIGUlJRGtbemlhi/v+OTc/y1NXdftJfPujUYjUYkJCQgJydHqsvOzoZer0diYqKMkbUOhUIhfda+xt6R9o2/Y+1I+6JGR/0uLFq0CHv27MHKlSsRFRUFILA/fyZMAcjpdMLhcMDr9cLtdsPhcEjnr0+dOoXjx4/D5XLB6XTi448/xsGDB6XbUgcPHoyYmBi88cYbcDqd2Lt3L3bs2IFf/vKXjWoPBA2N39/xtYfx1wiGz7qpJk6ciOXLl6OwsBClpaVYunQpJkyYAKVSKXdoftuyZQvMZjNEUUROTg6WLl2Ku+++W2r3Nfb2tm88Hg8cDgdcLhdEUYTD4ZCSe3/H2h72RUPjD4bvwsKFC7F37946yVKNgP38/bpknFrF/fffL6akpNR51dwttnfvXnHcuHFi//79xcGDB4uTJk0Sd+/eXWf9n376SZw8ebKYlpYmjhw5Uty4cWOT2uXW0PhF0f/xBfr4awTDZ91ULpdLXLBggTho0CAxIyNDfPbZZ8XKykq5w2oRU6ZMEQcNGiQOGDBAvOuuu8QlS5aITqdTavc19va2bz799NPrfs9r7hbzd6ztYV80NP6O/l24ePGimJKSIt5yyy3igAEDpNfUqVNFUQzcz18QxerjfERERER0QzwlR0REROQDEyYiIiIiH5gwEREREfnAhImIiIjIByZMRERERD4wYSIiIiLygQkTERERkQ9MmIiIiIh8YMJERERE5AMTJiIiIiIfmDARUdB44oknMGfOHL+3k5qaiq+//hoAcPHiRaSmpuLUqVN+b5eIApdK7gCIqH2aM2cOPvvsMwCASqVCfHw87r77bvz+97+HVqtt0fex2Wx4/fXXW2yb9dmwYQOeffZZqRwaGoqePXviiSeewG233SbVZ2VlITw8vFVjKSwsxBtvvIFdu3ahqKgIcXFxSEtLw7Rp05CWltaq711bW+5/okDGhImImm3kyJFYsGABPB4PfvrpJ8ydOxeCIGD27Nlyh9ZsERER2Lx5MwDAYrFg3bp1eOyxx7B9+3bExsYCgPSzteTm5mLSpEno2rUr5s+fj5tuuglWqxXbt2/HK6+8gjVr1rTq+xPR9XhKjoiaTaPRIDY2Fp06dcJtt92Ge+65B3v27JHavV4vli1bhlGjRqF///74xS9+gZ07d0rt+/fvR2pqKvbu3Yvx48djwIABePDBB1FYWAgAWLJkCT777DN8+eWXSE1NRWpqKvbv3w8AKCgowBNPPIGBAwdi6NCheOKJJ6T1AMDtdmPhwoUYNGgQhg4d2qQjJLGxsYiNjUWPHj0wa9YsOBwOnDlzRmqvfUruWi6XC//3f/+Hn//85yguLgYAfPTRR8jMzERaWhruuecefPrppw2+/x//+EfExcVh3bp1uPPOO9GtWzf07t0bM2fOxJtvvin127dvHyZMmIBbbrkFt99+O5YuXQqv11tvnFartc4+9Gf/EwUbJkxE1CLy8vKwa9cuqFRXD1wvX74cmzZtwoIFC7B582ZMmjQJM2fORHZ2dp11lyxZgvnz5+PDDz9EcXExXnnlFQDAQw89hHHjxmHkyJHIyspCVlYW0tPT4XK5MHXqVEREROCDDz7AmjVrIIoipk+fLiUM7733HjZt2oTFixdj7dq1yM3NRVZWVpPG5Ha7sWHDBoSGhiIlJcVnf7vdjhkzZiA/Px+rV69GTEwMPv/8cyxduhSzZ8/Gli1bMHPmTCxatAjbtm274TbKysqwe/duTJ06FUql8rp2o9EIALh8+TIeeeQRZGRkYOPGjZg7dy5WrFiBVatWNWmMQNP3P1Ew4ik5Imq2bdu2IT09HR6PBw6HA4Ig4G9/+xsAwOl0Yvny5Vi1ahX69esHAPjVr36Fffv24aOPPsKLL74obefJJ59ERkYGAOCBBx6Qjgbp9XrodDp4vd46p8E2btwIhUKBl156SapbvHgxBg8ejB9++AH9+vXD6tWrMX36dIwZMwYAsGjRItxxxx0+x1ReXi4lBXa7HVqtFq+++iqioqIaXM9isWDatGlQqVT45z//idDQUABVycizzz4rxdG1a1dkZ2dj/fr1Ul1tubm5EEURycnJDb7funXr0LVrVzz33HMQBAHJycm4ePEi3nvvPTz44IM+x1lbU/c/UTBiwkREzTZixAg8//zzqKysxIoVKyAIAu655x4AwIULF1BZWYnf/va3ddZxuVwYOnRonbraR29iY2NRUlLS4Pvm5OTg7Nmz1x3t8Hg8yM3NRY8ePVBUVCQlagCg1WrRu3dvn2MKDw/Hxx9/DACorKzE3r178cwzz2DFihXo379/vevNmjULSUlJePvtt6HRaAAANpsNubm5mDNnDubOnSv1dblcSExM9BlLQ86cOYP09HQIgiDVZWRk4C9/+QssFgvCwsIava2m7n+iYMSEiYiaLTQ0FElJSQCAP/3pTxg/fjw+/vhj/M///A9sNhsA4J133rnu6IROp6tTrn0aTxAEiKLY4PvabDb069dPOnVUW3R0tM/1GyIIgjQmAOjVqxeysrKwatUq/PWvf613vTvvvBObNm3C8ePHMXDgQClOAHj55ZfRt2/fOv1rj7m2bt26QRAEnDlzBn369Gn2OGrGUntfuN3uG/Zr6v4nCka8homIWoRCocCjjz6Kf/zjH7Db7UhOToZarcbly5eRlJRU5xUfH9/o7arVang8njp1ffr0wfnz5xEdHX3dtsPCwmAwGBAbG4tjx45J6zgcDpw4caJZY1MqlXA6nQ32uf/++/H444/jkUcewdGjRwEAMTExiI2NRV5e3nVx1neEKTIyEiNGjMB777133bgBwGQyAQCSk5Nx5MiROsnN4cOHER8fLx1dioqKki48B6qOzDXVjfY/UTBiwkRELSYzMxMqlQpr165FWFgYHnzwQSxatAj/+te/kJubix9++AErVqzAf/7zn0ZvMzExETk5OTh37hxKS0vhcrnws5/9DAaDATNnzsShQ4eQl5eHvXv3Yv78+VJCMWXKFCxbtgzbt2/HmTNn8Pzzz/tMemoUFRWhqKgIeXl5WL9+PbKysjBy5Eif6z300EP43e9+h2nTpuGHH34AAMyYMQPLli3DmjVrcO7cOeTk5GD9+vVYt25dvdt54YUXUFhYiClTpmDnzp3Iy8tDTk4O3nrrLTz22GMAgF//+tfIy8vDokWLcPbsWXzxxRdYvnw5HnroIWk7Q4YMwZo1a5CTk4PDhw/jtddea9T4a7vR/icKRjwlR0QtRqVS4f7778e7776LyZMn46mnnkJ0dDTeeust5Ofnw2g0Ii0tDTNmzGj0Nu+77z4cOHAAEyZMgM1mw6pVqzB06FCsWbMGf/nLXzBjxgzYbDYkJCTg1ltvlSbNfPjhh1FcXIxnnnkGKpUKkyZNqjP5ZH3Ky8ulfjqdTrqwesKECY2K95FHHoHL5cJDDz2ElStXYvLkyQgJCcH777+PxYsXQ6/Xo1evXpg2bVq92+jevTs2bNiAN998E/Pnz0dJSQliY2PRv39/aWLNTp064e2338af//xnfPjhh4iMjMRvf/tb/OY3v5G2M2fOHMyZM0ea02nOnDl1EqrGqG//EwUbQeTJaiIiIqIG8ZQcERERkQ9MmIiIiIh8YMJERERE5AMTJiIiIiIfmDARERER+cCEiYiIiMgHJkxEREREPjBhIiIiIvKBCRMRERGRD0yYiIiIiHxgwkRERETkAxMmIiIiIh+YMBERERH5wISJiIiIyAcmTEREREQ+MGEiIiIi8oEJExEREZEP/x9X1i1nShrAjAAAAABJRU5ErkJggg=="/>
          <p:cNvSpPr/>
          <p:nvPr/>
        </p:nvSpPr>
        <p:spPr>
          <a:xfrm>
            <a:off x="155575" y="-2944370"/>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8ECADC08-1DCC-0D5E-4AB1-39EBC9079F23}"/>
              </a:ext>
            </a:extLst>
          </p:cNvPr>
          <p:cNvPicPr>
            <a:picLocks noChangeAspect="1"/>
          </p:cNvPicPr>
          <p:nvPr/>
        </p:nvPicPr>
        <p:blipFill>
          <a:blip r:embed="rId3"/>
          <a:stretch>
            <a:fillRect/>
          </a:stretch>
        </p:blipFill>
        <p:spPr>
          <a:xfrm>
            <a:off x="766954" y="1483370"/>
            <a:ext cx="7026877" cy="34561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70884" y="19573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Contents</a:t>
            </a:r>
            <a:endParaRPr sz="2400">
              <a:solidFill>
                <a:srgbClr val="FF0000"/>
              </a:solidFill>
              <a:latin typeface="Times New Roman"/>
              <a:ea typeface="Times New Roman"/>
              <a:cs typeface="Times New Roman"/>
              <a:sym typeface="Times New Roman"/>
            </a:endParaRPr>
          </a:p>
        </p:txBody>
      </p:sp>
      <p:sp>
        <p:nvSpPr>
          <p:cNvPr id="62" name="Google Shape;62;p2"/>
          <p:cNvSpPr txBox="1">
            <a:spLocks noGrp="1"/>
          </p:cNvSpPr>
          <p:nvPr>
            <p:ph type="body" idx="1"/>
          </p:nvPr>
        </p:nvSpPr>
        <p:spPr>
          <a:xfrm>
            <a:off x="0" y="1135380"/>
            <a:ext cx="3368040" cy="3433495"/>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Introduction</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Problem Statement</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Points for discussion</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Data Summary</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Exploratory Data Analysis</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Modeling Overview</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Feature Importance</a:t>
            </a:r>
            <a:endParaRPr/>
          </a:p>
          <a:p>
            <a:pPr marL="114300" lvl="0" indent="0" algn="l" rtl="0">
              <a:lnSpc>
                <a:spcPct val="100000"/>
              </a:lnSpc>
              <a:spcBef>
                <a:spcPts val="0"/>
              </a:spcBef>
              <a:spcAft>
                <a:spcPts val="0"/>
              </a:spcAft>
              <a:buClr>
                <a:schemeClr val="dk2"/>
              </a:buClr>
              <a:buSzPts val="2000"/>
              <a:buNone/>
            </a:pPr>
            <a:endParaRPr sz="1600">
              <a:solidFill>
                <a:schemeClr val="accent2"/>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accent2"/>
              </a:buClr>
              <a:buSzPts val="2000"/>
              <a:buFont typeface="Arial"/>
              <a:buChar char="•"/>
            </a:pPr>
            <a:r>
              <a:rPr lang="en-US" sz="1600">
                <a:solidFill>
                  <a:schemeClr val="accent2"/>
                </a:solidFill>
                <a:latin typeface="Times New Roman"/>
                <a:ea typeface="Times New Roman"/>
                <a:cs typeface="Times New Roman"/>
                <a:sym typeface="Times New Roman"/>
              </a:rPr>
              <a:t>Conclusion</a:t>
            </a:r>
            <a:endParaRPr sz="16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600">
              <a:latin typeface="Times New Roman"/>
              <a:ea typeface="Times New Roman"/>
              <a:cs typeface="Times New Roman"/>
              <a:sym typeface="Times New Roman"/>
            </a:endParaRPr>
          </a:p>
        </p:txBody>
      </p:sp>
      <p:pic>
        <p:nvPicPr>
          <p:cNvPr id="63" name="Google Shape;63;p2" descr="alt text"/>
          <p:cNvPicPr preferRelativeResize="0"/>
          <p:nvPr/>
        </p:nvPicPr>
        <p:blipFill rotWithShape="1">
          <a:blip r:embed="rId3">
            <a:alphaModFix/>
          </a:blip>
          <a:srcRect/>
          <a:stretch/>
        </p:blipFill>
        <p:spPr>
          <a:xfrm>
            <a:off x="3033823" y="401482"/>
            <a:ext cx="5188689" cy="451031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4"/>
          <p:cNvSpPr txBox="1">
            <a:spLocks noGrp="1"/>
          </p:cNvSpPr>
          <p:nvPr>
            <p:ph type="title"/>
          </p:nvPr>
        </p:nvSpPr>
        <p:spPr>
          <a:xfrm>
            <a:off x="63795" y="232374"/>
            <a:ext cx="8832300" cy="572700"/>
          </a:xfrm>
          <a:prstGeom prst="rect">
            <a:avLst/>
          </a:prstGeom>
          <a:noFill/>
          <a:ln>
            <a:noFill/>
          </a:ln>
        </p:spPr>
        <p:txBody>
          <a:bodyPr spcFirstLastPara="1" wrap="square" lIns="91425" tIns="91425" rIns="91425" bIns="91425" anchor="t" anchorCtr="0">
            <a:noAutofit/>
          </a:bodyPr>
          <a:lstStyle/>
          <a:p>
            <a:pPr algn="l"/>
            <a:r>
              <a:rPr lang="en-IN" i="0" dirty="0">
                <a:solidFill>
                  <a:schemeClr val="tx2">
                    <a:lumMod val="50000"/>
                  </a:schemeClr>
                </a:solidFill>
                <a:effectLst/>
                <a:latin typeface="Times New Roman" panose="02020603050405020304" pitchFamily="18" charset="0"/>
                <a:cs typeface="Times New Roman" panose="02020603050405020304" pitchFamily="18" charset="0"/>
              </a:rPr>
              <a:t>Model-1 </a:t>
            </a:r>
            <a:r>
              <a:rPr lang="en-IN" i="0" dirty="0" err="1">
                <a:solidFill>
                  <a:schemeClr val="tx2">
                    <a:lumMod val="50000"/>
                  </a:schemeClr>
                </a:solidFill>
                <a:effectLst/>
                <a:latin typeface="Times New Roman" panose="02020603050405020304" pitchFamily="18" charset="0"/>
                <a:cs typeface="Times New Roman" panose="02020603050405020304" pitchFamily="18" charset="0"/>
              </a:rPr>
              <a:t>ExtraTreeRegressor</a:t>
            </a:r>
            <a:endParaRPr lang="en-IN" i="0" dirty="0">
              <a:solidFill>
                <a:schemeClr val="tx2">
                  <a:lumMod val="50000"/>
                </a:schemeClr>
              </a:solidFill>
              <a:effectLst/>
              <a:latin typeface="Times New Roman" panose="02020603050405020304" pitchFamily="18" charset="0"/>
              <a:cs typeface="Times New Roman" panose="02020603050405020304" pitchFamily="18" charset="0"/>
            </a:endParaRPr>
          </a:p>
        </p:txBody>
      </p:sp>
      <p:sp>
        <p:nvSpPr>
          <p:cNvPr id="256" name="Google Shape;256;p24"/>
          <p:cNvSpPr txBox="1">
            <a:spLocks noGrp="1"/>
          </p:cNvSpPr>
          <p:nvPr>
            <p:ph type="body" idx="1"/>
          </p:nvPr>
        </p:nvSpPr>
        <p:spPr>
          <a:xfrm>
            <a:off x="311700" y="1017725"/>
            <a:ext cx="8725144" cy="256129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12121"/>
              </a:buClr>
              <a:buSzPts val="1200"/>
              <a:buFont typeface="Arial"/>
              <a:buChar char="•"/>
            </a:pPr>
            <a:r>
              <a:rPr lang="en-US" sz="1200" b="0" i="0" dirty="0" err="1">
                <a:solidFill>
                  <a:srgbClr val="212121"/>
                </a:solidFill>
                <a:latin typeface="Times New Roman"/>
                <a:ea typeface="Times New Roman"/>
                <a:cs typeface="Times New Roman"/>
                <a:sym typeface="Times New Roman"/>
              </a:rPr>
              <a:t>Extratree</a:t>
            </a:r>
            <a:r>
              <a:rPr lang="en-US" sz="1200" b="0" i="0" dirty="0">
                <a:solidFill>
                  <a:srgbClr val="212121"/>
                </a:solidFill>
                <a:latin typeface="Times New Roman"/>
                <a:ea typeface="Times New Roman"/>
                <a:cs typeface="Times New Roman"/>
                <a:sym typeface="Times New Roman"/>
              </a:rPr>
              <a:t> improves the R</a:t>
            </a:r>
            <a:r>
              <a:rPr lang="en-US" sz="1200" dirty="0">
                <a:solidFill>
                  <a:srgbClr val="212121"/>
                </a:solidFill>
                <a:latin typeface="Times New Roman"/>
                <a:ea typeface="Times New Roman"/>
                <a:cs typeface="Times New Roman"/>
                <a:sym typeface="Times New Roman"/>
              </a:rPr>
              <a:t>MSE</a:t>
            </a:r>
            <a:r>
              <a:rPr lang="en-US" sz="1200" b="0" i="0" dirty="0">
                <a:solidFill>
                  <a:srgbClr val="212121"/>
                </a:solidFill>
                <a:latin typeface="Times New Roman"/>
                <a:ea typeface="Times New Roman"/>
                <a:cs typeface="Times New Roman"/>
                <a:sym typeface="Times New Roman"/>
              </a:rPr>
              <a:t> significantly on the Test set. its evident from the below plot the Predicted and actual values are much closer compared to other Models.</a:t>
            </a:r>
            <a:endParaRPr dirty="0"/>
          </a:p>
          <a:p>
            <a:pPr marL="457200" lvl="0" indent="-26670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R-score of </a:t>
            </a:r>
            <a:r>
              <a:rPr lang="en-US" sz="1200" b="1" i="0" dirty="0">
                <a:solidFill>
                  <a:srgbClr val="212121"/>
                </a:solidFill>
                <a:latin typeface="Times New Roman"/>
                <a:ea typeface="Times New Roman"/>
                <a:cs typeface="Times New Roman"/>
                <a:sym typeface="Times New Roman"/>
              </a:rPr>
              <a:t>0.878 </a:t>
            </a:r>
            <a:r>
              <a:rPr lang="en-US" sz="1200" b="0" i="0" dirty="0">
                <a:solidFill>
                  <a:srgbClr val="212121"/>
                </a:solidFill>
                <a:latin typeface="Times New Roman"/>
                <a:ea typeface="Times New Roman"/>
                <a:cs typeface="Times New Roman"/>
                <a:sym typeface="Times New Roman"/>
              </a:rPr>
              <a:t>and RMSE : </a:t>
            </a:r>
            <a:r>
              <a:rPr lang="en-US" sz="1200" b="1" i="0" dirty="0">
                <a:solidFill>
                  <a:srgbClr val="212121"/>
                </a:solidFill>
                <a:latin typeface="Times New Roman"/>
                <a:ea typeface="Times New Roman"/>
                <a:cs typeface="Times New Roman"/>
                <a:sym typeface="Times New Roman"/>
              </a:rPr>
              <a:t>218.95</a:t>
            </a:r>
            <a:endParaRPr dirty="0"/>
          </a:p>
          <a:p>
            <a:pPr marL="457200" lvl="0" indent="-26670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Residual values are reduced remarkably for the </a:t>
            </a:r>
            <a:r>
              <a:rPr lang="en-US" sz="1200" b="0" i="0" dirty="0" err="1">
                <a:solidFill>
                  <a:srgbClr val="212121"/>
                </a:solidFill>
                <a:latin typeface="Times New Roman"/>
                <a:ea typeface="Times New Roman"/>
                <a:cs typeface="Times New Roman"/>
                <a:sym typeface="Times New Roman"/>
              </a:rPr>
              <a:t>Extratree</a:t>
            </a:r>
            <a:r>
              <a:rPr lang="en-US" sz="1200" b="0" i="0" dirty="0">
                <a:solidFill>
                  <a:srgbClr val="212121"/>
                </a:solidFill>
                <a:latin typeface="Times New Roman"/>
                <a:ea typeface="Times New Roman"/>
                <a:cs typeface="Times New Roman"/>
                <a:sym typeface="Times New Roman"/>
              </a:rPr>
              <a:t>. </a:t>
            </a:r>
            <a:r>
              <a:rPr lang="en-US" sz="1200" dirty="0">
                <a:solidFill>
                  <a:srgbClr val="212121"/>
                </a:solidFill>
                <a:latin typeface="Times New Roman"/>
                <a:ea typeface="Times New Roman"/>
                <a:cs typeface="Times New Roman"/>
                <a:sym typeface="Times New Roman"/>
              </a:rPr>
              <a:t>T</a:t>
            </a:r>
            <a:r>
              <a:rPr lang="en-US" sz="1200" b="0" i="0" dirty="0">
                <a:solidFill>
                  <a:srgbClr val="212121"/>
                </a:solidFill>
                <a:latin typeface="Times New Roman"/>
                <a:ea typeface="Times New Roman"/>
                <a:cs typeface="Times New Roman"/>
                <a:sym typeface="Times New Roman"/>
              </a:rPr>
              <a:t>he KDE plot is much leaner and most of the Residual values are closer to zero.</a:t>
            </a:r>
            <a:endParaRPr dirty="0"/>
          </a:p>
          <a:p>
            <a:pPr marL="457200" lvl="0" indent="-266700" algn="l" rtl="0">
              <a:lnSpc>
                <a:spcPct val="115000"/>
              </a:lnSpc>
              <a:spcBef>
                <a:spcPts val="0"/>
              </a:spcBef>
              <a:spcAft>
                <a:spcPts val="0"/>
              </a:spcAft>
              <a:buClr>
                <a:schemeClr val="dk2"/>
              </a:buClr>
              <a:buSzPts val="1200"/>
              <a:buFont typeface="Arial"/>
              <a:buNone/>
            </a:pPr>
            <a:endParaRPr sz="1200" b="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Clr>
                <a:schemeClr val="dk2"/>
              </a:buClr>
              <a:buSzPts val="1200"/>
              <a:buNone/>
            </a:pPr>
            <a:endParaRPr sz="1200" b="0" i="0" dirty="0">
              <a:solidFill>
                <a:srgbClr val="212121"/>
              </a:solidFill>
              <a:latin typeface="Times New Roman"/>
              <a:ea typeface="Times New Roman"/>
              <a:cs typeface="Times New Roman"/>
              <a:sym typeface="Times New Roman"/>
            </a:endParaRPr>
          </a:p>
        </p:txBody>
      </p:sp>
      <p:pic>
        <p:nvPicPr>
          <p:cNvPr id="8194" name="Picture 2">
            <a:extLst>
              <a:ext uri="{FF2B5EF4-FFF2-40B4-BE49-F238E27FC236}">
                <a16:creationId xmlns:a16="http://schemas.microsoft.com/office/drawing/2014/main" id="{9A893861-BDD1-58B3-9255-92A554132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7" y="2947316"/>
            <a:ext cx="3529013" cy="193357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1B58F2A-0E87-0338-2E8A-CDA1B9A78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0556" y="2947315"/>
            <a:ext cx="4057651" cy="1933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56790" y="259676"/>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FF0000"/>
                </a:solidFill>
                <a:latin typeface="Times New Roman"/>
                <a:ea typeface="Times New Roman"/>
                <a:cs typeface="Times New Roman"/>
                <a:sym typeface="Times New Roman"/>
              </a:rPr>
              <a:t>Hyperparameter Tuning of </a:t>
            </a:r>
            <a:r>
              <a:rPr lang="en-IN" i="0" dirty="0" err="1">
                <a:solidFill>
                  <a:schemeClr val="tx2">
                    <a:lumMod val="50000"/>
                  </a:schemeClr>
                </a:solidFill>
                <a:effectLst/>
                <a:latin typeface="Times New Roman" panose="02020603050405020304" pitchFamily="18" charset="0"/>
                <a:cs typeface="Times New Roman" panose="02020603050405020304" pitchFamily="18" charset="0"/>
              </a:rPr>
              <a:t>ExtraTreeRegressor</a:t>
            </a:r>
            <a:endParaRPr dirty="0"/>
          </a:p>
        </p:txBody>
      </p:sp>
      <p:sp>
        <p:nvSpPr>
          <p:cNvPr id="247" name="Google Shape;247;p23"/>
          <p:cNvSpPr txBox="1">
            <a:spLocks noGrp="1"/>
          </p:cNvSpPr>
          <p:nvPr>
            <p:ph type="body" idx="1"/>
          </p:nvPr>
        </p:nvSpPr>
        <p:spPr>
          <a:xfrm>
            <a:off x="311699" y="1024869"/>
            <a:ext cx="8182219" cy="1432581"/>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i="0" dirty="0">
                <a:solidFill>
                  <a:srgbClr val="212121"/>
                </a:solidFill>
                <a:latin typeface="Times New Roman"/>
                <a:ea typeface="Times New Roman"/>
                <a:cs typeface="Times New Roman"/>
                <a:sym typeface="Times New Roman"/>
              </a:rPr>
              <a:t>For </a:t>
            </a:r>
            <a:r>
              <a:rPr lang="en-US" sz="1200" b="0" i="0" dirty="0">
                <a:solidFill>
                  <a:srgbClr val="212121"/>
                </a:solidFill>
                <a:latin typeface="Times New Roman"/>
                <a:ea typeface="Times New Roman"/>
                <a:cs typeface="Times New Roman"/>
                <a:sym typeface="Times New Roman"/>
              </a:rPr>
              <a:t>Hyperparameter tunning  we used random search cv method to find best hyper-</a:t>
            </a:r>
            <a:r>
              <a:rPr lang="en-US" sz="1200" b="0" i="0" dirty="0" err="1">
                <a:solidFill>
                  <a:srgbClr val="212121"/>
                </a:solidFill>
                <a:latin typeface="Times New Roman"/>
                <a:ea typeface="Times New Roman"/>
                <a:cs typeface="Times New Roman"/>
                <a:sym typeface="Times New Roman"/>
              </a:rPr>
              <a:t>paramters</a:t>
            </a:r>
            <a:r>
              <a:rPr lang="en-US" sz="1200" b="0" i="0" dirty="0">
                <a:solidFill>
                  <a:srgbClr val="212121"/>
                </a:solidFill>
                <a:latin typeface="Times New Roman"/>
                <a:ea typeface="Times New Roman"/>
                <a:cs typeface="Times New Roman"/>
                <a:sym typeface="Times New Roman"/>
              </a:rPr>
              <a:t> for our model.</a:t>
            </a:r>
            <a:endParaRPr lang="en-US" sz="1200" b="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R2 Score after Hyperparameter tunning increased by 0.76% only</a:t>
            </a:r>
            <a:endParaRPr sz="120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0" i="0" dirty="0">
                <a:solidFill>
                  <a:srgbClr val="212121"/>
                </a:solidFill>
                <a:latin typeface="Times New Roman"/>
                <a:ea typeface="Times New Roman"/>
                <a:cs typeface="Times New Roman"/>
                <a:sym typeface="Times New Roman"/>
              </a:rPr>
              <a:t>R-Score </a:t>
            </a:r>
            <a:r>
              <a:rPr lang="en-US" sz="1200" b="1" i="0" dirty="0">
                <a:solidFill>
                  <a:srgbClr val="212121"/>
                </a:solidFill>
                <a:latin typeface="Times New Roman"/>
                <a:ea typeface="Times New Roman"/>
                <a:cs typeface="Times New Roman"/>
                <a:sym typeface="Times New Roman"/>
              </a:rPr>
              <a:t>.885 </a:t>
            </a:r>
            <a:r>
              <a:rPr lang="en-US" sz="1200" b="0" i="0" dirty="0">
                <a:solidFill>
                  <a:srgbClr val="212121"/>
                </a:solidFill>
                <a:latin typeface="Times New Roman"/>
                <a:ea typeface="Times New Roman"/>
                <a:cs typeface="Times New Roman"/>
                <a:sym typeface="Times New Roman"/>
              </a:rPr>
              <a:t>and RMSE : </a:t>
            </a:r>
            <a:r>
              <a:rPr lang="en-US" sz="1200" b="1" i="0" dirty="0">
                <a:solidFill>
                  <a:srgbClr val="212121"/>
                </a:solidFill>
                <a:latin typeface="Times New Roman"/>
                <a:ea typeface="Times New Roman"/>
                <a:cs typeface="Times New Roman"/>
                <a:sym typeface="Times New Roman"/>
              </a:rPr>
              <a:t>212.78 .</a:t>
            </a:r>
            <a:endParaRPr dirty="0"/>
          </a:p>
          <a:p>
            <a:pPr marL="171450" lvl="0" indent="-95250" algn="l" rtl="0">
              <a:lnSpc>
                <a:spcPct val="115000"/>
              </a:lnSpc>
              <a:spcBef>
                <a:spcPts val="0"/>
              </a:spcBef>
              <a:spcAft>
                <a:spcPts val="0"/>
              </a:spcAft>
              <a:buClr>
                <a:schemeClr val="dk2"/>
              </a:buClr>
              <a:buSzPts val="1200"/>
              <a:buFont typeface="Arial"/>
              <a:buNone/>
            </a:pPr>
            <a:endParaRPr sz="1200" b="1"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b="1" i="0" dirty="0">
              <a:solidFill>
                <a:srgbClr val="212121"/>
              </a:solidFill>
              <a:latin typeface="Times New Roman"/>
              <a:ea typeface="Times New Roman"/>
              <a:cs typeface="Times New Roman"/>
              <a:sym typeface="Times New Roman"/>
            </a:endParaRPr>
          </a:p>
        </p:txBody>
      </p:sp>
      <p:sp>
        <p:nvSpPr>
          <p:cNvPr id="249" name="Google Shape;249;p23"/>
          <p:cNvSpPr/>
          <p:nvPr/>
        </p:nvSpPr>
        <p:spPr>
          <a:xfrm>
            <a:off x="4454820" y="241786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3" name="Picture 2">
            <a:extLst>
              <a:ext uri="{FF2B5EF4-FFF2-40B4-BE49-F238E27FC236}">
                <a16:creationId xmlns:a16="http://schemas.microsoft.com/office/drawing/2014/main" id="{3BB7AD96-D9F5-D2B6-B519-EC37DF4340DE}"/>
              </a:ext>
            </a:extLst>
          </p:cNvPr>
          <p:cNvPicPr>
            <a:picLocks noChangeAspect="1"/>
          </p:cNvPicPr>
          <p:nvPr/>
        </p:nvPicPr>
        <p:blipFill>
          <a:blip r:embed="rId3"/>
          <a:stretch>
            <a:fillRect/>
          </a:stretch>
        </p:blipFill>
        <p:spPr>
          <a:xfrm>
            <a:off x="2897262" y="1729124"/>
            <a:ext cx="5039443" cy="2623127"/>
          </a:xfrm>
          <a:prstGeom prst="rect">
            <a:avLst/>
          </a:prstGeom>
        </p:spPr>
      </p:pic>
      <p:pic>
        <p:nvPicPr>
          <p:cNvPr id="5" name="Picture 4">
            <a:extLst>
              <a:ext uri="{FF2B5EF4-FFF2-40B4-BE49-F238E27FC236}">
                <a16:creationId xmlns:a16="http://schemas.microsoft.com/office/drawing/2014/main" id="{8717B8B6-74D7-16EB-296C-ABFBFDF52D45}"/>
              </a:ext>
            </a:extLst>
          </p:cNvPr>
          <p:cNvPicPr>
            <a:picLocks noChangeAspect="1"/>
          </p:cNvPicPr>
          <p:nvPr/>
        </p:nvPicPr>
        <p:blipFill>
          <a:blip r:embed="rId4"/>
          <a:stretch>
            <a:fillRect/>
          </a:stretch>
        </p:blipFill>
        <p:spPr>
          <a:xfrm>
            <a:off x="626024" y="4472882"/>
            <a:ext cx="7310681" cy="67061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7"/>
          <p:cNvSpPr txBox="1">
            <a:spLocks noGrp="1"/>
          </p:cNvSpPr>
          <p:nvPr>
            <p:ph type="title"/>
          </p:nvPr>
        </p:nvSpPr>
        <p:spPr>
          <a:xfrm>
            <a:off x="127591" y="232374"/>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a:solidFill>
                  <a:srgbClr val="FF0000"/>
                </a:solidFill>
                <a:latin typeface="Times New Roman"/>
                <a:ea typeface="Times New Roman"/>
                <a:cs typeface="Times New Roman"/>
                <a:sym typeface="Times New Roman"/>
              </a:rPr>
              <a:t>Feature Importance</a:t>
            </a:r>
            <a:endParaRPr/>
          </a:p>
        </p:txBody>
      </p:sp>
      <p:sp>
        <p:nvSpPr>
          <p:cNvPr id="280" name="Google Shape;280;p27"/>
          <p:cNvSpPr txBox="1">
            <a:spLocks noGrp="1"/>
          </p:cNvSpPr>
          <p:nvPr>
            <p:ph type="body" idx="1"/>
          </p:nvPr>
        </p:nvSpPr>
        <p:spPr>
          <a:xfrm>
            <a:off x="311700" y="3864769"/>
            <a:ext cx="8032199" cy="1046356"/>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The adjacent Graph shows the importance of the features on our Rented bike count.</a:t>
            </a:r>
            <a:endParaRPr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dirty="0">
                <a:solidFill>
                  <a:schemeClr val="accent2"/>
                </a:solidFill>
                <a:latin typeface="Times New Roman"/>
                <a:ea typeface="Times New Roman"/>
                <a:cs typeface="Times New Roman"/>
                <a:sym typeface="Times New Roman"/>
              </a:rPr>
              <a:t>Temperature </a:t>
            </a:r>
            <a:r>
              <a:rPr lang="en-US" sz="1400" dirty="0">
                <a:solidFill>
                  <a:schemeClr val="accent2"/>
                </a:solidFill>
                <a:latin typeface="Times New Roman"/>
                <a:ea typeface="Times New Roman"/>
                <a:cs typeface="Times New Roman"/>
                <a:sym typeface="Times New Roman"/>
              </a:rPr>
              <a:t>and </a:t>
            </a:r>
            <a:r>
              <a:rPr lang="en-US" sz="1400" b="1" dirty="0">
                <a:solidFill>
                  <a:schemeClr val="accent2"/>
                </a:solidFill>
                <a:latin typeface="Times New Roman"/>
                <a:ea typeface="Times New Roman"/>
                <a:cs typeface="Times New Roman"/>
                <a:sym typeface="Times New Roman"/>
              </a:rPr>
              <a:t>Hour </a:t>
            </a:r>
            <a:r>
              <a:rPr lang="en-US" sz="1400" dirty="0">
                <a:solidFill>
                  <a:schemeClr val="accent2"/>
                </a:solidFill>
                <a:latin typeface="Times New Roman"/>
                <a:ea typeface="Times New Roman"/>
                <a:cs typeface="Times New Roman"/>
                <a:sym typeface="Times New Roman"/>
              </a:rPr>
              <a:t>of the day is a major factors </a:t>
            </a:r>
            <a:r>
              <a:rPr lang="en-US" sz="1400" b="1" dirty="0">
                <a:solidFill>
                  <a:schemeClr val="accent2"/>
                </a:solidFill>
                <a:latin typeface="Times New Roman"/>
                <a:ea typeface="Times New Roman"/>
                <a:cs typeface="Times New Roman"/>
                <a:sym typeface="Times New Roman"/>
              </a:rPr>
              <a:t>driving </a:t>
            </a:r>
            <a:r>
              <a:rPr lang="en-US" sz="1400" dirty="0">
                <a:solidFill>
                  <a:schemeClr val="accent2"/>
                </a:solidFill>
                <a:latin typeface="Times New Roman"/>
                <a:ea typeface="Times New Roman"/>
                <a:cs typeface="Times New Roman"/>
                <a:sym typeface="Times New Roman"/>
              </a:rPr>
              <a:t>the </a:t>
            </a:r>
            <a:r>
              <a:rPr lang="en-US" sz="1400" b="1" dirty="0">
                <a:solidFill>
                  <a:schemeClr val="accent2"/>
                </a:solidFill>
                <a:latin typeface="Times New Roman"/>
                <a:ea typeface="Times New Roman"/>
                <a:cs typeface="Times New Roman"/>
                <a:sym typeface="Times New Roman"/>
              </a:rPr>
              <a:t>demand for bikes</a:t>
            </a:r>
            <a:r>
              <a:rPr lang="en-US" sz="1400" dirty="0">
                <a:solidFill>
                  <a:schemeClr val="accent2"/>
                </a:solidFill>
                <a:latin typeface="Times New Roman"/>
                <a:ea typeface="Times New Roman"/>
                <a:cs typeface="Times New Roman"/>
                <a:sym typeface="Times New Roman"/>
              </a:rPr>
              <a:t>.</a:t>
            </a:r>
            <a:endParaRPr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dirty="0">
                <a:solidFill>
                  <a:schemeClr val="accent2"/>
                </a:solidFill>
                <a:latin typeface="Times New Roman"/>
                <a:ea typeface="Times New Roman"/>
                <a:cs typeface="Times New Roman"/>
                <a:sym typeface="Times New Roman"/>
              </a:rPr>
              <a:t>Solar Radiation, Humidity, Rainfall</a:t>
            </a:r>
            <a:r>
              <a:rPr lang="en-US" sz="1400" dirty="0">
                <a:solidFill>
                  <a:schemeClr val="accent2"/>
                </a:solidFill>
                <a:latin typeface="Times New Roman"/>
                <a:ea typeface="Times New Roman"/>
                <a:cs typeface="Times New Roman"/>
                <a:sym typeface="Times New Roman"/>
              </a:rPr>
              <a:t>, where its working day or not are other variables driving the demand for bikes.</a:t>
            </a:r>
            <a:endParaRPr dirty="0"/>
          </a:p>
        </p:txBody>
      </p:sp>
      <p:pic>
        <p:nvPicPr>
          <p:cNvPr id="3" name="Picture 2">
            <a:extLst>
              <a:ext uri="{FF2B5EF4-FFF2-40B4-BE49-F238E27FC236}">
                <a16:creationId xmlns:a16="http://schemas.microsoft.com/office/drawing/2014/main" id="{E04C564B-98F2-7AFA-8593-F6D6382170ED}"/>
              </a:ext>
            </a:extLst>
          </p:cNvPr>
          <p:cNvPicPr>
            <a:picLocks noChangeAspect="1"/>
          </p:cNvPicPr>
          <p:nvPr/>
        </p:nvPicPr>
        <p:blipFill>
          <a:blip r:embed="rId3"/>
          <a:stretch>
            <a:fillRect/>
          </a:stretch>
        </p:blipFill>
        <p:spPr>
          <a:xfrm>
            <a:off x="542925" y="981694"/>
            <a:ext cx="7800975" cy="281878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695D-49DA-2929-C3BC-915833DB289D}"/>
              </a:ext>
            </a:extLst>
          </p:cNvPr>
          <p:cNvSpPr>
            <a:spLocks noGrp="1"/>
          </p:cNvSpPr>
          <p:nvPr>
            <p:ph type="title"/>
          </p:nvPr>
        </p:nvSpPr>
        <p:spPr/>
        <p:txBody>
          <a:bodyPr/>
          <a:lstStyle/>
          <a:p>
            <a:r>
              <a:rPr lang="en-US" i="0" dirty="0">
                <a:solidFill>
                  <a:schemeClr val="tx2">
                    <a:lumMod val="50000"/>
                  </a:schemeClr>
                </a:solidFill>
                <a:effectLst/>
                <a:latin typeface="Times New Roman" panose="02020603050405020304" pitchFamily="18" charset="0"/>
                <a:cs typeface="Times New Roman" panose="02020603050405020304" pitchFamily="18" charset="0"/>
              </a:rPr>
              <a:t>Model 2 - Light GBM</a:t>
            </a:r>
            <a:endParaRPr lang="en-IN"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4EC9BCA-41FA-A2E2-5B37-0671ACE28165}"/>
              </a:ext>
            </a:extLst>
          </p:cNvPr>
          <p:cNvSpPr>
            <a:spLocks noGrp="1"/>
          </p:cNvSpPr>
          <p:nvPr>
            <p:ph type="body" idx="1"/>
          </p:nvPr>
        </p:nvSpPr>
        <p:spPr>
          <a:xfrm>
            <a:off x="311700" y="1017725"/>
            <a:ext cx="8520600" cy="3416400"/>
          </a:xfrm>
        </p:spPr>
        <p:txBody>
          <a:bodyPr/>
          <a:lstStyle/>
          <a:p>
            <a:pPr marL="114300" indent="0">
              <a:buNone/>
            </a:pPr>
            <a:br>
              <a:rPr lang="en-US" sz="1200" b="1" i="0" dirty="0">
                <a:solidFill>
                  <a:schemeClr val="accent2"/>
                </a:solidFill>
                <a:effectLst/>
                <a:latin typeface="Times New Roman" panose="02020603050405020304" pitchFamily="18" charset="0"/>
                <a:cs typeface="Times New Roman" panose="02020603050405020304" pitchFamily="18" charset="0"/>
              </a:rPr>
            </a:br>
            <a:r>
              <a:rPr lang="en-US" sz="1200" b="0" i="0" dirty="0" err="1">
                <a:solidFill>
                  <a:schemeClr val="accent2"/>
                </a:solidFill>
                <a:effectLst/>
                <a:latin typeface="Times New Roman" panose="02020603050405020304" pitchFamily="18" charset="0"/>
                <a:cs typeface="Times New Roman" panose="02020603050405020304" pitchFamily="18" charset="0"/>
              </a:rPr>
              <a:t>LightGBM</a:t>
            </a:r>
            <a:r>
              <a:rPr lang="en-US" sz="1200" b="0" i="0" dirty="0">
                <a:solidFill>
                  <a:schemeClr val="accent2"/>
                </a:solidFill>
                <a:effectLst/>
                <a:latin typeface="Times New Roman" panose="02020603050405020304" pitchFamily="18" charset="0"/>
                <a:cs typeface="Times New Roman" panose="02020603050405020304" pitchFamily="18" charset="0"/>
              </a:rPr>
              <a:t> is a gradient boosting framework that uses tree based learning algorithms. It is designed to be distributed and efficient with the following advantages:</a:t>
            </a:r>
          </a:p>
          <a:p>
            <a:pPr marL="114300" indent="0">
              <a:buNone/>
            </a:pPr>
            <a:br>
              <a:rPr lang="en-US" sz="1200" b="0" i="0" dirty="0">
                <a:solidFill>
                  <a:schemeClr val="accent2"/>
                </a:solidFill>
                <a:effectLst/>
                <a:latin typeface="Times New Roman" panose="02020603050405020304" pitchFamily="18" charset="0"/>
                <a:cs typeface="Times New Roman" panose="02020603050405020304" pitchFamily="18" charset="0"/>
              </a:rPr>
            </a:br>
            <a:r>
              <a:rPr lang="en-US" sz="1200" b="0" i="0" dirty="0">
                <a:solidFill>
                  <a:schemeClr val="accent2"/>
                </a:solidFill>
                <a:effectLst/>
                <a:latin typeface="Times New Roman" panose="02020603050405020304" pitchFamily="18" charset="0"/>
                <a:cs typeface="Times New Roman" panose="02020603050405020304" pitchFamily="18" charset="0"/>
              </a:rPr>
              <a:t>1. Faster training speed and higher efficiency.</a:t>
            </a:r>
            <a:br>
              <a:rPr lang="en-US" sz="1200" b="0" i="0" dirty="0">
                <a:solidFill>
                  <a:schemeClr val="accent2"/>
                </a:solidFill>
                <a:effectLst/>
                <a:latin typeface="Times New Roman" panose="02020603050405020304" pitchFamily="18" charset="0"/>
                <a:cs typeface="Times New Roman" panose="02020603050405020304" pitchFamily="18" charset="0"/>
              </a:rPr>
            </a:br>
            <a:r>
              <a:rPr lang="en-US" sz="1200" b="0" i="0" dirty="0">
                <a:solidFill>
                  <a:schemeClr val="accent2"/>
                </a:solidFill>
                <a:effectLst/>
                <a:latin typeface="Times New Roman" panose="02020603050405020304" pitchFamily="18" charset="0"/>
                <a:cs typeface="Times New Roman" panose="02020603050405020304" pitchFamily="18" charset="0"/>
              </a:rPr>
              <a:t>2. Lower memory usage.</a:t>
            </a:r>
            <a:br>
              <a:rPr lang="en-US" sz="1200" b="0" i="0" dirty="0">
                <a:solidFill>
                  <a:schemeClr val="accent2"/>
                </a:solidFill>
                <a:effectLst/>
                <a:latin typeface="Times New Roman" panose="02020603050405020304" pitchFamily="18" charset="0"/>
                <a:cs typeface="Times New Roman" panose="02020603050405020304" pitchFamily="18" charset="0"/>
              </a:rPr>
            </a:br>
            <a:r>
              <a:rPr lang="en-US" sz="1200" b="0" i="0" dirty="0">
                <a:solidFill>
                  <a:schemeClr val="accent2"/>
                </a:solidFill>
                <a:effectLst/>
                <a:latin typeface="Times New Roman" panose="02020603050405020304" pitchFamily="18" charset="0"/>
                <a:cs typeface="Times New Roman" panose="02020603050405020304" pitchFamily="18" charset="0"/>
              </a:rPr>
              <a:t>3. Better accuracy.</a:t>
            </a:r>
            <a:br>
              <a:rPr lang="en-US" sz="1200" b="0" i="0" dirty="0">
                <a:solidFill>
                  <a:schemeClr val="accent2"/>
                </a:solidFill>
                <a:effectLst/>
                <a:latin typeface="Times New Roman" panose="02020603050405020304" pitchFamily="18" charset="0"/>
                <a:cs typeface="Times New Roman" panose="02020603050405020304" pitchFamily="18" charset="0"/>
              </a:rPr>
            </a:br>
            <a:r>
              <a:rPr lang="en-US" sz="1200" b="0" i="0" dirty="0">
                <a:solidFill>
                  <a:schemeClr val="accent2"/>
                </a:solidFill>
                <a:effectLst/>
                <a:latin typeface="Times New Roman" panose="02020603050405020304" pitchFamily="18" charset="0"/>
                <a:cs typeface="Times New Roman" panose="02020603050405020304" pitchFamily="18" charset="0"/>
              </a:rPr>
              <a:t>4. Support of parallel, distributed, and GPU learning.</a:t>
            </a:r>
            <a:br>
              <a:rPr lang="en-US" sz="1200" b="0" i="0" dirty="0">
                <a:solidFill>
                  <a:schemeClr val="accent2"/>
                </a:solidFill>
                <a:effectLst/>
                <a:latin typeface="Times New Roman" panose="02020603050405020304" pitchFamily="18" charset="0"/>
                <a:cs typeface="Times New Roman" panose="02020603050405020304" pitchFamily="18" charset="0"/>
              </a:rPr>
            </a:br>
            <a:r>
              <a:rPr lang="en-US" sz="1200" b="0" i="0" dirty="0">
                <a:solidFill>
                  <a:schemeClr val="accent2"/>
                </a:solidFill>
                <a:effectLst/>
                <a:latin typeface="Times New Roman" panose="02020603050405020304" pitchFamily="18" charset="0"/>
                <a:cs typeface="Times New Roman" panose="02020603050405020304" pitchFamily="18" charset="0"/>
              </a:rPr>
              <a:t>5. Capable of handling large-scale data.</a:t>
            </a:r>
          </a:p>
          <a:p>
            <a:pPr marL="114300" lvl="0" indent="0" algn="l" rtl="0">
              <a:lnSpc>
                <a:spcPct val="115000"/>
              </a:lnSpc>
              <a:spcBef>
                <a:spcPts val="0"/>
              </a:spcBef>
              <a:spcAft>
                <a:spcPts val="0"/>
              </a:spcAft>
              <a:buClr>
                <a:srgbClr val="212121"/>
              </a:buClr>
              <a:buSzPts val="1200"/>
              <a:buNone/>
            </a:pPr>
            <a:endParaRPr lang="en-US" sz="1200" dirty="0">
              <a:solidFill>
                <a:schemeClr val="accent2"/>
              </a:solidFill>
              <a:latin typeface="Times New Roman" panose="02020603050405020304" pitchFamily="18" charset="0"/>
              <a:ea typeface="Times New Roman"/>
              <a:cs typeface="Times New Roman" panose="02020603050405020304" pitchFamily="18" charset="0"/>
            </a:endParaRPr>
          </a:p>
          <a:p>
            <a:pPr marL="114300" lvl="0" indent="0" algn="l" rtl="0">
              <a:lnSpc>
                <a:spcPct val="115000"/>
              </a:lnSpc>
              <a:spcBef>
                <a:spcPts val="0"/>
              </a:spcBef>
              <a:spcAft>
                <a:spcPts val="0"/>
              </a:spcAft>
              <a:buClr>
                <a:srgbClr val="212121"/>
              </a:buClr>
              <a:buSzPts val="1200"/>
              <a:buNone/>
            </a:pPr>
            <a:r>
              <a:rPr lang="en-US" sz="1200" b="0" i="0" dirty="0" err="1">
                <a:solidFill>
                  <a:schemeClr val="accent2"/>
                </a:solidFill>
                <a:effectLst/>
                <a:latin typeface="Times New Roman" panose="02020603050405020304" pitchFamily="18" charset="0"/>
                <a:cs typeface="Times New Roman" panose="02020603050405020304" pitchFamily="18" charset="0"/>
              </a:rPr>
              <a:t>LightGBM</a:t>
            </a:r>
            <a:r>
              <a:rPr lang="en-US" sz="1200" b="0" i="0" dirty="0">
                <a:solidFill>
                  <a:srgbClr val="212121"/>
                </a:solidFill>
                <a:latin typeface="Times New Roman"/>
                <a:ea typeface="Times New Roman"/>
                <a:cs typeface="Times New Roman"/>
                <a:sym typeface="Times New Roman"/>
              </a:rPr>
              <a:t> improves the R</a:t>
            </a:r>
            <a:r>
              <a:rPr lang="en-US" sz="1200" dirty="0">
                <a:solidFill>
                  <a:srgbClr val="212121"/>
                </a:solidFill>
                <a:latin typeface="Times New Roman"/>
                <a:ea typeface="Times New Roman"/>
                <a:cs typeface="Times New Roman"/>
                <a:sym typeface="Times New Roman"/>
              </a:rPr>
              <a:t>MSE</a:t>
            </a:r>
            <a:r>
              <a:rPr lang="en-US" sz="1200" b="0" i="0" dirty="0">
                <a:solidFill>
                  <a:srgbClr val="212121"/>
                </a:solidFill>
                <a:latin typeface="Times New Roman"/>
                <a:ea typeface="Times New Roman"/>
                <a:cs typeface="Times New Roman"/>
                <a:sym typeface="Times New Roman"/>
              </a:rPr>
              <a:t> significantly on the Test set. its evident from the below plot the Predicted and actual values are much closer compared to other Models.</a:t>
            </a:r>
          </a:p>
          <a:p>
            <a:pPr marL="114300" lvl="0" indent="0" algn="l" rtl="0">
              <a:lnSpc>
                <a:spcPct val="115000"/>
              </a:lnSpc>
              <a:spcBef>
                <a:spcPts val="0"/>
              </a:spcBef>
              <a:spcAft>
                <a:spcPts val="0"/>
              </a:spcAft>
              <a:buClr>
                <a:srgbClr val="212121"/>
              </a:buClr>
              <a:buSzPts val="1200"/>
              <a:buNone/>
            </a:pPr>
            <a:endParaRPr lang="en-US" sz="1200" dirty="0"/>
          </a:p>
          <a:p>
            <a:pPr marL="114300" lvl="0" indent="0" algn="l" rtl="0">
              <a:lnSpc>
                <a:spcPct val="115000"/>
              </a:lnSpc>
              <a:spcBef>
                <a:spcPts val="0"/>
              </a:spcBef>
              <a:spcAft>
                <a:spcPts val="0"/>
              </a:spcAft>
              <a:buClr>
                <a:srgbClr val="212121"/>
              </a:buClr>
              <a:buSzPts val="1200"/>
              <a:buNone/>
            </a:pPr>
            <a:r>
              <a:rPr lang="en-US" sz="1200" b="0" i="0" dirty="0">
                <a:solidFill>
                  <a:srgbClr val="212121"/>
                </a:solidFill>
                <a:latin typeface="Times New Roman"/>
                <a:ea typeface="Times New Roman"/>
                <a:cs typeface="Times New Roman"/>
                <a:sym typeface="Times New Roman"/>
              </a:rPr>
              <a:t>R-score of </a:t>
            </a:r>
            <a:r>
              <a:rPr lang="en-US" sz="1200" b="1" i="0" dirty="0">
                <a:solidFill>
                  <a:srgbClr val="212121"/>
                </a:solidFill>
                <a:latin typeface="Times New Roman"/>
                <a:ea typeface="Times New Roman"/>
                <a:cs typeface="Times New Roman"/>
                <a:sym typeface="Times New Roman"/>
              </a:rPr>
              <a:t>0.878 </a:t>
            </a:r>
            <a:r>
              <a:rPr lang="en-US" sz="1200" b="0" i="0" dirty="0">
                <a:solidFill>
                  <a:srgbClr val="212121"/>
                </a:solidFill>
                <a:latin typeface="Times New Roman"/>
                <a:ea typeface="Times New Roman"/>
                <a:cs typeface="Times New Roman"/>
                <a:sym typeface="Times New Roman"/>
              </a:rPr>
              <a:t>and RMSE : </a:t>
            </a:r>
            <a:r>
              <a:rPr lang="en-US" sz="1200" b="1" i="0" dirty="0">
                <a:solidFill>
                  <a:srgbClr val="212121"/>
                </a:solidFill>
                <a:latin typeface="Times New Roman"/>
                <a:ea typeface="Times New Roman"/>
                <a:cs typeface="Times New Roman"/>
                <a:sym typeface="Times New Roman"/>
              </a:rPr>
              <a:t>218.95</a:t>
            </a:r>
            <a:endParaRPr lang="en-US" sz="1200" dirty="0"/>
          </a:p>
          <a:p>
            <a:pPr marL="114300" indent="0">
              <a:buNone/>
            </a:pPr>
            <a:br>
              <a:rPr lang="en-US" sz="1200" b="0" i="0" dirty="0">
                <a:solidFill>
                  <a:schemeClr val="accent2"/>
                </a:solidFill>
                <a:effectLst/>
                <a:latin typeface="Times New Roman" panose="02020603050405020304" pitchFamily="18" charset="0"/>
                <a:cs typeface="Times New Roman" panose="02020603050405020304" pitchFamily="18" charset="0"/>
              </a:rPr>
            </a:br>
            <a:endParaRPr lang="en-IN" sz="12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818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DCD6-8BD1-6318-3929-7D265DC67F5F}"/>
              </a:ext>
            </a:extLst>
          </p:cNvPr>
          <p:cNvSpPr>
            <a:spLocks noGrp="1"/>
          </p:cNvSpPr>
          <p:nvPr>
            <p:ph type="title"/>
          </p:nvPr>
        </p:nvSpPr>
        <p:spPr/>
        <p:txBody>
          <a:bodyPr/>
          <a:lstStyle/>
          <a:p>
            <a:r>
              <a:rPr lang="en-US" dirty="0">
                <a:solidFill>
                  <a:srgbClr val="FF0000"/>
                </a:solidFill>
                <a:latin typeface="Times New Roman"/>
                <a:ea typeface="Times New Roman"/>
                <a:cs typeface="Times New Roman"/>
                <a:sym typeface="Times New Roman"/>
              </a:rPr>
              <a:t>Hyperparameter Tuning of </a:t>
            </a:r>
            <a:r>
              <a:rPr lang="en-US" dirty="0" err="1">
                <a:solidFill>
                  <a:srgbClr val="FF0000"/>
                </a:solidFill>
                <a:latin typeface="Times New Roman"/>
                <a:ea typeface="Times New Roman"/>
                <a:cs typeface="Times New Roman"/>
                <a:sym typeface="Times New Roman"/>
              </a:rPr>
              <a:t>LightGBM</a:t>
            </a:r>
            <a:endParaRPr lang="en-IN" dirty="0"/>
          </a:p>
        </p:txBody>
      </p:sp>
      <p:sp>
        <p:nvSpPr>
          <p:cNvPr id="3" name="Text Placeholder 2">
            <a:extLst>
              <a:ext uri="{FF2B5EF4-FFF2-40B4-BE49-F238E27FC236}">
                <a16:creationId xmlns:a16="http://schemas.microsoft.com/office/drawing/2014/main" id="{1C9B0666-C4D7-768F-221E-41AB26533814}"/>
              </a:ext>
            </a:extLst>
          </p:cNvPr>
          <p:cNvSpPr>
            <a:spLocks noGrp="1"/>
          </p:cNvSpPr>
          <p:nvPr>
            <p:ph type="body" idx="1"/>
          </p:nvPr>
        </p:nvSpPr>
        <p:spPr/>
        <p:txBody>
          <a:bodyPr/>
          <a:lstStyle/>
          <a:p>
            <a:pPr marL="171450" lvl="0" indent="-171450" algn="l" rtl="0">
              <a:lnSpc>
                <a:spcPct val="115000"/>
              </a:lnSpc>
              <a:spcBef>
                <a:spcPts val="0"/>
              </a:spcBef>
              <a:spcAft>
                <a:spcPts val="0"/>
              </a:spcAft>
              <a:buClr>
                <a:srgbClr val="212121"/>
              </a:buClr>
              <a:buSzPts val="1200"/>
              <a:buFont typeface="Arial"/>
              <a:buChar char="•"/>
            </a:pPr>
            <a:r>
              <a:rPr lang="en-US" sz="1200" i="0" dirty="0">
                <a:solidFill>
                  <a:srgbClr val="212121"/>
                </a:solidFill>
                <a:latin typeface="Times New Roman"/>
                <a:ea typeface="Times New Roman"/>
                <a:cs typeface="Times New Roman"/>
                <a:sym typeface="Times New Roman"/>
              </a:rPr>
              <a:t>For </a:t>
            </a:r>
            <a:r>
              <a:rPr lang="en-US" sz="1200" b="0" i="0" dirty="0">
                <a:solidFill>
                  <a:srgbClr val="212121"/>
                </a:solidFill>
                <a:latin typeface="Times New Roman"/>
                <a:ea typeface="Times New Roman"/>
                <a:cs typeface="Times New Roman"/>
                <a:sym typeface="Times New Roman"/>
              </a:rPr>
              <a:t>Hyperparameter tunning  we used </a:t>
            </a:r>
            <a:r>
              <a:rPr lang="en-US" sz="1200" b="0" i="0" dirty="0" err="1">
                <a:solidFill>
                  <a:srgbClr val="212121"/>
                </a:solidFill>
                <a:latin typeface="Times New Roman"/>
                <a:ea typeface="Times New Roman"/>
                <a:cs typeface="Times New Roman"/>
                <a:sym typeface="Times New Roman"/>
              </a:rPr>
              <a:t>Optuna</a:t>
            </a:r>
            <a:r>
              <a:rPr lang="en-US" sz="1200" b="0" i="0" dirty="0">
                <a:solidFill>
                  <a:srgbClr val="212121"/>
                </a:solidFill>
                <a:latin typeface="Times New Roman"/>
                <a:ea typeface="Times New Roman"/>
                <a:cs typeface="Times New Roman"/>
                <a:sym typeface="Times New Roman"/>
              </a:rPr>
              <a:t> </a:t>
            </a:r>
          </a:p>
          <a:p>
            <a:pPr marL="0" lvl="0" indent="0" algn="l" rtl="0">
              <a:lnSpc>
                <a:spcPct val="115000"/>
              </a:lnSpc>
              <a:spcBef>
                <a:spcPts val="0"/>
              </a:spcBef>
              <a:spcAft>
                <a:spcPts val="0"/>
              </a:spcAft>
              <a:buClr>
                <a:srgbClr val="212121"/>
              </a:buClr>
              <a:buSzPts val="1200"/>
              <a:buNone/>
            </a:pPr>
            <a:r>
              <a:rPr lang="en-US" sz="1200" b="0" i="0" dirty="0">
                <a:solidFill>
                  <a:srgbClr val="212121"/>
                </a:solidFill>
                <a:latin typeface="Times New Roman"/>
                <a:ea typeface="Times New Roman"/>
                <a:cs typeface="Times New Roman"/>
                <a:sym typeface="Times New Roman"/>
              </a:rPr>
              <a:t>    Library to find best hyper-</a:t>
            </a:r>
            <a:r>
              <a:rPr lang="en-US" sz="1200" b="0" i="0" dirty="0" err="1">
                <a:solidFill>
                  <a:srgbClr val="212121"/>
                </a:solidFill>
                <a:latin typeface="Times New Roman"/>
                <a:ea typeface="Times New Roman"/>
                <a:cs typeface="Times New Roman"/>
                <a:sym typeface="Times New Roman"/>
              </a:rPr>
              <a:t>paramters</a:t>
            </a:r>
            <a:endParaRPr lang="en-US" sz="1200" b="0" i="0" dirty="0">
              <a:solidFill>
                <a:srgbClr val="21212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212121"/>
              </a:buClr>
              <a:buSzPts val="1200"/>
              <a:buNone/>
            </a:pPr>
            <a:r>
              <a:rPr lang="en-US" sz="1200" b="0" i="0" dirty="0">
                <a:solidFill>
                  <a:srgbClr val="212121"/>
                </a:solidFill>
                <a:latin typeface="Times New Roman"/>
                <a:ea typeface="Times New Roman"/>
                <a:cs typeface="Times New Roman"/>
                <a:sym typeface="Times New Roman"/>
              </a:rPr>
              <a:t>    for our model.</a:t>
            </a:r>
          </a:p>
          <a:p>
            <a:pPr marL="0" lvl="0" indent="0" algn="l" rtl="0">
              <a:lnSpc>
                <a:spcPct val="115000"/>
              </a:lnSpc>
              <a:spcBef>
                <a:spcPts val="0"/>
              </a:spcBef>
              <a:spcAft>
                <a:spcPts val="0"/>
              </a:spcAft>
              <a:buClr>
                <a:srgbClr val="212121"/>
              </a:buClr>
              <a:buSzPts val="1200"/>
              <a:buNone/>
            </a:pPr>
            <a:r>
              <a:rPr lang="en-US" sz="1200" dirty="0">
                <a:solidFill>
                  <a:srgbClr val="212121"/>
                </a:solidFill>
                <a:latin typeface="Times New Roman"/>
                <a:ea typeface="Times New Roman"/>
                <a:cs typeface="Times New Roman"/>
                <a:sym typeface="Times New Roman"/>
              </a:rPr>
              <a:t>    </a:t>
            </a:r>
            <a:r>
              <a:rPr lang="en-US" sz="1200" dirty="0" err="1">
                <a:solidFill>
                  <a:srgbClr val="212121"/>
                </a:solidFill>
                <a:latin typeface="Times New Roman"/>
                <a:ea typeface="Times New Roman"/>
                <a:cs typeface="Times New Roman"/>
                <a:sym typeface="Times New Roman"/>
              </a:rPr>
              <a:t>Optuna</a:t>
            </a:r>
            <a:r>
              <a:rPr lang="en-US" sz="1200" dirty="0">
                <a:solidFill>
                  <a:srgbClr val="212121"/>
                </a:solidFill>
                <a:latin typeface="Times New Roman"/>
                <a:ea typeface="Times New Roman"/>
                <a:cs typeface="Times New Roman"/>
                <a:sym typeface="Times New Roman"/>
              </a:rPr>
              <a:t> works on Bayesian search method.</a:t>
            </a:r>
            <a:endParaRPr lang="en-US" sz="1200" b="0" dirty="0">
              <a:solidFill>
                <a:srgbClr val="21212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2A57C201-E254-4C59-0E99-5ED1A823D635}"/>
              </a:ext>
            </a:extLst>
          </p:cNvPr>
          <p:cNvPicPr>
            <a:picLocks noChangeAspect="1"/>
          </p:cNvPicPr>
          <p:nvPr/>
        </p:nvPicPr>
        <p:blipFill>
          <a:blip r:embed="rId2"/>
          <a:stretch>
            <a:fillRect/>
          </a:stretch>
        </p:blipFill>
        <p:spPr>
          <a:xfrm>
            <a:off x="3734152" y="1152475"/>
            <a:ext cx="5098148" cy="2702523"/>
          </a:xfrm>
          <a:prstGeom prst="rect">
            <a:avLst/>
          </a:prstGeom>
        </p:spPr>
      </p:pic>
      <p:pic>
        <p:nvPicPr>
          <p:cNvPr id="7" name="Picture 6">
            <a:extLst>
              <a:ext uri="{FF2B5EF4-FFF2-40B4-BE49-F238E27FC236}">
                <a16:creationId xmlns:a16="http://schemas.microsoft.com/office/drawing/2014/main" id="{888721CE-FD08-05EC-3B58-611AFC825543}"/>
              </a:ext>
            </a:extLst>
          </p:cNvPr>
          <p:cNvPicPr>
            <a:picLocks noChangeAspect="1"/>
          </p:cNvPicPr>
          <p:nvPr/>
        </p:nvPicPr>
        <p:blipFill>
          <a:blip r:embed="rId3"/>
          <a:stretch>
            <a:fillRect/>
          </a:stretch>
        </p:blipFill>
        <p:spPr>
          <a:xfrm>
            <a:off x="83431" y="4110960"/>
            <a:ext cx="8977138" cy="693480"/>
          </a:xfrm>
          <a:prstGeom prst="rect">
            <a:avLst/>
          </a:prstGeom>
        </p:spPr>
      </p:pic>
    </p:spTree>
    <p:extLst>
      <p:ext uri="{BB962C8B-B14F-4D97-AF65-F5344CB8AC3E}">
        <p14:creationId xmlns:p14="http://schemas.microsoft.com/office/powerpoint/2010/main" val="122344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9"/>
          <p:cNvSpPr txBox="1">
            <a:spLocks noGrp="1"/>
          </p:cNvSpPr>
          <p:nvPr>
            <p:ph type="title"/>
          </p:nvPr>
        </p:nvSpPr>
        <p:spPr>
          <a:xfrm>
            <a:off x="0" y="187786"/>
            <a:ext cx="8832300" cy="30718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a:solidFill>
                  <a:srgbClr val="FF0000"/>
                </a:solidFill>
                <a:latin typeface="Times New Roman"/>
                <a:ea typeface="Times New Roman"/>
                <a:cs typeface="Times New Roman"/>
                <a:sym typeface="Times New Roman"/>
              </a:rPr>
              <a:t>Conclusion</a:t>
            </a:r>
            <a:endParaRPr/>
          </a:p>
        </p:txBody>
      </p:sp>
      <p:sp>
        <p:nvSpPr>
          <p:cNvPr id="294" name="Google Shape;294;p29"/>
          <p:cNvSpPr txBox="1">
            <a:spLocks noGrp="1"/>
          </p:cNvSpPr>
          <p:nvPr>
            <p:ph type="body" idx="1"/>
          </p:nvPr>
        </p:nvSpPr>
        <p:spPr>
          <a:xfrm>
            <a:off x="311700" y="1041991"/>
            <a:ext cx="8520600" cy="386576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Most numbers of Bikes were rented in </a:t>
            </a:r>
            <a:r>
              <a:rPr lang="en-US" sz="1400" b="1" dirty="0">
                <a:solidFill>
                  <a:schemeClr val="accent2"/>
                </a:solidFill>
                <a:latin typeface="Times New Roman"/>
                <a:ea typeface="Times New Roman"/>
                <a:cs typeface="Times New Roman"/>
                <a:sym typeface="Times New Roman"/>
              </a:rPr>
              <a:t>Summer</a:t>
            </a:r>
            <a:r>
              <a:rPr lang="en-US" sz="1400" dirty="0">
                <a:solidFill>
                  <a:schemeClr val="accent2"/>
                </a:solidFill>
                <a:latin typeface="Times New Roman"/>
                <a:ea typeface="Times New Roman"/>
                <a:cs typeface="Times New Roman"/>
                <a:sym typeface="Times New Roman"/>
              </a:rPr>
              <a:t>, followed by </a:t>
            </a:r>
            <a:r>
              <a:rPr lang="en-US" sz="1400" b="1" dirty="0">
                <a:solidFill>
                  <a:schemeClr val="accent2"/>
                </a:solidFill>
                <a:latin typeface="Times New Roman"/>
                <a:ea typeface="Times New Roman"/>
                <a:cs typeface="Times New Roman"/>
                <a:sym typeface="Times New Roman"/>
              </a:rPr>
              <a:t>Autumn</a:t>
            </a:r>
            <a:r>
              <a:rPr lang="en-US" sz="1400" dirty="0">
                <a:solidFill>
                  <a:schemeClr val="accent2"/>
                </a:solidFill>
                <a:latin typeface="Times New Roman"/>
                <a:ea typeface="Times New Roman"/>
                <a:cs typeface="Times New Roman"/>
                <a:sym typeface="Times New Roman"/>
              </a:rPr>
              <a:t>, </a:t>
            </a:r>
            <a:r>
              <a:rPr lang="en-US" sz="1400" b="1" dirty="0">
                <a:solidFill>
                  <a:schemeClr val="accent2"/>
                </a:solidFill>
                <a:latin typeface="Times New Roman"/>
                <a:ea typeface="Times New Roman"/>
                <a:cs typeface="Times New Roman"/>
                <a:sym typeface="Times New Roman"/>
              </a:rPr>
              <a:t>Spring</a:t>
            </a:r>
            <a:r>
              <a:rPr lang="en-US" sz="1400" dirty="0">
                <a:solidFill>
                  <a:schemeClr val="accent2"/>
                </a:solidFill>
                <a:latin typeface="Times New Roman"/>
                <a:ea typeface="Times New Roman"/>
                <a:cs typeface="Times New Roman"/>
                <a:sym typeface="Times New Roman"/>
              </a:rPr>
              <a:t>, and </a:t>
            </a:r>
            <a:r>
              <a:rPr lang="en-US" sz="1400" b="1" dirty="0">
                <a:solidFill>
                  <a:schemeClr val="accent2"/>
                </a:solidFill>
                <a:latin typeface="Times New Roman"/>
                <a:ea typeface="Times New Roman"/>
                <a:cs typeface="Times New Roman"/>
                <a:sym typeface="Times New Roman"/>
              </a:rPr>
              <a:t>Winter</a:t>
            </a:r>
            <a:r>
              <a:rPr lang="en-US" sz="1400" dirty="0">
                <a:solidFill>
                  <a:schemeClr val="accent2"/>
                </a:solidFill>
                <a:latin typeface="Times New Roman"/>
                <a:ea typeface="Times New Roman"/>
                <a:cs typeface="Times New Roman"/>
                <a:sym typeface="Times New Roman"/>
              </a:rPr>
              <a:t>. </a:t>
            </a:r>
            <a:r>
              <a:rPr lang="en-US" sz="1400" b="1" dirty="0">
                <a:solidFill>
                  <a:schemeClr val="accent2"/>
                </a:solidFill>
                <a:latin typeface="Times New Roman"/>
                <a:ea typeface="Times New Roman"/>
                <a:cs typeface="Times New Roman"/>
                <a:sym typeface="Times New Roman"/>
              </a:rPr>
              <a:t>May-July </a:t>
            </a:r>
            <a:r>
              <a:rPr lang="en-US" sz="1400" dirty="0">
                <a:solidFill>
                  <a:schemeClr val="accent2"/>
                </a:solidFill>
                <a:latin typeface="Times New Roman"/>
                <a:ea typeface="Times New Roman"/>
                <a:cs typeface="Times New Roman"/>
                <a:sym typeface="Times New Roman"/>
              </a:rPr>
              <a:t>is the peak Bike renting Season, and </a:t>
            </a:r>
            <a:r>
              <a:rPr lang="en-US" sz="1400" b="1" dirty="0">
                <a:solidFill>
                  <a:schemeClr val="accent2"/>
                </a:solidFill>
                <a:latin typeface="Times New Roman"/>
                <a:ea typeface="Times New Roman"/>
                <a:cs typeface="Times New Roman"/>
                <a:sym typeface="Times New Roman"/>
              </a:rPr>
              <a:t>Dec-Feb </a:t>
            </a:r>
            <a:r>
              <a:rPr lang="en-US" sz="1400" dirty="0">
                <a:solidFill>
                  <a:schemeClr val="accent2"/>
                </a:solidFill>
                <a:latin typeface="Times New Roman"/>
                <a:ea typeface="Times New Roman"/>
                <a:cs typeface="Times New Roman"/>
                <a:sym typeface="Times New Roman"/>
              </a:rPr>
              <a:t>is the least preferred month for bike renting.</a:t>
            </a:r>
            <a:endParaRPr dirty="0"/>
          </a:p>
          <a:p>
            <a:pPr marL="114300" lvl="0" indent="0" algn="l" rtl="0">
              <a:lnSpc>
                <a:spcPct val="115000"/>
              </a:lnSpc>
              <a:spcBef>
                <a:spcPts val="0"/>
              </a:spcBef>
              <a:spcAft>
                <a:spcPts val="0"/>
              </a:spcAft>
              <a:buClr>
                <a:schemeClr val="dk2"/>
              </a:buClr>
              <a:buSzPts val="1400"/>
              <a:buNone/>
            </a:pPr>
            <a:endParaRPr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dirty="0">
                <a:solidFill>
                  <a:schemeClr val="accent2"/>
                </a:solidFill>
                <a:latin typeface="Times New Roman"/>
                <a:ea typeface="Times New Roman"/>
                <a:cs typeface="Times New Roman"/>
                <a:sym typeface="Times New Roman"/>
              </a:rPr>
              <a:t>Majority </a:t>
            </a:r>
            <a:r>
              <a:rPr lang="en-US" sz="1400" dirty="0">
                <a:solidFill>
                  <a:schemeClr val="accent2"/>
                </a:solidFill>
                <a:latin typeface="Times New Roman"/>
                <a:ea typeface="Times New Roman"/>
                <a:cs typeface="Times New Roman"/>
                <a:sym typeface="Times New Roman"/>
              </a:rPr>
              <a:t>of the </a:t>
            </a:r>
            <a:r>
              <a:rPr lang="en-US" sz="1400" b="1" dirty="0">
                <a:solidFill>
                  <a:schemeClr val="accent2"/>
                </a:solidFill>
                <a:latin typeface="Times New Roman"/>
                <a:ea typeface="Times New Roman"/>
                <a:cs typeface="Times New Roman"/>
                <a:sym typeface="Times New Roman"/>
              </a:rPr>
              <a:t>client </a:t>
            </a:r>
            <a:r>
              <a:rPr lang="en-US" sz="1400" dirty="0">
                <a:solidFill>
                  <a:schemeClr val="accent2"/>
                </a:solidFill>
                <a:latin typeface="Times New Roman"/>
                <a:ea typeface="Times New Roman"/>
                <a:cs typeface="Times New Roman"/>
                <a:sym typeface="Times New Roman"/>
              </a:rPr>
              <a:t>in the bike rental sector belongs to the </a:t>
            </a:r>
            <a:r>
              <a:rPr lang="en-US" sz="1400" b="1" dirty="0">
                <a:solidFill>
                  <a:schemeClr val="accent2"/>
                </a:solidFill>
                <a:latin typeface="Times New Roman"/>
                <a:ea typeface="Times New Roman"/>
                <a:cs typeface="Times New Roman"/>
                <a:sym typeface="Times New Roman"/>
              </a:rPr>
              <a:t>Working class</a:t>
            </a:r>
            <a:r>
              <a:rPr lang="en-US" sz="1400" dirty="0">
                <a:solidFill>
                  <a:schemeClr val="accent2"/>
                </a:solidFill>
                <a:latin typeface="Times New Roman"/>
                <a:ea typeface="Times New Roman"/>
                <a:cs typeface="Times New Roman"/>
                <a:sym typeface="Times New Roman"/>
              </a:rPr>
              <a:t>. This is evident from EDA analysis where bike demand is more on weekdays, working days in Seoul.</a:t>
            </a:r>
            <a:endParaRPr dirty="0"/>
          </a:p>
          <a:p>
            <a:pPr marL="457200" lvl="0" indent="-254000" algn="l" rtl="0">
              <a:lnSpc>
                <a:spcPct val="115000"/>
              </a:lnSpc>
              <a:spcBef>
                <a:spcPts val="0"/>
              </a:spcBef>
              <a:spcAft>
                <a:spcPts val="0"/>
              </a:spcAft>
              <a:buClr>
                <a:schemeClr val="dk2"/>
              </a:buClr>
              <a:buSzPts val="1400"/>
              <a:buFont typeface="Arial"/>
              <a:buNone/>
            </a:pPr>
            <a:endParaRPr sz="1400" b="1"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dirty="0">
                <a:solidFill>
                  <a:schemeClr val="accent2"/>
                </a:solidFill>
                <a:latin typeface="Times New Roman"/>
                <a:ea typeface="Times New Roman"/>
                <a:cs typeface="Times New Roman"/>
                <a:sym typeface="Times New Roman"/>
              </a:rPr>
              <a:t>Temperature </a:t>
            </a:r>
            <a:r>
              <a:rPr lang="en-US" sz="1400" dirty="0">
                <a:solidFill>
                  <a:schemeClr val="accent2"/>
                </a:solidFill>
                <a:latin typeface="Times New Roman"/>
                <a:ea typeface="Times New Roman"/>
                <a:cs typeface="Times New Roman"/>
                <a:sym typeface="Times New Roman"/>
              </a:rPr>
              <a:t>of </a:t>
            </a:r>
            <a:r>
              <a:rPr lang="en-US" sz="1400" b="1" dirty="0">
                <a:solidFill>
                  <a:schemeClr val="accent2"/>
                </a:solidFill>
                <a:latin typeface="Times New Roman"/>
                <a:ea typeface="Times New Roman"/>
                <a:cs typeface="Times New Roman"/>
                <a:sym typeface="Times New Roman"/>
              </a:rPr>
              <a:t>20-30 Degrees</a:t>
            </a:r>
            <a:r>
              <a:rPr lang="en-US" sz="1400" dirty="0">
                <a:solidFill>
                  <a:schemeClr val="accent2"/>
                </a:solidFill>
                <a:latin typeface="Times New Roman"/>
                <a:ea typeface="Times New Roman"/>
                <a:cs typeface="Times New Roman"/>
                <a:sym typeface="Times New Roman"/>
              </a:rPr>
              <a:t>, </a:t>
            </a:r>
            <a:r>
              <a:rPr lang="en-US" sz="1400" b="1" dirty="0">
                <a:solidFill>
                  <a:schemeClr val="accent2"/>
                </a:solidFill>
                <a:latin typeface="Times New Roman"/>
                <a:ea typeface="Times New Roman"/>
                <a:cs typeface="Times New Roman"/>
                <a:sym typeface="Times New Roman"/>
              </a:rPr>
              <a:t>evening time 4 pm- 8 pm, Humidity </a:t>
            </a:r>
            <a:r>
              <a:rPr lang="en-US" sz="1400" dirty="0">
                <a:solidFill>
                  <a:schemeClr val="accent2"/>
                </a:solidFill>
                <a:latin typeface="Times New Roman"/>
                <a:ea typeface="Times New Roman"/>
                <a:cs typeface="Times New Roman"/>
                <a:sym typeface="Times New Roman"/>
              </a:rPr>
              <a:t>between </a:t>
            </a:r>
            <a:r>
              <a:rPr lang="en-US" sz="1400" b="1" dirty="0">
                <a:solidFill>
                  <a:schemeClr val="accent2"/>
                </a:solidFill>
                <a:latin typeface="Times New Roman"/>
                <a:ea typeface="Times New Roman"/>
                <a:cs typeface="Times New Roman"/>
                <a:sym typeface="Times New Roman"/>
              </a:rPr>
              <a:t>40%-60%  </a:t>
            </a:r>
            <a:r>
              <a:rPr lang="en-US" sz="1400" dirty="0">
                <a:solidFill>
                  <a:schemeClr val="accent2"/>
                </a:solidFill>
                <a:latin typeface="Times New Roman"/>
                <a:ea typeface="Times New Roman"/>
                <a:cs typeface="Times New Roman"/>
                <a:sym typeface="Times New Roman"/>
              </a:rPr>
              <a:t>are the most favorable parameters where the Bike demand is at its peak.</a:t>
            </a:r>
            <a:endParaRPr dirty="0"/>
          </a:p>
          <a:p>
            <a:pPr marL="457200" lvl="0" indent="-254000" algn="l" rtl="0">
              <a:lnSpc>
                <a:spcPct val="115000"/>
              </a:lnSpc>
              <a:spcBef>
                <a:spcPts val="0"/>
              </a:spcBef>
              <a:spcAft>
                <a:spcPts val="0"/>
              </a:spcAft>
              <a:buClr>
                <a:schemeClr val="dk2"/>
              </a:buClr>
              <a:buSzPts val="1400"/>
              <a:buFont typeface="Arial"/>
              <a:buNone/>
            </a:pPr>
            <a:endParaRPr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b="1" dirty="0">
                <a:solidFill>
                  <a:schemeClr val="accent2"/>
                </a:solidFill>
                <a:latin typeface="Times New Roman"/>
                <a:ea typeface="Times New Roman"/>
                <a:cs typeface="Times New Roman"/>
                <a:sym typeface="Times New Roman"/>
              </a:rPr>
              <a:t>Temperature, Hour </a:t>
            </a:r>
            <a:r>
              <a:rPr lang="en-US" sz="1400" dirty="0">
                <a:solidFill>
                  <a:schemeClr val="accent2"/>
                </a:solidFill>
                <a:latin typeface="Times New Roman"/>
                <a:ea typeface="Times New Roman"/>
                <a:cs typeface="Times New Roman"/>
                <a:sym typeface="Times New Roman"/>
              </a:rPr>
              <a:t>of the day, </a:t>
            </a:r>
            <a:r>
              <a:rPr lang="en-US" sz="1400" b="1" dirty="0">
                <a:solidFill>
                  <a:schemeClr val="accent2"/>
                </a:solidFill>
                <a:latin typeface="Times New Roman"/>
                <a:ea typeface="Times New Roman"/>
                <a:cs typeface="Times New Roman"/>
                <a:sym typeface="Times New Roman"/>
              </a:rPr>
              <a:t>Solar radiation</a:t>
            </a:r>
            <a:r>
              <a:rPr lang="en-US" sz="1400" dirty="0">
                <a:solidFill>
                  <a:schemeClr val="accent2"/>
                </a:solidFill>
                <a:latin typeface="Times New Roman"/>
                <a:ea typeface="Times New Roman"/>
                <a:cs typeface="Times New Roman"/>
                <a:sym typeface="Times New Roman"/>
              </a:rPr>
              <a:t>, and </a:t>
            </a:r>
            <a:r>
              <a:rPr lang="en-US" sz="1400" b="1" dirty="0">
                <a:solidFill>
                  <a:schemeClr val="accent2"/>
                </a:solidFill>
                <a:latin typeface="Times New Roman"/>
                <a:ea typeface="Times New Roman"/>
                <a:cs typeface="Times New Roman"/>
                <a:sym typeface="Times New Roman"/>
              </a:rPr>
              <a:t>Humidity </a:t>
            </a:r>
            <a:r>
              <a:rPr lang="en-US" sz="1400" dirty="0">
                <a:solidFill>
                  <a:schemeClr val="accent2"/>
                </a:solidFill>
                <a:latin typeface="Times New Roman"/>
                <a:ea typeface="Times New Roman"/>
                <a:cs typeface="Times New Roman"/>
                <a:sym typeface="Times New Roman"/>
              </a:rPr>
              <a:t>are major driving factors for the Bike rent demand.</a:t>
            </a:r>
            <a:endParaRPr dirty="0"/>
          </a:p>
          <a:p>
            <a:pPr marL="457200" lvl="0" indent="-254000" algn="l" rtl="0">
              <a:lnSpc>
                <a:spcPct val="115000"/>
              </a:lnSpc>
              <a:spcBef>
                <a:spcPts val="0"/>
              </a:spcBef>
              <a:spcAft>
                <a:spcPts val="0"/>
              </a:spcAft>
              <a:buClr>
                <a:schemeClr val="dk2"/>
              </a:buClr>
              <a:buSzPts val="1400"/>
              <a:buFont typeface="Arial"/>
              <a:buNone/>
            </a:pPr>
            <a:endParaRPr sz="1400" dirty="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400"/>
              <a:buFont typeface="Arial"/>
              <a:buChar char="•"/>
            </a:pPr>
            <a:r>
              <a:rPr lang="en-US" sz="1400" dirty="0">
                <a:solidFill>
                  <a:schemeClr val="accent2"/>
                </a:solidFill>
                <a:latin typeface="Times New Roman"/>
                <a:ea typeface="Times New Roman"/>
                <a:cs typeface="Times New Roman"/>
                <a:sym typeface="Times New Roman"/>
              </a:rPr>
              <a:t>Feature and Labels had a weak linear relationship, hence the prediction from the linear model was very low. Best predictions are obtained with a </a:t>
            </a:r>
            <a:r>
              <a:rPr lang="en-US" sz="1400" b="1" dirty="0" err="1">
                <a:solidFill>
                  <a:schemeClr val="accent2"/>
                </a:solidFill>
                <a:latin typeface="Times New Roman"/>
                <a:ea typeface="Times New Roman"/>
                <a:cs typeface="Times New Roman"/>
                <a:sym typeface="Times New Roman"/>
              </a:rPr>
              <a:t>LightGBM</a:t>
            </a:r>
            <a:r>
              <a:rPr lang="en-US" sz="1400" b="1" dirty="0">
                <a:solidFill>
                  <a:schemeClr val="accent2"/>
                </a:solidFill>
                <a:latin typeface="Times New Roman"/>
                <a:ea typeface="Times New Roman"/>
                <a:cs typeface="Times New Roman"/>
                <a:sym typeface="Times New Roman"/>
              </a:rPr>
              <a:t> </a:t>
            </a:r>
            <a:r>
              <a:rPr lang="en-US" sz="1400" dirty="0">
                <a:solidFill>
                  <a:schemeClr val="accent2"/>
                </a:solidFill>
                <a:latin typeface="Times New Roman"/>
                <a:ea typeface="Times New Roman"/>
                <a:cs typeface="Times New Roman"/>
                <a:sym typeface="Times New Roman"/>
              </a:rPr>
              <a:t>as r2 score of </a:t>
            </a:r>
            <a:r>
              <a:rPr lang="en-US" sz="1400" b="1" dirty="0">
                <a:solidFill>
                  <a:schemeClr val="accent2"/>
                </a:solidFill>
                <a:latin typeface="Times New Roman"/>
                <a:ea typeface="Times New Roman"/>
                <a:cs typeface="Times New Roman"/>
                <a:sym typeface="Times New Roman"/>
              </a:rPr>
              <a:t>0.894 </a:t>
            </a:r>
            <a:r>
              <a:rPr lang="en-US" sz="1400" dirty="0">
                <a:solidFill>
                  <a:schemeClr val="accent2"/>
                </a:solidFill>
                <a:latin typeface="Times New Roman"/>
                <a:ea typeface="Times New Roman"/>
                <a:cs typeface="Times New Roman"/>
                <a:sym typeface="Times New Roman"/>
              </a:rPr>
              <a:t>and RMSE of </a:t>
            </a:r>
            <a:r>
              <a:rPr lang="en-US" sz="1400" b="1" dirty="0">
                <a:solidFill>
                  <a:schemeClr val="accent2"/>
                </a:solidFill>
                <a:latin typeface="Times New Roman"/>
                <a:ea typeface="Times New Roman"/>
                <a:cs typeface="Times New Roman"/>
                <a:sym typeface="Times New Roman"/>
              </a:rPr>
              <a:t>203.91</a:t>
            </a:r>
          </a:p>
          <a:p>
            <a:pPr marL="114300" lvl="0" indent="0" algn="l" rtl="0">
              <a:lnSpc>
                <a:spcPct val="115000"/>
              </a:lnSpc>
              <a:spcBef>
                <a:spcPts val="0"/>
              </a:spcBef>
              <a:spcAft>
                <a:spcPts val="0"/>
              </a:spcAft>
              <a:buClr>
                <a:schemeClr val="accent2"/>
              </a:buClr>
              <a:buSzPts val="1400"/>
              <a:buNone/>
            </a:pPr>
            <a:r>
              <a:rPr lang="en-US" sz="1400" b="1" dirty="0">
                <a:solidFill>
                  <a:schemeClr val="accent2"/>
                </a:solidFill>
                <a:latin typeface="Times New Roman"/>
                <a:ea typeface="Times New Roman"/>
                <a:cs typeface="Times New Roman"/>
                <a:sym typeface="Times New Roman"/>
              </a:rPr>
              <a:t>  </a:t>
            </a:r>
            <a:endParaRPr dirty="0"/>
          </a:p>
          <a:p>
            <a:pPr marL="457200" lvl="0" indent="-254000" algn="l" rtl="0">
              <a:lnSpc>
                <a:spcPct val="115000"/>
              </a:lnSpc>
              <a:spcBef>
                <a:spcPts val="0"/>
              </a:spcBef>
              <a:spcAft>
                <a:spcPts val="0"/>
              </a:spcAft>
              <a:buClr>
                <a:schemeClr val="dk2"/>
              </a:buClr>
              <a:buSzPts val="1400"/>
              <a:buFont typeface="Arial"/>
              <a:buNone/>
            </a:pPr>
            <a:endParaRPr sz="1400" b="1" dirty="0">
              <a:solidFill>
                <a:schemeClr val="accent2"/>
              </a:solidFill>
              <a:latin typeface="Times New Roman"/>
              <a:ea typeface="Times New Roman"/>
              <a:cs typeface="Times New Roman"/>
              <a:sym typeface="Times New Roman"/>
            </a:endParaRPr>
          </a:p>
          <a:p>
            <a:pPr marL="457200" lvl="0" indent="-254000" algn="l" rtl="0">
              <a:lnSpc>
                <a:spcPct val="115000"/>
              </a:lnSpc>
              <a:spcBef>
                <a:spcPts val="0"/>
              </a:spcBef>
              <a:spcAft>
                <a:spcPts val="0"/>
              </a:spcAft>
              <a:buClr>
                <a:schemeClr val="dk2"/>
              </a:buClr>
              <a:buSzPts val="1400"/>
              <a:buFont typeface="Arial"/>
              <a:buNone/>
            </a:pPr>
            <a:endParaRPr sz="1400" b="1" dirty="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dirty="0">
              <a:solidFill>
                <a:schemeClr val="accent2"/>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0"/>
          <p:cNvSpPr txBox="1"/>
          <p:nvPr/>
        </p:nvSpPr>
        <p:spPr>
          <a:xfrm>
            <a:off x="2020186" y="928577"/>
            <a:ext cx="4848447" cy="30469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9600" b="0" i="0" u="none" strike="noStrike" cap="none">
                <a:solidFill>
                  <a:srgbClr val="FF0000"/>
                </a:solidFill>
                <a:latin typeface="Algerian"/>
                <a:ea typeface="Algerian"/>
                <a:cs typeface="Algerian"/>
                <a:sym typeface="Algerian"/>
              </a:rPr>
              <a:t>Thank You</a:t>
            </a:r>
            <a:endParaRPr sz="9600" b="0" i="0" u="none" strike="noStrike" cap="none">
              <a:solidFill>
                <a:srgbClr val="FF0000"/>
              </a:solidFill>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0" y="0"/>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rgbClr val="FF0000"/>
                </a:solidFill>
                <a:latin typeface="Times New Roman"/>
                <a:ea typeface="Times New Roman"/>
                <a:cs typeface="Times New Roman"/>
                <a:sym typeface="Times New Roman"/>
              </a:rPr>
              <a:t>Introduction</a:t>
            </a:r>
            <a:endParaRPr dirty="0">
              <a:solidFill>
                <a:srgbClr val="FF0000"/>
              </a:solidFill>
              <a:latin typeface="Times New Roman"/>
              <a:ea typeface="Times New Roman"/>
              <a:cs typeface="Times New Roman"/>
              <a:sym typeface="Times New Roman"/>
            </a:endParaRPr>
          </a:p>
        </p:txBody>
      </p:sp>
      <p:sp>
        <p:nvSpPr>
          <p:cNvPr id="69" name="Google Shape;69;p3"/>
          <p:cNvSpPr txBox="1">
            <a:spLocks noGrp="1"/>
          </p:cNvSpPr>
          <p:nvPr>
            <p:ph type="body" idx="1"/>
          </p:nvPr>
        </p:nvSpPr>
        <p:spPr>
          <a:xfrm>
            <a:off x="0" y="507268"/>
            <a:ext cx="4407695" cy="3657476"/>
          </a:xfrm>
          <a:prstGeom prst="rect">
            <a:avLst/>
          </a:prstGeom>
          <a:noFill/>
          <a:ln>
            <a:noFill/>
          </a:ln>
        </p:spPr>
        <p:txBody>
          <a:bodyPr spcFirstLastPara="1" wrap="square" lIns="91425" tIns="91425" rIns="91425" bIns="91425" anchor="t" anchorCtr="0">
            <a:noAutofit/>
          </a:bodyPr>
          <a:lstStyle/>
          <a:p>
            <a:pPr marL="114300" lvl="0" indent="0" algn="just" rtl="0">
              <a:lnSpc>
                <a:spcPct val="115000"/>
              </a:lnSpc>
              <a:spcBef>
                <a:spcPts val="0"/>
              </a:spcBef>
              <a:spcAft>
                <a:spcPts val="0"/>
              </a:spcAft>
              <a:buSzPts val="1800"/>
              <a:buNone/>
            </a:pPr>
            <a:r>
              <a:rPr lang="en-US" sz="1600" dirty="0">
                <a:solidFill>
                  <a:schemeClr val="accent2"/>
                </a:solidFill>
                <a:latin typeface="Times New Roman"/>
                <a:ea typeface="Times New Roman"/>
                <a:cs typeface="Times New Roman"/>
                <a:sym typeface="Times New Roman"/>
              </a:rPr>
              <a:t>A bike rental or bike hire business rents out motorcycles for short periods of time, Usually for a few hours. Most rentals are provided by bike shops </a:t>
            </a:r>
          </a:p>
          <a:p>
            <a:pPr marL="114300" lvl="0" indent="0" algn="just" rtl="0">
              <a:lnSpc>
                <a:spcPct val="115000"/>
              </a:lnSpc>
              <a:spcBef>
                <a:spcPts val="0"/>
              </a:spcBef>
              <a:spcAft>
                <a:spcPts val="0"/>
              </a:spcAft>
              <a:buSzPts val="1800"/>
              <a:buNone/>
            </a:pPr>
            <a:r>
              <a:rPr lang="en-US" sz="1600" dirty="0">
                <a:solidFill>
                  <a:schemeClr val="accent2"/>
                </a:solidFill>
                <a:latin typeface="Times New Roman"/>
                <a:ea typeface="Times New Roman"/>
                <a:cs typeface="Times New Roman"/>
                <a:sym typeface="Times New Roman"/>
              </a:rPr>
              <a:t>as a sideline to their main businesses of sales and service, but some shops specialize in rentals. </a:t>
            </a:r>
          </a:p>
          <a:p>
            <a:pPr marL="114300" lvl="0" indent="0" algn="just" rtl="0">
              <a:lnSpc>
                <a:spcPct val="115000"/>
              </a:lnSpc>
              <a:spcBef>
                <a:spcPts val="0"/>
              </a:spcBef>
              <a:spcAft>
                <a:spcPts val="0"/>
              </a:spcAft>
              <a:buSzPts val="1800"/>
              <a:buNone/>
            </a:pPr>
            <a:endParaRPr sz="1600" dirty="0">
              <a:solidFill>
                <a:schemeClr val="accent2"/>
              </a:solidFill>
              <a:latin typeface="Times New Roman"/>
              <a:ea typeface="Times New Roman"/>
              <a:cs typeface="Times New Roman"/>
              <a:sym typeface="Times New Roman"/>
            </a:endParaRPr>
          </a:p>
          <a:p>
            <a:pPr marL="114300" lvl="0" indent="0" algn="just" rtl="0">
              <a:lnSpc>
                <a:spcPct val="115000"/>
              </a:lnSpc>
              <a:spcBef>
                <a:spcPts val="0"/>
              </a:spcBef>
              <a:spcAft>
                <a:spcPts val="0"/>
              </a:spcAft>
              <a:buSzPts val="1800"/>
              <a:buNone/>
            </a:pPr>
            <a:r>
              <a:rPr lang="en-US" sz="1600" dirty="0">
                <a:solidFill>
                  <a:schemeClr val="accent2"/>
                </a:solidFill>
                <a:latin typeface="Times New Roman"/>
                <a:ea typeface="Times New Roman"/>
                <a:cs typeface="Times New Roman"/>
                <a:sym typeface="Times New Roman"/>
              </a:rPr>
              <a:t>As with car rental, bicycle rental shops primarily serve people who do not have access to vehicles, typically travelers and particularly tourists.</a:t>
            </a:r>
            <a:endParaRPr sz="1600" dirty="0">
              <a:solidFill>
                <a:schemeClr val="accent2"/>
              </a:solidFill>
              <a:latin typeface="Times New Roman"/>
              <a:ea typeface="Times New Roman"/>
              <a:cs typeface="Times New Roman"/>
              <a:sym typeface="Times New Roman"/>
            </a:endParaRPr>
          </a:p>
          <a:p>
            <a:pPr marL="114300" lvl="0" indent="0" algn="just" rtl="0">
              <a:lnSpc>
                <a:spcPct val="115000"/>
              </a:lnSpc>
              <a:spcBef>
                <a:spcPts val="0"/>
              </a:spcBef>
              <a:spcAft>
                <a:spcPts val="0"/>
              </a:spcAft>
              <a:buSzPts val="1800"/>
              <a:buNone/>
            </a:pPr>
            <a:endParaRPr sz="1600" dirty="0">
              <a:solidFill>
                <a:schemeClr val="accent2"/>
              </a:solidFill>
              <a:latin typeface="Times New Roman"/>
              <a:ea typeface="Times New Roman"/>
              <a:cs typeface="Times New Roman"/>
              <a:sym typeface="Times New Roman"/>
            </a:endParaRPr>
          </a:p>
          <a:p>
            <a:pPr marL="114300" lvl="0" indent="0" algn="just" rtl="0">
              <a:lnSpc>
                <a:spcPct val="115000"/>
              </a:lnSpc>
              <a:spcBef>
                <a:spcPts val="0"/>
              </a:spcBef>
              <a:spcAft>
                <a:spcPts val="0"/>
              </a:spcAft>
              <a:buSzPts val="1800"/>
              <a:buNone/>
            </a:pPr>
            <a:r>
              <a:rPr lang="en-US" sz="1600" dirty="0">
                <a:solidFill>
                  <a:schemeClr val="accent2"/>
                </a:solidFill>
                <a:latin typeface="Times New Roman"/>
                <a:ea typeface="Times New Roman"/>
                <a:cs typeface="Times New Roman"/>
                <a:sym typeface="Times New Roman"/>
              </a:rPr>
              <a:t>Bike rental shops rent by the day or week as well as by the hour, and these provide an excellent opportunity for those who would like to avoid shipping their own bikes but would like to do a multi-day bike tour of a particular area.</a:t>
            </a:r>
            <a:endParaRPr dirty="0"/>
          </a:p>
          <a:p>
            <a:pPr marL="114300" lvl="0" indent="0" algn="just" rtl="0">
              <a:lnSpc>
                <a:spcPct val="115000"/>
              </a:lnSpc>
              <a:spcBef>
                <a:spcPts val="0"/>
              </a:spcBef>
              <a:spcAft>
                <a:spcPts val="0"/>
              </a:spcAft>
              <a:buSzPts val="1800"/>
              <a:buNone/>
            </a:pPr>
            <a:endParaRPr sz="1600" dirty="0">
              <a:latin typeface="Times New Roman"/>
              <a:ea typeface="Times New Roman"/>
              <a:cs typeface="Times New Roman"/>
              <a:sym typeface="Times New Roman"/>
            </a:endParaRPr>
          </a:p>
        </p:txBody>
      </p:sp>
      <p:pic>
        <p:nvPicPr>
          <p:cNvPr id="1026" name="Picture 2" descr="How to use Ddareungi, Seoul's rental bike">
            <a:extLst>
              <a:ext uri="{FF2B5EF4-FFF2-40B4-BE49-F238E27FC236}">
                <a16:creationId xmlns:a16="http://schemas.microsoft.com/office/drawing/2014/main" id="{B1C75D8B-2D88-13FF-D83D-68340F456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307" y="1024054"/>
            <a:ext cx="4407694" cy="29573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0" y="28908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Problem Statement</a:t>
            </a:r>
            <a:br>
              <a:rPr lang="en-US" sz="3200">
                <a:solidFill>
                  <a:srgbClr val="FF0000"/>
                </a:solidFill>
                <a:latin typeface="Times New Roman"/>
                <a:ea typeface="Times New Roman"/>
                <a:cs typeface="Times New Roman"/>
                <a:sym typeface="Times New Roman"/>
              </a:rPr>
            </a:br>
            <a:endParaRPr sz="3200">
              <a:solidFill>
                <a:srgbClr val="FF0000"/>
              </a:solidFill>
              <a:latin typeface="Times New Roman"/>
              <a:ea typeface="Times New Roman"/>
              <a:cs typeface="Times New Roman"/>
              <a:sym typeface="Times New Roman"/>
            </a:endParaRPr>
          </a:p>
        </p:txBody>
      </p:sp>
      <p:sp>
        <p:nvSpPr>
          <p:cNvPr id="75" name="Google Shape;75;p4"/>
          <p:cNvSpPr txBox="1">
            <a:spLocks noGrp="1"/>
          </p:cNvSpPr>
          <p:nvPr>
            <p:ph type="body" idx="1"/>
          </p:nvPr>
        </p:nvSpPr>
        <p:spPr>
          <a:xfrm>
            <a:off x="0" y="1218206"/>
            <a:ext cx="5090160" cy="347472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600" b="0" i="0">
                <a:solidFill>
                  <a:schemeClr val="accent2"/>
                </a:solidFill>
                <a:latin typeface="Times New Roman"/>
                <a:ea typeface="Times New Roman"/>
                <a:cs typeface="Times New Roman"/>
                <a:sym typeface="Times New Roman"/>
              </a:rPr>
              <a:t>Currently, Rental bikes are introduced in many urban cities for the enhancement of mobility comfort. </a:t>
            </a:r>
            <a:endParaRPr/>
          </a:p>
          <a:p>
            <a:pPr marL="114300" lvl="0" indent="0" algn="l" rtl="0">
              <a:lnSpc>
                <a:spcPct val="115000"/>
              </a:lnSpc>
              <a:spcBef>
                <a:spcPts val="0"/>
              </a:spcBef>
              <a:spcAft>
                <a:spcPts val="0"/>
              </a:spcAft>
              <a:buSzPts val="1800"/>
              <a:buNone/>
            </a:pPr>
            <a:endParaRPr sz="1600" b="0" i="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0" i="0">
                <a:solidFill>
                  <a:schemeClr val="accent2"/>
                </a:solidFill>
                <a:latin typeface="Times New Roman"/>
                <a:ea typeface="Times New Roman"/>
                <a:cs typeface="Times New Roman"/>
                <a:sym typeface="Times New Roman"/>
              </a:rPr>
              <a:t>It is important to make the rental bike available and accessible to the public at the right time as it lessens the waiting time. </a:t>
            </a:r>
            <a:endParaRPr/>
          </a:p>
          <a:p>
            <a:pPr marL="114300" lvl="0" indent="0" algn="l" rtl="0">
              <a:lnSpc>
                <a:spcPct val="115000"/>
              </a:lnSpc>
              <a:spcBef>
                <a:spcPts val="0"/>
              </a:spcBef>
              <a:spcAft>
                <a:spcPts val="0"/>
              </a:spcAft>
              <a:buSzPts val="1800"/>
              <a:buNone/>
            </a:pPr>
            <a:endParaRPr sz="1600" b="0" i="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0" i="0">
                <a:solidFill>
                  <a:schemeClr val="accent2"/>
                </a:solidFill>
                <a:latin typeface="Times New Roman"/>
                <a:ea typeface="Times New Roman"/>
                <a:cs typeface="Times New Roman"/>
                <a:sym typeface="Times New Roman"/>
              </a:rPr>
              <a:t>Eventually, providing the city with a stable supply of rental bikes becomes a major concern. </a:t>
            </a:r>
            <a:endParaRPr/>
          </a:p>
          <a:p>
            <a:pPr marL="114300" lvl="0" indent="0" algn="l" rtl="0">
              <a:lnSpc>
                <a:spcPct val="115000"/>
              </a:lnSpc>
              <a:spcBef>
                <a:spcPts val="0"/>
              </a:spcBef>
              <a:spcAft>
                <a:spcPts val="0"/>
              </a:spcAft>
              <a:buSzPts val="1800"/>
              <a:buNone/>
            </a:pPr>
            <a:endParaRPr sz="1600" b="0" i="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600" b="0" i="0">
                <a:solidFill>
                  <a:schemeClr val="accent2"/>
                </a:solidFill>
                <a:latin typeface="Times New Roman"/>
                <a:ea typeface="Times New Roman"/>
                <a:cs typeface="Times New Roman"/>
                <a:sym typeface="Times New Roman"/>
              </a:rPr>
              <a:t>The crucial part is the prediction of the bike count required at each hour for the stable supply of rental bikes</a:t>
            </a:r>
            <a:r>
              <a:rPr lang="en-US" sz="1600" b="0" i="0">
                <a:solidFill>
                  <a:schemeClr val="lt1"/>
                </a:solidFill>
                <a:latin typeface="Times New Roman"/>
                <a:ea typeface="Times New Roman"/>
                <a:cs typeface="Times New Roman"/>
                <a:sym typeface="Times New Roman"/>
              </a:rPr>
              <a:t>.</a:t>
            </a:r>
            <a:endParaRPr/>
          </a:p>
          <a:p>
            <a:pPr marL="114300" lvl="0" indent="0" algn="l" rtl="0">
              <a:lnSpc>
                <a:spcPct val="115000"/>
              </a:lnSpc>
              <a:spcBef>
                <a:spcPts val="0"/>
              </a:spcBef>
              <a:spcAft>
                <a:spcPts val="0"/>
              </a:spcAft>
              <a:buSzPts val="1800"/>
              <a:buNone/>
            </a:pPr>
            <a:endParaRPr sz="1600">
              <a:latin typeface="Times New Roman"/>
              <a:ea typeface="Times New Roman"/>
              <a:cs typeface="Times New Roman"/>
              <a:sym typeface="Times New Roman"/>
            </a:endParaRPr>
          </a:p>
        </p:txBody>
      </p:sp>
      <p:pic>
        <p:nvPicPr>
          <p:cNvPr id="76" name="Google Shape;76;p4"/>
          <p:cNvPicPr preferRelativeResize="0"/>
          <p:nvPr/>
        </p:nvPicPr>
        <p:blipFill rotWithShape="1">
          <a:blip r:embed="rId3">
            <a:alphaModFix/>
          </a:blip>
          <a:srcRect/>
          <a:stretch/>
        </p:blipFill>
        <p:spPr>
          <a:xfrm>
            <a:off x="4884420" y="937735"/>
            <a:ext cx="4145280" cy="35585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0" y="331611"/>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Discussion Topics</a:t>
            </a:r>
            <a:endParaRPr sz="2400">
              <a:solidFill>
                <a:srgbClr val="FF0000"/>
              </a:solidFill>
              <a:latin typeface="Times New Roman"/>
              <a:ea typeface="Times New Roman"/>
              <a:cs typeface="Times New Roman"/>
              <a:sym typeface="Times New Roman"/>
            </a:endParaRPr>
          </a:p>
        </p:txBody>
      </p:sp>
      <p:sp>
        <p:nvSpPr>
          <p:cNvPr id="82" name="Google Shape;82;p5"/>
          <p:cNvSpPr txBox="1">
            <a:spLocks noGrp="1"/>
          </p:cNvSpPr>
          <p:nvPr>
            <p:ph type="body" idx="1"/>
          </p:nvPr>
        </p:nvSpPr>
        <p:spPr>
          <a:xfrm>
            <a:off x="0" y="1152475"/>
            <a:ext cx="8832300" cy="34164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Bike booking in each season, on functioning days, holidays,  and months.</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Comparing Rented Bike Count against Numerical data columns.</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Checking for Linear relation between the Rented bike count and the Numerical data columns.</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Climate Effect in Different seasons on Bike Sharing.</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Heat Map(OR) Correlation Map.</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Linear Regression analysis, Lasso Regression Analysis, Grid Search CV for Hyperparameter tuning,</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Decision Tree Analysis, XG boost, and Random Forest Analysis</a:t>
            </a:r>
            <a:endParaRPr/>
          </a:p>
          <a:p>
            <a:pPr marL="0" lvl="0" indent="0" algn="l" rtl="0">
              <a:lnSpc>
                <a:spcPct val="100000"/>
              </a:lnSpc>
              <a:spcBef>
                <a:spcPts val="0"/>
              </a:spcBef>
              <a:spcAft>
                <a:spcPts val="0"/>
              </a:spcAft>
              <a:buClr>
                <a:schemeClr val="dk2"/>
              </a:buClr>
              <a:buSzPts val="1600"/>
              <a:buNone/>
            </a:pPr>
            <a:endParaRPr sz="1600">
              <a:solidFill>
                <a:schemeClr val="accent2"/>
              </a:solidFill>
              <a:latin typeface="Times New Roman"/>
              <a:ea typeface="Times New Roman"/>
              <a:cs typeface="Times New Roman"/>
              <a:sym typeface="Times New Roman"/>
            </a:endParaRPr>
          </a:p>
          <a:p>
            <a:pPr marL="171450" lvl="0" indent="-171450" algn="l" rtl="0">
              <a:lnSpc>
                <a:spcPct val="100000"/>
              </a:lnSpc>
              <a:spcBef>
                <a:spcPts val="0"/>
              </a:spcBef>
              <a:spcAft>
                <a:spcPts val="0"/>
              </a:spcAft>
              <a:buClr>
                <a:schemeClr val="accent2"/>
              </a:buClr>
              <a:buSzPts val="1600"/>
              <a:buFont typeface="Arial"/>
              <a:buChar char="•"/>
            </a:pPr>
            <a:r>
              <a:rPr lang="en-US" sz="1600">
                <a:solidFill>
                  <a:schemeClr val="accent2"/>
                </a:solidFill>
                <a:latin typeface="Times New Roman"/>
                <a:ea typeface="Times New Roman"/>
                <a:cs typeface="Times New Roman"/>
                <a:sym typeface="Times New Roman"/>
              </a:rPr>
              <a:t>Feature Importance.	</a:t>
            </a:r>
            <a:endParaRPr/>
          </a:p>
          <a:p>
            <a:pPr marL="114300" lvl="0" indent="0" algn="l" rtl="0">
              <a:lnSpc>
                <a:spcPct val="115000"/>
              </a:lnSpc>
              <a:spcBef>
                <a:spcPts val="0"/>
              </a:spcBef>
              <a:spcAft>
                <a:spcPts val="0"/>
              </a:spcAft>
              <a:buSzPts val="1800"/>
              <a:buNone/>
            </a:pP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0" y="326065"/>
            <a:ext cx="8832300" cy="6916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a:solidFill>
                  <a:srgbClr val="FF0000"/>
                </a:solidFill>
                <a:latin typeface="Times New Roman"/>
                <a:ea typeface="Times New Roman"/>
                <a:cs typeface="Times New Roman"/>
                <a:sym typeface="Times New Roman"/>
              </a:rPr>
              <a:t>Data Analysis Steps</a:t>
            </a:r>
            <a:endParaRPr sz="2400">
              <a:solidFill>
                <a:srgbClr val="FF0000"/>
              </a:solidFill>
              <a:latin typeface="Times New Roman"/>
              <a:ea typeface="Times New Roman"/>
              <a:cs typeface="Times New Roman"/>
              <a:sym typeface="Times New Roman"/>
            </a:endParaRPr>
          </a:p>
        </p:txBody>
      </p:sp>
      <p:sp>
        <p:nvSpPr>
          <p:cNvPr id="88" name="Google Shape;88;p6"/>
          <p:cNvSpPr txBox="1">
            <a:spLocks noGrp="1"/>
          </p:cNvSpPr>
          <p:nvPr>
            <p:ph type="body" idx="1"/>
          </p:nvPr>
        </p:nvSpPr>
        <p:spPr>
          <a:xfrm>
            <a:off x="0" y="1152475"/>
            <a:ext cx="88323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u="sng">
                <a:solidFill>
                  <a:schemeClr val="accent2"/>
                </a:solidFill>
                <a:latin typeface="Times New Roman"/>
                <a:ea typeface="Times New Roman"/>
                <a:cs typeface="Times New Roman"/>
                <a:sym typeface="Times New Roman"/>
              </a:rPr>
              <a:t>Imported Libraries</a:t>
            </a:r>
            <a:r>
              <a:rPr lang="en-US" sz="1400" b="1">
                <a:solidFill>
                  <a:schemeClr val="accent2"/>
                </a:solidFill>
                <a:latin typeface="Times New Roman"/>
                <a:ea typeface="Times New Roman"/>
                <a:cs typeface="Times New Roman"/>
                <a:sym typeface="Times New Roman"/>
              </a:rPr>
              <a:t> </a:t>
            </a:r>
            <a:endParaRPr/>
          </a:p>
          <a:p>
            <a:pPr marL="114300" lvl="0" indent="0" algn="l" rtl="0">
              <a:lnSpc>
                <a:spcPct val="115000"/>
              </a:lnSpc>
              <a:spcBef>
                <a:spcPts val="0"/>
              </a:spcBef>
              <a:spcAft>
                <a:spcPts val="0"/>
              </a:spcAft>
              <a:buSzPts val="1800"/>
              <a:buNone/>
            </a:pPr>
            <a:r>
              <a:rPr lang="en-US" sz="1400">
                <a:solidFill>
                  <a:schemeClr val="accent2"/>
                </a:solidFill>
                <a:latin typeface="Times New Roman"/>
                <a:ea typeface="Times New Roman"/>
                <a:cs typeface="Times New Roman"/>
                <a:sym typeface="Times New Roman"/>
              </a:rPr>
              <a:t>In this part, we imported the required libraries NumPy, Pandas, matplotlib, and seaborn, to perform Exploratory Data Analysis and for prediction, we imported the Scikit learn library.</a:t>
            </a:r>
            <a:endParaRPr/>
          </a:p>
          <a:p>
            <a:pPr marL="457200" lvl="0" indent="-228600" algn="l" rtl="0">
              <a:lnSpc>
                <a:spcPct val="115000"/>
              </a:lnSpc>
              <a:spcBef>
                <a:spcPts val="0"/>
              </a:spcBef>
              <a:spcAft>
                <a:spcPts val="0"/>
              </a:spcAft>
              <a:buSzPts val="1800"/>
              <a:buNone/>
            </a:pPr>
            <a:endParaRPr sz="14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u="sng">
                <a:solidFill>
                  <a:schemeClr val="accent2"/>
                </a:solidFill>
                <a:latin typeface="Times New Roman"/>
                <a:ea typeface="Times New Roman"/>
                <a:cs typeface="Times New Roman"/>
                <a:sym typeface="Times New Roman"/>
              </a:rPr>
              <a:t>Descriptive Statistics</a:t>
            </a:r>
            <a:r>
              <a:rPr lang="en-US" sz="1400" b="1">
                <a:solidFill>
                  <a:schemeClr val="accent2"/>
                </a:solidFill>
                <a:latin typeface="Times New Roman"/>
                <a:ea typeface="Times New Roman"/>
                <a:cs typeface="Times New Roman"/>
                <a:sym typeface="Times New Roman"/>
              </a:rPr>
              <a:t> </a:t>
            </a:r>
            <a:endParaRPr/>
          </a:p>
          <a:p>
            <a:pPr marL="114300" lvl="0" indent="0" algn="l" rtl="0">
              <a:lnSpc>
                <a:spcPct val="115000"/>
              </a:lnSpc>
              <a:spcBef>
                <a:spcPts val="0"/>
              </a:spcBef>
              <a:spcAft>
                <a:spcPts val="0"/>
              </a:spcAft>
              <a:buSzPts val="1800"/>
              <a:buNone/>
            </a:pPr>
            <a:r>
              <a:rPr lang="en-US" sz="1400">
                <a:solidFill>
                  <a:schemeClr val="accent2"/>
                </a:solidFill>
                <a:latin typeface="Times New Roman"/>
                <a:ea typeface="Times New Roman"/>
                <a:cs typeface="Times New Roman"/>
                <a:sym typeface="Times New Roman"/>
              </a:rPr>
              <a:t>In this part, we start by looking at descriptive statistic parameters for the dataset. We will use describe() this told mean, median, standard deviation</a:t>
            </a:r>
            <a:endParaRPr/>
          </a:p>
          <a:p>
            <a:pPr marL="457200" lvl="0" indent="-228600" algn="l" rtl="0">
              <a:lnSpc>
                <a:spcPct val="115000"/>
              </a:lnSpc>
              <a:spcBef>
                <a:spcPts val="0"/>
              </a:spcBef>
              <a:spcAft>
                <a:spcPts val="0"/>
              </a:spcAft>
              <a:buSzPts val="1800"/>
              <a:buNone/>
            </a:pPr>
            <a:endParaRPr sz="14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u="sng">
                <a:solidFill>
                  <a:schemeClr val="accent2"/>
                </a:solidFill>
                <a:latin typeface="Times New Roman"/>
                <a:ea typeface="Times New Roman"/>
                <a:cs typeface="Times New Roman"/>
                <a:sym typeface="Times New Roman"/>
              </a:rPr>
              <a:t>Missing Value Imputation</a:t>
            </a:r>
            <a:endParaRPr sz="14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a:solidFill>
                  <a:schemeClr val="accent2"/>
                </a:solidFill>
                <a:latin typeface="Times New Roman"/>
                <a:ea typeface="Times New Roman"/>
                <a:cs typeface="Times New Roman"/>
                <a:sym typeface="Times New Roman"/>
              </a:rPr>
              <a:t>We will now check for missing values in our dataset. after checking not existed any missing values, In case there are any missing entries, we will impute them with appropriate values.</a:t>
            </a:r>
            <a:endParaRPr/>
          </a:p>
          <a:p>
            <a:pPr marL="457200" lvl="0" indent="-228600" algn="l" rtl="0">
              <a:lnSpc>
                <a:spcPct val="115000"/>
              </a:lnSpc>
              <a:spcBef>
                <a:spcPts val="0"/>
              </a:spcBef>
              <a:spcAft>
                <a:spcPts val="0"/>
              </a:spcAft>
              <a:buSzPts val="1800"/>
              <a:buNone/>
            </a:pPr>
            <a:endParaRPr sz="14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u="sng">
                <a:solidFill>
                  <a:schemeClr val="accent2"/>
                </a:solidFill>
                <a:latin typeface="Times New Roman"/>
                <a:ea typeface="Times New Roman"/>
                <a:cs typeface="Times New Roman"/>
                <a:sym typeface="Times New Roman"/>
              </a:rPr>
              <a:t>Graphical Representation</a:t>
            </a:r>
            <a:r>
              <a:rPr lang="en-US" sz="1400" b="1">
                <a:solidFill>
                  <a:schemeClr val="accent2"/>
                </a:solidFill>
                <a:latin typeface="Times New Roman"/>
                <a:ea typeface="Times New Roman"/>
                <a:cs typeface="Times New Roman"/>
                <a:sym typeface="Times New Roman"/>
              </a:rPr>
              <a:t> </a:t>
            </a:r>
            <a:endParaRPr/>
          </a:p>
          <a:p>
            <a:pPr marL="114300" lvl="0" indent="0" algn="l" rtl="0">
              <a:lnSpc>
                <a:spcPct val="115000"/>
              </a:lnSpc>
              <a:spcBef>
                <a:spcPts val="0"/>
              </a:spcBef>
              <a:spcAft>
                <a:spcPts val="0"/>
              </a:spcAft>
              <a:buSzPts val="1800"/>
              <a:buNone/>
            </a:pPr>
            <a:r>
              <a:rPr lang="en-US" sz="1400">
                <a:solidFill>
                  <a:schemeClr val="accent2"/>
                </a:solidFill>
                <a:latin typeface="Times New Roman"/>
                <a:ea typeface="Times New Roman"/>
                <a:cs typeface="Times New Roman"/>
                <a:sym typeface="Times New Roman"/>
              </a:rPr>
              <a:t>We will start with Univariate Analysis, bivariate Analysis and conclude with various prediction models driving the Demand for bikes.</a:t>
            </a:r>
            <a:endParaRPr sz="14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a:spLocks noGrp="1"/>
          </p:cNvSpPr>
          <p:nvPr>
            <p:ph type="title"/>
          </p:nvPr>
        </p:nvSpPr>
        <p:spPr>
          <a:xfrm>
            <a:off x="0" y="304623"/>
            <a:ext cx="8832300" cy="5486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Attributes of each variable</a:t>
            </a:r>
            <a:endParaRPr>
              <a:solidFill>
                <a:srgbClr val="FF0000"/>
              </a:solidFill>
              <a:latin typeface="Times New Roman"/>
              <a:ea typeface="Times New Roman"/>
              <a:cs typeface="Times New Roman"/>
              <a:sym typeface="Times New Roman"/>
            </a:endParaRPr>
          </a:p>
        </p:txBody>
      </p:sp>
      <p:sp>
        <p:nvSpPr>
          <p:cNvPr id="94" name="Google Shape;94;p7"/>
          <p:cNvSpPr txBox="1">
            <a:spLocks noGrp="1"/>
          </p:cNvSpPr>
          <p:nvPr>
            <p:ph type="body" idx="1"/>
          </p:nvPr>
        </p:nvSpPr>
        <p:spPr>
          <a:xfrm>
            <a:off x="85726" y="1300165"/>
            <a:ext cx="7715250" cy="259318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Date</a:t>
            </a:r>
            <a:r>
              <a:rPr lang="en-US" sz="1400" i="0" dirty="0">
                <a:solidFill>
                  <a:srgbClr val="212121"/>
                </a:solidFill>
                <a:latin typeface="Times New Roman"/>
                <a:ea typeface="Times New Roman"/>
                <a:cs typeface="Times New Roman"/>
                <a:sym typeface="Times New Roman"/>
              </a:rPr>
              <a:t>: Date in year-month-day format</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Rented</a:t>
            </a:r>
            <a:r>
              <a:rPr lang="en-US" sz="1400" b="1" dirty="0">
                <a:solidFill>
                  <a:srgbClr val="212121"/>
                </a:solidFill>
                <a:latin typeface="Times New Roman"/>
                <a:ea typeface="Times New Roman"/>
                <a:cs typeface="Times New Roman"/>
                <a:sym typeface="Times New Roman"/>
              </a:rPr>
              <a:t> </a:t>
            </a:r>
            <a:r>
              <a:rPr lang="en-US" sz="1400" b="1" i="0" dirty="0">
                <a:solidFill>
                  <a:srgbClr val="212121"/>
                </a:solidFill>
                <a:latin typeface="Times New Roman"/>
                <a:ea typeface="Times New Roman"/>
                <a:cs typeface="Times New Roman"/>
                <a:sym typeface="Times New Roman"/>
              </a:rPr>
              <a:t>Bike </a:t>
            </a:r>
            <a:r>
              <a:rPr lang="en-US" sz="1400" b="1" dirty="0">
                <a:solidFill>
                  <a:srgbClr val="212121"/>
                </a:solidFill>
                <a:latin typeface="Times New Roman"/>
                <a:ea typeface="Times New Roman"/>
                <a:cs typeface="Times New Roman"/>
                <a:sym typeface="Times New Roman"/>
              </a:rPr>
              <a:t>C</a:t>
            </a:r>
            <a:r>
              <a:rPr lang="en-US" sz="1400" b="1" i="0" dirty="0">
                <a:solidFill>
                  <a:srgbClr val="212121"/>
                </a:solidFill>
                <a:latin typeface="Times New Roman"/>
                <a:ea typeface="Times New Roman"/>
                <a:cs typeface="Times New Roman"/>
                <a:sym typeface="Times New Roman"/>
              </a:rPr>
              <a:t>ount</a:t>
            </a:r>
            <a:r>
              <a:rPr lang="en-US" sz="1400" i="0" dirty="0">
                <a:solidFill>
                  <a:srgbClr val="212121"/>
                </a:solidFill>
                <a:latin typeface="Times New Roman"/>
                <a:ea typeface="Times New Roman"/>
                <a:cs typeface="Times New Roman"/>
                <a:sym typeface="Times New Roman"/>
              </a:rPr>
              <a:t>: Count of bikes rented at each hour</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Hour</a:t>
            </a:r>
            <a:r>
              <a:rPr lang="en-US" sz="1400" i="0" dirty="0">
                <a:solidFill>
                  <a:srgbClr val="212121"/>
                </a:solidFill>
                <a:latin typeface="Times New Roman"/>
                <a:ea typeface="Times New Roman"/>
                <a:cs typeface="Times New Roman"/>
                <a:sym typeface="Times New Roman"/>
              </a:rPr>
              <a:t>: Hour of the Day</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Temperature</a:t>
            </a:r>
            <a:r>
              <a:rPr lang="en-US" sz="1400" i="0" dirty="0">
                <a:solidFill>
                  <a:srgbClr val="212121"/>
                </a:solidFill>
                <a:latin typeface="Times New Roman"/>
                <a:ea typeface="Times New Roman"/>
                <a:cs typeface="Times New Roman"/>
                <a:sym typeface="Times New Roman"/>
              </a:rPr>
              <a:t>: Temperature in Celsius</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Humidity</a:t>
            </a:r>
            <a:r>
              <a:rPr lang="en-US" sz="1400" i="0" dirty="0">
                <a:solidFill>
                  <a:srgbClr val="212121"/>
                </a:solidFill>
                <a:latin typeface="Times New Roman"/>
                <a:ea typeface="Times New Roman"/>
                <a:cs typeface="Times New Roman"/>
                <a:sym typeface="Times New Roman"/>
              </a:rPr>
              <a:t>: Humidity in %</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Windspeed</a:t>
            </a:r>
            <a:r>
              <a:rPr lang="en-US" sz="1400" i="0" dirty="0">
                <a:solidFill>
                  <a:srgbClr val="212121"/>
                </a:solidFill>
                <a:latin typeface="Times New Roman"/>
                <a:ea typeface="Times New Roman"/>
                <a:cs typeface="Times New Roman"/>
                <a:sym typeface="Times New Roman"/>
              </a:rPr>
              <a:t>: Speed o</a:t>
            </a:r>
            <a:r>
              <a:rPr lang="en-US" sz="1400" dirty="0">
                <a:solidFill>
                  <a:srgbClr val="212121"/>
                </a:solidFill>
                <a:latin typeface="Times New Roman"/>
                <a:ea typeface="Times New Roman"/>
                <a:cs typeface="Times New Roman"/>
                <a:sym typeface="Times New Roman"/>
              </a:rPr>
              <a:t>f wind in </a:t>
            </a:r>
            <a:r>
              <a:rPr lang="en-US" sz="1400" i="0" dirty="0">
                <a:solidFill>
                  <a:srgbClr val="212121"/>
                </a:solidFill>
                <a:latin typeface="Times New Roman"/>
                <a:ea typeface="Times New Roman"/>
                <a:cs typeface="Times New Roman"/>
                <a:sym typeface="Times New Roman"/>
              </a:rPr>
              <a:t>m/s</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Visibility (10m)</a:t>
            </a:r>
            <a:r>
              <a:rPr lang="en-US" sz="1400" i="0" dirty="0">
                <a:solidFill>
                  <a:srgbClr val="212121"/>
                </a:solidFill>
                <a:latin typeface="Times New Roman"/>
                <a:ea typeface="Times New Roman"/>
                <a:cs typeface="Times New Roman"/>
                <a:sym typeface="Times New Roman"/>
              </a:rPr>
              <a:t>: Visibility </a:t>
            </a:r>
            <a:r>
              <a:rPr lang="en-US" sz="1400" b="1" i="0" dirty="0">
                <a:solidFill>
                  <a:srgbClr val="212121"/>
                </a:solidFill>
                <a:latin typeface="Times New Roman"/>
                <a:ea typeface="Times New Roman"/>
                <a:cs typeface="Times New Roman"/>
                <a:sym typeface="Times New Roman"/>
              </a:rPr>
              <a:t> </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Dew point temperature</a:t>
            </a:r>
            <a:r>
              <a:rPr lang="en-US" sz="1400" i="0" dirty="0">
                <a:solidFill>
                  <a:srgbClr val="212121"/>
                </a:solidFill>
                <a:latin typeface="Times New Roman"/>
                <a:ea typeface="Times New Roman"/>
                <a:cs typeface="Times New Roman"/>
                <a:sym typeface="Times New Roman"/>
              </a:rPr>
              <a:t>: Dew Point Temp (Celsius)</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Solar radiation</a:t>
            </a:r>
            <a:r>
              <a:rPr lang="en-US" sz="1400" i="0" dirty="0">
                <a:solidFill>
                  <a:srgbClr val="212121"/>
                </a:solidFill>
                <a:latin typeface="Times New Roman"/>
                <a:ea typeface="Times New Roman"/>
                <a:cs typeface="Times New Roman"/>
                <a:sym typeface="Times New Roman"/>
              </a:rPr>
              <a:t>: Radiation in MJ/m2</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Rainfall</a:t>
            </a:r>
            <a:r>
              <a:rPr lang="en-US" sz="1400" i="0" dirty="0">
                <a:solidFill>
                  <a:srgbClr val="212121"/>
                </a:solidFill>
                <a:latin typeface="Times New Roman"/>
                <a:ea typeface="Times New Roman"/>
                <a:cs typeface="Times New Roman"/>
                <a:sym typeface="Times New Roman"/>
              </a:rPr>
              <a:t>: Rainfall (mm)</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Snowfall</a:t>
            </a:r>
            <a:r>
              <a:rPr lang="en-US" sz="1400" i="0" dirty="0">
                <a:solidFill>
                  <a:srgbClr val="212121"/>
                </a:solidFill>
                <a:latin typeface="Times New Roman"/>
                <a:ea typeface="Times New Roman"/>
                <a:cs typeface="Times New Roman"/>
                <a:sym typeface="Times New Roman"/>
              </a:rPr>
              <a:t>: Snowfall (cm)</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Seasons</a:t>
            </a:r>
            <a:r>
              <a:rPr lang="en-US" sz="1400" i="0" dirty="0">
                <a:solidFill>
                  <a:srgbClr val="212121"/>
                </a:solidFill>
                <a:latin typeface="Times New Roman"/>
                <a:ea typeface="Times New Roman"/>
                <a:cs typeface="Times New Roman"/>
                <a:sym typeface="Times New Roman"/>
              </a:rPr>
              <a:t>: Winter, Spring, Summer, Autumn</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Holiday</a:t>
            </a:r>
            <a:r>
              <a:rPr lang="en-US" sz="1400" i="0" dirty="0">
                <a:solidFill>
                  <a:srgbClr val="212121"/>
                </a:solidFill>
                <a:latin typeface="Times New Roman"/>
                <a:ea typeface="Times New Roman"/>
                <a:cs typeface="Times New Roman"/>
                <a:sym typeface="Times New Roman"/>
              </a:rPr>
              <a:t>: Holiday/No holiday</a:t>
            </a:r>
            <a:endParaRPr dirty="0"/>
          </a:p>
          <a:p>
            <a:pPr marL="114300" lvl="0" indent="0" algn="l" rtl="0">
              <a:lnSpc>
                <a:spcPct val="115000"/>
              </a:lnSpc>
              <a:spcBef>
                <a:spcPts val="0"/>
              </a:spcBef>
              <a:spcAft>
                <a:spcPts val="0"/>
              </a:spcAft>
              <a:buSzPts val="1800"/>
              <a:buNone/>
            </a:pPr>
            <a:endParaRPr sz="14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sz="1400" b="1" i="0" dirty="0">
                <a:solidFill>
                  <a:srgbClr val="212121"/>
                </a:solidFill>
                <a:latin typeface="Times New Roman"/>
                <a:ea typeface="Times New Roman"/>
                <a:cs typeface="Times New Roman"/>
                <a:sym typeface="Times New Roman"/>
              </a:rPr>
              <a:t>Functioning Day</a:t>
            </a:r>
            <a:r>
              <a:rPr lang="en-US" sz="1400" i="0" dirty="0">
                <a:solidFill>
                  <a:srgbClr val="212121"/>
                </a:solidFill>
                <a:latin typeface="Times New Roman"/>
                <a:ea typeface="Times New Roman"/>
                <a:cs typeface="Times New Roman"/>
                <a:sym typeface="Times New Roman"/>
              </a:rPr>
              <a:t>: </a:t>
            </a:r>
            <a:r>
              <a:rPr lang="en-US" sz="1400" dirty="0">
                <a:solidFill>
                  <a:srgbClr val="212121"/>
                </a:solidFill>
                <a:latin typeface="Times New Roman"/>
                <a:ea typeface="Times New Roman"/>
                <a:cs typeface="Times New Roman"/>
                <a:sym typeface="Times New Roman"/>
              </a:rPr>
              <a:t>if the day is neither weekend, holiday than 1 else 0</a:t>
            </a:r>
            <a:endParaRPr sz="14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38670" y="220705"/>
            <a:ext cx="883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Bikes Rented per Season</a:t>
            </a:r>
            <a:endParaRPr/>
          </a:p>
        </p:txBody>
      </p:sp>
      <p:sp>
        <p:nvSpPr>
          <p:cNvPr id="100" name="Google Shape;100;p8"/>
          <p:cNvSpPr txBox="1">
            <a:spLocks noGrp="1"/>
          </p:cNvSpPr>
          <p:nvPr>
            <p:ph type="body" idx="1"/>
          </p:nvPr>
        </p:nvSpPr>
        <p:spPr>
          <a:xfrm>
            <a:off x="142875" y="1335882"/>
            <a:ext cx="4429125" cy="3300412"/>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Highest number of bikes were rented in </a:t>
            </a:r>
            <a:r>
              <a:rPr lang="en-US" sz="1400" b="1">
                <a:solidFill>
                  <a:schemeClr val="lt1"/>
                </a:solidFill>
                <a:latin typeface="Times New Roman"/>
                <a:ea typeface="Times New Roman"/>
                <a:cs typeface="Times New Roman"/>
                <a:sym typeface="Times New Roman"/>
              </a:rPr>
              <a:t>Summer.</a:t>
            </a:r>
            <a:r>
              <a:rPr lang="en-US" sz="1400">
                <a:solidFill>
                  <a:schemeClr val="lt1"/>
                </a:solidFill>
                <a:latin typeface="Times New Roman"/>
                <a:ea typeface="Times New Roman"/>
                <a:cs typeface="Times New Roman"/>
                <a:sym typeface="Times New Roman"/>
              </a:rPr>
              <a:t> The total count of bikes rented in summer was 2.28 million</a:t>
            </a:r>
            <a:endParaRPr/>
          </a:p>
          <a:p>
            <a:pPr marL="285750" lvl="0" indent="-196850" algn="l" rtl="0">
              <a:lnSpc>
                <a:spcPct val="115000"/>
              </a:lnSpc>
              <a:spcBef>
                <a:spcPts val="0"/>
              </a:spcBef>
              <a:spcAft>
                <a:spcPts val="0"/>
              </a:spcAft>
              <a:buClr>
                <a:schemeClr val="dk2"/>
              </a:buClr>
              <a:buSzPts val="1400"/>
              <a:buFont typeface="Arial"/>
              <a:buNone/>
            </a:pPr>
            <a:endParaRPr sz="1400">
              <a:solidFill>
                <a:schemeClr val="lt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chemeClr val="lt1"/>
              </a:buClr>
              <a:buSzPts val="1400"/>
              <a:buFont typeface="Arial"/>
              <a:buChar char="•"/>
            </a:pPr>
            <a:r>
              <a:rPr lang="en-US" sz="1400" i="0">
                <a:solidFill>
                  <a:schemeClr val="lt1"/>
                </a:solidFill>
                <a:latin typeface="Times New Roman"/>
                <a:ea typeface="Times New Roman"/>
                <a:cs typeface="Times New Roman"/>
                <a:sym typeface="Times New Roman"/>
              </a:rPr>
              <a:t>Second highest </a:t>
            </a:r>
            <a:r>
              <a:rPr lang="en-US" sz="1400">
                <a:solidFill>
                  <a:schemeClr val="lt1"/>
                </a:solidFill>
                <a:latin typeface="Times New Roman"/>
                <a:ea typeface="Times New Roman"/>
                <a:cs typeface="Times New Roman"/>
                <a:sym typeface="Times New Roman"/>
              </a:rPr>
              <a:t>Bikes were rented in </a:t>
            </a:r>
            <a:r>
              <a:rPr lang="en-US" sz="1400" b="1">
                <a:solidFill>
                  <a:schemeClr val="lt1"/>
                </a:solidFill>
                <a:latin typeface="Times New Roman"/>
                <a:ea typeface="Times New Roman"/>
                <a:cs typeface="Times New Roman"/>
                <a:sym typeface="Times New Roman"/>
              </a:rPr>
              <a:t>Autumn </a:t>
            </a:r>
            <a:r>
              <a:rPr lang="en-US" sz="1400">
                <a:solidFill>
                  <a:schemeClr val="lt1"/>
                </a:solidFill>
                <a:latin typeface="Times New Roman"/>
                <a:ea typeface="Times New Roman"/>
                <a:cs typeface="Times New Roman"/>
                <a:sym typeface="Times New Roman"/>
              </a:rPr>
              <a:t>around </a:t>
            </a:r>
            <a:r>
              <a:rPr lang="en-US" sz="1400" b="1">
                <a:solidFill>
                  <a:schemeClr val="lt1"/>
                </a:solidFill>
                <a:latin typeface="Times New Roman"/>
                <a:ea typeface="Times New Roman"/>
                <a:cs typeface="Times New Roman"/>
                <a:sym typeface="Times New Roman"/>
              </a:rPr>
              <a:t>1.79 million </a:t>
            </a:r>
            <a:r>
              <a:rPr lang="en-US" sz="1400">
                <a:solidFill>
                  <a:schemeClr val="lt1"/>
                </a:solidFill>
                <a:latin typeface="Times New Roman"/>
                <a:ea typeface="Times New Roman"/>
                <a:cs typeface="Times New Roman"/>
                <a:sym typeface="Times New Roman"/>
              </a:rPr>
              <a:t>followed by </a:t>
            </a:r>
            <a:r>
              <a:rPr lang="en-US" sz="1400" b="1">
                <a:solidFill>
                  <a:schemeClr val="lt1"/>
                </a:solidFill>
                <a:latin typeface="Times New Roman"/>
                <a:ea typeface="Times New Roman"/>
                <a:cs typeface="Times New Roman"/>
                <a:sym typeface="Times New Roman"/>
              </a:rPr>
              <a:t>Spring </a:t>
            </a:r>
            <a:r>
              <a:rPr lang="en-US" sz="1400">
                <a:solidFill>
                  <a:schemeClr val="lt1"/>
                </a:solidFill>
                <a:latin typeface="Times New Roman"/>
                <a:ea typeface="Times New Roman"/>
                <a:cs typeface="Times New Roman"/>
                <a:sym typeface="Times New Roman"/>
              </a:rPr>
              <a:t>in which </a:t>
            </a:r>
            <a:r>
              <a:rPr lang="en-US" sz="1400" b="1">
                <a:solidFill>
                  <a:schemeClr val="lt1"/>
                </a:solidFill>
                <a:latin typeface="Times New Roman"/>
                <a:ea typeface="Times New Roman"/>
                <a:cs typeface="Times New Roman"/>
                <a:sym typeface="Times New Roman"/>
              </a:rPr>
              <a:t>1.6 million </a:t>
            </a:r>
            <a:r>
              <a:rPr lang="en-US" sz="1400">
                <a:solidFill>
                  <a:schemeClr val="lt1"/>
                </a:solidFill>
                <a:latin typeface="Times New Roman"/>
                <a:ea typeface="Times New Roman"/>
                <a:cs typeface="Times New Roman"/>
                <a:sym typeface="Times New Roman"/>
              </a:rPr>
              <a:t>bikes are rented.</a:t>
            </a:r>
            <a:endParaRPr/>
          </a:p>
          <a:p>
            <a:pPr marL="0" lvl="0" indent="0" algn="l" rtl="0">
              <a:lnSpc>
                <a:spcPct val="115000"/>
              </a:lnSpc>
              <a:spcBef>
                <a:spcPts val="0"/>
              </a:spcBef>
              <a:spcAft>
                <a:spcPts val="0"/>
              </a:spcAft>
              <a:buClr>
                <a:schemeClr val="dk2"/>
              </a:buClr>
              <a:buSzPts val="1400"/>
              <a:buNone/>
            </a:pPr>
            <a:endParaRPr sz="1400" b="1" i="0">
              <a:solidFill>
                <a:schemeClr val="lt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chemeClr val="lt1"/>
              </a:buClr>
              <a:buSzPts val="1400"/>
              <a:buFont typeface="Arial"/>
              <a:buChar char="•"/>
            </a:pPr>
            <a:r>
              <a:rPr lang="en-US" sz="1400" b="1">
                <a:solidFill>
                  <a:schemeClr val="lt1"/>
                </a:solidFill>
                <a:latin typeface="Times New Roman"/>
                <a:ea typeface="Times New Roman"/>
                <a:cs typeface="Times New Roman"/>
                <a:sym typeface="Times New Roman"/>
              </a:rPr>
              <a:t>Winter </a:t>
            </a:r>
            <a:r>
              <a:rPr lang="en-US" sz="1400">
                <a:solidFill>
                  <a:schemeClr val="lt1"/>
                </a:solidFill>
                <a:latin typeface="Times New Roman"/>
                <a:ea typeface="Times New Roman"/>
                <a:cs typeface="Times New Roman"/>
                <a:sym typeface="Times New Roman"/>
              </a:rPr>
              <a:t>appears to be the least popular season for bike rentals. In the winter, just 487K bikes were rented.</a:t>
            </a:r>
            <a:endParaRPr/>
          </a:p>
          <a:p>
            <a:pPr marL="171450" lvl="0" indent="-82550" algn="l" rtl="0">
              <a:lnSpc>
                <a:spcPct val="115000"/>
              </a:lnSpc>
              <a:spcBef>
                <a:spcPts val="0"/>
              </a:spcBef>
              <a:spcAft>
                <a:spcPts val="0"/>
              </a:spcAft>
              <a:buClr>
                <a:schemeClr val="dk2"/>
              </a:buClr>
              <a:buSzPts val="1400"/>
              <a:buFont typeface="Arial"/>
              <a:buNone/>
            </a:pPr>
            <a:endParaRPr sz="1400" i="0">
              <a:solidFill>
                <a:schemeClr val="lt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chemeClr val="lt1"/>
              </a:buClr>
              <a:buSzPts val="1400"/>
              <a:buFont typeface="Arial"/>
              <a:buChar char="•"/>
            </a:pPr>
            <a:r>
              <a:rPr lang="en-US" sz="1400">
                <a:solidFill>
                  <a:schemeClr val="lt1"/>
                </a:solidFill>
                <a:latin typeface="Times New Roman"/>
                <a:ea typeface="Times New Roman"/>
                <a:cs typeface="Times New Roman"/>
                <a:sym typeface="Times New Roman"/>
              </a:rPr>
              <a:t>The </a:t>
            </a:r>
            <a:r>
              <a:rPr lang="en-US" sz="1400" b="1">
                <a:solidFill>
                  <a:schemeClr val="lt1"/>
                </a:solidFill>
                <a:latin typeface="Times New Roman"/>
                <a:ea typeface="Times New Roman"/>
                <a:cs typeface="Times New Roman"/>
                <a:sym typeface="Times New Roman"/>
              </a:rPr>
              <a:t>extreme temperatures </a:t>
            </a:r>
            <a:r>
              <a:rPr lang="en-US" sz="1400">
                <a:solidFill>
                  <a:schemeClr val="lt1"/>
                </a:solidFill>
                <a:latin typeface="Times New Roman"/>
                <a:ea typeface="Times New Roman"/>
                <a:cs typeface="Times New Roman"/>
                <a:sym typeface="Times New Roman"/>
              </a:rPr>
              <a:t>in Seoul in the </a:t>
            </a:r>
            <a:r>
              <a:rPr lang="en-US" sz="1400" b="1">
                <a:solidFill>
                  <a:schemeClr val="lt1"/>
                </a:solidFill>
                <a:latin typeface="Times New Roman"/>
                <a:ea typeface="Times New Roman"/>
                <a:cs typeface="Times New Roman"/>
                <a:sym typeface="Times New Roman"/>
              </a:rPr>
              <a:t>winter </a:t>
            </a:r>
            <a:r>
              <a:rPr lang="en-US" sz="1400">
                <a:solidFill>
                  <a:schemeClr val="lt1"/>
                </a:solidFill>
                <a:latin typeface="Times New Roman"/>
                <a:ea typeface="Times New Roman"/>
                <a:cs typeface="Times New Roman"/>
                <a:sym typeface="Times New Roman"/>
              </a:rPr>
              <a:t>might be a factor in the </a:t>
            </a:r>
            <a:r>
              <a:rPr lang="en-US" sz="1400" b="1">
                <a:solidFill>
                  <a:schemeClr val="lt1"/>
                </a:solidFill>
                <a:latin typeface="Times New Roman"/>
                <a:ea typeface="Times New Roman"/>
                <a:cs typeface="Times New Roman"/>
                <a:sym typeface="Times New Roman"/>
              </a:rPr>
              <a:t>low demand </a:t>
            </a:r>
            <a:r>
              <a:rPr lang="en-US" sz="1400">
                <a:solidFill>
                  <a:schemeClr val="lt1"/>
                </a:solidFill>
                <a:latin typeface="Times New Roman"/>
                <a:ea typeface="Times New Roman"/>
                <a:cs typeface="Times New Roman"/>
                <a:sym typeface="Times New Roman"/>
              </a:rPr>
              <a:t>for bikes in the winter.</a:t>
            </a:r>
            <a:endParaRPr sz="1400" i="0">
              <a:solidFill>
                <a:schemeClr val="lt1"/>
              </a:solidFill>
              <a:latin typeface="Times New Roman"/>
              <a:ea typeface="Times New Roman"/>
              <a:cs typeface="Times New Roman"/>
              <a:sym typeface="Times New Roman"/>
            </a:endParaRPr>
          </a:p>
        </p:txBody>
      </p:sp>
      <p:sp>
        <p:nvSpPr>
          <p:cNvPr id="101" name="Google Shape;101;p8"/>
          <p:cNvSpPr/>
          <p:nvPr/>
        </p:nvSpPr>
        <p:spPr>
          <a:xfrm>
            <a:off x="4454820" y="942754"/>
            <a:ext cx="23358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3" name="Picture 2">
            <a:extLst>
              <a:ext uri="{FF2B5EF4-FFF2-40B4-BE49-F238E27FC236}">
                <a16:creationId xmlns:a16="http://schemas.microsoft.com/office/drawing/2014/main" id="{23227392-49C6-76C9-214E-BF95DD336383}"/>
              </a:ext>
            </a:extLst>
          </p:cNvPr>
          <p:cNvPicPr>
            <a:picLocks noChangeAspect="1"/>
          </p:cNvPicPr>
          <p:nvPr/>
        </p:nvPicPr>
        <p:blipFill>
          <a:blip r:embed="rId3"/>
          <a:stretch>
            <a:fillRect/>
          </a:stretch>
        </p:blipFill>
        <p:spPr>
          <a:xfrm>
            <a:off x="4572000" y="1571330"/>
            <a:ext cx="4309618" cy="2504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0" y="1"/>
            <a:ext cx="8832300" cy="7429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FF0000"/>
                </a:solidFill>
                <a:latin typeface="Times New Roman"/>
                <a:ea typeface="Times New Roman"/>
                <a:cs typeface="Times New Roman"/>
                <a:sym typeface="Times New Roman"/>
              </a:rPr>
              <a:t>Bike Renting trend on holidays, Functioning days</a:t>
            </a:r>
            <a:r>
              <a:rPr lang="en-US" sz="3200">
                <a:solidFill>
                  <a:srgbClr val="FF0000"/>
                </a:solidFill>
                <a:latin typeface="Times New Roman"/>
                <a:ea typeface="Times New Roman"/>
                <a:cs typeface="Times New Roman"/>
                <a:sym typeface="Times New Roman"/>
              </a:rPr>
              <a:t>  </a:t>
            </a:r>
            <a:endParaRPr/>
          </a:p>
        </p:txBody>
      </p:sp>
      <p:sp>
        <p:nvSpPr>
          <p:cNvPr id="108" name="Google Shape;108;p9"/>
          <p:cNvSpPr txBox="1">
            <a:spLocks noGrp="1"/>
          </p:cNvSpPr>
          <p:nvPr>
            <p:ph type="body" idx="1"/>
          </p:nvPr>
        </p:nvSpPr>
        <p:spPr>
          <a:xfrm>
            <a:off x="164306" y="921544"/>
            <a:ext cx="8983900" cy="213313"/>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People prefer </a:t>
            </a:r>
            <a:r>
              <a:rPr lang="en-US" sz="1200" dirty="0">
                <a:solidFill>
                  <a:srgbClr val="212121"/>
                </a:solidFill>
                <a:latin typeface="Times New Roman"/>
                <a:ea typeface="Times New Roman"/>
                <a:cs typeface="Times New Roman"/>
                <a:sym typeface="Times New Roman"/>
              </a:rPr>
              <a:t>to use the bike on </a:t>
            </a:r>
            <a:r>
              <a:rPr lang="en-US" sz="1200" b="1" dirty="0">
                <a:solidFill>
                  <a:srgbClr val="212121"/>
                </a:solidFill>
                <a:latin typeface="Times New Roman"/>
                <a:ea typeface="Times New Roman"/>
                <a:cs typeface="Times New Roman"/>
                <a:sym typeface="Times New Roman"/>
              </a:rPr>
              <a:t>Non-holiday more</a:t>
            </a:r>
            <a:r>
              <a:rPr lang="en-US" sz="1200" dirty="0">
                <a:solidFill>
                  <a:srgbClr val="212121"/>
                </a:solidFill>
                <a:latin typeface="Times New Roman"/>
                <a:ea typeface="Times New Roman"/>
                <a:cs typeface="Times New Roman"/>
                <a:sym typeface="Times New Roman"/>
              </a:rPr>
              <a:t> compared to </a:t>
            </a:r>
            <a:r>
              <a:rPr lang="en-US" sz="1200" b="1" dirty="0">
                <a:solidFill>
                  <a:srgbClr val="212121"/>
                </a:solidFill>
                <a:latin typeface="Times New Roman"/>
                <a:ea typeface="Times New Roman"/>
                <a:cs typeface="Times New Roman"/>
                <a:sym typeface="Times New Roman"/>
              </a:rPr>
              <a:t>Holidays</a:t>
            </a:r>
            <a:r>
              <a:rPr lang="en-US" sz="1200" dirty="0">
                <a:solidFill>
                  <a:srgbClr val="212121"/>
                </a:solidFill>
                <a:latin typeface="Times New Roman"/>
                <a:ea typeface="Times New Roman"/>
                <a:cs typeface="Times New Roman"/>
                <a:sym typeface="Times New Roman"/>
              </a:rPr>
              <a:t>.</a:t>
            </a:r>
            <a:endParaRPr dirty="0"/>
          </a:p>
          <a:p>
            <a:pPr marL="0" lvl="0" indent="0" algn="l" rtl="0">
              <a:lnSpc>
                <a:spcPct val="115000"/>
              </a:lnSpc>
              <a:spcBef>
                <a:spcPts val="0"/>
              </a:spcBef>
              <a:spcAft>
                <a:spcPts val="0"/>
              </a:spcAft>
              <a:buClr>
                <a:schemeClr val="dk2"/>
              </a:buClr>
              <a:buSzPts val="1200"/>
              <a:buNone/>
            </a:pPr>
            <a:endParaRPr sz="120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b="1" dirty="0">
                <a:solidFill>
                  <a:srgbClr val="212121"/>
                </a:solidFill>
                <a:latin typeface="Times New Roman"/>
                <a:ea typeface="Times New Roman"/>
                <a:cs typeface="Times New Roman"/>
                <a:sym typeface="Times New Roman"/>
              </a:rPr>
              <a:t>5.9 million </a:t>
            </a:r>
            <a:r>
              <a:rPr lang="en-US" sz="1200" dirty="0">
                <a:solidFill>
                  <a:srgbClr val="212121"/>
                </a:solidFill>
                <a:latin typeface="Times New Roman"/>
                <a:ea typeface="Times New Roman"/>
                <a:cs typeface="Times New Roman"/>
                <a:sym typeface="Times New Roman"/>
              </a:rPr>
              <a:t>bikes are rented on </a:t>
            </a:r>
            <a:r>
              <a:rPr lang="en-US" sz="1200" b="1" dirty="0">
                <a:solidFill>
                  <a:srgbClr val="212121"/>
                </a:solidFill>
                <a:latin typeface="Times New Roman"/>
                <a:ea typeface="Times New Roman"/>
                <a:cs typeface="Times New Roman"/>
                <a:sym typeface="Times New Roman"/>
              </a:rPr>
              <a:t>Non-holidays</a:t>
            </a:r>
            <a:r>
              <a:rPr lang="en-US" sz="1200" dirty="0">
                <a:solidFill>
                  <a:srgbClr val="212121"/>
                </a:solidFill>
                <a:latin typeface="Times New Roman"/>
                <a:ea typeface="Times New Roman"/>
                <a:cs typeface="Times New Roman"/>
                <a:sym typeface="Times New Roman"/>
              </a:rPr>
              <a:t>, only a meager </a:t>
            </a:r>
            <a:r>
              <a:rPr lang="en-US" sz="1200" b="1" dirty="0">
                <a:solidFill>
                  <a:srgbClr val="212121"/>
                </a:solidFill>
                <a:latin typeface="Times New Roman"/>
                <a:ea typeface="Times New Roman"/>
                <a:cs typeface="Times New Roman"/>
                <a:sym typeface="Times New Roman"/>
              </a:rPr>
              <a:t>215K </a:t>
            </a:r>
            <a:r>
              <a:rPr lang="en-US" sz="1200" dirty="0">
                <a:solidFill>
                  <a:srgbClr val="212121"/>
                </a:solidFill>
                <a:latin typeface="Times New Roman"/>
                <a:ea typeface="Times New Roman"/>
                <a:cs typeface="Times New Roman"/>
                <a:sym typeface="Times New Roman"/>
              </a:rPr>
              <a:t>bikes were rented on </a:t>
            </a:r>
            <a:r>
              <a:rPr lang="en-US" sz="1200" b="1" dirty="0">
                <a:solidFill>
                  <a:srgbClr val="212121"/>
                </a:solidFill>
                <a:latin typeface="Times New Roman"/>
                <a:ea typeface="Times New Roman"/>
                <a:cs typeface="Times New Roman"/>
                <a:sym typeface="Times New Roman"/>
              </a:rPr>
              <a:t>holidays</a:t>
            </a:r>
            <a:r>
              <a:rPr lang="en-US" sz="1200" dirty="0">
                <a:solidFill>
                  <a:srgbClr val="212121"/>
                </a:solidFill>
                <a:latin typeface="Times New Roman"/>
                <a:ea typeface="Times New Roman"/>
                <a:cs typeface="Times New Roman"/>
                <a:sym typeface="Times New Roman"/>
              </a:rPr>
              <a:t>.</a:t>
            </a:r>
            <a:endParaRPr dirty="0"/>
          </a:p>
          <a:p>
            <a:pPr marL="0" lvl="0" indent="0" algn="l" rtl="0">
              <a:lnSpc>
                <a:spcPct val="115000"/>
              </a:lnSpc>
              <a:spcBef>
                <a:spcPts val="0"/>
              </a:spcBef>
              <a:spcAft>
                <a:spcPts val="0"/>
              </a:spcAft>
              <a:buClr>
                <a:schemeClr val="dk2"/>
              </a:buClr>
              <a:buSzPts val="1200"/>
              <a:buNone/>
            </a:pPr>
            <a:endParaRPr sz="1200" b="1" i="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i="0" dirty="0">
                <a:solidFill>
                  <a:srgbClr val="212121"/>
                </a:solidFill>
                <a:latin typeface="Times New Roman"/>
                <a:ea typeface="Times New Roman"/>
                <a:cs typeface="Times New Roman"/>
                <a:sym typeface="Times New Roman"/>
              </a:rPr>
              <a:t> It's reasonable to conclude that the </a:t>
            </a:r>
            <a:r>
              <a:rPr lang="en-US" sz="1200" b="1" i="0" dirty="0">
                <a:solidFill>
                  <a:srgbClr val="212121"/>
                </a:solidFill>
                <a:latin typeface="Times New Roman"/>
                <a:ea typeface="Times New Roman"/>
                <a:cs typeface="Times New Roman"/>
                <a:sym typeface="Times New Roman"/>
              </a:rPr>
              <a:t>majority of clients </a:t>
            </a:r>
            <a:r>
              <a:rPr lang="en-US" sz="1200" i="0" dirty="0">
                <a:solidFill>
                  <a:srgbClr val="212121"/>
                </a:solidFill>
                <a:latin typeface="Times New Roman"/>
                <a:ea typeface="Times New Roman"/>
                <a:cs typeface="Times New Roman"/>
                <a:sym typeface="Times New Roman"/>
              </a:rPr>
              <a:t>in the </a:t>
            </a:r>
            <a:r>
              <a:rPr lang="en-US" sz="1200" b="1" i="0" dirty="0">
                <a:solidFill>
                  <a:srgbClr val="212121"/>
                </a:solidFill>
                <a:latin typeface="Times New Roman"/>
                <a:ea typeface="Times New Roman"/>
                <a:cs typeface="Times New Roman"/>
                <a:sym typeface="Times New Roman"/>
              </a:rPr>
              <a:t>bike rental sector </a:t>
            </a:r>
            <a:r>
              <a:rPr lang="en-US" sz="1200" i="0" dirty="0">
                <a:solidFill>
                  <a:srgbClr val="212121"/>
                </a:solidFill>
                <a:latin typeface="Times New Roman"/>
                <a:ea typeface="Times New Roman"/>
                <a:cs typeface="Times New Roman"/>
                <a:sym typeface="Times New Roman"/>
              </a:rPr>
              <a:t>are from </a:t>
            </a:r>
            <a:r>
              <a:rPr lang="en-US" sz="1200" b="1" i="0" dirty="0">
                <a:solidFill>
                  <a:srgbClr val="212121"/>
                </a:solidFill>
                <a:latin typeface="Times New Roman"/>
                <a:ea typeface="Times New Roman"/>
                <a:cs typeface="Times New Roman"/>
                <a:sym typeface="Times New Roman"/>
              </a:rPr>
              <a:t>Seoul's working class</a:t>
            </a:r>
            <a:r>
              <a:rPr lang="en-US" sz="1200" i="0" dirty="0">
                <a:solidFill>
                  <a:srgbClr val="212121"/>
                </a:solidFill>
                <a:latin typeface="Times New Roman"/>
                <a:ea typeface="Times New Roman"/>
                <a:cs typeface="Times New Roman"/>
                <a:sym typeface="Times New Roman"/>
              </a:rPr>
              <a:t>.</a:t>
            </a:r>
            <a:endParaRPr dirty="0"/>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171450" algn="l" rtl="0">
              <a:lnSpc>
                <a:spcPct val="115000"/>
              </a:lnSpc>
              <a:spcBef>
                <a:spcPts val="0"/>
              </a:spcBef>
              <a:spcAft>
                <a:spcPts val="0"/>
              </a:spcAft>
              <a:buClr>
                <a:srgbClr val="212121"/>
              </a:buClr>
              <a:buSzPts val="1200"/>
              <a:buFont typeface="Arial"/>
              <a:buChar char="•"/>
            </a:pPr>
            <a:r>
              <a:rPr lang="en-US" sz="1200" dirty="0">
                <a:solidFill>
                  <a:srgbClr val="212121"/>
                </a:solidFill>
                <a:latin typeface="Times New Roman"/>
                <a:ea typeface="Times New Roman"/>
                <a:cs typeface="Times New Roman"/>
                <a:sym typeface="Times New Roman"/>
              </a:rPr>
              <a:t>All the bikes rented were on the functioning days.</a:t>
            </a:r>
            <a:endParaRPr sz="1200" i="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i="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dirty="0">
              <a:solidFill>
                <a:srgbClr val="212121"/>
              </a:solidFill>
              <a:latin typeface="Times New Roman"/>
              <a:ea typeface="Times New Roman"/>
              <a:cs typeface="Times New Roman"/>
              <a:sym typeface="Times New Roman"/>
            </a:endParaRPr>
          </a:p>
          <a:p>
            <a:pPr marL="171450" lvl="0" indent="-95250" algn="l" rtl="0">
              <a:lnSpc>
                <a:spcPct val="115000"/>
              </a:lnSpc>
              <a:spcBef>
                <a:spcPts val="0"/>
              </a:spcBef>
              <a:spcAft>
                <a:spcPts val="0"/>
              </a:spcAft>
              <a:buClr>
                <a:schemeClr val="dk2"/>
              </a:buClr>
              <a:buSzPts val="1200"/>
              <a:buFont typeface="Arial"/>
              <a:buNone/>
            </a:pPr>
            <a:endParaRPr sz="1200" i="0" dirty="0">
              <a:solidFill>
                <a:srgbClr val="21212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200"/>
              <a:buNone/>
            </a:pPr>
            <a:endParaRPr sz="1200" i="0" dirty="0">
              <a:solidFill>
                <a:srgbClr val="21212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Clr>
                <a:schemeClr val="dk2"/>
              </a:buClr>
              <a:buSzPts val="1200"/>
              <a:buNone/>
            </a:pPr>
            <a:endParaRPr sz="1200" dirty="0">
              <a:latin typeface="Times New Roman"/>
              <a:ea typeface="Times New Roman"/>
              <a:cs typeface="Times New Roman"/>
              <a:sym typeface="Times New Roman"/>
            </a:endParaRPr>
          </a:p>
        </p:txBody>
      </p:sp>
      <p:sp>
        <p:nvSpPr>
          <p:cNvPr id="110" name="Google Shape;110;p9"/>
          <p:cNvSpPr/>
          <p:nvPr/>
        </p:nvSpPr>
        <p:spPr>
          <a:xfrm>
            <a:off x="4454820" y="241786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pic>
        <p:nvPicPr>
          <p:cNvPr id="3" name="Picture 2">
            <a:extLst>
              <a:ext uri="{FF2B5EF4-FFF2-40B4-BE49-F238E27FC236}">
                <a16:creationId xmlns:a16="http://schemas.microsoft.com/office/drawing/2014/main" id="{388CEF77-2133-CA12-35EF-15672643457E}"/>
              </a:ext>
            </a:extLst>
          </p:cNvPr>
          <p:cNvPicPr>
            <a:picLocks noChangeAspect="1"/>
          </p:cNvPicPr>
          <p:nvPr/>
        </p:nvPicPr>
        <p:blipFill>
          <a:blip r:embed="rId3"/>
          <a:stretch>
            <a:fillRect/>
          </a:stretch>
        </p:blipFill>
        <p:spPr>
          <a:xfrm>
            <a:off x="492136" y="2949706"/>
            <a:ext cx="3336914" cy="2047978"/>
          </a:xfrm>
          <a:prstGeom prst="rect">
            <a:avLst/>
          </a:prstGeom>
        </p:spPr>
      </p:pic>
      <p:pic>
        <p:nvPicPr>
          <p:cNvPr id="5" name="Picture 4">
            <a:extLst>
              <a:ext uri="{FF2B5EF4-FFF2-40B4-BE49-F238E27FC236}">
                <a16:creationId xmlns:a16="http://schemas.microsoft.com/office/drawing/2014/main" id="{FEA366AD-8CC7-5862-651E-8659CF090CF2}"/>
              </a:ext>
            </a:extLst>
          </p:cNvPr>
          <p:cNvPicPr>
            <a:picLocks noChangeAspect="1"/>
          </p:cNvPicPr>
          <p:nvPr/>
        </p:nvPicPr>
        <p:blipFill>
          <a:blip r:embed="rId4"/>
          <a:stretch>
            <a:fillRect/>
          </a:stretch>
        </p:blipFill>
        <p:spPr>
          <a:xfrm>
            <a:off x="4880495" y="2960455"/>
            <a:ext cx="3336914" cy="202648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1743</Words>
  <Application>Microsoft Office PowerPoint</Application>
  <PresentationFormat>On-screen Show (16:9)</PresentationFormat>
  <Paragraphs>211</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Algerian</vt:lpstr>
      <vt:lpstr>Arial</vt:lpstr>
      <vt:lpstr>Arial Black</vt:lpstr>
      <vt:lpstr>Times New Roman</vt:lpstr>
      <vt:lpstr>Simple Light</vt:lpstr>
      <vt:lpstr>  SUPERVISED ML REGRESSION  CAPSTONE PROJECT  BIKE SHARING DEMAND PREDICTION   </vt:lpstr>
      <vt:lpstr>Contents</vt:lpstr>
      <vt:lpstr>Introduction</vt:lpstr>
      <vt:lpstr>Problem Statement </vt:lpstr>
      <vt:lpstr>Discussion Topics</vt:lpstr>
      <vt:lpstr>Data Analysis Steps</vt:lpstr>
      <vt:lpstr>Attributes of each variable</vt:lpstr>
      <vt:lpstr>Bikes Rented per Season</vt:lpstr>
      <vt:lpstr>Bike Renting trend on holidays, Functioning days  </vt:lpstr>
      <vt:lpstr>Bike Booking Monthly Trend</vt:lpstr>
      <vt:lpstr>Rented Bike Count Against Numerical Data</vt:lpstr>
      <vt:lpstr>Rented Bike Count Against Numerical Data</vt:lpstr>
      <vt:lpstr>Rented Bike Count Against Numerical Data</vt:lpstr>
      <vt:lpstr>Co-relation: Rented bike count vs Temp, Dew point Temp, Hour</vt:lpstr>
      <vt:lpstr>Co-relation: Rented bike count vs Visibility, Rainfall, Snowfall</vt:lpstr>
      <vt:lpstr>Co-relation: Rented bike count vs Humidity, Wind Speed, Radiation</vt:lpstr>
      <vt:lpstr>Correlation map</vt:lpstr>
      <vt:lpstr>Models List</vt:lpstr>
      <vt:lpstr>   Result</vt:lpstr>
      <vt:lpstr>Model-1 ExtraTreeRegressor</vt:lpstr>
      <vt:lpstr>Hyperparameter Tuning of ExtraTreeRegressor</vt:lpstr>
      <vt:lpstr>Feature Importance</vt:lpstr>
      <vt:lpstr>Model 2 - Light GBM</vt:lpstr>
      <vt:lpstr>Hyperparameter Tuning of LightGBM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ML REGRESSION  CAPSTONE PROJECT  BIKE SHARING DEMAND PREDICTION</dc:title>
  <dc:creator>Prajwal M V</dc:creator>
  <cp:lastModifiedBy>sunil</cp:lastModifiedBy>
  <cp:revision>4</cp:revision>
  <dcterms:modified xsi:type="dcterms:W3CDTF">2022-09-12T20:50:12Z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46e5e1-5d42-4630-bacd-c69bfdcbd5e8_Enabled">
    <vt:lpwstr>true</vt:lpwstr>
  </property>
  <property fmtid="{D5CDD505-2E9C-101B-9397-08002B2CF9AE}" pid="3" name="MSIP_Label_d546e5e1-5d42-4630-bacd-c69bfdcbd5e8_SetDate">
    <vt:lpwstr>2022-04-22T18:26:09Z</vt:lpwstr>
  </property>
  <property fmtid="{D5CDD505-2E9C-101B-9397-08002B2CF9AE}" pid="4" name="MSIP_Label_d546e5e1-5d42-4630-bacd-c69bfdcbd5e8_Method">
    <vt:lpwstr>Standard</vt:lpwstr>
  </property>
  <property fmtid="{D5CDD505-2E9C-101B-9397-08002B2CF9AE}" pid="5" name="MSIP_Label_d546e5e1-5d42-4630-bacd-c69bfdcbd5e8_Name">
    <vt:lpwstr>d546e5e1-5d42-4630-bacd-c69bfdcbd5e8</vt:lpwstr>
  </property>
  <property fmtid="{D5CDD505-2E9C-101B-9397-08002B2CF9AE}" pid="6" name="MSIP_Label_d546e5e1-5d42-4630-bacd-c69bfdcbd5e8_SiteId">
    <vt:lpwstr>96ece526-9c7d-48b0-8daf-8b93c90a5d18</vt:lpwstr>
  </property>
  <property fmtid="{D5CDD505-2E9C-101B-9397-08002B2CF9AE}" pid="7" name="MSIP_Label_d546e5e1-5d42-4630-bacd-c69bfdcbd5e8_ActionId">
    <vt:lpwstr>43effcde-5c54-4a61-9ed6-622d18e8963b</vt:lpwstr>
  </property>
  <property fmtid="{D5CDD505-2E9C-101B-9397-08002B2CF9AE}" pid="8" name="MSIP_Label_d546e5e1-5d42-4630-bacd-c69bfdcbd5e8_ContentBits">
    <vt:lpwstr>0</vt:lpwstr>
  </property>
  <property fmtid="{D5CDD505-2E9C-101B-9397-08002B2CF9AE}" pid="9" name="SmartTag">
    <vt:lpwstr>4</vt:lpwstr>
  </property>
</Properties>
</file>