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07bad65e4f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07bad65e4f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7bad65e4f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7bad65e4f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7bad65e4f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07bad65e4f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7bad65a07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7bad65a07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07bad65e4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07bad65e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07bad65e4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07bad65e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07bad65e4f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07bad65e4f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07bad65a07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07bad65a07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07bad65a07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07bad65a0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7bad65a07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07bad65a07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07bad65a07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07bad65a07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7bad65a07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07bad65a07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07bad65e4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07bad65e4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7bad65e4f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7bad65e4f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07bad65e4f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07bad65e4f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7bad65e4f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7bad65e4f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7bad65e4f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7bad65e4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7bad65e4f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7bad65e4f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704452" y="2603091"/>
            <a:ext cx="7989600" cy="164430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rm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711828" y="4240172"/>
            <a:ext cx="7975500" cy="685800"/>
          </a:xfrm>
          <a:prstGeom prst="rect">
            <a:avLst/>
          </a:prstGeom>
          <a:noFill/>
          <a:ln>
            <a:noFill/>
          </a:ln>
        </p:spPr>
        <p:txBody>
          <a:bodyPr spcFirstLastPara="1" wrap="square" lIns="91425" tIns="45700" rIns="91425" bIns="45700" anchor="t" anchorCtr="0">
            <a:normAutofit/>
          </a:bodyPr>
          <a:lstStyle>
            <a:lvl1pPr lvl="0" algn="r">
              <a:spcBef>
                <a:spcPts val="560"/>
              </a:spcBef>
              <a:spcAft>
                <a:spcPts val="0"/>
              </a:spcAft>
              <a:buClr>
                <a:srgbClr val="00B0F0"/>
              </a:buClr>
              <a:buSzPts val="2800"/>
              <a:buNone/>
              <a:defRPr sz="2800" b="0" i="0">
                <a:solidFill>
                  <a:srgbClr val="00B0F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5" name="Google Shape;15;p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a:spLocks noGrp="1"/>
          </p:cNvSpPr>
          <p:nvPr>
            <p:ph type="pic" idx="2"/>
          </p:nvPr>
        </p:nvSpPr>
        <p:spPr>
          <a:xfrm>
            <a:off x="1792288" y="459581"/>
            <a:ext cx="5486400" cy="3086100"/>
          </a:xfrm>
          <a:prstGeom prst="rect">
            <a:avLst/>
          </a:prstGeom>
          <a:noFill/>
          <a:ln>
            <a:noFill/>
          </a:ln>
        </p:spPr>
      </p:sp>
      <p:sp>
        <p:nvSpPr>
          <p:cNvPr id="71" name="Google Shape;71;p11"/>
          <p:cNvSpPr txBox="1">
            <a:spLocks noGrp="1"/>
          </p:cNvSpPr>
          <p:nvPr>
            <p:ph type="body" idx="1"/>
          </p:nvPr>
        </p:nvSpPr>
        <p:spPr>
          <a:xfrm>
            <a:off x="1792288" y="4025503"/>
            <a:ext cx="5486400" cy="6036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2" name="Google Shape;72;p1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2"/>
          <p:cNvSpPr txBox="1">
            <a:spLocks noGrp="1"/>
          </p:cNvSpPr>
          <p:nvPr>
            <p:ph type="body" idx="1"/>
          </p:nvPr>
        </p:nvSpPr>
        <p:spPr>
          <a:xfrm rot="5400000">
            <a:off x="2874750" y="-1217399"/>
            <a:ext cx="3394500"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1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rot="5400000">
            <a:off x="5463750" y="1371629"/>
            <a:ext cx="4388700"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3"/>
          <p:cNvSpPr txBox="1">
            <a:spLocks noGrp="1"/>
          </p:cNvSpPr>
          <p:nvPr>
            <p:ph type="body" idx="1"/>
          </p:nvPr>
        </p:nvSpPr>
        <p:spPr>
          <a:xfrm rot="5400000">
            <a:off x="1272750" y="-609571"/>
            <a:ext cx="4388700"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 name="Google Shape;84;p1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87" name="Google Shape;87;p13" descr="E:\websites\free-power-point-templates\2012\logos.png"/>
          <p:cNvPicPr preferRelativeResize="0"/>
          <p:nvPr/>
        </p:nvPicPr>
        <p:blipFill rotWithShape="1">
          <a:blip r:embed="rId2">
            <a:alphaModFix/>
          </a:blip>
          <a:srcRect/>
          <a:stretch/>
        </p:blipFill>
        <p:spPr>
          <a:xfrm>
            <a:off x="3808475"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448964" y="681535"/>
            <a:ext cx="8246100" cy="763500"/>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00B0F0"/>
              </a:buClr>
              <a:buSzPts val="3600"/>
              <a:buFont typeface="Calibri"/>
              <a:buNone/>
              <a:defRPr sz="3600">
                <a:solidFill>
                  <a:srgbClr val="00B0F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426843" y="1496961"/>
            <a:ext cx="8246100" cy="30408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lt1"/>
              </a:buClr>
              <a:buSzPts val="2800"/>
              <a:buChar char="•"/>
              <a:defRPr sz="2800">
                <a:solidFill>
                  <a:schemeClr val="lt1"/>
                </a:solidFill>
              </a:defRPr>
            </a:lvl1pPr>
            <a:lvl2pPr marL="914400" lvl="1" indent="-406400" algn="l">
              <a:spcBef>
                <a:spcPts val="560"/>
              </a:spcBef>
              <a:spcAft>
                <a:spcPts val="0"/>
              </a:spcAft>
              <a:buClr>
                <a:schemeClr val="lt1"/>
              </a:buClr>
              <a:buSzPts val="2800"/>
              <a:buChar char="–"/>
              <a:defRPr>
                <a:solidFill>
                  <a:schemeClr val="lt1"/>
                </a:solidFill>
              </a:defRPr>
            </a:lvl2pPr>
            <a:lvl3pPr marL="1371600" lvl="2" indent="-381000" algn="l">
              <a:spcBef>
                <a:spcPts val="480"/>
              </a:spcBef>
              <a:spcAft>
                <a:spcPts val="0"/>
              </a:spcAft>
              <a:buClr>
                <a:schemeClr val="lt1"/>
              </a:buClr>
              <a:buSzPts val="2400"/>
              <a:buChar char="•"/>
              <a:defRPr>
                <a:solidFill>
                  <a:schemeClr val="lt1"/>
                </a:solidFill>
              </a:defRPr>
            </a:lvl3pPr>
            <a:lvl4pPr marL="1828800" lvl="3" indent="-355600" algn="l">
              <a:spcBef>
                <a:spcPts val="400"/>
              </a:spcBef>
              <a:spcAft>
                <a:spcPts val="0"/>
              </a:spcAft>
              <a:buClr>
                <a:schemeClr val="lt1"/>
              </a:buClr>
              <a:buSzPts val="2000"/>
              <a:buChar char="–"/>
              <a:defRPr>
                <a:solidFill>
                  <a:schemeClr val="lt1"/>
                </a:solidFill>
              </a:defRPr>
            </a:lvl4pPr>
            <a:lvl5pPr marL="2286000" lvl="4" indent="-355600" algn="l">
              <a:spcBef>
                <a:spcPts val="400"/>
              </a:spcBef>
              <a:spcAft>
                <a:spcPts val="0"/>
              </a:spcAft>
              <a:buClr>
                <a:schemeClr val="lt1"/>
              </a:buClr>
              <a:buSzPts val="2000"/>
              <a:buChar char="»"/>
              <a:defRPr>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 name="Google Shape;21;p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2461475" y="465530"/>
            <a:ext cx="6284400" cy="725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00B0F0"/>
              </a:buClr>
              <a:buSzPts val="3600"/>
              <a:buFont typeface="Calibri"/>
              <a:buNone/>
              <a:defRPr sz="3600">
                <a:solidFill>
                  <a:srgbClr val="00B0F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txBox="1">
            <a:spLocks noGrp="1"/>
          </p:cNvSpPr>
          <p:nvPr>
            <p:ph type="body" idx="1"/>
          </p:nvPr>
        </p:nvSpPr>
        <p:spPr>
          <a:xfrm>
            <a:off x="2461475" y="1229055"/>
            <a:ext cx="6284400" cy="35112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lt1"/>
              </a:buClr>
              <a:buSzPts val="2800"/>
              <a:buChar char="•"/>
              <a:defRPr sz="2800">
                <a:solidFill>
                  <a:schemeClr val="lt1"/>
                </a:solidFill>
              </a:defRPr>
            </a:lvl1pPr>
            <a:lvl2pPr marL="914400" lvl="1" indent="-406400" algn="l">
              <a:spcBef>
                <a:spcPts val="560"/>
              </a:spcBef>
              <a:spcAft>
                <a:spcPts val="0"/>
              </a:spcAft>
              <a:buClr>
                <a:schemeClr val="lt1"/>
              </a:buClr>
              <a:buSzPts val="2800"/>
              <a:buChar char="–"/>
              <a:defRPr>
                <a:solidFill>
                  <a:schemeClr val="lt1"/>
                </a:solidFill>
              </a:defRPr>
            </a:lvl2pPr>
            <a:lvl3pPr marL="1371600" lvl="2" indent="-381000" algn="l">
              <a:spcBef>
                <a:spcPts val="480"/>
              </a:spcBef>
              <a:spcAft>
                <a:spcPts val="0"/>
              </a:spcAft>
              <a:buClr>
                <a:schemeClr val="lt1"/>
              </a:buClr>
              <a:buSzPts val="2400"/>
              <a:buChar char="•"/>
              <a:defRPr>
                <a:solidFill>
                  <a:schemeClr val="lt1"/>
                </a:solidFill>
              </a:defRPr>
            </a:lvl3pPr>
            <a:lvl4pPr marL="1828800" lvl="3" indent="-355600" algn="l">
              <a:spcBef>
                <a:spcPts val="400"/>
              </a:spcBef>
              <a:spcAft>
                <a:spcPts val="0"/>
              </a:spcAft>
              <a:buClr>
                <a:schemeClr val="lt1"/>
              </a:buClr>
              <a:buSzPts val="2000"/>
              <a:buChar char="–"/>
              <a:defRPr>
                <a:solidFill>
                  <a:schemeClr val="lt1"/>
                </a:solidFill>
              </a:defRPr>
            </a:lvl4pPr>
            <a:lvl5pPr marL="2286000" lvl="4" indent="-355600" algn="l">
              <a:spcBef>
                <a:spcPts val="400"/>
              </a:spcBef>
              <a:spcAft>
                <a:spcPts val="0"/>
              </a:spcAft>
              <a:buClr>
                <a:schemeClr val="lt1"/>
              </a:buClr>
              <a:buSzPts val="2000"/>
              <a:buChar char="»"/>
              <a:defRPr>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 name="Google Shape;27;p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525317" y="544489"/>
            <a:ext cx="8093400" cy="763500"/>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00B0F0"/>
              </a:buClr>
              <a:buSzPts val="3600"/>
              <a:buFont typeface="Calibri"/>
              <a:buNone/>
              <a:defRPr sz="3600">
                <a:solidFill>
                  <a:srgbClr val="00B0F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536879" y="1596535"/>
            <a:ext cx="4040100" cy="479700"/>
          </a:xfrm>
          <a:prstGeom prst="rect">
            <a:avLst/>
          </a:prstGeom>
          <a:noFill/>
          <a:ln>
            <a:noFill/>
          </a:ln>
        </p:spPr>
        <p:txBody>
          <a:bodyPr spcFirstLastPara="1" wrap="square" lIns="91425" tIns="45700" rIns="91425" bIns="45700" anchor="b" anchorCtr="0">
            <a:normAutofit/>
          </a:bodyPr>
          <a:lstStyle>
            <a:lvl1pPr marL="457200" lvl="0" indent="-228600" algn="ctr">
              <a:spcBef>
                <a:spcPts val="480"/>
              </a:spcBef>
              <a:spcAft>
                <a:spcPts val="0"/>
              </a:spcAft>
              <a:buClr>
                <a:schemeClr val="lt1"/>
              </a:buClr>
              <a:buSzPts val="2400"/>
              <a:buNone/>
              <a:defRPr sz="2400" b="1">
                <a:solidFill>
                  <a:schemeClr val="lt1"/>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3" name="Google Shape;33;p5"/>
          <p:cNvSpPr txBox="1">
            <a:spLocks noGrp="1"/>
          </p:cNvSpPr>
          <p:nvPr>
            <p:ph type="body" idx="2"/>
          </p:nvPr>
        </p:nvSpPr>
        <p:spPr>
          <a:xfrm>
            <a:off x="536879" y="2068932"/>
            <a:ext cx="4040100" cy="2276400"/>
          </a:xfrm>
          <a:prstGeom prst="rect">
            <a:avLst/>
          </a:prstGeom>
          <a:noFill/>
          <a:ln>
            <a:noFill/>
          </a:ln>
        </p:spPr>
        <p:txBody>
          <a:bodyPr spcFirstLastPara="1" wrap="square" lIns="91425" tIns="45700" rIns="91425" bIns="45700" anchor="t" anchorCtr="0">
            <a:normAutofit/>
          </a:bodyPr>
          <a:lstStyle>
            <a:lvl1pPr marL="457200" lvl="0" indent="-381000" algn="ctr">
              <a:spcBef>
                <a:spcPts val="480"/>
              </a:spcBef>
              <a:spcAft>
                <a:spcPts val="0"/>
              </a:spcAft>
              <a:buClr>
                <a:schemeClr val="lt1"/>
              </a:buClr>
              <a:buSzPts val="2400"/>
              <a:buChar char="•"/>
              <a:defRPr sz="2400">
                <a:solidFill>
                  <a:schemeClr val="lt1"/>
                </a:solidFill>
              </a:defRPr>
            </a:lvl1pPr>
            <a:lvl2pPr marL="914400" lvl="1" indent="-355600" algn="ctr">
              <a:spcBef>
                <a:spcPts val="400"/>
              </a:spcBef>
              <a:spcAft>
                <a:spcPts val="0"/>
              </a:spcAft>
              <a:buClr>
                <a:schemeClr val="lt1"/>
              </a:buClr>
              <a:buSzPts val="2000"/>
              <a:buChar char="–"/>
              <a:defRPr sz="2000">
                <a:solidFill>
                  <a:schemeClr val="lt1"/>
                </a:solidFill>
              </a:defRPr>
            </a:lvl2pPr>
            <a:lvl3pPr marL="1371600" lvl="2" indent="-342900" algn="ctr">
              <a:spcBef>
                <a:spcPts val="360"/>
              </a:spcBef>
              <a:spcAft>
                <a:spcPts val="0"/>
              </a:spcAft>
              <a:buClr>
                <a:schemeClr val="lt1"/>
              </a:buClr>
              <a:buSzPts val="1800"/>
              <a:buChar char="•"/>
              <a:defRPr sz="1800">
                <a:solidFill>
                  <a:schemeClr val="lt1"/>
                </a:solidFill>
              </a:defRPr>
            </a:lvl3pPr>
            <a:lvl4pPr marL="1828800" lvl="3" indent="-330200" algn="ctr">
              <a:spcBef>
                <a:spcPts val="320"/>
              </a:spcBef>
              <a:spcAft>
                <a:spcPts val="0"/>
              </a:spcAft>
              <a:buClr>
                <a:schemeClr val="lt1"/>
              </a:buClr>
              <a:buSzPts val="1600"/>
              <a:buChar char="–"/>
              <a:defRPr sz="1600">
                <a:solidFill>
                  <a:schemeClr val="lt1"/>
                </a:solidFill>
              </a:defRPr>
            </a:lvl4pPr>
            <a:lvl5pPr marL="2286000" lvl="4" indent="-330200" algn="ctr">
              <a:spcBef>
                <a:spcPts val="320"/>
              </a:spcBef>
              <a:spcAft>
                <a:spcPts val="0"/>
              </a:spcAft>
              <a:buClr>
                <a:schemeClr val="lt1"/>
              </a:buClr>
              <a:buSzPts val="1600"/>
              <a:buChar char="»"/>
              <a:defRPr sz="1600">
                <a:solidFill>
                  <a:schemeClr val="lt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4" name="Google Shape;34;p5"/>
          <p:cNvSpPr txBox="1">
            <a:spLocks noGrp="1"/>
          </p:cNvSpPr>
          <p:nvPr>
            <p:ph type="body" idx="3"/>
          </p:nvPr>
        </p:nvSpPr>
        <p:spPr>
          <a:xfrm>
            <a:off x="4572000" y="1596535"/>
            <a:ext cx="4041900" cy="479700"/>
          </a:xfrm>
          <a:prstGeom prst="rect">
            <a:avLst/>
          </a:prstGeom>
          <a:noFill/>
          <a:ln>
            <a:noFill/>
          </a:ln>
        </p:spPr>
        <p:txBody>
          <a:bodyPr spcFirstLastPara="1" wrap="square" lIns="91425" tIns="45700" rIns="91425" bIns="45700" anchor="b" anchorCtr="0">
            <a:normAutofit/>
          </a:bodyPr>
          <a:lstStyle>
            <a:lvl1pPr marL="457200" lvl="0" indent="-228600" algn="ctr">
              <a:spcBef>
                <a:spcPts val="480"/>
              </a:spcBef>
              <a:spcAft>
                <a:spcPts val="0"/>
              </a:spcAft>
              <a:buClr>
                <a:schemeClr val="lt1"/>
              </a:buClr>
              <a:buSzPts val="2400"/>
              <a:buNone/>
              <a:defRPr sz="2400" b="1">
                <a:solidFill>
                  <a:schemeClr val="lt1"/>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5" name="Google Shape;35;p5"/>
          <p:cNvSpPr txBox="1">
            <a:spLocks noGrp="1"/>
          </p:cNvSpPr>
          <p:nvPr>
            <p:ph type="body" idx="4"/>
          </p:nvPr>
        </p:nvSpPr>
        <p:spPr>
          <a:xfrm>
            <a:off x="4572000" y="2068932"/>
            <a:ext cx="4041900" cy="2276400"/>
          </a:xfrm>
          <a:prstGeom prst="rect">
            <a:avLst/>
          </a:prstGeom>
          <a:noFill/>
          <a:ln>
            <a:noFill/>
          </a:ln>
        </p:spPr>
        <p:txBody>
          <a:bodyPr spcFirstLastPara="1" wrap="square" lIns="91425" tIns="45700" rIns="91425" bIns="45700" anchor="t" anchorCtr="0">
            <a:normAutofit/>
          </a:bodyPr>
          <a:lstStyle>
            <a:lvl1pPr marL="457200" lvl="0" indent="-381000" algn="ctr">
              <a:spcBef>
                <a:spcPts val="480"/>
              </a:spcBef>
              <a:spcAft>
                <a:spcPts val="0"/>
              </a:spcAft>
              <a:buClr>
                <a:schemeClr val="lt1"/>
              </a:buClr>
              <a:buSzPts val="2400"/>
              <a:buChar char="•"/>
              <a:defRPr sz="2400">
                <a:solidFill>
                  <a:schemeClr val="lt1"/>
                </a:solidFill>
              </a:defRPr>
            </a:lvl1pPr>
            <a:lvl2pPr marL="914400" lvl="1" indent="-355600" algn="ctr">
              <a:spcBef>
                <a:spcPts val="400"/>
              </a:spcBef>
              <a:spcAft>
                <a:spcPts val="0"/>
              </a:spcAft>
              <a:buClr>
                <a:schemeClr val="lt1"/>
              </a:buClr>
              <a:buSzPts val="2000"/>
              <a:buChar char="–"/>
              <a:defRPr sz="2000">
                <a:solidFill>
                  <a:schemeClr val="lt1"/>
                </a:solidFill>
              </a:defRPr>
            </a:lvl2pPr>
            <a:lvl3pPr marL="1371600" lvl="2" indent="-342900" algn="ctr">
              <a:spcBef>
                <a:spcPts val="360"/>
              </a:spcBef>
              <a:spcAft>
                <a:spcPts val="0"/>
              </a:spcAft>
              <a:buClr>
                <a:schemeClr val="lt1"/>
              </a:buClr>
              <a:buSzPts val="1800"/>
              <a:buChar char="•"/>
              <a:defRPr sz="1800">
                <a:solidFill>
                  <a:schemeClr val="lt1"/>
                </a:solidFill>
              </a:defRPr>
            </a:lvl3pPr>
            <a:lvl4pPr marL="1828800" lvl="3" indent="-330200" algn="ctr">
              <a:spcBef>
                <a:spcPts val="320"/>
              </a:spcBef>
              <a:spcAft>
                <a:spcPts val="0"/>
              </a:spcAft>
              <a:buClr>
                <a:schemeClr val="lt1"/>
              </a:buClr>
              <a:buSzPts val="1600"/>
              <a:buChar char="–"/>
              <a:defRPr sz="1600">
                <a:solidFill>
                  <a:schemeClr val="lt1"/>
                </a:solidFill>
              </a:defRPr>
            </a:lvl4pPr>
            <a:lvl5pPr marL="2286000" lvl="4" indent="-330200" algn="ctr">
              <a:spcBef>
                <a:spcPts val="320"/>
              </a:spcBef>
              <a:spcAft>
                <a:spcPts val="0"/>
              </a:spcAft>
              <a:buClr>
                <a:schemeClr val="lt1"/>
              </a:buClr>
              <a:buSzPts val="1600"/>
              <a:buChar char="»"/>
              <a:defRPr sz="1600">
                <a:solidFill>
                  <a:schemeClr val="lt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6" name="Google Shape;36;p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
        <p:nvSpPr>
          <p:cNvPr id="40" name="Google Shape;40;p6"/>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722313" y="3305176"/>
            <a:ext cx="7772400" cy="10215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
          <p:cNvSpPr txBox="1">
            <a:spLocks noGrp="1"/>
          </p:cNvSpPr>
          <p:nvPr>
            <p:ph type="body" idx="1"/>
          </p:nvPr>
        </p:nvSpPr>
        <p:spPr>
          <a:xfrm>
            <a:off x="722313" y="2180035"/>
            <a:ext cx="7772400" cy="112500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6" name="Google Shape;46;p7"/>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body" idx="1"/>
          </p:nvPr>
        </p:nvSpPr>
        <p:spPr>
          <a:xfrm>
            <a:off x="457200" y="1200151"/>
            <a:ext cx="4038600" cy="33945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2" name="Google Shape;52;p8"/>
          <p:cNvSpPr txBox="1">
            <a:spLocks noGrp="1"/>
          </p:cNvSpPr>
          <p:nvPr>
            <p:ph type="body" idx="2"/>
          </p:nvPr>
        </p:nvSpPr>
        <p:spPr>
          <a:xfrm>
            <a:off x="4648200" y="1200151"/>
            <a:ext cx="4038600" cy="33945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3" name="Google Shape;53;p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9"/>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457201" y="204787"/>
            <a:ext cx="3008400" cy="8715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txBox="1">
            <a:spLocks noGrp="1"/>
          </p:cNvSpPr>
          <p:nvPr>
            <p:ph type="body" idx="1"/>
          </p:nvPr>
        </p:nvSpPr>
        <p:spPr>
          <a:xfrm>
            <a:off x="3575050" y="204788"/>
            <a:ext cx="5111700" cy="4389900"/>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4" name="Google Shape;64;p10"/>
          <p:cNvSpPr txBox="1">
            <a:spLocks noGrp="1"/>
          </p:cNvSpPr>
          <p:nvPr>
            <p:ph type="body" idx="2"/>
          </p:nvPr>
        </p:nvSpPr>
        <p:spPr>
          <a:xfrm>
            <a:off x="457201" y="1076326"/>
            <a:ext cx="3008400" cy="35184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200151"/>
            <a:ext cx="8229600" cy="33945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1" name="Google Shape;11;p1"/>
          <p:cNvSpPr txBox="1"/>
          <p:nvPr/>
        </p:nvSpPr>
        <p:spPr>
          <a:xfrm>
            <a:off x="-9150" y="5213747"/>
            <a:ext cx="83895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b="0" i="0" u="none" strike="noStrike" cap="none">
                <a:solidFill>
                  <a:srgbClr val="A5A5A5"/>
                </a:solidFill>
                <a:latin typeface="Calibri"/>
                <a:ea typeface="Calibri"/>
                <a:cs typeface="Calibri"/>
                <a:sym typeface="Calibri"/>
              </a:rPr>
              <a:t>This presentation uses a free template provided by FPPT.com</a:t>
            </a:r>
            <a:endParaRPr/>
          </a:p>
          <a:p>
            <a:pPr marL="0" marR="0" lvl="0" indent="0" algn="l" rtl="0">
              <a:spcBef>
                <a:spcPts val="0"/>
              </a:spcBef>
              <a:spcAft>
                <a:spcPts val="0"/>
              </a:spcAft>
              <a:buNone/>
            </a:pPr>
            <a:r>
              <a:rPr lang="en" sz="1400">
                <a:solidFill>
                  <a:srgbClr val="A5A5A5"/>
                </a:solidFill>
                <a:latin typeface="Calibri"/>
                <a:ea typeface="Calibri"/>
                <a:cs typeface="Calibri"/>
                <a:sym typeface="Calibri"/>
              </a:rPr>
              <a:t>www.free-power-point-templates.com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ethereum.org/en/developers/tutorials/" TargetMode="External"/><Relationship Id="rId13" Type="http://schemas.openxmlformats.org/officeDocument/2006/relationships/hyperlink" Target="https://consensys.net/blockchain-use-cases/digital-identity/" TargetMode="External"/><Relationship Id="rId18" Type="http://schemas.openxmlformats.org/officeDocument/2006/relationships/hyperlink" Target="https://www.youtube.com/watch?v=k5uZdUU3mLM" TargetMode="External"/><Relationship Id="rId3" Type="http://schemas.openxmlformats.org/officeDocument/2006/relationships/hyperlink" Target="https://remix.ethereum.org/#optimize=false&amp;runs=200&amp;evmVersion=null&amp;version=soljson-v0.8.7+commit.e28d00a7.js" TargetMode="External"/><Relationship Id="rId21" Type="http://schemas.openxmlformats.org/officeDocument/2006/relationships/hyperlink" Target="https://www.toptal.com/ethereum/one-click-login-flows-a-metamask-tutorial" TargetMode="External"/><Relationship Id="rId7" Type="http://schemas.openxmlformats.org/officeDocument/2006/relationships/hyperlink" Target="https://www.tutorialspoint.com/solidity/index.htm" TargetMode="External"/><Relationship Id="rId12" Type="http://schemas.openxmlformats.org/officeDocument/2006/relationships/hyperlink" Target="https://www.cs.bgu.ac.il/~frankel/TechnicalReports/2016/16-02.pdf" TargetMode="External"/><Relationship Id="rId17" Type="http://schemas.openxmlformats.org/officeDocument/2006/relationships/hyperlink" Target="http://trufflesuite.com/guides/ethereum-overview/" TargetMode="External"/><Relationship Id="rId2" Type="http://schemas.openxmlformats.org/officeDocument/2006/relationships/notesSlide" Target="../notesSlides/notesSlide18.xml"/><Relationship Id="rId16" Type="http://schemas.openxmlformats.org/officeDocument/2006/relationships/hyperlink" Target="http://trufflesuite.com/tutorial/" TargetMode="External"/><Relationship Id="rId20" Type="http://schemas.openxmlformats.org/officeDocument/2006/relationships/hyperlink" Target="https://levelup.gitconnected.com/how-to-use-metamask-a-step-by-step-guide-f380a3943fb1?gi=3205a25d5088" TargetMode="External"/><Relationship Id="rId1" Type="http://schemas.openxmlformats.org/officeDocument/2006/relationships/slideLayout" Target="../slideLayouts/slideLayout2.xml"/><Relationship Id="rId6" Type="http://schemas.openxmlformats.org/officeDocument/2006/relationships/hyperlink" Target="https://www.youtube.com/watch?v=YjbIrNRqiYU" TargetMode="External"/><Relationship Id="rId11" Type="http://schemas.openxmlformats.org/officeDocument/2006/relationships/hyperlink" Target="https://docs.soliditylang.org/en/v0.5.3/solidity-by-example.html" TargetMode="External"/><Relationship Id="rId24" Type="http://schemas.openxmlformats.org/officeDocument/2006/relationships/hyperlink" Target="https://youtu.be/3681ZYbDSSk" TargetMode="External"/><Relationship Id="rId5" Type="http://schemas.openxmlformats.org/officeDocument/2006/relationships/hyperlink" Target="https://www.youtube.com/watch?v=ipwxYa-F1uY" TargetMode="External"/><Relationship Id="rId15" Type="http://schemas.openxmlformats.org/officeDocument/2006/relationships/hyperlink" Target="https://www.youtube.com/watch?v=2SNr-PJmcZE" TargetMode="External"/><Relationship Id="rId23" Type="http://schemas.openxmlformats.org/officeDocument/2006/relationships/hyperlink" Target="https://www.youtube.com/watch?v=KkZ6iYnSDRw" TargetMode="External"/><Relationship Id="rId10" Type="http://schemas.openxmlformats.org/officeDocument/2006/relationships/hyperlink" Target="https://www.codementor.io/learn/blockchain/solidity-tutorials" TargetMode="External"/><Relationship Id="rId19" Type="http://schemas.openxmlformats.org/officeDocument/2006/relationships/hyperlink" Target="https://www.youtube.com/watch?v=Af_lQ1zUnoM" TargetMode="External"/><Relationship Id="rId4" Type="http://schemas.openxmlformats.org/officeDocument/2006/relationships/hyperlink" Target="https://www.youtube.com/watch?v=MnSmc7Hto2k&amp;t=11s" TargetMode="External"/><Relationship Id="rId9" Type="http://schemas.openxmlformats.org/officeDocument/2006/relationships/hyperlink" Target="https://101blockchains.com/solidity-tutorial/" TargetMode="External"/><Relationship Id="rId14" Type="http://schemas.openxmlformats.org/officeDocument/2006/relationships/hyperlink" Target="https://www.businessofapps.com/insights/how-smart-contracts-are-transforming-banks-and-financial-institutions/" TargetMode="External"/><Relationship Id="rId22" Type="http://schemas.openxmlformats.org/officeDocument/2006/relationships/hyperlink" Target="https://docs.metamask.io/guide/#why-metamask"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691377" y="2943366"/>
            <a:ext cx="7989600" cy="16443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
              <a:t>Decentralised Banking System</a:t>
            </a:r>
            <a:endParaRPr/>
          </a:p>
        </p:txBody>
      </p:sp>
      <p:sp>
        <p:nvSpPr>
          <p:cNvPr id="93" name="Google Shape;93;p14"/>
          <p:cNvSpPr txBox="1">
            <a:spLocks noGrp="1"/>
          </p:cNvSpPr>
          <p:nvPr>
            <p:ph type="subTitle" idx="1"/>
          </p:nvPr>
        </p:nvSpPr>
        <p:spPr>
          <a:xfrm>
            <a:off x="117800" y="3991775"/>
            <a:ext cx="8768700" cy="1274400"/>
          </a:xfrm>
          <a:prstGeom prst="rect">
            <a:avLst/>
          </a:prstGeom>
        </p:spPr>
        <p:txBody>
          <a:bodyPr spcFirstLastPara="1" wrap="square" lIns="91425" tIns="45700" rIns="91425" bIns="45700" anchor="t" anchorCtr="0">
            <a:normAutofit/>
          </a:bodyPr>
          <a:lstStyle/>
          <a:p>
            <a:pPr marL="0" lvl="0" indent="0" algn="r" rtl="0">
              <a:spcBef>
                <a:spcPts val="560"/>
              </a:spcBef>
              <a:spcAft>
                <a:spcPts val="0"/>
              </a:spcAft>
              <a:buNone/>
            </a:pPr>
            <a:r>
              <a:rPr lang="en" dirty="0"/>
              <a:t> </a:t>
            </a:r>
            <a:br>
              <a:rPr lang="en" dirty="0"/>
            </a:br>
            <a:r>
              <a:rPr lang="en" sz="1500" dirty="0"/>
              <a:t>Suryaansh Nanda 2019116</a:t>
            </a:r>
            <a:endParaRPr sz="1500" dirty="0"/>
          </a:p>
          <a:p>
            <a:pPr marL="0" lvl="0" indent="0" algn="r" rtl="0">
              <a:spcBef>
                <a:spcPts val="560"/>
              </a:spcBef>
              <a:spcAft>
                <a:spcPts val="0"/>
              </a:spcAft>
              <a:buNone/>
            </a:pPr>
            <a:r>
              <a:rPr lang="en" sz="1500" dirty="0"/>
              <a:t>Nikhil Prasad  2019261</a:t>
            </a:r>
            <a:endParaRPr sz="1500" dirty="0"/>
          </a:p>
          <a:p>
            <a:pPr marL="0" lvl="0" indent="0" algn="r" rtl="0">
              <a:spcBef>
                <a:spcPts val="56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638764" y="1194260"/>
            <a:ext cx="8246100" cy="7635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
              <a:t>Lottery System Explanation</a:t>
            </a:r>
            <a:endParaRPr/>
          </a:p>
        </p:txBody>
      </p:sp>
      <p:sp>
        <p:nvSpPr>
          <p:cNvPr id="147" name="Google Shape;147;p23"/>
          <p:cNvSpPr txBox="1">
            <a:spLocks noGrp="1"/>
          </p:cNvSpPr>
          <p:nvPr>
            <p:ph type="body" idx="1"/>
          </p:nvPr>
        </p:nvSpPr>
        <p:spPr>
          <a:xfrm>
            <a:off x="448943" y="1957761"/>
            <a:ext cx="8246100" cy="3040800"/>
          </a:xfrm>
          <a:prstGeom prst="rect">
            <a:avLst/>
          </a:prstGeom>
        </p:spPr>
        <p:txBody>
          <a:bodyPr spcFirstLastPara="1" wrap="square" lIns="91425" tIns="45700" rIns="91425" bIns="45700" anchor="t" anchorCtr="0">
            <a:normAutofit lnSpcReduction="10000"/>
          </a:bodyPr>
          <a:lstStyle/>
          <a:p>
            <a:pPr marL="457200" lvl="0" indent="-406400" algn="l" rtl="0">
              <a:spcBef>
                <a:spcPts val="560"/>
              </a:spcBef>
              <a:spcAft>
                <a:spcPts val="0"/>
              </a:spcAft>
              <a:buSzPts val="2800"/>
              <a:buChar char="★"/>
            </a:pPr>
            <a:r>
              <a:rPr lang="en"/>
              <a:t>Here when we deploy the smart contract lottery, then the manager is initialized to the account address to deploys the smart contract.</a:t>
            </a:r>
            <a:endParaRPr/>
          </a:p>
          <a:p>
            <a:pPr marL="457200" lvl="0" indent="-406400" algn="l" rtl="0">
              <a:spcBef>
                <a:spcPts val="0"/>
              </a:spcBef>
              <a:spcAft>
                <a:spcPts val="0"/>
              </a:spcAft>
              <a:buSzPts val="2800"/>
              <a:buChar char="★"/>
            </a:pPr>
            <a:r>
              <a:rPr lang="en"/>
              <a:t>Receiver payable function helps in pushing the details of the participant of the lottery system if and only if the participant spends 1 ether to the deployed smart contract address.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448939" y="1099135"/>
            <a:ext cx="8246100" cy="763500"/>
          </a:xfrm>
          <a:prstGeom prst="rect">
            <a:avLst/>
          </a:prstGeom>
        </p:spPr>
        <p:txBody>
          <a:bodyPr spcFirstLastPara="1" wrap="square" lIns="91425" tIns="45700" rIns="91425" bIns="45700" anchor="ctr" anchorCtr="0">
            <a:normAutofit fontScale="90000"/>
          </a:bodyPr>
          <a:lstStyle/>
          <a:p>
            <a:pPr marL="0" lvl="0" indent="0" algn="r" rtl="0">
              <a:spcBef>
                <a:spcPts val="0"/>
              </a:spcBef>
              <a:spcAft>
                <a:spcPts val="0"/>
              </a:spcAft>
              <a:buClr>
                <a:schemeClr val="dk1"/>
              </a:buClr>
              <a:buSzPct val="30555"/>
              <a:buFont typeface="Arial"/>
              <a:buNone/>
            </a:pPr>
            <a:r>
              <a:rPr lang="en"/>
              <a:t>Lottery System</a:t>
            </a:r>
            <a:endParaRPr/>
          </a:p>
          <a:p>
            <a:pPr marL="0" lvl="0" indent="0" algn="r" rtl="0">
              <a:spcBef>
                <a:spcPts val="0"/>
              </a:spcBef>
              <a:spcAft>
                <a:spcPts val="0"/>
              </a:spcAft>
              <a:buClr>
                <a:schemeClr val="dk1"/>
              </a:buClr>
              <a:buSzPct val="30555"/>
              <a:buFont typeface="Arial"/>
              <a:buNone/>
            </a:pPr>
            <a:r>
              <a:rPr lang="en"/>
              <a:t>Explanation</a:t>
            </a:r>
            <a:endParaRPr/>
          </a:p>
          <a:p>
            <a:pPr marL="0" lvl="0" indent="0" algn="r" rtl="0">
              <a:spcBef>
                <a:spcPts val="0"/>
              </a:spcBef>
              <a:spcAft>
                <a:spcPts val="0"/>
              </a:spcAft>
              <a:buNone/>
            </a:pPr>
            <a:endParaRPr/>
          </a:p>
        </p:txBody>
      </p:sp>
      <p:sp>
        <p:nvSpPr>
          <p:cNvPr id="153" name="Google Shape;153;p24"/>
          <p:cNvSpPr txBox="1">
            <a:spLocks noGrp="1"/>
          </p:cNvSpPr>
          <p:nvPr>
            <p:ph type="body" idx="1"/>
          </p:nvPr>
        </p:nvSpPr>
        <p:spPr>
          <a:xfrm>
            <a:off x="448943" y="1784961"/>
            <a:ext cx="8246100" cy="3040800"/>
          </a:xfrm>
          <a:prstGeom prst="rect">
            <a:avLst/>
          </a:prstGeom>
        </p:spPr>
        <p:txBody>
          <a:bodyPr spcFirstLastPara="1" wrap="square" lIns="91425" tIns="45700" rIns="91425" bIns="45700" anchor="t" anchorCtr="0">
            <a:normAutofit lnSpcReduction="10000"/>
          </a:bodyPr>
          <a:lstStyle/>
          <a:p>
            <a:pPr marL="457200" lvl="0" indent="-406400" algn="l" rtl="0">
              <a:spcBef>
                <a:spcPts val="560"/>
              </a:spcBef>
              <a:spcAft>
                <a:spcPts val="0"/>
              </a:spcAft>
              <a:buSzPts val="2800"/>
              <a:buChar char="★"/>
            </a:pPr>
            <a:r>
              <a:rPr lang="en"/>
              <a:t>The function getBalance first checks if the user is manager or not. If it is true then the balance ether on the deployed smart contract is shown.</a:t>
            </a:r>
            <a:endParaRPr/>
          </a:p>
          <a:p>
            <a:pPr marL="457200" lvl="0" indent="-406400" algn="l" rtl="0">
              <a:spcBef>
                <a:spcPts val="0"/>
              </a:spcBef>
              <a:spcAft>
                <a:spcPts val="0"/>
              </a:spcAft>
              <a:buSzPts val="2800"/>
              <a:buChar char="★"/>
            </a:pPr>
            <a:r>
              <a:rPr lang="en"/>
              <a:t>The random function generates a random number which is then modded with the participants length to get the index of the random participant and the winner is selected.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448939" y="1257535"/>
            <a:ext cx="8246100" cy="763500"/>
          </a:xfrm>
          <a:prstGeom prst="rect">
            <a:avLst/>
          </a:prstGeom>
        </p:spPr>
        <p:txBody>
          <a:bodyPr spcFirstLastPara="1" wrap="square" lIns="91425" tIns="45700" rIns="91425" bIns="45700" anchor="ctr" anchorCtr="0">
            <a:normAutofit fontScale="90000"/>
          </a:bodyPr>
          <a:lstStyle/>
          <a:p>
            <a:pPr marL="0" lvl="0" indent="0" algn="r" rtl="0">
              <a:spcBef>
                <a:spcPts val="0"/>
              </a:spcBef>
              <a:spcAft>
                <a:spcPts val="0"/>
              </a:spcAft>
              <a:buClr>
                <a:schemeClr val="dk1"/>
              </a:buClr>
              <a:buSzPct val="30555"/>
              <a:buFont typeface="Arial"/>
              <a:buNone/>
            </a:pPr>
            <a:r>
              <a:rPr lang="en"/>
              <a:t>Lottery System</a:t>
            </a:r>
            <a:endParaRPr/>
          </a:p>
          <a:p>
            <a:pPr marL="0" lvl="0" indent="0" algn="r" rtl="0">
              <a:spcBef>
                <a:spcPts val="0"/>
              </a:spcBef>
              <a:spcAft>
                <a:spcPts val="0"/>
              </a:spcAft>
              <a:buClr>
                <a:schemeClr val="dk1"/>
              </a:buClr>
              <a:buSzPct val="30555"/>
              <a:buFont typeface="Arial"/>
              <a:buNone/>
            </a:pPr>
            <a:r>
              <a:rPr lang="en"/>
              <a:t>Explanation</a:t>
            </a:r>
            <a:endParaRPr/>
          </a:p>
          <a:p>
            <a:pPr marL="0" lvl="0" indent="0" algn="r" rtl="0">
              <a:spcBef>
                <a:spcPts val="0"/>
              </a:spcBef>
              <a:spcAft>
                <a:spcPts val="0"/>
              </a:spcAft>
              <a:buClr>
                <a:schemeClr val="dk1"/>
              </a:buClr>
              <a:buSzPct val="30555"/>
              <a:buFont typeface="Arial"/>
              <a:buNone/>
            </a:pPr>
            <a:endParaRPr/>
          </a:p>
          <a:p>
            <a:pPr marL="0" lvl="0" indent="0" algn="r" rtl="0">
              <a:spcBef>
                <a:spcPts val="0"/>
              </a:spcBef>
              <a:spcAft>
                <a:spcPts val="0"/>
              </a:spcAft>
              <a:buNone/>
            </a:pPr>
            <a:endParaRPr/>
          </a:p>
        </p:txBody>
      </p:sp>
      <p:sp>
        <p:nvSpPr>
          <p:cNvPr id="159" name="Google Shape;159;p25"/>
          <p:cNvSpPr txBox="1">
            <a:spLocks noGrp="1"/>
          </p:cNvSpPr>
          <p:nvPr>
            <p:ph type="body" idx="1"/>
          </p:nvPr>
        </p:nvSpPr>
        <p:spPr>
          <a:xfrm>
            <a:off x="448943" y="1799361"/>
            <a:ext cx="8246100" cy="3040800"/>
          </a:xfrm>
          <a:prstGeom prst="rect">
            <a:avLst/>
          </a:prstGeom>
        </p:spPr>
        <p:txBody>
          <a:bodyPr spcFirstLastPara="1" wrap="square" lIns="91425" tIns="45700" rIns="91425" bIns="45700" anchor="t" anchorCtr="0">
            <a:normAutofit/>
          </a:bodyPr>
          <a:lstStyle/>
          <a:p>
            <a:pPr marL="457200" lvl="0" indent="-406400" algn="l" rtl="0">
              <a:spcBef>
                <a:spcPts val="560"/>
              </a:spcBef>
              <a:spcAft>
                <a:spcPts val="0"/>
              </a:spcAft>
              <a:buSzPts val="2800"/>
              <a:buChar char="★"/>
            </a:pPr>
            <a:r>
              <a:rPr lang="en"/>
              <a:t>Select winner function requires the user to be a manager and the number of participants to be at least 2, then the random function is called and the winner is selected, and the required amount is transferred. The stored participants is now nulled or emptied.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448964" y="681535"/>
            <a:ext cx="8246100" cy="7635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
              <a:t>VOTING SYSTEM</a:t>
            </a:r>
            <a:endParaRPr/>
          </a:p>
        </p:txBody>
      </p:sp>
      <p:sp>
        <p:nvSpPr>
          <p:cNvPr id="165" name="Google Shape;165;p26"/>
          <p:cNvSpPr txBox="1">
            <a:spLocks noGrp="1"/>
          </p:cNvSpPr>
          <p:nvPr>
            <p:ph type="body" idx="1"/>
          </p:nvPr>
        </p:nvSpPr>
        <p:spPr>
          <a:xfrm>
            <a:off x="426843" y="1496961"/>
            <a:ext cx="8246100" cy="3040800"/>
          </a:xfrm>
          <a:prstGeom prst="rect">
            <a:avLst/>
          </a:prstGeom>
        </p:spPr>
        <p:txBody>
          <a:bodyPr spcFirstLastPara="1" wrap="square" lIns="91425" tIns="45700" rIns="91425" bIns="45700" anchor="t" anchorCtr="0">
            <a:normAutofit fontScale="77500" lnSpcReduction="10000"/>
          </a:bodyPr>
          <a:lstStyle/>
          <a:p>
            <a:pPr marL="0" lvl="0" indent="0" algn="l" rtl="0">
              <a:spcBef>
                <a:spcPts val="560"/>
              </a:spcBef>
              <a:spcAft>
                <a:spcPts val="0"/>
              </a:spcAft>
              <a:buNone/>
            </a:pPr>
            <a:r>
              <a:rPr lang="en"/>
              <a:t>Structures of Candidates and Voters:</a:t>
            </a:r>
            <a:endParaRPr/>
          </a:p>
          <a:p>
            <a:pPr marL="0" lvl="0" indent="0" algn="l" rtl="0">
              <a:spcBef>
                <a:spcPts val="560"/>
              </a:spcBef>
              <a:spcAft>
                <a:spcPts val="0"/>
              </a:spcAft>
              <a:buNone/>
            </a:pPr>
            <a:r>
              <a:rPr lang="en" sz="2300"/>
              <a:t>These two entities are most important to be able to carry out an election. </a:t>
            </a:r>
            <a:endParaRPr sz="2300"/>
          </a:p>
          <a:p>
            <a:pPr marL="0" lvl="0" indent="0" algn="l" rtl="0">
              <a:spcBef>
                <a:spcPts val="560"/>
              </a:spcBef>
              <a:spcAft>
                <a:spcPts val="0"/>
              </a:spcAft>
              <a:buNone/>
            </a:pPr>
            <a:r>
              <a:rPr lang="en" sz="2300"/>
              <a:t>We have made a structure of candidate that has relevant info about this person such as age, qualification, district, name and number of votes he or she  got as its attributes.</a:t>
            </a:r>
            <a:endParaRPr sz="2300"/>
          </a:p>
          <a:p>
            <a:pPr marL="0" lvl="0" indent="0" algn="l" rtl="0">
              <a:spcBef>
                <a:spcPts val="560"/>
              </a:spcBef>
              <a:spcAft>
                <a:spcPts val="0"/>
              </a:spcAft>
              <a:buNone/>
            </a:pPr>
            <a:r>
              <a:rPr lang="en" sz="2300"/>
              <a:t>Similarly there is a structure for voters as well that saves the id of the candidate who got voted by any specific voter and a boolean flag to keep track of the voters and not let the same person vote twice.</a:t>
            </a:r>
            <a:endParaRPr sz="2300"/>
          </a:p>
          <a:p>
            <a:pPr marL="0" lvl="0" indent="0" algn="l" rtl="0">
              <a:spcBef>
                <a:spcPts val="560"/>
              </a:spcBef>
              <a:spcAft>
                <a:spcPts val="0"/>
              </a:spcAft>
              <a:buNone/>
            </a:pPr>
            <a:r>
              <a:rPr lang="en" sz="2300"/>
              <a:t>Candidates have been stored in an array and voters are mapped with their addresses that they have used to cast their vote. </a:t>
            </a:r>
            <a:endParaRPr sz="2300"/>
          </a:p>
          <a:p>
            <a:pPr marL="0" lvl="0" indent="0" algn="l" rtl="0">
              <a:spcBef>
                <a:spcPts val="560"/>
              </a:spcBef>
              <a:spcAft>
                <a:spcPts val="0"/>
              </a:spcAft>
              <a:buNone/>
            </a:pPr>
            <a:r>
              <a:rPr lang="en" sz="2300"/>
              <a:t> </a:t>
            </a: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448964" y="681535"/>
            <a:ext cx="8246100" cy="7635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
              <a:t>Voting System</a:t>
            </a:r>
            <a:endParaRPr/>
          </a:p>
        </p:txBody>
      </p:sp>
      <p:sp>
        <p:nvSpPr>
          <p:cNvPr id="171" name="Google Shape;171;p27"/>
          <p:cNvSpPr txBox="1">
            <a:spLocks noGrp="1"/>
          </p:cNvSpPr>
          <p:nvPr>
            <p:ph type="body" idx="1"/>
          </p:nvPr>
        </p:nvSpPr>
        <p:spPr>
          <a:xfrm>
            <a:off x="426843" y="1496961"/>
            <a:ext cx="8246100" cy="3040800"/>
          </a:xfrm>
          <a:prstGeom prst="rect">
            <a:avLst/>
          </a:prstGeom>
        </p:spPr>
        <p:txBody>
          <a:bodyPr spcFirstLastPara="1" wrap="square" lIns="91425" tIns="45700" rIns="91425" bIns="45700" anchor="t" anchorCtr="0">
            <a:normAutofit fontScale="62500" lnSpcReduction="20000"/>
          </a:bodyPr>
          <a:lstStyle/>
          <a:p>
            <a:pPr marL="0" lvl="0" indent="0" algn="l" rtl="0">
              <a:spcBef>
                <a:spcPts val="560"/>
              </a:spcBef>
              <a:spcAft>
                <a:spcPts val="0"/>
              </a:spcAft>
              <a:buNone/>
            </a:pPr>
            <a:r>
              <a:rPr lang="en"/>
              <a:t>The Functions:</a:t>
            </a:r>
            <a:endParaRPr/>
          </a:p>
          <a:p>
            <a:pPr marL="0" lvl="0" indent="0" algn="l" rtl="0">
              <a:spcBef>
                <a:spcPts val="560"/>
              </a:spcBef>
              <a:spcAft>
                <a:spcPts val="0"/>
              </a:spcAft>
              <a:buNone/>
            </a:pPr>
            <a:r>
              <a:rPr lang="en" sz="2300"/>
              <a:t>A number of functions have been implemented to make the voting system work and conduct an election with fairness.</a:t>
            </a:r>
            <a:endParaRPr sz="2300"/>
          </a:p>
          <a:p>
            <a:pPr marL="0" lvl="0" indent="0" algn="l" rtl="0">
              <a:spcBef>
                <a:spcPts val="560"/>
              </a:spcBef>
              <a:spcAft>
                <a:spcPts val="0"/>
              </a:spcAft>
              <a:buNone/>
            </a:pPr>
            <a:r>
              <a:rPr lang="en" sz="2300"/>
              <a:t>First there is a constructor that let us add candidates for the elections. It takes input in the form of four separate arrays that takes name,age,qualification and district of the candidate. Then it also push those candidates in the array and store them by their assigned index numbers.</a:t>
            </a:r>
            <a:endParaRPr sz="2300"/>
          </a:p>
          <a:p>
            <a:pPr marL="0" lvl="0" indent="0" algn="l" rtl="0">
              <a:spcBef>
                <a:spcPts val="560"/>
              </a:spcBef>
              <a:spcAft>
                <a:spcPts val="0"/>
              </a:spcAft>
              <a:buNone/>
            </a:pPr>
            <a:r>
              <a:rPr lang="en" sz="2300"/>
              <a:t>As a person enters the system with an address, he or she register themselves as a new voter if they have not done that already. This gives a person associated with some address the right to cast vote. The address gets saved into the system with the status of his or her voting. </a:t>
            </a:r>
            <a:endParaRPr sz="2300"/>
          </a:p>
          <a:p>
            <a:pPr marL="0" lvl="0" indent="0" algn="l" rtl="0">
              <a:spcBef>
                <a:spcPts val="560"/>
              </a:spcBef>
              <a:spcAft>
                <a:spcPts val="0"/>
              </a:spcAft>
              <a:buNone/>
            </a:pPr>
            <a:r>
              <a:rPr lang="en" sz="2300"/>
              <a:t>There is also this third most important function that ultimately make a voter cast vote to a candidate based on the id of candidate given by the voter as input.  This function is also responsible to update the voting status of the current voter after the vote has been casted.</a:t>
            </a:r>
            <a:endParaRPr sz="2300"/>
          </a:p>
          <a:p>
            <a:pPr marL="0" lvl="0" indent="0" algn="l" rtl="0">
              <a:spcBef>
                <a:spcPts val="56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448964" y="681535"/>
            <a:ext cx="8246100" cy="7635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
              <a:t>VOTING SYSTEM</a:t>
            </a:r>
            <a:endParaRPr/>
          </a:p>
        </p:txBody>
      </p:sp>
      <p:sp>
        <p:nvSpPr>
          <p:cNvPr id="177" name="Google Shape;177;p28"/>
          <p:cNvSpPr txBox="1">
            <a:spLocks noGrp="1"/>
          </p:cNvSpPr>
          <p:nvPr>
            <p:ph type="body" idx="1"/>
          </p:nvPr>
        </p:nvSpPr>
        <p:spPr>
          <a:xfrm>
            <a:off x="426843" y="1496961"/>
            <a:ext cx="8246100" cy="3040800"/>
          </a:xfrm>
          <a:prstGeom prst="rect">
            <a:avLst/>
          </a:prstGeom>
        </p:spPr>
        <p:txBody>
          <a:bodyPr spcFirstLastPara="1" wrap="square" lIns="91425" tIns="45700" rIns="91425" bIns="45700" anchor="t" anchorCtr="0">
            <a:normAutofit lnSpcReduction="10000"/>
          </a:bodyPr>
          <a:lstStyle/>
          <a:p>
            <a:pPr marL="0" lvl="0" indent="0" algn="l" rtl="0">
              <a:spcBef>
                <a:spcPts val="560"/>
              </a:spcBef>
              <a:spcAft>
                <a:spcPts val="0"/>
              </a:spcAft>
              <a:buNone/>
            </a:pPr>
            <a:r>
              <a:rPr lang="en"/>
              <a:t>Responsibilities of Admin:</a:t>
            </a:r>
            <a:endParaRPr/>
          </a:p>
          <a:p>
            <a:pPr marL="0" lvl="0" indent="0" algn="l" rtl="0">
              <a:spcBef>
                <a:spcPts val="560"/>
              </a:spcBef>
              <a:spcAft>
                <a:spcPts val="0"/>
              </a:spcAft>
              <a:buNone/>
            </a:pPr>
            <a:r>
              <a:rPr lang="en"/>
              <a:t>Admin will close the voting by calling the endvoting() function and declare the result that is name of the winner by calling declareresults() function.</a:t>
            </a:r>
            <a:endParaRPr/>
          </a:p>
          <a:p>
            <a:pPr marL="0" lvl="0" indent="0" algn="l" rtl="0">
              <a:spcBef>
                <a:spcPts val="560"/>
              </a:spcBef>
              <a:spcAft>
                <a:spcPts val="0"/>
              </a:spcAft>
              <a:buNone/>
            </a:pPr>
            <a:r>
              <a:rPr lang="en"/>
              <a:t>Note that the person to first deploy the contract after adding candidates will be recognised as the admin.</a:t>
            </a:r>
            <a:endParaRPr/>
          </a:p>
          <a:p>
            <a:pPr marL="0" lvl="0" indent="0" algn="l" rtl="0">
              <a:spcBef>
                <a:spcPts val="56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448964" y="681535"/>
            <a:ext cx="8246100" cy="7635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
              <a:t>VOTING SYSTEM</a:t>
            </a:r>
            <a:endParaRPr/>
          </a:p>
        </p:txBody>
      </p:sp>
      <p:sp>
        <p:nvSpPr>
          <p:cNvPr id="183" name="Google Shape;183;p29"/>
          <p:cNvSpPr txBox="1">
            <a:spLocks noGrp="1"/>
          </p:cNvSpPr>
          <p:nvPr>
            <p:ph type="body" idx="1"/>
          </p:nvPr>
        </p:nvSpPr>
        <p:spPr>
          <a:xfrm>
            <a:off x="426843" y="1496961"/>
            <a:ext cx="8246100" cy="3040800"/>
          </a:xfrm>
          <a:prstGeom prst="rect">
            <a:avLst/>
          </a:prstGeom>
        </p:spPr>
        <p:txBody>
          <a:bodyPr spcFirstLastPara="1" wrap="square" lIns="91425" tIns="45700" rIns="91425" bIns="45700" anchor="t" anchorCtr="0">
            <a:normAutofit lnSpcReduction="20000"/>
          </a:bodyPr>
          <a:lstStyle/>
          <a:p>
            <a:pPr marL="0" lvl="0" indent="0" algn="l" rtl="0">
              <a:spcBef>
                <a:spcPts val="560"/>
              </a:spcBef>
              <a:spcAft>
                <a:spcPts val="0"/>
              </a:spcAft>
              <a:buNone/>
            </a:pPr>
            <a:r>
              <a:rPr lang="en"/>
              <a:t>HELPER FUNCTIONS:</a:t>
            </a:r>
            <a:endParaRPr/>
          </a:p>
          <a:p>
            <a:pPr marL="0" lvl="0" indent="0" algn="l" rtl="0">
              <a:spcBef>
                <a:spcPts val="560"/>
              </a:spcBef>
              <a:spcAft>
                <a:spcPts val="0"/>
              </a:spcAft>
              <a:buNone/>
            </a:pPr>
            <a:r>
              <a:rPr lang="en"/>
              <a:t>Functions that are useful to voters-</a:t>
            </a:r>
            <a:endParaRPr/>
          </a:p>
          <a:p>
            <a:pPr marL="0" lvl="0" indent="0" algn="l" rtl="0">
              <a:spcBef>
                <a:spcPts val="560"/>
              </a:spcBef>
              <a:spcAft>
                <a:spcPts val="0"/>
              </a:spcAft>
              <a:buNone/>
            </a:pPr>
            <a:r>
              <a:rPr lang="en"/>
              <a:t>Name of candidate</a:t>
            </a:r>
            <a:endParaRPr/>
          </a:p>
          <a:p>
            <a:pPr marL="0" lvl="0" indent="0" algn="l" rtl="0">
              <a:spcBef>
                <a:spcPts val="560"/>
              </a:spcBef>
              <a:spcAft>
                <a:spcPts val="0"/>
              </a:spcAft>
              <a:buNone/>
            </a:pPr>
            <a:r>
              <a:rPr lang="en"/>
              <a:t>Age of candidate</a:t>
            </a:r>
            <a:endParaRPr/>
          </a:p>
          <a:p>
            <a:pPr marL="0" lvl="0" indent="0" algn="l" rtl="0">
              <a:spcBef>
                <a:spcPts val="560"/>
              </a:spcBef>
              <a:spcAft>
                <a:spcPts val="0"/>
              </a:spcAft>
              <a:buNone/>
            </a:pPr>
            <a:r>
              <a:rPr lang="en"/>
              <a:t>District of candidate</a:t>
            </a:r>
            <a:endParaRPr/>
          </a:p>
          <a:p>
            <a:pPr marL="0" lvl="0" indent="0" algn="l" rtl="0">
              <a:spcBef>
                <a:spcPts val="560"/>
              </a:spcBef>
              <a:spcAft>
                <a:spcPts val="0"/>
              </a:spcAft>
              <a:buNone/>
            </a:pPr>
            <a:r>
              <a:rPr lang="en"/>
              <a:t>Qualification of candidate</a:t>
            </a:r>
            <a:endParaRPr/>
          </a:p>
          <a:p>
            <a:pPr marL="0" lvl="0" indent="0" algn="l" rtl="0">
              <a:spcBef>
                <a:spcPts val="560"/>
              </a:spcBef>
              <a:spcAft>
                <a:spcPts val="0"/>
              </a:spcAft>
              <a:buNone/>
            </a:pPr>
            <a:r>
              <a:rPr lang="en"/>
              <a:t>Number of candidates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501314" y="1060660"/>
            <a:ext cx="8246100" cy="7635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
              <a:t>Languages and Tools used</a:t>
            </a:r>
            <a:endParaRPr/>
          </a:p>
        </p:txBody>
      </p:sp>
      <p:sp>
        <p:nvSpPr>
          <p:cNvPr id="189" name="Google Shape;189;p30"/>
          <p:cNvSpPr txBox="1">
            <a:spLocks noGrp="1"/>
          </p:cNvSpPr>
          <p:nvPr>
            <p:ph type="body" idx="1"/>
          </p:nvPr>
        </p:nvSpPr>
        <p:spPr>
          <a:xfrm>
            <a:off x="387568" y="1824161"/>
            <a:ext cx="8246100" cy="3040800"/>
          </a:xfrm>
          <a:prstGeom prst="rect">
            <a:avLst/>
          </a:prstGeom>
        </p:spPr>
        <p:txBody>
          <a:bodyPr spcFirstLastPara="1" wrap="square" lIns="91425" tIns="45700" rIns="91425" bIns="45700" anchor="t" anchorCtr="0">
            <a:noAutofit/>
          </a:bodyPr>
          <a:lstStyle/>
          <a:p>
            <a:pPr marL="457200" lvl="0" indent="-438150" algn="l" rtl="0">
              <a:spcBef>
                <a:spcPts val="560"/>
              </a:spcBef>
              <a:spcAft>
                <a:spcPts val="0"/>
              </a:spcAft>
              <a:buSzPts val="3300"/>
              <a:buChar char="•"/>
            </a:pPr>
            <a:r>
              <a:rPr lang="en" sz="3300" dirty="0"/>
              <a:t>Solidity</a:t>
            </a:r>
            <a:endParaRPr sz="3300" dirty="0"/>
          </a:p>
          <a:p>
            <a:pPr marL="457200" lvl="0" indent="-438150" algn="l" rtl="0">
              <a:spcBef>
                <a:spcPts val="0"/>
              </a:spcBef>
              <a:spcAft>
                <a:spcPts val="0"/>
              </a:spcAft>
              <a:buSzPts val="3300"/>
              <a:buChar char="•"/>
            </a:pPr>
            <a:r>
              <a:rPr lang="en" sz="3300" dirty="0"/>
              <a:t>Remix IDE</a:t>
            </a:r>
            <a:endParaRPr sz="3300" dirty="0"/>
          </a:p>
          <a:p>
            <a:pPr marL="457200" lvl="0" indent="-438150" algn="l" rtl="0">
              <a:spcBef>
                <a:spcPts val="0"/>
              </a:spcBef>
              <a:spcAft>
                <a:spcPts val="0"/>
              </a:spcAft>
              <a:buSzPts val="3300"/>
              <a:buChar char="•"/>
            </a:pPr>
            <a:r>
              <a:rPr lang="en" sz="3300" dirty="0"/>
              <a:t>Ganache</a:t>
            </a:r>
            <a:endParaRPr sz="3300" dirty="0"/>
          </a:p>
          <a:p>
            <a:pPr marL="457200" lvl="0" indent="-438150" algn="l" rtl="0">
              <a:spcBef>
                <a:spcPts val="0"/>
              </a:spcBef>
              <a:spcAft>
                <a:spcPts val="0"/>
              </a:spcAft>
              <a:buSzPts val="3300"/>
              <a:buChar char="•"/>
            </a:pPr>
            <a:r>
              <a:rPr lang="en" sz="3300" dirty="0"/>
              <a:t>Metamask</a:t>
            </a:r>
          </a:p>
          <a:p>
            <a:pPr marL="457200" lvl="0" indent="-438150" algn="l" rtl="0">
              <a:spcBef>
                <a:spcPts val="0"/>
              </a:spcBef>
              <a:spcAft>
                <a:spcPts val="0"/>
              </a:spcAft>
              <a:buSzPts val="3300"/>
              <a:buChar char="•"/>
            </a:pPr>
            <a:r>
              <a:rPr lang="en" sz="3300" dirty="0"/>
              <a:t>Web3 JS</a:t>
            </a:r>
            <a:endParaRPr sz="3300" dirty="0"/>
          </a:p>
          <a:p>
            <a:pPr marL="0" lvl="0" indent="0" algn="l" rtl="0">
              <a:spcBef>
                <a:spcPts val="560"/>
              </a:spcBef>
              <a:spcAft>
                <a:spcPts val="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448964" y="681535"/>
            <a:ext cx="8246100" cy="7635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
              <a:t>References</a:t>
            </a:r>
            <a:endParaRPr/>
          </a:p>
        </p:txBody>
      </p:sp>
      <p:sp>
        <p:nvSpPr>
          <p:cNvPr id="195" name="Google Shape;195;p31"/>
          <p:cNvSpPr txBox="1">
            <a:spLocks noGrp="1"/>
          </p:cNvSpPr>
          <p:nvPr>
            <p:ph type="body" idx="1"/>
          </p:nvPr>
        </p:nvSpPr>
        <p:spPr>
          <a:xfrm>
            <a:off x="426850" y="1496949"/>
            <a:ext cx="8268300" cy="3437100"/>
          </a:xfrm>
          <a:prstGeom prst="rect">
            <a:avLst/>
          </a:prstGeom>
        </p:spPr>
        <p:txBody>
          <a:bodyPr spcFirstLastPara="1" wrap="square" lIns="91425" tIns="45700" rIns="91425" bIns="45700" anchor="t" anchorCtr="0">
            <a:normAutofit lnSpcReduction="20000"/>
          </a:bodyPr>
          <a:lstStyle/>
          <a:p>
            <a:pPr marL="457200" lvl="0" indent="-304800" algn="l" rtl="0">
              <a:spcBef>
                <a:spcPts val="560"/>
              </a:spcBef>
              <a:spcAft>
                <a:spcPts val="0"/>
              </a:spcAft>
              <a:buSzPts val="1200"/>
              <a:buAutoNum type="arabicPeriod"/>
            </a:pPr>
            <a:r>
              <a:rPr lang="en" sz="1200" u="sng">
                <a:solidFill>
                  <a:schemeClr val="hlink"/>
                </a:solidFill>
                <a:hlinkClick r:id="rId3"/>
              </a:rPr>
              <a:t>https://remix.ethereum.org/#optimize=false&amp;runs=200&amp;evmVersion=null&amp;version=soljson-v0.8.7+commit.e28d00a7.js</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4"/>
              </a:rPr>
              <a:t>https://www.youtube.com/watch?v=MnSmc7Hto2k&amp;t=11s</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5"/>
              </a:rPr>
              <a:t>https://www.youtube.com/watch?v=ipwxYa-F1uY</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6"/>
              </a:rPr>
              <a:t>https://www.youtube.com/watch?v=YjbIrNRqiYU</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7"/>
              </a:rPr>
              <a:t>https://www.tutorialspoint.com/solidity/index.htm</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8"/>
              </a:rPr>
              <a:t>https://ethereum.org/en/developers/tutorials/</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9"/>
              </a:rPr>
              <a:t>https://101blockchains.com/solidity-tutorial/</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10"/>
              </a:rPr>
              <a:t>https://www.codementor.io/learn/blockchain/solidity-tutorials</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11"/>
              </a:rPr>
              <a:t>https://docs.soliditylang.org/en/v0.5.3/solidity-by-example.html</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12"/>
              </a:rPr>
              <a:t>https://www.cs.bgu.ac.il/~frankel/TechnicalReports/2016/16-02.pdf</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13"/>
              </a:rPr>
              <a:t>https://consensys.net/blockchain-use-cases/digital-identity/</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14"/>
              </a:rPr>
              <a:t>https://www.businessofapps.com/insights/how-smart-contracts-are-transforming-banks-and-financial-institutions/</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15"/>
              </a:rPr>
              <a:t>https://www.youtube.com/watch?v=2SNr-PJmcZE</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16"/>
              </a:rPr>
              <a:t>http://trufflesuite.com/tutorial/</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17"/>
              </a:rPr>
              <a:t>http://trufflesuite.com/guides/ethereum-overview/</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18"/>
              </a:rPr>
              <a:t>https://www.youtube.com/watch?v=k5uZdUU3mLM</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19"/>
              </a:rPr>
              <a:t>https://www.youtube.com/watch?v=Af_lQ1zUnoM</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20"/>
              </a:rPr>
              <a:t>https://levelup.gitconnected.com/how-to-use-metamask-a-step-by-step-guide-f380a3943fb1?gi=3205a25d5088</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21"/>
              </a:rPr>
              <a:t>https://www.toptal.com/ethereum/one-click-login-flows-a-metamask-tutorial</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22"/>
              </a:rPr>
              <a:t>https://docs.metamask.io/guide/#why-metamask</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23"/>
              </a:rPr>
              <a:t>https://www.youtube.com/watch?v=KkZ6iYnSDRw</a:t>
            </a:r>
            <a:r>
              <a:rPr lang="en" sz="1200"/>
              <a:t> </a:t>
            </a:r>
            <a:endParaRPr sz="1200"/>
          </a:p>
          <a:p>
            <a:pPr marL="457200" lvl="0" indent="-304800" algn="l" rtl="0">
              <a:spcBef>
                <a:spcPts val="0"/>
              </a:spcBef>
              <a:spcAft>
                <a:spcPts val="0"/>
              </a:spcAft>
              <a:buSzPts val="1200"/>
              <a:buAutoNum type="arabicPeriod"/>
            </a:pPr>
            <a:r>
              <a:rPr lang="en" sz="1200" u="sng">
                <a:solidFill>
                  <a:schemeClr val="hlink"/>
                </a:solidFill>
                <a:hlinkClick r:id="rId24"/>
              </a:rPr>
              <a:t>https://youtu.be/3681ZYbDSSk</a:t>
            </a:r>
            <a:r>
              <a:rPr lang="en" sz="1200"/>
              <a:t> </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448939" y="2190010"/>
            <a:ext cx="8246100" cy="7635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448964" y="681535"/>
            <a:ext cx="8246100" cy="7635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
              <a:t>Motivation</a:t>
            </a:r>
            <a:endParaRPr/>
          </a:p>
        </p:txBody>
      </p:sp>
      <p:sp>
        <p:nvSpPr>
          <p:cNvPr id="99" name="Google Shape;99;p15"/>
          <p:cNvSpPr txBox="1">
            <a:spLocks noGrp="1"/>
          </p:cNvSpPr>
          <p:nvPr>
            <p:ph type="body" idx="1"/>
          </p:nvPr>
        </p:nvSpPr>
        <p:spPr>
          <a:xfrm>
            <a:off x="426843" y="1496961"/>
            <a:ext cx="8246100" cy="3040800"/>
          </a:xfrm>
          <a:prstGeom prst="rect">
            <a:avLst/>
          </a:prstGeom>
        </p:spPr>
        <p:txBody>
          <a:bodyPr spcFirstLastPara="1" wrap="square" lIns="91425" tIns="45700" rIns="91425" bIns="45700" anchor="t" anchorCtr="0">
            <a:normAutofit/>
          </a:bodyPr>
          <a:lstStyle/>
          <a:p>
            <a:pPr marL="0" lvl="0" indent="0" algn="l" rtl="0">
              <a:spcBef>
                <a:spcPts val="560"/>
              </a:spcBef>
              <a:spcAft>
                <a:spcPts val="0"/>
              </a:spcAft>
              <a:buNone/>
            </a:pPr>
            <a:r>
              <a:rPr lang="en"/>
              <a:t>We wanted to create a decentralized app, which can help in making transactions for a group of registered users and they can vote as well to make decisions for the group. This also includes a lottery system so that people can have a fun way of transferring money and can hold several events using the functionality.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528089" y="942660"/>
            <a:ext cx="8246100" cy="7635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
              <a:t>Project Features</a:t>
            </a:r>
            <a:endParaRPr/>
          </a:p>
        </p:txBody>
      </p:sp>
      <p:sp>
        <p:nvSpPr>
          <p:cNvPr id="105" name="Google Shape;105;p16"/>
          <p:cNvSpPr txBox="1">
            <a:spLocks noGrp="1"/>
          </p:cNvSpPr>
          <p:nvPr>
            <p:ph type="body" idx="1"/>
          </p:nvPr>
        </p:nvSpPr>
        <p:spPr>
          <a:xfrm>
            <a:off x="696350" y="2065325"/>
            <a:ext cx="7715400" cy="2540100"/>
          </a:xfrm>
          <a:prstGeom prst="rect">
            <a:avLst/>
          </a:prstGeom>
        </p:spPr>
        <p:txBody>
          <a:bodyPr spcFirstLastPara="1" wrap="square" lIns="91425" tIns="45700" rIns="91425" bIns="45700" anchor="t" anchorCtr="0">
            <a:noAutofit/>
          </a:bodyPr>
          <a:lstStyle/>
          <a:p>
            <a:pPr marL="457200" lvl="0" indent="0" algn="l" rtl="0">
              <a:lnSpc>
                <a:spcPct val="90000"/>
              </a:lnSpc>
              <a:spcBef>
                <a:spcPts val="560"/>
              </a:spcBef>
              <a:spcAft>
                <a:spcPts val="0"/>
              </a:spcAft>
              <a:buNone/>
            </a:pPr>
            <a:r>
              <a:rPr lang="en" sz="3300" dirty="0"/>
              <a:t>Three smart contracts using Solidity :</a:t>
            </a:r>
            <a:endParaRPr sz="3300" dirty="0"/>
          </a:p>
          <a:p>
            <a:pPr marL="457200" lvl="0" indent="-438150" algn="l" rtl="0">
              <a:lnSpc>
                <a:spcPct val="90000"/>
              </a:lnSpc>
              <a:spcBef>
                <a:spcPts val="560"/>
              </a:spcBef>
              <a:spcAft>
                <a:spcPts val="0"/>
              </a:spcAft>
              <a:buSzPts val="3300"/>
              <a:buChar char="★"/>
            </a:pPr>
            <a:r>
              <a:rPr lang="en" sz="3300" dirty="0"/>
              <a:t>Transaction_System</a:t>
            </a:r>
            <a:endParaRPr sz="3300" dirty="0"/>
          </a:p>
          <a:p>
            <a:pPr marL="457200" lvl="0" indent="-438150" algn="l" rtl="0">
              <a:lnSpc>
                <a:spcPct val="90000"/>
              </a:lnSpc>
              <a:spcBef>
                <a:spcPts val="0"/>
              </a:spcBef>
              <a:spcAft>
                <a:spcPts val="0"/>
              </a:spcAft>
              <a:buSzPts val="3300"/>
              <a:buChar char="★"/>
            </a:pPr>
            <a:r>
              <a:rPr lang="en-IN" sz="3300" dirty="0" err="1"/>
              <a:t>Lottery_System</a:t>
            </a:r>
            <a:endParaRPr lang="en-IN" sz="3300" dirty="0"/>
          </a:p>
          <a:p>
            <a:pPr marL="457200" lvl="0" indent="-438150" algn="l" rtl="0">
              <a:lnSpc>
                <a:spcPct val="90000"/>
              </a:lnSpc>
              <a:spcBef>
                <a:spcPts val="0"/>
              </a:spcBef>
              <a:spcAft>
                <a:spcPts val="0"/>
              </a:spcAft>
              <a:buSzPts val="3300"/>
              <a:buChar char="★"/>
            </a:pPr>
            <a:r>
              <a:rPr lang="en" sz="3300" dirty="0"/>
              <a:t>Voting_System</a:t>
            </a:r>
            <a:endParaRPr sz="3300" dirty="0"/>
          </a:p>
          <a:p>
            <a:pPr marL="457200" lvl="0" indent="0" algn="l" rtl="0">
              <a:lnSpc>
                <a:spcPct val="90000"/>
              </a:lnSpc>
              <a:spcBef>
                <a:spcPts val="560"/>
              </a:spcBef>
              <a:spcAft>
                <a:spcPts val="0"/>
              </a:spcAft>
              <a:buNone/>
            </a:pPr>
            <a:endParaRPr sz="33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607214" y="974310"/>
            <a:ext cx="8246100" cy="7635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
                <a:solidFill>
                  <a:srgbClr val="00B0F0"/>
                </a:solidFill>
              </a:rPr>
              <a:t>Transaction System</a:t>
            </a:r>
            <a:endParaRPr>
              <a:solidFill>
                <a:srgbClr val="00B0F0"/>
              </a:solidFill>
            </a:endParaRPr>
          </a:p>
        </p:txBody>
      </p:sp>
      <p:sp>
        <p:nvSpPr>
          <p:cNvPr id="111" name="Google Shape;111;p17"/>
          <p:cNvSpPr txBox="1">
            <a:spLocks noGrp="1"/>
          </p:cNvSpPr>
          <p:nvPr>
            <p:ph type="body" idx="1"/>
          </p:nvPr>
        </p:nvSpPr>
        <p:spPr>
          <a:xfrm>
            <a:off x="498075" y="2102702"/>
            <a:ext cx="8214300" cy="2455200"/>
          </a:xfrm>
          <a:prstGeom prst="rect">
            <a:avLst/>
          </a:prstGeom>
        </p:spPr>
        <p:txBody>
          <a:bodyPr spcFirstLastPara="1" wrap="square" lIns="91425" tIns="45700" rIns="91425" bIns="45700" anchor="t" anchorCtr="0">
            <a:normAutofit/>
          </a:bodyPr>
          <a:lstStyle/>
          <a:p>
            <a:pPr marL="457200" lvl="0" indent="-406400" algn="l" rtl="0">
              <a:spcBef>
                <a:spcPts val="560"/>
              </a:spcBef>
              <a:spcAft>
                <a:spcPts val="0"/>
              </a:spcAft>
              <a:buSzPts val="2800"/>
              <a:buChar char="★"/>
            </a:pPr>
            <a:r>
              <a:rPr lang="en"/>
              <a:t>Here two account_1 and account_2 initially have 0 ether in the balance. Now we take help of Metamask account to deploy the smart contract and help in the transaction between the two accounts.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577189" y="1005985"/>
            <a:ext cx="8246100" cy="7635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
                <a:solidFill>
                  <a:srgbClr val="00B0F0"/>
                </a:solidFill>
              </a:rPr>
              <a:t>Transaction System</a:t>
            </a:r>
            <a:endParaRPr/>
          </a:p>
        </p:txBody>
      </p:sp>
      <p:sp>
        <p:nvSpPr>
          <p:cNvPr id="117" name="Google Shape;117;p18"/>
          <p:cNvSpPr txBox="1">
            <a:spLocks noGrp="1"/>
          </p:cNvSpPr>
          <p:nvPr>
            <p:ph type="body" idx="1"/>
          </p:nvPr>
        </p:nvSpPr>
        <p:spPr>
          <a:xfrm>
            <a:off x="529718" y="1769486"/>
            <a:ext cx="8246100" cy="3040800"/>
          </a:xfrm>
          <a:prstGeom prst="rect">
            <a:avLst/>
          </a:prstGeom>
        </p:spPr>
        <p:txBody>
          <a:bodyPr spcFirstLastPara="1" wrap="square" lIns="91425" tIns="45700" rIns="91425" bIns="45700" anchor="t" anchorCtr="0">
            <a:normAutofit lnSpcReduction="20000"/>
          </a:bodyPr>
          <a:lstStyle/>
          <a:p>
            <a:pPr marL="457200" lvl="0" indent="-406400" algn="l" rtl="0">
              <a:spcBef>
                <a:spcPts val="560"/>
              </a:spcBef>
              <a:spcAft>
                <a:spcPts val="0"/>
              </a:spcAft>
              <a:buSzPts val="2800"/>
              <a:buChar char="★"/>
            </a:pPr>
            <a:r>
              <a:rPr lang="en"/>
              <a:t>Account_1 can send ether to Account_2 via the help of Metamask Account which already have fake ethers. Same goes for Account_2.</a:t>
            </a:r>
            <a:endParaRPr/>
          </a:p>
          <a:p>
            <a:pPr marL="457200" lvl="0" indent="-406400" algn="l" rtl="0">
              <a:spcBef>
                <a:spcPts val="0"/>
              </a:spcBef>
              <a:spcAft>
                <a:spcPts val="0"/>
              </a:spcAft>
              <a:buSzPts val="2800"/>
              <a:buChar char="★"/>
            </a:pPr>
            <a:r>
              <a:rPr lang="en"/>
              <a:t>Each Account can check own their balance.</a:t>
            </a:r>
            <a:endParaRPr/>
          </a:p>
          <a:p>
            <a:pPr marL="457200" lvl="0" indent="-406400" algn="l" rtl="0">
              <a:spcBef>
                <a:spcPts val="0"/>
              </a:spcBef>
              <a:spcAft>
                <a:spcPts val="0"/>
              </a:spcAft>
              <a:buSzPts val="2800"/>
              <a:buChar char="★"/>
            </a:pPr>
            <a:r>
              <a:rPr lang="en"/>
              <a:t>If Account_1 has 1 ether and sends 1 ether to Account_2, then the balance of Account_1 will not become 0,it will remain 1 ether. Money is taken from Metamask accounts to transfer ethers.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638839" y="982210"/>
            <a:ext cx="8246100" cy="763500"/>
          </a:xfrm>
          <a:prstGeom prst="rect">
            <a:avLst/>
          </a:prstGeom>
        </p:spPr>
        <p:txBody>
          <a:bodyPr spcFirstLastPara="1" wrap="square" lIns="91425" tIns="45700" rIns="91425" bIns="45700" anchor="ctr" anchorCtr="0">
            <a:normAutofit fontScale="90000"/>
          </a:bodyPr>
          <a:lstStyle/>
          <a:p>
            <a:pPr marL="0" lvl="0" indent="0" algn="r" rtl="0">
              <a:spcBef>
                <a:spcPts val="0"/>
              </a:spcBef>
              <a:spcAft>
                <a:spcPts val="0"/>
              </a:spcAft>
              <a:buNone/>
            </a:pPr>
            <a:r>
              <a:rPr lang="en"/>
              <a:t>Transaction System</a:t>
            </a:r>
            <a:endParaRPr/>
          </a:p>
          <a:p>
            <a:pPr marL="0" lvl="0" indent="0" algn="r" rtl="0">
              <a:spcBef>
                <a:spcPts val="0"/>
              </a:spcBef>
              <a:spcAft>
                <a:spcPts val="0"/>
              </a:spcAft>
              <a:buNone/>
            </a:pPr>
            <a:r>
              <a:rPr lang="en"/>
              <a:t>Explanation</a:t>
            </a:r>
            <a:endParaRPr/>
          </a:p>
        </p:txBody>
      </p:sp>
      <p:sp>
        <p:nvSpPr>
          <p:cNvPr id="123" name="Google Shape;123;p19"/>
          <p:cNvSpPr txBox="1">
            <a:spLocks noGrp="1"/>
          </p:cNvSpPr>
          <p:nvPr>
            <p:ph type="body" idx="1"/>
          </p:nvPr>
        </p:nvSpPr>
        <p:spPr>
          <a:xfrm>
            <a:off x="448943" y="1908461"/>
            <a:ext cx="8246100" cy="3040800"/>
          </a:xfrm>
          <a:prstGeom prst="rect">
            <a:avLst/>
          </a:prstGeom>
        </p:spPr>
        <p:txBody>
          <a:bodyPr spcFirstLastPara="1" wrap="square" lIns="91425" tIns="45700" rIns="91425" bIns="45700" anchor="t" anchorCtr="0">
            <a:normAutofit/>
          </a:bodyPr>
          <a:lstStyle/>
          <a:p>
            <a:pPr marL="457200" lvl="0" indent="-406400" algn="l" rtl="0">
              <a:spcBef>
                <a:spcPts val="560"/>
              </a:spcBef>
              <a:spcAft>
                <a:spcPts val="0"/>
              </a:spcAft>
              <a:buSzPts val="2800"/>
              <a:buChar char="★"/>
            </a:pPr>
            <a:r>
              <a:rPr lang="en"/>
              <a:t>To receive ethers for account_1 from other accounts, we add a receive function and a fallback function which is payable. Same goes for account_2.</a:t>
            </a:r>
            <a:endParaRPr/>
          </a:p>
          <a:p>
            <a:pPr marL="457200" lvl="0" indent="-406400" algn="l" rtl="0">
              <a:spcBef>
                <a:spcPts val="0"/>
              </a:spcBef>
              <a:spcAft>
                <a:spcPts val="0"/>
              </a:spcAft>
              <a:buSzPts val="2800"/>
              <a:buChar char="★"/>
            </a:pPr>
            <a:r>
              <a:rPr lang="en"/>
              <a:t>The getBalance function shows the amount of wei( 1 ether = 10^18 wei ) present in the respective deployed smart contract.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621764" y="1228735"/>
            <a:ext cx="8246100" cy="763500"/>
          </a:xfrm>
          <a:prstGeom prst="rect">
            <a:avLst/>
          </a:prstGeom>
        </p:spPr>
        <p:txBody>
          <a:bodyPr spcFirstLastPara="1" wrap="square" lIns="91425" tIns="45700" rIns="91425" bIns="45700" anchor="ctr" anchorCtr="0">
            <a:normAutofit fontScale="90000"/>
          </a:bodyPr>
          <a:lstStyle/>
          <a:p>
            <a:pPr marL="0" lvl="0" indent="0" algn="r" rtl="0">
              <a:spcBef>
                <a:spcPts val="0"/>
              </a:spcBef>
              <a:spcAft>
                <a:spcPts val="0"/>
              </a:spcAft>
              <a:buClr>
                <a:schemeClr val="dk1"/>
              </a:buClr>
              <a:buSzPct val="30555"/>
              <a:buFont typeface="Arial"/>
              <a:buNone/>
            </a:pPr>
            <a:r>
              <a:rPr lang="en"/>
              <a:t>Transaction System</a:t>
            </a:r>
            <a:endParaRPr/>
          </a:p>
          <a:p>
            <a:pPr marL="0" lvl="0" indent="0" algn="r" rtl="0">
              <a:spcBef>
                <a:spcPts val="0"/>
              </a:spcBef>
              <a:spcAft>
                <a:spcPts val="0"/>
              </a:spcAft>
              <a:buClr>
                <a:schemeClr val="dk1"/>
              </a:buClr>
              <a:buSzPct val="30555"/>
              <a:buFont typeface="Arial"/>
              <a:buNone/>
            </a:pPr>
            <a:r>
              <a:rPr lang="en"/>
              <a:t>Explanation</a:t>
            </a:r>
            <a:endParaRPr/>
          </a:p>
          <a:p>
            <a:pPr marL="0" lvl="0" indent="0" algn="r" rtl="0">
              <a:spcBef>
                <a:spcPts val="0"/>
              </a:spcBef>
              <a:spcAft>
                <a:spcPts val="0"/>
              </a:spcAft>
              <a:buNone/>
            </a:pPr>
            <a:endParaRPr/>
          </a:p>
        </p:txBody>
      </p:sp>
      <p:sp>
        <p:nvSpPr>
          <p:cNvPr id="129" name="Google Shape;129;p20"/>
          <p:cNvSpPr txBox="1">
            <a:spLocks noGrp="1"/>
          </p:cNvSpPr>
          <p:nvPr>
            <p:ph type="body" idx="1"/>
          </p:nvPr>
        </p:nvSpPr>
        <p:spPr>
          <a:xfrm>
            <a:off x="448943" y="1842561"/>
            <a:ext cx="8246100" cy="3040800"/>
          </a:xfrm>
          <a:prstGeom prst="rect">
            <a:avLst/>
          </a:prstGeom>
        </p:spPr>
        <p:txBody>
          <a:bodyPr spcFirstLastPara="1" wrap="square" lIns="91425" tIns="45700" rIns="91425" bIns="45700" anchor="t" anchorCtr="0">
            <a:normAutofit/>
          </a:bodyPr>
          <a:lstStyle/>
          <a:p>
            <a:pPr marL="457200" lvl="0" indent="-406400" algn="l" rtl="0">
              <a:spcBef>
                <a:spcPts val="560"/>
              </a:spcBef>
              <a:spcAft>
                <a:spcPts val="0"/>
              </a:spcAft>
              <a:buSzPts val="2800"/>
              <a:buChar char="★"/>
            </a:pPr>
            <a:r>
              <a:rPr lang="en"/>
              <a:t>The function sendViaTransfer() takes a payable address as an input in its argument and transfer the ether amount to the from the deployed smart contract to the argument input which is of type address payable. The same is done for Account_2.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48964" y="681535"/>
            <a:ext cx="8246100" cy="7635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
              <a:t>Lottery System	</a:t>
            </a:r>
            <a:endParaRPr/>
          </a:p>
        </p:txBody>
      </p:sp>
      <p:sp>
        <p:nvSpPr>
          <p:cNvPr id="135" name="Google Shape;135;p21"/>
          <p:cNvSpPr txBox="1">
            <a:spLocks noGrp="1"/>
          </p:cNvSpPr>
          <p:nvPr>
            <p:ph type="body" idx="1"/>
          </p:nvPr>
        </p:nvSpPr>
        <p:spPr>
          <a:xfrm>
            <a:off x="426843" y="1496961"/>
            <a:ext cx="8246100" cy="3040800"/>
          </a:xfrm>
          <a:prstGeom prst="rect">
            <a:avLst/>
          </a:prstGeom>
        </p:spPr>
        <p:txBody>
          <a:bodyPr spcFirstLastPara="1" wrap="square" lIns="91425" tIns="45700" rIns="91425" bIns="45700" anchor="t" anchorCtr="0">
            <a:normAutofit/>
          </a:bodyPr>
          <a:lstStyle/>
          <a:p>
            <a:pPr marL="457200" lvl="0" indent="0" algn="l" rtl="0">
              <a:spcBef>
                <a:spcPts val="560"/>
              </a:spcBef>
              <a:spcAft>
                <a:spcPts val="0"/>
              </a:spcAft>
              <a:buNone/>
            </a:pPr>
            <a:r>
              <a:rPr lang="en"/>
              <a:t>Here the rules of the lottery system are:</a:t>
            </a:r>
            <a:endParaRPr/>
          </a:p>
          <a:p>
            <a:pPr marL="457200" lvl="0" indent="-406400" algn="l" rtl="0">
              <a:spcBef>
                <a:spcPts val="560"/>
              </a:spcBef>
              <a:spcAft>
                <a:spcPts val="0"/>
              </a:spcAft>
              <a:buSzPts val="2800"/>
              <a:buChar char="★"/>
            </a:pPr>
            <a:r>
              <a:rPr lang="en"/>
              <a:t>Participants can enter the lottery system if they send only 1 ether to the deployed account address.</a:t>
            </a:r>
            <a:endParaRPr/>
          </a:p>
          <a:p>
            <a:pPr marL="457200" lvl="0" indent="-406400" algn="l" rtl="0">
              <a:spcBef>
                <a:spcPts val="0"/>
              </a:spcBef>
              <a:spcAft>
                <a:spcPts val="0"/>
              </a:spcAft>
              <a:buSzPts val="2800"/>
              <a:buChar char="★"/>
            </a:pPr>
            <a:r>
              <a:rPr lang="en"/>
              <a:t>Only manager(the account who deploys the smart contract) will be able to see the balance and the participants entered.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448964" y="681535"/>
            <a:ext cx="8246100" cy="7635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
              <a:t>Lottery System	</a:t>
            </a:r>
            <a:endParaRPr/>
          </a:p>
        </p:txBody>
      </p:sp>
      <p:sp>
        <p:nvSpPr>
          <p:cNvPr id="141" name="Google Shape;141;p22"/>
          <p:cNvSpPr txBox="1">
            <a:spLocks noGrp="1"/>
          </p:cNvSpPr>
          <p:nvPr>
            <p:ph type="body" idx="1"/>
          </p:nvPr>
        </p:nvSpPr>
        <p:spPr>
          <a:xfrm>
            <a:off x="426843" y="1496961"/>
            <a:ext cx="8246100" cy="3040800"/>
          </a:xfrm>
          <a:prstGeom prst="rect">
            <a:avLst/>
          </a:prstGeom>
        </p:spPr>
        <p:txBody>
          <a:bodyPr spcFirstLastPara="1" wrap="square" lIns="91425" tIns="45700" rIns="91425" bIns="45700" anchor="t" anchorCtr="0">
            <a:normAutofit lnSpcReduction="20000"/>
          </a:bodyPr>
          <a:lstStyle/>
          <a:p>
            <a:pPr marL="457200" lvl="0" indent="-406400" algn="l" rtl="0">
              <a:spcBef>
                <a:spcPts val="560"/>
              </a:spcBef>
              <a:spcAft>
                <a:spcPts val="0"/>
              </a:spcAft>
              <a:buSzPts val="2800"/>
              <a:buChar char="★"/>
            </a:pPr>
            <a:r>
              <a:rPr lang="en"/>
              <a:t>The lottery System will work only if more than 2 participants have entered the lottery system.</a:t>
            </a:r>
            <a:endParaRPr/>
          </a:p>
          <a:p>
            <a:pPr marL="457200" lvl="0" indent="-406400" algn="l" rtl="0">
              <a:spcBef>
                <a:spcPts val="0"/>
              </a:spcBef>
              <a:spcAft>
                <a:spcPts val="0"/>
              </a:spcAft>
              <a:buSzPts val="2800"/>
              <a:buChar char="★"/>
            </a:pPr>
            <a:r>
              <a:rPr lang="en"/>
              <a:t>The manager can select the winner of the lottery, by clicking the random button.</a:t>
            </a:r>
            <a:endParaRPr/>
          </a:p>
          <a:p>
            <a:pPr marL="457200" lvl="0" indent="-406400" algn="l" rtl="0">
              <a:spcBef>
                <a:spcPts val="0"/>
              </a:spcBef>
              <a:spcAft>
                <a:spcPts val="0"/>
              </a:spcAft>
              <a:buSzPts val="2800"/>
              <a:buChar char="★"/>
            </a:pPr>
            <a:r>
              <a:rPr lang="en"/>
              <a:t>The winner is awarded the amount present in the balance of the deployed account.</a:t>
            </a:r>
            <a:endParaRPr/>
          </a:p>
          <a:p>
            <a:pPr marL="457200" lvl="0" indent="-406400" algn="l" rtl="0">
              <a:spcBef>
                <a:spcPts val="0"/>
              </a:spcBef>
              <a:spcAft>
                <a:spcPts val="0"/>
              </a:spcAft>
              <a:buSzPts val="2800"/>
              <a:buChar char="★"/>
            </a:pPr>
            <a:r>
              <a:rPr lang="en"/>
              <a:t>By clicking ‘select winner’ button the winning amount gets transferred to the winner.</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1303</Words>
  <Application>Microsoft Office PowerPoint</Application>
  <PresentationFormat>On-screen Show (16:9)</PresentationFormat>
  <Paragraphs>97</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Decentralised Banking System</vt:lpstr>
      <vt:lpstr>Motivation</vt:lpstr>
      <vt:lpstr>Project Features</vt:lpstr>
      <vt:lpstr>Transaction System</vt:lpstr>
      <vt:lpstr>Transaction System</vt:lpstr>
      <vt:lpstr>Transaction System Explanation</vt:lpstr>
      <vt:lpstr>Transaction System Explanation </vt:lpstr>
      <vt:lpstr>Lottery System </vt:lpstr>
      <vt:lpstr>Lottery System </vt:lpstr>
      <vt:lpstr>Lottery System Explanation</vt:lpstr>
      <vt:lpstr>Lottery System Explanation </vt:lpstr>
      <vt:lpstr>Lottery System Explanation  </vt:lpstr>
      <vt:lpstr>VOTING SYSTEM</vt:lpstr>
      <vt:lpstr>Voting System</vt:lpstr>
      <vt:lpstr>VOTING SYSTEM</vt:lpstr>
      <vt:lpstr>VOTING SYSTEM</vt:lpstr>
      <vt:lpstr>Languages and Tools used</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Decentralised Banking System</dc:title>
  <cp:lastModifiedBy>Nikhil Prasad</cp:lastModifiedBy>
  <cp:revision>1</cp:revision>
  <dcterms:modified xsi:type="dcterms:W3CDTF">2022-08-07T21:08:39Z</dcterms:modified>
</cp:coreProperties>
</file>