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1" roundtripDataSignature="AMtx7mjI4+2836BzBkoowAwYVbXMXMsk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QuattrocentoSans-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QuattrocentoSans-italic.fntdata"/><Relationship Id="rId6" Type="http://schemas.openxmlformats.org/officeDocument/2006/relationships/slide" Target="slides/slide1.xml"/><Relationship Id="rId18"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3"/>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5400"/>
              <a:buFont typeface="Arial"/>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3"/>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rmAutofit/>
          </a:bodyPr>
          <a:lstStyle>
            <a:lvl1pPr lvl="0" algn="l">
              <a:spcBef>
                <a:spcPts val="480"/>
              </a:spcBef>
              <a:spcAft>
                <a:spcPts val="0"/>
              </a:spcAft>
              <a:buSzPts val="2040"/>
              <a:buNone/>
              <a:defRPr>
                <a:solidFill>
                  <a:srgbClr val="3F3F3F"/>
                </a:solidFill>
              </a:defRPr>
            </a:lvl1pPr>
            <a:lvl2pPr lvl="1" algn="ctr">
              <a:spcBef>
                <a:spcPts val="400"/>
              </a:spcBef>
              <a:spcAft>
                <a:spcPts val="0"/>
              </a:spcAft>
              <a:buSzPts val="1700"/>
              <a:buNone/>
              <a:defRPr>
                <a:solidFill>
                  <a:srgbClr val="888888"/>
                </a:solidFill>
              </a:defRPr>
            </a:lvl2pPr>
            <a:lvl3pPr lvl="2" algn="ctr">
              <a:spcBef>
                <a:spcPts val="360"/>
              </a:spcBef>
              <a:spcAft>
                <a:spcPts val="0"/>
              </a:spcAft>
              <a:buSzPts val="1620"/>
              <a:buNone/>
              <a:defRPr>
                <a:solidFill>
                  <a:srgbClr val="888888"/>
                </a:solidFill>
              </a:defRPr>
            </a:lvl3pPr>
            <a:lvl4pPr lvl="3" algn="ctr">
              <a:spcBef>
                <a:spcPts val="320"/>
              </a:spcBef>
              <a:spcAft>
                <a:spcPts val="0"/>
              </a:spcAft>
              <a:buSzPts val="1600"/>
              <a:buNone/>
              <a:defRPr>
                <a:solidFill>
                  <a:srgbClr val="888888"/>
                </a:solidFill>
              </a:defRPr>
            </a:lvl4pPr>
            <a:lvl5pPr lvl="4" algn="ctr">
              <a:spcBef>
                <a:spcPts val="280"/>
              </a:spcBef>
              <a:spcAft>
                <a:spcPts val="0"/>
              </a:spcAft>
              <a:buSzPts val="1400"/>
              <a:buNone/>
              <a:defRPr>
                <a:solidFill>
                  <a:srgbClr val="888888"/>
                </a:solidFill>
              </a:defRPr>
            </a:lvl5pPr>
            <a:lvl6pPr lvl="5" algn="ctr">
              <a:spcBef>
                <a:spcPts val="260"/>
              </a:spcBef>
              <a:spcAft>
                <a:spcPts val="0"/>
              </a:spcAft>
              <a:buSzPts val="1300"/>
              <a:buNone/>
              <a:defRPr>
                <a:solidFill>
                  <a:srgbClr val="888888"/>
                </a:solidFill>
              </a:defRPr>
            </a:lvl6pPr>
            <a:lvl7pPr lvl="6" algn="ctr">
              <a:spcBef>
                <a:spcPts val="260"/>
              </a:spcBef>
              <a:spcAft>
                <a:spcPts val="0"/>
              </a:spcAft>
              <a:buSzPts val="1300"/>
              <a:buNone/>
              <a:defRPr>
                <a:solidFill>
                  <a:srgbClr val="888888"/>
                </a:solidFill>
              </a:defRPr>
            </a:lvl7pPr>
            <a:lvl8pPr lvl="7" algn="ctr">
              <a:spcBef>
                <a:spcPts val="260"/>
              </a:spcBef>
              <a:spcAft>
                <a:spcPts val="0"/>
              </a:spcAft>
              <a:buSzPts val="1300"/>
              <a:buNone/>
              <a:defRPr>
                <a:solidFill>
                  <a:srgbClr val="888888"/>
                </a:solidFill>
              </a:defRPr>
            </a:lvl8pPr>
            <a:lvl9pPr lvl="8" algn="ctr">
              <a:spcBef>
                <a:spcPts val="260"/>
              </a:spcBef>
              <a:spcAft>
                <a:spcPts val="0"/>
              </a:spcAft>
              <a:buSzPts val="1300"/>
              <a:buNone/>
              <a:defRPr>
                <a:solidFill>
                  <a:srgbClr val="888888"/>
                </a:solidFill>
              </a:defRPr>
            </a:lvl9pPr>
          </a:lstStyle>
          <a:p/>
        </p:txBody>
      </p:sp>
      <p:sp>
        <p:nvSpPr>
          <p:cNvPr id="16" name="Google Shape;16;p13"/>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9" name="Google Shape;19;p13"/>
          <p:cNvCxnSpPr/>
          <p:nvPr/>
        </p:nvCxnSpPr>
        <p:spPr>
          <a:xfrm>
            <a:off x="685800" y="3398520"/>
            <a:ext cx="784860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2133600" y="-76200"/>
            <a:ext cx="4876800" cy="82296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22"/>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3"/>
          <p:cNvSpPr txBox="1"/>
          <p:nvPr>
            <p:ph type="title"/>
          </p:nvPr>
        </p:nvSpPr>
        <p:spPr>
          <a:xfrm rot="5400000">
            <a:off x="4724400" y="2514600"/>
            <a:ext cx="5867400"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3"/>
          <p:cNvSpPr txBox="1"/>
          <p:nvPr>
            <p:ph idx="1" type="body"/>
          </p:nvPr>
        </p:nvSpPr>
        <p:spPr>
          <a:xfrm rot="5400000">
            <a:off x="533400" y="533400"/>
            <a:ext cx="5867400" cy="60198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23"/>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3"/>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 name="Google Shape;23;p14"/>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26" name="Shape 26"/>
        <p:cNvGrpSpPr/>
        <p:nvPr/>
      </p:nvGrpSpPr>
      <p:grpSpPr>
        <a:xfrm>
          <a:off x="0" y="0"/>
          <a:ext cx="0" cy="0"/>
          <a:chOff x="0" y="0"/>
          <a:chExt cx="0" cy="0"/>
        </a:xfrm>
      </p:grpSpPr>
      <p:sp>
        <p:nvSpPr>
          <p:cNvPr id="27" name="Google Shape;27;p15"/>
          <p:cNvSpPr txBox="1"/>
          <p:nvPr>
            <p:ph type="title"/>
          </p:nvPr>
        </p:nvSpPr>
        <p:spPr>
          <a:xfrm>
            <a:off x="722313" y="2362200"/>
            <a:ext cx="7772400" cy="22002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800"/>
              <a:buFont typeface="Arial"/>
              <a:buNone/>
              <a:defRPr b="0"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5"/>
          <p:cNvSpPr txBox="1"/>
          <p:nvPr>
            <p:ph idx="1" type="body"/>
          </p:nvPr>
        </p:nvSpPr>
        <p:spPr>
          <a:xfrm>
            <a:off x="722313" y="4626864"/>
            <a:ext cx="77724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SzPts val="2040"/>
              <a:buNone/>
              <a:defRPr sz="2400">
                <a:solidFill>
                  <a:schemeClr val="lt2"/>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44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29" name="Google Shape;29;p15"/>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32" name="Google Shape;32;p15"/>
          <p:cNvCxnSpPr/>
          <p:nvPr/>
        </p:nvCxnSpPr>
        <p:spPr>
          <a:xfrm>
            <a:off x="731520" y="4599432"/>
            <a:ext cx="7848600" cy="1588"/>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457200" y="1673352"/>
            <a:ext cx="4038600" cy="4718304"/>
          </a:xfrm>
          <a:prstGeom prst="rect">
            <a:avLst/>
          </a:prstGeom>
          <a:noFill/>
          <a:ln>
            <a:noFill/>
          </a:ln>
        </p:spPr>
        <p:txBody>
          <a:bodyPr anchorCtr="0" anchor="t" bIns="45700" lIns="91425" spcFirstLastPara="1" rIns="91425" wrap="square" tIns="45700">
            <a:norm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6" name="Google Shape;36;p16"/>
          <p:cNvSpPr txBox="1"/>
          <p:nvPr>
            <p:ph idx="2" type="body"/>
          </p:nvPr>
        </p:nvSpPr>
        <p:spPr>
          <a:xfrm>
            <a:off x="4648200" y="1673352"/>
            <a:ext cx="4038600" cy="4718304"/>
          </a:xfrm>
          <a:prstGeom prst="rect">
            <a:avLst/>
          </a:prstGeom>
          <a:noFill/>
          <a:ln>
            <a:noFill/>
          </a:ln>
        </p:spPr>
        <p:txBody>
          <a:bodyPr anchorCtr="0" anchor="t" bIns="45700" lIns="91425" spcFirstLastPara="1" rIns="91425" wrap="square" tIns="45700">
            <a:norm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7" name="Google Shape;37;p16"/>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45720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3" name="Google Shape;43;p17"/>
          <p:cNvSpPr txBox="1"/>
          <p:nvPr>
            <p:ph idx="2" type="body"/>
          </p:nvPr>
        </p:nvSpPr>
        <p:spPr>
          <a:xfrm>
            <a:off x="457200" y="2438400"/>
            <a:ext cx="3931920" cy="3951288"/>
          </a:xfrm>
          <a:prstGeom prst="rect">
            <a:avLst/>
          </a:prstGeom>
          <a:noFill/>
          <a:ln>
            <a:noFill/>
          </a:ln>
        </p:spPr>
        <p:txBody>
          <a:bodyPr anchorCtr="0" anchor="t" bIns="45700" lIns="91425" spcFirstLastPara="1" rIns="91425" wrap="square" tIns="45700">
            <a:norm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4" name="Google Shape;44;p17"/>
          <p:cNvSpPr txBox="1"/>
          <p:nvPr>
            <p:ph idx="3" type="body"/>
          </p:nvPr>
        </p:nvSpPr>
        <p:spPr>
          <a:xfrm>
            <a:off x="475488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latin typeface="Arial"/>
                <a:ea typeface="Arial"/>
                <a:cs typeface="Arial"/>
                <a:sym typeface="Aria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5" name="Google Shape;45;p17"/>
          <p:cNvSpPr txBox="1"/>
          <p:nvPr>
            <p:ph idx="4" type="body"/>
          </p:nvPr>
        </p:nvSpPr>
        <p:spPr>
          <a:xfrm>
            <a:off x="4754880" y="2438400"/>
            <a:ext cx="3931920" cy="3951288"/>
          </a:xfrm>
          <a:prstGeom prst="rect">
            <a:avLst/>
          </a:prstGeom>
          <a:noFill/>
          <a:ln>
            <a:noFill/>
          </a:ln>
        </p:spPr>
        <p:txBody>
          <a:bodyPr anchorCtr="0" anchor="t" bIns="45700" lIns="91425" spcFirstLastPara="1" rIns="91425" wrap="square" tIns="45700">
            <a:norm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6" name="Google Shape;46;p17"/>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49" name="Google Shape;49;p17"/>
          <p:cNvCxnSpPr/>
          <p:nvPr/>
        </p:nvCxnSpPr>
        <p:spPr>
          <a:xfrm rot="5400000">
            <a:off x="2217817" y="4045823"/>
            <a:ext cx="4709160" cy="794"/>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8"/>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9"/>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0"/>
          <p:cNvSpPr txBox="1"/>
          <p:nvPr>
            <p:ph type="title"/>
          </p:nvPr>
        </p:nvSpPr>
        <p:spPr>
          <a:xfrm>
            <a:off x="457200" y="792080"/>
            <a:ext cx="2139696" cy="126187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400"/>
              <a:buFont typeface="Arial"/>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0"/>
          <p:cNvSpPr txBox="1"/>
          <p:nvPr>
            <p:ph idx="1" type="body"/>
          </p:nvPr>
        </p:nvSpPr>
        <p:spPr>
          <a:xfrm>
            <a:off x="2971800" y="792080"/>
            <a:ext cx="5715000" cy="5577840"/>
          </a:xfrm>
          <a:prstGeom prst="rect">
            <a:avLst/>
          </a:prstGeom>
          <a:noFill/>
          <a:ln>
            <a:noFill/>
          </a:ln>
        </p:spPr>
        <p:txBody>
          <a:bodyPr anchorCtr="0" anchor="t" bIns="45700" lIns="91425" spcFirstLastPara="1" rIns="91425" wrap="square" tIns="45700">
            <a:normAutofit/>
          </a:bodyPr>
          <a:lstStyle>
            <a:lvl1pPr indent="-401320" lvl="0" marL="457200" algn="l">
              <a:spcBef>
                <a:spcPts val="640"/>
              </a:spcBef>
              <a:spcAft>
                <a:spcPts val="0"/>
              </a:spcAft>
              <a:buSzPts val="2720"/>
              <a:buChar char="•"/>
              <a:defRPr sz="3200"/>
            </a:lvl1pPr>
            <a:lvl2pPr indent="-379730" lvl="1" marL="914400" algn="l">
              <a:spcBef>
                <a:spcPts val="560"/>
              </a:spcBef>
              <a:spcAft>
                <a:spcPts val="0"/>
              </a:spcAft>
              <a:buSzPts val="2380"/>
              <a:buChar char="•"/>
              <a:defRPr sz="2800"/>
            </a:lvl2pPr>
            <a:lvl3pPr indent="-365760" lvl="2" marL="1371600" algn="l">
              <a:spcBef>
                <a:spcPts val="480"/>
              </a:spcBef>
              <a:spcAft>
                <a:spcPts val="0"/>
              </a:spcAft>
              <a:buSzPts val="216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2" name="Google Shape;62;p20"/>
          <p:cNvSpPr txBox="1"/>
          <p:nvPr>
            <p:ph idx="2" type="body"/>
          </p:nvPr>
        </p:nvSpPr>
        <p:spPr>
          <a:xfrm>
            <a:off x="457201" y="2130552"/>
            <a:ext cx="2139696" cy="4243615"/>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3" name="Google Shape;63;p20"/>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66" name="Google Shape;66;p20"/>
          <p:cNvCxnSpPr/>
          <p:nvPr/>
        </p:nvCxnSpPr>
        <p:spPr>
          <a:xfrm rot="5400000">
            <a:off x="-13116" y="3580206"/>
            <a:ext cx="557784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1"/>
          <p:cNvSpPr txBox="1"/>
          <p:nvPr>
            <p:ph type="title"/>
          </p:nvPr>
        </p:nvSpPr>
        <p:spPr>
          <a:xfrm>
            <a:off x="457200" y="792480"/>
            <a:ext cx="2142680" cy="12649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400"/>
              <a:buFont typeface="Arial"/>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1"/>
          <p:cNvSpPr/>
          <p:nvPr>
            <p:ph idx="2" type="pic"/>
          </p:nvPr>
        </p:nvSpPr>
        <p:spPr>
          <a:xfrm>
            <a:off x="2858610" y="838201"/>
            <a:ext cx="590439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823"/>
              </a:srgbClr>
            </a:outerShdw>
          </a:effectLst>
        </p:spPr>
        <p:txBody>
          <a:bodyPr anchorCtr="0" anchor="t" bIns="45700" lIns="91425" spcFirstLastPara="1" rIns="91425" wrap="square" tIns="45700">
            <a:normAutofit/>
          </a:bodyPr>
          <a:lstStyle>
            <a:lvl1pPr lvl="0" marR="0" rtl="0" algn="l">
              <a:spcBef>
                <a:spcPts val="640"/>
              </a:spcBef>
              <a:spcAft>
                <a:spcPts val="0"/>
              </a:spcAft>
              <a:buClr>
                <a:schemeClr val="accent1"/>
              </a:buClr>
              <a:buSzPts val="272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1"/>
              </a:buClr>
              <a:buSzPts val="238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accent1"/>
              </a:buClr>
              <a:buSzPts val="216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0" name="Google Shape;70;p21"/>
          <p:cNvSpPr txBox="1"/>
          <p:nvPr>
            <p:ph idx="1" type="body"/>
          </p:nvPr>
        </p:nvSpPr>
        <p:spPr>
          <a:xfrm>
            <a:off x="457200" y="2133600"/>
            <a:ext cx="2139696" cy="4242816"/>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1" name="Google Shape;71;p21"/>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p:nvPr/>
        </p:nvSpPr>
        <p:spPr>
          <a:xfrm>
            <a:off x="0" y="220786"/>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 name="Google Shape;7;p1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 name="Google Shape;9;p12"/>
          <p:cNvSpPr/>
          <p:nvPr/>
        </p:nvSpPr>
        <p:spPr>
          <a:xfrm>
            <a:off x="0" y="0"/>
            <a:ext cx="914400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 name="Google Shape;10;p12"/>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2"/>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1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Arial"/>
                <a:ea typeface="Arial"/>
                <a:cs typeface="Arial"/>
                <a:sym typeface="Arial"/>
              </a:defRPr>
            </a:lvl1pPr>
            <a:lvl2pPr indent="0" lvl="1" marL="0" marR="0" rtl="0" algn="l">
              <a:spcBef>
                <a:spcPts val="0"/>
              </a:spcBef>
              <a:buNone/>
              <a:defRPr b="1" i="0" sz="1400" u="none" cap="none" strike="noStrike">
                <a:solidFill>
                  <a:srgbClr val="FFFFFF"/>
                </a:solidFill>
                <a:latin typeface="Arial"/>
                <a:ea typeface="Arial"/>
                <a:cs typeface="Arial"/>
                <a:sym typeface="Arial"/>
              </a:defRPr>
            </a:lvl2pPr>
            <a:lvl3pPr indent="0" lvl="2" marL="0" marR="0" rtl="0" algn="l">
              <a:spcBef>
                <a:spcPts val="0"/>
              </a:spcBef>
              <a:buNone/>
              <a:defRPr b="1" i="0" sz="1400" u="none" cap="none" strike="noStrike">
                <a:solidFill>
                  <a:srgbClr val="FFFFFF"/>
                </a:solidFill>
                <a:latin typeface="Arial"/>
                <a:ea typeface="Arial"/>
                <a:cs typeface="Arial"/>
                <a:sym typeface="Arial"/>
              </a:defRPr>
            </a:lvl3pPr>
            <a:lvl4pPr indent="0" lvl="3" marL="0" marR="0" rtl="0" algn="l">
              <a:spcBef>
                <a:spcPts val="0"/>
              </a:spcBef>
              <a:buNone/>
              <a:defRPr b="1" i="0" sz="1400" u="none" cap="none" strike="noStrike">
                <a:solidFill>
                  <a:srgbClr val="FFFFFF"/>
                </a:solidFill>
                <a:latin typeface="Arial"/>
                <a:ea typeface="Arial"/>
                <a:cs typeface="Arial"/>
                <a:sym typeface="Arial"/>
              </a:defRPr>
            </a:lvl4pPr>
            <a:lvl5pPr indent="0" lvl="4" marL="0" marR="0" rtl="0" algn="l">
              <a:spcBef>
                <a:spcPts val="0"/>
              </a:spcBef>
              <a:buNone/>
              <a:defRPr b="1" i="0" sz="1400" u="none" cap="none" strike="noStrike">
                <a:solidFill>
                  <a:srgbClr val="FFFFFF"/>
                </a:solidFill>
                <a:latin typeface="Arial"/>
                <a:ea typeface="Arial"/>
                <a:cs typeface="Arial"/>
                <a:sym typeface="Arial"/>
              </a:defRPr>
            </a:lvl5pPr>
            <a:lvl6pPr indent="0" lvl="5" marL="0" marR="0" rtl="0" algn="l">
              <a:spcBef>
                <a:spcPts val="0"/>
              </a:spcBef>
              <a:buNone/>
              <a:defRPr b="1" i="0" sz="1400" u="none" cap="none" strike="noStrike">
                <a:solidFill>
                  <a:srgbClr val="FFFFFF"/>
                </a:solidFill>
                <a:latin typeface="Arial"/>
                <a:ea typeface="Arial"/>
                <a:cs typeface="Arial"/>
                <a:sym typeface="Arial"/>
              </a:defRPr>
            </a:lvl6pPr>
            <a:lvl7pPr indent="0" lvl="6" marL="0" marR="0" rtl="0" algn="l">
              <a:spcBef>
                <a:spcPts val="0"/>
              </a:spcBef>
              <a:buNone/>
              <a:defRPr b="1" i="0" sz="1400" u="none" cap="none" strike="noStrike">
                <a:solidFill>
                  <a:srgbClr val="FFFFFF"/>
                </a:solidFill>
                <a:latin typeface="Arial"/>
                <a:ea typeface="Arial"/>
                <a:cs typeface="Arial"/>
                <a:sym typeface="Arial"/>
              </a:defRPr>
            </a:lvl7pPr>
            <a:lvl8pPr indent="0" lvl="7" marL="0" marR="0" rtl="0" algn="l">
              <a:spcBef>
                <a:spcPts val="0"/>
              </a:spcBef>
              <a:buNone/>
              <a:defRPr b="1" i="0" sz="1400" u="none" cap="none" strike="noStrike">
                <a:solidFill>
                  <a:srgbClr val="FFFFFF"/>
                </a:solidFill>
                <a:latin typeface="Arial"/>
                <a:ea typeface="Arial"/>
                <a:cs typeface="Arial"/>
                <a:sym typeface="Arial"/>
              </a:defRPr>
            </a:lvl8pPr>
            <a:lvl9pPr indent="0" lvl="8" marL="0" marR="0" rtl="0" algn="l">
              <a:spcBef>
                <a:spcPts val="0"/>
              </a:spcBef>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tinkercad.com/things/imSwDhu70jK-mpca-project-nimh-controlled-battery-charger-with-text-displa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755576" y="692696"/>
            <a:ext cx="7848600" cy="19272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400"/>
              <a:buFont typeface="Quattrocento Sans"/>
              <a:buNone/>
            </a:pPr>
            <a:r>
              <a:rPr b="1" lang="en-US" sz="4400">
                <a:latin typeface="Quattrocento Sans"/>
                <a:ea typeface="Quattrocento Sans"/>
                <a:cs typeface="Quattrocento Sans"/>
                <a:sym typeface="Quattrocento Sans"/>
              </a:rPr>
              <a:t>MPCA LAB MINI PROJECT</a:t>
            </a:r>
            <a:endParaRPr/>
          </a:p>
        </p:txBody>
      </p:sp>
      <p:sp>
        <p:nvSpPr>
          <p:cNvPr id="91" name="Google Shape;91;p1"/>
          <p:cNvSpPr txBox="1"/>
          <p:nvPr>
            <p:ph idx="1" type="subTitle"/>
          </p:nvPr>
        </p:nvSpPr>
        <p:spPr>
          <a:xfrm>
            <a:off x="107504" y="3789040"/>
            <a:ext cx="8640960" cy="2808312"/>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SzPct val="85000"/>
              <a:buNone/>
            </a:pPr>
            <a:r>
              <a:rPr b="1" lang="en-US">
                <a:solidFill>
                  <a:srgbClr val="252525"/>
                </a:solidFill>
              </a:rPr>
              <a:t>PROJECT TITLE: Arduino NiMh controlled battery charger with text display </a:t>
            </a:r>
            <a:endParaRPr/>
          </a:p>
          <a:p>
            <a:pPr indent="0" lvl="0" marL="0" rtl="0" algn="l">
              <a:spcBef>
                <a:spcPts val="300"/>
              </a:spcBef>
              <a:spcAft>
                <a:spcPts val="0"/>
              </a:spcAft>
              <a:buSzPct val="85000"/>
              <a:buNone/>
            </a:pPr>
            <a:r>
              <a:rPr b="1" lang="en-US">
                <a:solidFill>
                  <a:srgbClr val="252525"/>
                </a:solidFill>
              </a:rPr>
              <a:t>SECTION:</a:t>
            </a:r>
            <a:r>
              <a:rPr b="1" lang="en-US"/>
              <a:t> D</a:t>
            </a:r>
            <a:endParaRPr/>
          </a:p>
          <a:p>
            <a:pPr indent="0" lvl="0" marL="0" rtl="0" algn="l">
              <a:spcBef>
                <a:spcPts val="300"/>
              </a:spcBef>
              <a:spcAft>
                <a:spcPts val="0"/>
              </a:spcAft>
              <a:buClr>
                <a:srgbClr val="000000"/>
              </a:buClr>
              <a:buSzPct val="85000"/>
              <a:buFont typeface="Arial"/>
              <a:buNone/>
            </a:pPr>
            <a:r>
              <a:rPr b="1" lang="en-US">
                <a:solidFill>
                  <a:srgbClr val="252525"/>
                </a:solidFill>
              </a:rPr>
              <a:t>STUDENTS NAME</a:t>
            </a:r>
            <a:r>
              <a:rPr b="1" lang="en-US"/>
              <a:t>:  NIKHIL M A</a:t>
            </a:r>
            <a:endParaRPr/>
          </a:p>
          <a:p>
            <a:pPr indent="0" lvl="0" marL="0" rtl="0" algn="l">
              <a:spcBef>
                <a:spcPts val="300"/>
              </a:spcBef>
              <a:spcAft>
                <a:spcPts val="0"/>
              </a:spcAft>
              <a:buSzPct val="85000"/>
              <a:buNone/>
            </a:pPr>
            <a:r>
              <a:rPr b="1" lang="en-US"/>
              <a:t>                                  NIKHIL VR</a:t>
            </a:r>
            <a:endParaRPr/>
          </a:p>
          <a:p>
            <a:pPr indent="0" lvl="0" marL="0" rtl="0" algn="l">
              <a:spcBef>
                <a:spcPts val="300"/>
              </a:spcBef>
              <a:spcAft>
                <a:spcPts val="0"/>
              </a:spcAft>
              <a:buSzPct val="85000"/>
              <a:buNone/>
            </a:pPr>
            <a:r>
              <a:rPr b="1" lang="en-US"/>
              <a:t>                                  NISHANTH M</a:t>
            </a:r>
            <a:endParaRPr/>
          </a:p>
          <a:p>
            <a:pPr indent="0" lvl="0" marL="0" rtl="0" algn="l">
              <a:spcBef>
                <a:spcPts val="300"/>
              </a:spcBef>
              <a:spcAft>
                <a:spcPts val="0"/>
              </a:spcAft>
              <a:buSzPct val="85000"/>
              <a:buNone/>
            </a:pPr>
            <a:r>
              <a:rPr b="1" lang="en-US"/>
              <a:t>                                  NISHANTH JC</a:t>
            </a:r>
            <a:endParaRPr/>
          </a:p>
          <a:p>
            <a:pPr indent="0" lvl="0" marL="0" rtl="0" algn="l">
              <a:spcBef>
                <a:spcPts val="300"/>
              </a:spcBef>
              <a:spcAft>
                <a:spcPts val="0"/>
              </a:spcAft>
              <a:buSzPct val="85000"/>
              <a:buNone/>
            </a:pPr>
            <a:r>
              <a:t/>
            </a:r>
            <a:endParaRPr b="1">
              <a:solidFill>
                <a:srgbClr val="252525"/>
              </a:solidFill>
            </a:endParaRPr>
          </a:p>
          <a:p>
            <a:pPr indent="0" lvl="0" marL="0" rtl="0" algn="l">
              <a:spcBef>
                <a:spcPts val="300"/>
              </a:spcBef>
              <a:spcAft>
                <a:spcPts val="0"/>
              </a:spcAft>
              <a:buSzPct val="85000"/>
              <a:buNone/>
            </a:pPr>
            <a:r>
              <a:rPr b="1" lang="en-US">
                <a:solidFill>
                  <a:srgbClr val="252525"/>
                </a:solidFill>
              </a:rPr>
              <a:t>SRN’s: PES2UG19CS257</a:t>
            </a:r>
            <a:r>
              <a:rPr b="1" lang="en-US"/>
              <a:t> </a:t>
            </a:r>
            <a:endParaRPr/>
          </a:p>
          <a:p>
            <a:pPr indent="0" lvl="0" marL="0" rtl="0" algn="l">
              <a:spcBef>
                <a:spcPts val="300"/>
              </a:spcBef>
              <a:spcAft>
                <a:spcPts val="0"/>
              </a:spcAft>
              <a:buSzPct val="85000"/>
              <a:buNone/>
            </a:pPr>
            <a:r>
              <a:rPr b="1" lang="en-US"/>
              <a:t>             PES2UG19CS258</a:t>
            </a:r>
            <a:endParaRPr/>
          </a:p>
          <a:p>
            <a:pPr indent="0" lvl="0" marL="0" rtl="0" algn="l">
              <a:spcBef>
                <a:spcPts val="300"/>
              </a:spcBef>
              <a:spcAft>
                <a:spcPts val="0"/>
              </a:spcAft>
              <a:buSzPct val="85000"/>
              <a:buNone/>
            </a:pPr>
            <a:r>
              <a:rPr b="1" lang="en-US"/>
              <a:t>             PES2UG19CS264</a:t>
            </a:r>
            <a:endParaRPr/>
          </a:p>
          <a:p>
            <a:pPr indent="0" lvl="0" marL="0" rtl="0" algn="l">
              <a:spcBef>
                <a:spcPts val="300"/>
              </a:spcBef>
              <a:spcAft>
                <a:spcPts val="0"/>
              </a:spcAft>
              <a:buSzPct val="85000"/>
              <a:buNone/>
            </a:pPr>
            <a:r>
              <a:rPr b="1" lang="en-US"/>
              <a:t>             PES2UG19CS263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a:buNone/>
            </a:pPr>
            <a:r>
              <a:rPr lang="en-US"/>
              <a:t>REFERENCES(Website links, Books etc.</a:t>
            </a:r>
            <a:endParaRPr/>
          </a:p>
        </p:txBody>
      </p:sp>
      <p:sp>
        <p:nvSpPr>
          <p:cNvPr id="146" name="Google Shape;146;p10"/>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150495" lvl="0" marL="182880" rtl="0" algn="l">
              <a:spcBef>
                <a:spcPts val="0"/>
              </a:spcBef>
              <a:spcAft>
                <a:spcPts val="0"/>
              </a:spcAft>
              <a:buSzPts val="1530"/>
              <a:buChar char="•"/>
            </a:pPr>
            <a:r>
              <a:rPr lang="en-US"/>
              <a:t>Study of </a:t>
            </a:r>
            <a:r>
              <a:rPr lang="en-US"/>
              <a:t>Rechargeable</a:t>
            </a:r>
            <a:r>
              <a:rPr lang="en-US"/>
              <a:t> batteries and application of batteries in the field of electric vehicles/motors from google.</a:t>
            </a:r>
            <a:endParaRPr/>
          </a:p>
          <a:p>
            <a:pPr indent="0" lvl="0" marL="0" rtl="0" algn="l">
              <a:spcBef>
                <a:spcPts val="0"/>
              </a:spcBef>
              <a:spcAft>
                <a:spcPts val="0"/>
              </a:spcAft>
              <a:buNone/>
            </a:pPr>
            <a:r>
              <a:t/>
            </a:r>
            <a:endParaRPr/>
          </a:p>
          <a:p>
            <a:pPr indent="-182880" lvl="0" marL="182880" rtl="0" algn="l">
              <a:spcBef>
                <a:spcPts val="0"/>
              </a:spcBef>
              <a:spcAft>
                <a:spcPts val="0"/>
              </a:spcAft>
              <a:buSzPts val="1530"/>
              <a:buChar char="•"/>
            </a:pPr>
            <a:r>
              <a:rPr lang="en-US"/>
              <a:t>Our Project is made public on tinkercad and this is the link where one can access it.</a:t>
            </a:r>
            <a:endParaRPr/>
          </a:p>
          <a:p>
            <a:pPr indent="-53339" lvl="0" marL="182880" rtl="0" algn="l">
              <a:spcBef>
                <a:spcPts val="480"/>
              </a:spcBef>
              <a:spcAft>
                <a:spcPts val="0"/>
              </a:spcAft>
              <a:buSzPts val="2040"/>
              <a:buNone/>
            </a:pPr>
            <a:r>
              <a:t/>
            </a:r>
            <a:endParaRPr/>
          </a:p>
          <a:p>
            <a:pPr indent="-182880" lvl="0" marL="182880" rtl="0" algn="l">
              <a:spcBef>
                <a:spcPts val="480"/>
              </a:spcBef>
              <a:spcAft>
                <a:spcPts val="0"/>
              </a:spcAft>
              <a:buSzPts val="2040"/>
              <a:buChar char="•"/>
            </a:pPr>
            <a:r>
              <a:rPr lang="en-US"/>
              <a:t>Link-&gt;</a:t>
            </a:r>
            <a:endParaRPr/>
          </a:p>
          <a:p>
            <a:pPr indent="-182880" lvl="0" marL="182880" rtl="0" algn="l">
              <a:spcBef>
                <a:spcPts val="360"/>
              </a:spcBef>
              <a:spcAft>
                <a:spcPts val="0"/>
              </a:spcAft>
              <a:buSzPts val="1530"/>
              <a:buChar char="•"/>
            </a:pPr>
            <a:r>
              <a:rPr b="1" lang="en-US" sz="1800" u="sng">
                <a:solidFill>
                  <a:srgbClr val="0000FF"/>
                </a:solidFill>
                <a:latin typeface="Times New Roman"/>
                <a:ea typeface="Times New Roman"/>
                <a:cs typeface="Times New Roman"/>
                <a:sym typeface="Times New Roman"/>
                <a:hlinkClick r:id="rId3">
                  <a:extLst>
                    <a:ext uri="{A12FA001-AC4F-418D-AE19-62706E023703}">
                      <ahyp:hlinkClr val="tx"/>
                    </a:ext>
                  </a:extLst>
                </a:hlinkClick>
              </a:rPr>
              <a:t>https://www.tinkercad.com/things/imSwDhu70jK-mpca-project-nimh-controlled-battery-charger-with-text-display</a:t>
            </a:r>
            <a:r>
              <a:rPr b="1" lang="en-US" sz="1800">
                <a:latin typeface="Times New Roman"/>
                <a:ea typeface="Times New Roman"/>
                <a:cs typeface="Times New Roman"/>
                <a:sym typeface="Times New Roman"/>
              </a:rPr>
              <a:t> </a:t>
            </a:r>
            <a:endParaRPr b="1" sz="1800">
              <a:latin typeface="Times New Roman"/>
              <a:ea typeface="Times New Roman"/>
              <a:cs typeface="Times New Roman"/>
              <a:sym typeface="Times New Roman"/>
            </a:endParaRPr>
          </a:p>
          <a:p>
            <a:pPr indent="-200025" lvl="0" marL="182880" rtl="0" algn="l">
              <a:spcBef>
                <a:spcPts val="360"/>
              </a:spcBef>
              <a:spcAft>
                <a:spcPts val="0"/>
              </a:spcAft>
              <a:buSzPts val="1800"/>
              <a:buFont typeface="Times New Roman"/>
              <a:buChar char="•"/>
            </a:pPr>
            <a:r>
              <a:rPr b="1" lang="en-US" sz="1800">
                <a:latin typeface="Times New Roman"/>
                <a:ea typeface="Times New Roman"/>
                <a:cs typeface="Times New Roman"/>
                <a:sym typeface="Times New Roman"/>
              </a:rPr>
              <a:t>(</a:t>
            </a:r>
            <a:r>
              <a:rPr b="1" lang="en-US" sz="1800">
                <a:latin typeface="Times New Roman"/>
                <a:ea typeface="Times New Roman"/>
                <a:cs typeface="Times New Roman"/>
                <a:sym typeface="Times New Roman"/>
              </a:rPr>
              <a:t>MPCA PROJECT-NiMh controlled battery charger with text display)</a:t>
            </a:r>
            <a:endParaRPr b="1"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3740"/>
              <a:buNone/>
            </a:pPr>
            <a:r>
              <a:t/>
            </a:r>
            <a:endParaRPr sz="4400"/>
          </a:p>
          <a:p>
            <a:pPr indent="0" lvl="0" marL="0" rtl="0" algn="ctr">
              <a:spcBef>
                <a:spcPts val="880"/>
              </a:spcBef>
              <a:spcAft>
                <a:spcPts val="0"/>
              </a:spcAft>
              <a:buSzPts val="3740"/>
              <a:buNone/>
            </a:pPr>
            <a:r>
              <a:t/>
            </a:r>
            <a:endParaRPr sz="4400"/>
          </a:p>
          <a:p>
            <a:pPr indent="0" lvl="0" marL="0" rtl="0" algn="ctr">
              <a:spcBef>
                <a:spcPts val="880"/>
              </a:spcBef>
              <a:spcAft>
                <a:spcPts val="0"/>
              </a:spcAft>
              <a:buSzPts val="3740"/>
              <a:buNone/>
            </a:pPr>
            <a:r>
              <a:rPr lang="en-US" sz="4400">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Arial"/>
              <a:buNone/>
            </a:pPr>
            <a:r>
              <a:rPr lang="en-US" sz="3600"/>
              <a:t>PROBLEM STATEMENT</a:t>
            </a:r>
            <a:endParaRPr/>
          </a:p>
        </p:txBody>
      </p:sp>
      <p:sp>
        <p:nvSpPr>
          <p:cNvPr id="97" name="Google Shape;97;p2"/>
          <p:cNvSpPr txBox="1"/>
          <p:nvPr>
            <p:ph idx="1" type="body"/>
          </p:nvPr>
        </p:nvSpPr>
        <p:spPr>
          <a:xfrm>
            <a:off x="451974" y="1628800"/>
            <a:ext cx="82296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720"/>
              <a:buNone/>
            </a:pPr>
            <a:r>
              <a:t/>
            </a:r>
            <a:endParaRPr sz="3200"/>
          </a:p>
          <a:p>
            <a:pPr indent="0" lvl="0" marL="0" rtl="0" algn="l">
              <a:spcBef>
                <a:spcPts val="640"/>
              </a:spcBef>
              <a:spcAft>
                <a:spcPts val="0"/>
              </a:spcAft>
              <a:buSzPts val="2720"/>
              <a:buNone/>
            </a:pPr>
            <a:r>
              <a:t/>
            </a:r>
            <a:endParaRPr sz="3200"/>
          </a:p>
          <a:p>
            <a:pPr indent="-10159" lvl="0" marL="182880" rtl="0" algn="l">
              <a:spcBef>
                <a:spcPts val="640"/>
              </a:spcBef>
              <a:spcAft>
                <a:spcPts val="0"/>
              </a:spcAft>
              <a:buSzPts val="2720"/>
              <a:buNone/>
            </a:pPr>
            <a:r>
              <a:t/>
            </a:r>
            <a:endParaRPr sz="3200"/>
          </a:p>
        </p:txBody>
      </p:sp>
      <p:sp>
        <p:nvSpPr>
          <p:cNvPr id="98" name="Google Shape;98;p2"/>
          <p:cNvSpPr txBox="1"/>
          <p:nvPr/>
        </p:nvSpPr>
        <p:spPr>
          <a:xfrm>
            <a:off x="179512" y="1916832"/>
            <a:ext cx="8064896"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rgbClr val="000000"/>
                </a:solidFill>
                <a:latin typeface="Arial"/>
                <a:ea typeface="Arial"/>
                <a:cs typeface="Arial"/>
                <a:sym typeface="Arial"/>
              </a:rPr>
              <a:t>Create an Arduino Controlled Battery Charger</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b="0" i="0" lang="en-US" sz="2800">
                <a:solidFill>
                  <a:srgbClr val="000000"/>
                </a:solidFill>
                <a:latin typeface="Arial"/>
                <a:ea typeface="Arial"/>
                <a:cs typeface="Arial"/>
                <a:sym typeface="Arial"/>
              </a:rPr>
              <a:t>An Arduino and attached charging circuit is used to monitor and control the charging of NiMH rechargeable batteries</a:t>
            </a:r>
            <a:endParaRPr sz="2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INTRODUCTION</a:t>
            </a:r>
            <a:endParaRPr/>
          </a:p>
        </p:txBody>
      </p:sp>
      <p:sp>
        <p:nvSpPr>
          <p:cNvPr id="104" name="Google Shape;104;p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40"/>
              <a:buNone/>
            </a:pPr>
            <a:r>
              <a:rPr b="0" i="0" lang="en-US">
                <a:solidFill>
                  <a:srgbClr val="000000"/>
                </a:solidFill>
              </a:rPr>
              <a:t>Rechargeable batteries are a great way to power your portable electronics. They can save you a lot of money and when properly recycled, they are much better for the environment. In order to get the most out of your rechargeable batteries, they need to be properly charged. That means that you need a good charger. </a:t>
            </a:r>
            <a:r>
              <a:rPr lang="en-US">
                <a:solidFill>
                  <a:srgbClr val="000000"/>
                </a:solidFill>
              </a:rPr>
              <a:t>One</a:t>
            </a:r>
            <a:r>
              <a:rPr b="0" i="0" lang="en-US">
                <a:solidFill>
                  <a:srgbClr val="000000"/>
                </a:solidFill>
              </a:rPr>
              <a:t> could spend a lot of money on a commercial charger, but it's much more fun to build one </a:t>
            </a:r>
            <a:r>
              <a:rPr lang="en-US">
                <a:solidFill>
                  <a:srgbClr val="000000"/>
                </a:solidFill>
              </a:rPr>
              <a:t>by ourselves</a:t>
            </a:r>
            <a:r>
              <a:rPr b="0" i="0" lang="en-US">
                <a:solidFill>
                  <a:srgbClr val="000000"/>
                </a:solidFill>
              </a:rPr>
              <a:t>. So here is how </a:t>
            </a:r>
            <a:r>
              <a:rPr lang="en-US">
                <a:solidFill>
                  <a:srgbClr val="000000"/>
                </a:solidFill>
              </a:rPr>
              <a:t>we</a:t>
            </a:r>
            <a:r>
              <a:rPr b="0" i="0" lang="en-US">
                <a:solidFill>
                  <a:srgbClr val="000000"/>
                </a:solidFill>
              </a:rPr>
              <a:t> build an Arduino controlled battery charger that shuts down if any safety hazards are present.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BLOCK DIAGRAM</a:t>
            </a:r>
            <a:endParaRPr/>
          </a:p>
        </p:txBody>
      </p:sp>
      <p:pic>
        <p:nvPicPr>
          <p:cNvPr id="110" name="Google Shape;110;p4"/>
          <p:cNvPicPr preferRelativeResize="0"/>
          <p:nvPr>
            <p:ph idx="1" type="body"/>
          </p:nvPr>
        </p:nvPicPr>
        <p:blipFill rotWithShape="1">
          <a:blip r:embed="rId3">
            <a:alphaModFix/>
          </a:blip>
          <a:srcRect b="2381" l="0" r="0" t="0"/>
          <a:stretch/>
        </p:blipFill>
        <p:spPr>
          <a:xfrm>
            <a:off x="827584" y="1638300"/>
            <a:ext cx="7272808" cy="4686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457200" y="533400"/>
            <a:ext cx="8229600" cy="152744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3600"/>
              <a:buFont typeface="Arial"/>
              <a:buNone/>
            </a:pPr>
            <a:r>
              <a:rPr i="0" lang="en-US" sz="3600">
                <a:solidFill>
                  <a:srgbClr val="000000"/>
                </a:solidFill>
              </a:rPr>
              <a:t>THE </a:t>
            </a:r>
            <a:r>
              <a:rPr lang="en-US" sz="3600">
                <a:solidFill>
                  <a:srgbClr val="000000"/>
                </a:solidFill>
              </a:rPr>
              <a:t>CHARGING CIRCUIT</a:t>
            </a:r>
            <a:br>
              <a:rPr i="0" lang="en-US">
                <a:solidFill>
                  <a:srgbClr val="000000"/>
                </a:solidFill>
              </a:rPr>
            </a:br>
            <a:endParaRPr/>
          </a:p>
        </p:txBody>
      </p:sp>
      <p:pic>
        <p:nvPicPr>
          <p:cNvPr id="116" name="Google Shape;116;p5"/>
          <p:cNvPicPr preferRelativeResize="0"/>
          <p:nvPr>
            <p:ph idx="1" type="body"/>
          </p:nvPr>
        </p:nvPicPr>
        <p:blipFill rotWithShape="1">
          <a:blip r:embed="rId3">
            <a:alphaModFix/>
          </a:blip>
          <a:srcRect b="0" l="0" r="0" t="0"/>
          <a:stretch/>
        </p:blipFill>
        <p:spPr>
          <a:xfrm>
            <a:off x="1374275" y="2276872"/>
            <a:ext cx="6395450" cy="3870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REQUIRED COMPONENTS</a:t>
            </a:r>
            <a:endParaRPr/>
          </a:p>
        </p:txBody>
      </p:sp>
      <p:sp>
        <p:nvSpPr>
          <p:cNvPr id="122" name="Google Shape;122;p6"/>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Font typeface="Arial"/>
              <a:buChar char="•"/>
            </a:pPr>
            <a:r>
              <a:rPr b="0" i="0" lang="en-US">
                <a:solidFill>
                  <a:srgbClr val="000000"/>
                </a:solidFill>
                <a:latin typeface="Arial"/>
                <a:ea typeface="Arial"/>
                <a:cs typeface="Arial"/>
                <a:sym typeface="Arial"/>
              </a:rPr>
              <a:t>Arduino Microcontroller</a:t>
            </a:r>
            <a:endParaRPr/>
          </a:p>
          <a:p>
            <a:pPr indent="-182880" lvl="0" marL="182880" rtl="0" algn="l">
              <a:spcBef>
                <a:spcPts val="480"/>
              </a:spcBef>
              <a:spcAft>
                <a:spcPts val="0"/>
              </a:spcAft>
              <a:buSzPts val="2040"/>
              <a:buFont typeface="Arial"/>
              <a:buChar char="•"/>
            </a:pPr>
            <a:r>
              <a:rPr b="0" i="0" lang="en-US">
                <a:solidFill>
                  <a:srgbClr val="000000"/>
                </a:solidFill>
                <a:latin typeface="Arial"/>
                <a:ea typeface="Arial"/>
                <a:cs typeface="Arial"/>
                <a:sym typeface="Arial"/>
              </a:rPr>
              <a:t>NiMH AA Battery</a:t>
            </a:r>
            <a:endParaRPr/>
          </a:p>
          <a:p>
            <a:pPr indent="-182880" lvl="0" marL="182880" rtl="0" algn="l">
              <a:spcBef>
                <a:spcPts val="480"/>
              </a:spcBef>
              <a:spcAft>
                <a:spcPts val="0"/>
              </a:spcAft>
              <a:buSzPts val="2040"/>
              <a:buFont typeface="Arial"/>
              <a:buChar char="•"/>
            </a:pPr>
            <a:r>
              <a:rPr b="0" i="0" lang="en-US">
                <a:solidFill>
                  <a:srgbClr val="000000"/>
                </a:solidFill>
                <a:latin typeface="Arial"/>
                <a:ea typeface="Arial"/>
                <a:cs typeface="Arial"/>
                <a:sym typeface="Arial"/>
              </a:rPr>
              <a:t>10 ohm Power Resistor (rated for at least 5 watts)</a:t>
            </a:r>
            <a:endParaRPr/>
          </a:p>
          <a:p>
            <a:pPr indent="-182880" lvl="0" marL="182880" rtl="0" algn="l">
              <a:spcBef>
                <a:spcPts val="480"/>
              </a:spcBef>
              <a:spcAft>
                <a:spcPts val="0"/>
              </a:spcAft>
              <a:buSzPts val="2040"/>
              <a:buFont typeface="Arial"/>
              <a:buChar char="•"/>
            </a:pPr>
            <a:r>
              <a:rPr b="0" i="0" lang="en-US">
                <a:solidFill>
                  <a:srgbClr val="000000"/>
                </a:solidFill>
                <a:latin typeface="Arial"/>
                <a:ea typeface="Arial"/>
                <a:cs typeface="Arial"/>
                <a:sym typeface="Arial"/>
              </a:rPr>
              <a:t>1 Mohm resistor</a:t>
            </a:r>
            <a:endParaRPr/>
          </a:p>
          <a:p>
            <a:pPr indent="-182880" lvl="0" marL="182880" rtl="0" algn="l">
              <a:spcBef>
                <a:spcPts val="480"/>
              </a:spcBef>
              <a:spcAft>
                <a:spcPts val="0"/>
              </a:spcAft>
              <a:buSzPts val="2040"/>
              <a:buFont typeface="Arial"/>
              <a:buChar char="•"/>
            </a:pPr>
            <a:r>
              <a:rPr b="0" i="0" lang="en-US">
                <a:solidFill>
                  <a:srgbClr val="000000"/>
                </a:solidFill>
                <a:latin typeface="Arial"/>
                <a:ea typeface="Arial"/>
                <a:cs typeface="Arial"/>
                <a:sym typeface="Arial"/>
              </a:rPr>
              <a:t>1 µF Capacitor</a:t>
            </a:r>
            <a:endParaRPr/>
          </a:p>
          <a:p>
            <a:pPr indent="-182880" lvl="0" marL="182880" rtl="0" algn="l">
              <a:spcBef>
                <a:spcPts val="480"/>
              </a:spcBef>
              <a:spcAft>
                <a:spcPts val="0"/>
              </a:spcAft>
              <a:buSzPts val="2040"/>
              <a:buFont typeface="Arial"/>
              <a:buChar char="•"/>
            </a:pPr>
            <a:r>
              <a:rPr b="0" i="0" lang="en-US">
                <a:solidFill>
                  <a:srgbClr val="000000"/>
                </a:solidFill>
                <a:latin typeface="Arial"/>
                <a:ea typeface="Arial"/>
                <a:cs typeface="Arial"/>
                <a:sym typeface="Arial"/>
              </a:rPr>
              <a:t>IRF510 MOSFET</a:t>
            </a:r>
            <a:endParaRPr/>
          </a:p>
          <a:p>
            <a:pPr indent="-182880" lvl="0" marL="182880" rtl="0" algn="l">
              <a:spcBef>
                <a:spcPts val="480"/>
              </a:spcBef>
              <a:spcAft>
                <a:spcPts val="0"/>
              </a:spcAft>
              <a:buSzPts val="2040"/>
              <a:buFont typeface="Arial"/>
              <a:buChar char="•"/>
            </a:pPr>
            <a:r>
              <a:rPr b="0" i="0" lang="en-US">
                <a:solidFill>
                  <a:srgbClr val="000000"/>
                </a:solidFill>
                <a:latin typeface="Arial"/>
                <a:ea typeface="Arial"/>
                <a:cs typeface="Arial"/>
                <a:sym typeface="Arial"/>
              </a:rPr>
              <a:t>TMP36 Temperature Sensor</a:t>
            </a:r>
            <a:endParaRPr/>
          </a:p>
          <a:p>
            <a:pPr indent="-182880" lvl="0" marL="182880" rtl="0" algn="l">
              <a:spcBef>
                <a:spcPts val="480"/>
              </a:spcBef>
              <a:spcAft>
                <a:spcPts val="0"/>
              </a:spcAft>
              <a:buSzPts val="2040"/>
              <a:buFont typeface="Arial"/>
              <a:buChar char="•"/>
            </a:pPr>
            <a:r>
              <a:rPr b="0" i="0" lang="en-US">
                <a:solidFill>
                  <a:srgbClr val="000000"/>
                </a:solidFill>
                <a:latin typeface="Arial"/>
                <a:ea typeface="Arial"/>
                <a:cs typeface="Arial"/>
                <a:sym typeface="Arial"/>
              </a:rPr>
              <a:t>5V Regulated Power Supply</a:t>
            </a:r>
            <a:endParaRPr/>
          </a:p>
          <a:p>
            <a:pPr indent="-182880" lvl="0" marL="182880" rtl="0" algn="l">
              <a:spcBef>
                <a:spcPts val="480"/>
              </a:spcBef>
              <a:spcAft>
                <a:spcPts val="0"/>
              </a:spcAft>
              <a:buSzPts val="2040"/>
              <a:buFont typeface="Arial"/>
              <a:buChar char="•"/>
            </a:pPr>
            <a:r>
              <a:rPr b="0" i="0" lang="en-US">
                <a:solidFill>
                  <a:srgbClr val="000000"/>
                </a:solidFill>
                <a:latin typeface="Arial"/>
                <a:ea typeface="Arial"/>
                <a:cs typeface="Arial"/>
                <a:sym typeface="Arial"/>
              </a:rPr>
              <a:t>Prototyping Breadboard</a:t>
            </a:r>
            <a:endParaRPr/>
          </a:p>
          <a:p>
            <a:pPr indent="-182880" lvl="0" marL="182880" rtl="0" algn="l">
              <a:spcBef>
                <a:spcPts val="480"/>
              </a:spcBef>
              <a:spcAft>
                <a:spcPts val="0"/>
              </a:spcAft>
              <a:buSzPts val="2040"/>
              <a:buFont typeface="Arial"/>
              <a:buChar char="•"/>
            </a:pPr>
            <a:r>
              <a:rPr b="0" i="0" lang="en-US">
                <a:solidFill>
                  <a:srgbClr val="000000"/>
                </a:solidFill>
                <a:latin typeface="Arial"/>
                <a:ea typeface="Arial"/>
                <a:cs typeface="Arial"/>
                <a:sym typeface="Arial"/>
              </a:rPr>
              <a:t>Wires</a:t>
            </a:r>
            <a:endParaRPr/>
          </a:p>
          <a:p>
            <a:pPr indent="-53339" lvl="0" marL="182880" rtl="0" algn="l">
              <a:spcBef>
                <a:spcPts val="480"/>
              </a:spcBef>
              <a:spcAft>
                <a:spcPts val="0"/>
              </a:spcAft>
              <a:buSzPts val="204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PROJECT DESCRIPTION</a:t>
            </a:r>
            <a:endParaRPr/>
          </a:p>
        </p:txBody>
      </p:sp>
      <p:sp>
        <p:nvSpPr>
          <p:cNvPr id="128" name="Google Shape;128;p7"/>
          <p:cNvSpPr txBox="1"/>
          <p:nvPr>
            <p:ph idx="1" type="body"/>
          </p:nvPr>
        </p:nvSpPr>
        <p:spPr>
          <a:xfrm>
            <a:off x="395536" y="1628800"/>
            <a:ext cx="82296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700"/>
              <a:buNone/>
            </a:pPr>
            <a:r>
              <a:rPr b="0" i="0" lang="en-US" sz="2000">
                <a:solidFill>
                  <a:srgbClr val="000000"/>
                </a:solidFill>
              </a:rPr>
              <a:t>The circuit design for this charger is a basic Arduino controlled power supply. The circuit is powered by a 5-volt regulated voltage source such as an AC adapter or an ATX computer power supply. Most USB ports would not appropriate for this project because of the current limitations. The 5V source charges the battery through a 10 ohm power resistor and a power </a:t>
            </a:r>
            <a:r>
              <a:rPr lang="en-US" sz="2000"/>
              <a:t>MOSFET</a:t>
            </a:r>
            <a:r>
              <a:rPr b="0" i="0" lang="en-US" sz="2000">
                <a:solidFill>
                  <a:srgbClr val="000000"/>
                </a:solidFill>
              </a:rPr>
              <a:t>. The MOSFET sets how much current is allowed to flow into the battery. The resistor is included as an easy way to monitor the current. This is done by connecting each terminal to analog input pins on the Arduino and measuring the voltage on each side. The MOSFET is controlled by a </a:t>
            </a:r>
            <a:r>
              <a:rPr lang="en-US" sz="2000"/>
              <a:t>PWM Output</a:t>
            </a:r>
            <a:r>
              <a:rPr b="0" i="0" lang="en-US" sz="2000"/>
              <a:t> </a:t>
            </a:r>
            <a:r>
              <a:rPr b="0" i="0" lang="en-US" sz="2000">
                <a:solidFill>
                  <a:srgbClr val="000000"/>
                </a:solidFill>
              </a:rPr>
              <a:t>pin on the Arduino. The pulses of the pulse width modulation signal are smoothed out into a steady voltage signal by a 1M resistor and a 1 µF capacitor. This circuit allows the Arduino to monitor and control the current flowing into the battery.</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PROJECT DESCRIPTION</a:t>
            </a:r>
            <a:endParaRPr/>
          </a:p>
        </p:txBody>
      </p:sp>
      <p:sp>
        <p:nvSpPr>
          <p:cNvPr id="134" name="Google Shape;134;p8"/>
          <p:cNvSpPr txBox="1"/>
          <p:nvPr>
            <p:ph idx="1" type="body"/>
          </p:nvPr>
        </p:nvSpPr>
        <p:spPr>
          <a:xfrm>
            <a:off x="395536" y="16288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1700"/>
              <a:buChar char="•"/>
            </a:pPr>
            <a:r>
              <a:rPr b="0" i="0" lang="en-US" sz="2000">
                <a:solidFill>
                  <a:srgbClr val="000000"/>
                </a:solidFill>
              </a:rPr>
              <a:t>As an extra precaution, we included a TMP36 temperature sensor to monitor the temperature of a battery. This sensor outputs a signal voltage that directly corresponds to the temperature. So it doesn’t require calibration or balancing like a thermistor does. The sensor is placed as close to the battery as possible to get the correct temperature reading. The pins of the sensor are then connected 5V, GND, and an analog input pin on the Arduino. </a:t>
            </a:r>
            <a:endParaRPr b="0" i="0" sz="2000">
              <a:solidFill>
                <a:srgbClr val="000000"/>
              </a:solidFill>
            </a:endParaRPr>
          </a:p>
          <a:p>
            <a:pPr indent="0" lvl="0" marL="182880" rtl="0" algn="l">
              <a:spcBef>
                <a:spcPts val="0"/>
              </a:spcBef>
              <a:spcAft>
                <a:spcPts val="0"/>
              </a:spcAft>
              <a:buNone/>
            </a:pPr>
            <a:r>
              <a:t/>
            </a:r>
            <a:endParaRPr sz="2000">
              <a:solidFill>
                <a:srgbClr val="000000"/>
              </a:solidFill>
            </a:endParaRPr>
          </a:p>
          <a:p>
            <a:pPr indent="-201930" lvl="0" marL="182880" rtl="0" algn="l">
              <a:spcBef>
                <a:spcPts val="0"/>
              </a:spcBef>
              <a:spcAft>
                <a:spcPts val="0"/>
              </a:spcAft>
              <a:buClr>
                <a:srgbClr val="000000"/>
              </a:buClr>
              <a:buSzPts val="2000"/>
              <a:buChar char="•"/>
            </a:pPr>
            <a:r>
              <a:rPr lang="en-US" sz="2000">
                <a:solidFill>
                  <a:srgbClr val="000000"/>
                </a:solidFill>
              </a:rPr>
              <a:t>The safety parameters of the battery is set to 1.5V ,maximum allowable temperature is set to 35 degrees </a:t>
            </a:r>
            <a:r>
              <a:rPr lang="en-US" sz="2000">
                <a:solidFill>
                  <a:srgbClr val="000000"/>
                </a:solidFill>
              </a:rPr>
              <a:t>celsius and the charging time is set to 13 hours. If any of the safety parameters exceed the threshold or if the battery charger finishes its charging time, then the LED will start flickering and an appropriate message is displayed on the LCD screen.</a:t>
            </a:r>
            <a:endParaRPr sz="2000">
              <a:solidFill>
                <a:srgbClr val="000000"/>
              </a:solidFill>
            </a:endParaRPr>
          </a:p>
          <a:p>
            <a:pPr indent="0" lvl="0" marL="0" rtl="0" algn="l">
              <a:spcBef>
                <a:spcPts val="400"/>
              </a:spcBef>
              <a:spcAft>
                <a:spcPts val="0"/>
              </a:spcAft>
              <a:buSzPts val="1700"/>
              <a:buNone/>
            </a:pPr>
            <a:r>
              <a:t/>
            </a:r>
            <a:endParaRPr b="0" i="0" sz="20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APPLICATIONS</a:t>
            </a:r>
            <a:endParaRPr/>
          </a:p>
        </p:txBody>
      </p:sp>
      <p:sp>
        <p:nvSpPr>
          <p:cNvPr id="140" name="Google Shape;140;p9"/>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1700"/>
              <a:buChar char="•"/>
            </a:pPr>
            <a:r>
              <a:rPr lang="en-US" sz="2000"/>
              <a:t>Many battery chargers do not provide efficient and reliable charging cycles. This means the charger may leave the battery improperly charged, which can reduce the battery’s life and possibly damage the battery. Hence and Arduino controlled battery charger is used to charge NiMh batteries.</a:t>
            </a:r>
            <a:endParaRPr/>
          </a:p>
          <a:p>
            <a:pPr indent="-182880" lvl="0" marL="182880" rtl="0" algn="l">
              <a:spcBef>
                <a:spcPts val="400"/>
              </a:spcBef>
              <a:spcAft>
                <a:spcPts val="0"/>
              </a:spcAft>
              <a:buSzPts val="1700"/>
              <a:buChar char="•"/>
            </a:pPr>
            <a:r>
              <a:rPr b="0" i="0" lang="en-US" sz="2000">
                <a:solidFill>
                  <a:srgbClr val="000000"/>
                </a:solidFill>
              </a:rPr>
              <a:t>As an extra precaution, we included a TMP36 temperature sensor to monitor the temperature of a battery. This sensor outputs a signal voltage that directly corresponds to the temperature. </a:t>
            </a:r>
            <a:r>
              <a:rPr lang="en-US" sz="2000">
                <a:solidFill>
                  <a:srgbClr val="000000"/>
                </a:solidFill>
              </a:rPr>
              <a:t>If the temperature exceeds a certain value, the voltage supply is cut off and the red LED glows.</a:t>
            </a:r>
            <a:endParaRPr sz="2000">
              <a:solidFill>
                <a:srgbClr val="000000"/>
              </a:solidFill>
            </a:endParaRPr>
          </a:p>
          <a:p>
            <a:pPr indent="-201930" lvl="0" marL="182880" rtl="0" algn="l">
              <a:spcBef>
                <a:spcPts val="400"/>
              </a:spcBef>
              <a:spcAft>
                <a:spcPts val="0"/>
              </a:spcAft>
              <a:buClr>
                <a:srgbClr val="000000"/>
              </a:buClr>
              <a:buSzPts val="2000"/>
              <a:buChar char="•"/>
            </a:pPr>
            <a:r>
              <a:rPr lang="en-US" sz="2000">
                <a:solidFill>
                  <a:srgbClr val="000000"/>
                </a:solidFill>
              </a:rPr>
              <a:t>This NiMh or AA battery charger can be further taken into the field of electric vehicles where the Lithium-Ion (Li-IOn) batteries of vehicles can be monitored and if the safety parameters or threshold is exceeded the batteries stop charging.</a:t>
            </a:r>
            <a:endParaRPr sz="20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larity">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2020-04-03T15:43:14Z</dcterms:created>
  <dc:creator>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0x010100DBAC50C095C5A8468053449A6B3176EE</vt:lpwstr>
  </property>
</Properties>
</file>