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66" r:id="rId4"/>
    <p:sldId id="267" r:id="rId5"/>
    <p:sldId id="271" r:id="rId6"/>
    <p:sldId id="268" r:id="rId7"/>
    <p:sldId id="269" r:id="rId8"/>
    <p:sldId id="270" r:id="rId9"/>
    <p:sldId id="259" r:id="rId10"/>
    <p:sldId id="278" r:id="rId11"/>
    <p:sldId id="272" r:id="rId12"/>
    <p:sldId id="260" r:id="rId13"/>
    <p:sldId id="262" r:id="rId14"/>
    <p:sldId id="273" r:id="rId15"/>
    <p:sldId id="263" r:id="rId16"/>
    <p:sldId id="274" r:id="rId17"/>
    <p:sldId id="275" r:id="rId18"/>
    <p:sldId id="276" r:id="rId19"/>
    <p:sldId id="264"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7F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835D5-A941-4CEB-A8AA-A615B186F988}" type="datetimeFigureOut">
              <a:rPr lang="en-US" smtClean="0"/>
              <a:t>16-Oct-21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0EA94-4B4D-4FF3-993C-3722CB0DA290}" type="slidenum">
              <a:rPr lang="en-US" smtClean="0"/>
              <a:t>‹#›</a:t>
            </a:fld>
            <a:endParaRPr lang="en-US"/>
          </a:p>
        </p:txBody>
      </p:sp>
    </p:spTree>
    <p:extLst>
      <p:ext uri="{BB962C8B-B14F-4D97-AF65-F5344CB8AC3E}">
        <p14:creationId xmlns:p14="http://schemas.microsoft.com/office/powerpoint/2010/main" val="2380183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4b06656a1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4b06656a1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1500D-4DF6-45B2-BADE-389A379FB1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81966C-E0DF-476E-9CB4-1EC256AF49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4B9D6B-9539-44AD-ADC1-F5052DD26D95}"/>
              </a:ext>
            </a:extLst>
          </p:cNvPr>
          <p:cNvSpPr>
            <a:spLocks noGrp="1"/>
          </p:cNvSpPr>
          <p:nvPr>
            <p:ph type="dt" sz="half" idx="10"/>
          </p:nvPr>
        </p:nvSpPr>
        <p:spPr/>
        <p:txBody>
          <a:bodyPr/>
          <a:lstStyle/>
          <a:p>
            <a:fld id="{0C17E5DD-484F-46C4-8B5D-6753238D4A5D}" type="datetimeFigureOut">
              <a:rPr lang="en-US" smtClean="0"/>
              <a:t>16-Oct-21</a:t>
            </a:fld>
            <a:endParaRPr lang="en-US"/>
          </a:p>
        </p:txBody>
      </p:sp>
      <p:sp>
        <p:nvSpPr>
          <p:cNvPr id="5" name="Footer Placeholder 4">
            <a:extLst>
              <a:ext uri="{FF2B5EF4-FFF2-40B4-BE49-F238E27FC236}">
                <a16:creationId xmlns:a16="http://schemas.microsoft.com/office/drawing/2014/main" id="{87A880F9-4240-46C0-B8F4-BF2F77061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EF54B-498B-4E48-A16F-EF34182A148E}"/>
              </a:ext>
            </a:extLst>
          </p:cNvPr>
          <p:cNvSpPr>
            <a:spLocks noGrp="1"/>
          </p:cNvSpPr>
          <p:nvPr>
            <p:ph type="sldNum" sz="quarter" idx="12"/>
          </p:nvPr>
        </p:nvSpPr>
        <p:spPr/>
        <p:txBody>
          <a:bodyPr/>
          <a:lstStyle/>
          <a:p>
            <a:fld id="{B5111D88-AA89-4841-8768-F0B25C5BFF47}" type="slidenum">
              <a:rPr lang="en-US" smtClean="0"/>
              <a:t>‹#›</a:t>
            </a:fld>
            <a:endParaRPr lang="en-US"/>
          </a:p>
        </p:txBody>
      </p:sp>
    </p:spTree>
    <p:extLst>
      <p:ext uri="{BB962C8B-B14F-4D97-AF65-F5344CB8AC3E}">
        <p14:creationId xmlns:p14="http://schemas.microsoft.com/office/powerpoint/2010/main" val="84422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BCDD-6A7D-4C2F-B614-A1900B2120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87F048-665B-4D6F-9E84-04F2DBEF5B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8861DC-935A-4B6C-BF76-F83CB2444E45}"/>
              </a:ext>
            </a:extLst>
          </p:cNvPr>
          <p:cNvSpPr>
            <a:spLocks noGrp="1"/>
          </p:cNvSpPr>
          <p:nvPr>
            <p:ph type="dt" sz="half" idx="10"/>
          </p:nvPr>
        </p:nvSpPr>
        <p:spPr/>
        <p:txBody>
          <a:bodyPr/>
          <a:lstStyle/>
          <a:p>
            <a:fld id="{0C17E5DD-484F-46C4-8B5D-6753238D4A5D}" type="datetimeFigureOut">
              <a:rPr lang="en-US" smtClean="0"/>
              <a:t>16-Oct-21</a:t>
            </a:fld>
            <a:endParaRPr lang="en-US"/>
          </a:p>
        </p:txBody>
      </p:sp>
      <p:sp>
        <p:nvSpPr>
          <p:cNvPr id="5" name="Footer Placeholder 4">
            <a:extLst>
              <a:ext uri="{FF2B5EF4-FFF2-40B4-BE49-F238E27FC236}">
                <a16:creationId xmlns:a16="http://schemas.microsoft.com/office/drawing/2014/main" id="{2880207A-7216-417F-BB24-012CAAF1A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A08404-077E-4547-A62B-1D23F6F97B26}"/>
              </a:ext>
            </a:extLst>
          </p:cNvPr>
          <p:cNvSpPr>
            <a:spLocks noGrp="1"/>
          </p:cNvSpPr>
          <p:nvPr>
            <p:ph type="sldNum" sz="quarter" idx="12"/>
          </p:nvPr>
        </p:nvSpPr>
        <p:spPr/>
        <p:txBody>
          <a:bodyPr/>
          <a:lstStyle/>
          <a:p>
            <a:fld id="{B5111D88-AA89-4841-8768-F0B25C5BFF47}" type="slidenum">
              <a:rPr lang="en-US" smtClean="0"/>
              <a:t>‹#›</a:t>
            </a:fld>
            <a:endParaRPr lang="en-US"/>
          </a:p>
        </p:txBody>
      </p:sp>
    </p:spTree>
    <p:extLst>
      <p:ext uri="{BB962C8B-B14F-4D97-AF65-F5344CB8AC3E}">
        <p14:creationId xmlns:p14="http://schemas.microsoft.com/office/powerpoint/2010/main" val="290425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36E150-A4A0-42AF-9B00-28ACDF578E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C8A359-A210-4C13-8483-8A593BAE2D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6E033-244E-49EF-A3AD-6B85887ED708}"/>
              </a:ext>
            </a:extLst>
          </p:cNvPr>
          <p:cNvSpPr>
            <a:spLocks noGrp="1"/>
          </p:cNvSpPr>
          <p:nvPr>
            <p:ph type="dt" sz="half" idx="10"/>
          </p:nvPr>
        </p:nvSpPr>
        <p:spPr/>
        <p:txBody>
          <a:bodyPr/>
          <a:lstStyle/>
          <a:p>
            <a:fld id="{0C17E5DD-484F-46C4-8B5D-6753238D4A5D}" type="datetimeFigureOut">
              <a:rPr lang="en-US" smtClean="0"/>
              <a:t>16-Oct-21</a:t>
            </a:fld>
            <a:endParaRPr lang="en-US"/>
          </a:p>
        </p:txBody>
      </p:sp>
      <p:sp>
        <p:nvSpPr>
          <p:cNvPr id="5" name="Footer Placeholder 4">
            <a:extLst>
              <a:ext uri="{FF2B5EF4-FFF2-40B4-BE49-F238E27FC236}">
                <a16:creationId xmlns:a16="http://schemas.microsoft.com/office/drawing/2014/main" id="{56E34967-F91E-479C-BA49-C0BD0A009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0A257-212D-43C4-ACD8-E5D759D48881}"/>
              </a:ext>
            </a:extLst>
          </p:cNvPr>
          <p:cNvSpPr>
            <a:spLocks noGrp="1"/>
          </p:cNvSpPr>
          <p:nvPr>
            <p:ph type="sldNum" sz="quarter" idx="12"/>
          </p:nvPr>
        </p:nvSpPr>
        <p:spPr/>
        <p:txBody>
          <a:bodyPr/>
          <a:lstStyle/>
          <a:p>
            <a:fld id="{B5111D88-AA89-4841-8768-F0B25C5BFF47}" type="slidenum">
              <a:rPr lang="en-US" smtClean="0"/>
              <a:t>‹#›</a:t>
            </a:fld>
            <a:endParaRPr lang="en-US"/>
          </a:p>
        </p:txBody>
      </p:sp>
    </p:spTree>
    <p:extLst>
      <p:ext uri="{BB962C8B-B14F-4D97-AF65-F5344CB8AC3E}">
        <p14:creationId xmlns:p14="http://schemas.microsoft.com/office/powerpoint/2010/main" val="2479493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2" userDrawn="1">
  <p:cSld name="TITLE_2">
    <p:spTree>
      <p:nvGrpSpPr>
        <p:cNvPr id="1" name="Shape 69"/>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2C79CF5-0F73-854F-808C-39790CC3E501}"/>
              </a:ext>
            </a:extLst>
          </p:cNvPr>
          <p:cNvSpPr>
            <a:spLocks noGrp="1"/>
          </p:cNvSpPr>
          <p:nvPr>
            <p:ph type="sldNum" idx="11"/>
          </p:nvPr>
        </p:nvSpPr>
        <p:spPr/>
        <p:txBody>
          <a:bodyPr/>
          <a:lstStyle>
            <a:lvl1pPr>
              <a:defRPr b="0" i="0"/>
            </a:lvl1pPr>
          </a:lstStyle>
          <a:p>
            <a:fld id="{00000000-1234-1234-1234-123412341234}" type="slidenum">
              <a:rPr lang="en" smtClean="0"/>
              <a:pPr/>
              <a:t>‹#›</a:t>
            </a:fld>
            <a:endParaRPr lang="en" dirty="0"/>
          </a:p>
        </p:txBody>
      </p:sp>
      <p:sp>
        <p:nvSpPr>
          <p:cNvPr id="6" name="Text Placeholder 8">
            <a:extLst>
              <a:ext uri="{FF2B5EF4-FFF2-40B4-BE49-F238E27FC236}">
                <a16:creationId xmlns:a16="http://schemas.microsoft.com/office/drawing/2014/main" id="{FBABF64A-413C-2D4E-BCB3-61E3F9075032}"/>
              </a:ext>
            </a:extLst>
          </p:cNvPr>
          <p:cNvSpPr>
            <a:spLocks noGrp="1"/>
          </p:cNvSpPr>
          <p:nvPr>
            <p:ph type="body" sz="quarter" idx="13" hasCustomPrompt="1"/>
          </p:nvPr>
        </p:nvSpPr>
        <p:spPr>
          <a:xfrm>
            <a:off x="198038" y="6318090"/>
            <a:ext cx="1279621" cy="295927"/>
          </a:xfrm>
        </p:spPr>
        <p:txBody>
          <a:bodyPr>
            <a:noAutofit/>
          </a:bodyPr>
          <a:lstStyle>
            <a:lvl1pPr>
              <a:defRPr sz="1333">
                <a:solidFill>
                  <a:schemeClr val="tx1">
                    <a:lumMod val="65000"/>
                    <a:lumOff val="35000"/>
                  </a:schemeClr>
                </a:solidFill>
              </a:defRPr>
            </a:lvl1pPr>
          </a:lstStyle>
          <a:p>
            <a:pPr lvl="0"/>
            <a:r>
              <a:rPr lang="en-GB" dirty="0"/>
              <a:t>24 April 2020</a:t>
            </a:r>
            <a:endParaRPr lang="en-US" dirty="0"/>
          </a:p>
        </p:txBody>
      </p:sp>
    </p:spTree>
    <p:extLst>
      <p:ext uri="{BB962C8B-B14F-4D97-AF65-F5344CB8AC3E}">
        <p14:creationId xmlns:p14="http://schemas.microsoft.com/office/powerpoint/2010/main" val="70202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28AD1-89EB-4DFE-995A-8DFCF09CC4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C54FB-ACA6-42CD-91E3-D23C2C0DD3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F8F1D-4129-440C-B4E3-7A7AD97B8C33}"/>
              </a:ext>
            </a:extLst>
          </p:cNvPr>
          <p:cNvSpPr>
            <a:spLocks noGrp="1"/>
          </p:cNvSpPr>
          <p:nvPr>
            <p:ph type="dt" sz="half" idx="10"/>
          </p:nvPr>
        </p:nvSpPr>
        <p:spPr/>
        <p:txBody>
          <a:bodyPr/>
          <a:lstStyle/>
          <a:p>
            <a:fld id="{0C17E5DD-484F-46C4-8B5D-6753238D4A5D}" type="datetimeFigureOut">
              <a:rPr lang="en-US" smtClean="0"/>
              <a:t>16-Oct-21</a:t>
            </a:fld>
            <a:endParaRPr lang="en-US"/>
          </a:p>
        </p:txBody>
      </p:sp>
      <p:sp>
        <p:nvSpPr>
          <p:cNvPr id="5" name="Footer Placeholder 4">
            <a:extLst>
              <a:ext uri="{FF2B5EF4-FFF2-40B4-BE49-F238E27FC236}">
                <a16:creationId xmlns:a16="http://schemas.microsoft.com/office/drawing/2014/main" id="{F45895E4-2E33-476C-BDB1-D2AB4DC0B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66C38-E521-4568-ABFF-188FD1744E96}"/>
              </a:ext>
            </a:extLst>
          </p:cNvPr>
          <p:cNvSpPr>
            <a:spLocks noGrp="1"/>
          </p:cNvSpPr>
          <p:nvPr>
            <p:ph type="sldNum" sz="quarter" idx="12"/>
          </p:nvPr>
        </p:nvSpPr>
        <p:spPr/>
        <p:txBody>
          <a:bodyPr/>
          <a:lstStyle/>
          <a:p>
            <a:fld id="{B5111D88-AA89-4841-8768-F0B25C5BFF47}" type="slidenum">
              <a:rPr lang="en-US" smtClean="0"/>
              <a:t>‹#›</a:t>
            </a:fld>
            <a:endParaRPr lang="en-US"/>
          </a:p>
        </p:txBody>
      </p:sp>
    </p:spTree>
    <p:extLst>
      <p:ext uri="{BB962C8B-B14F-4D97-AF65-F5344CB8AC3E}">
        <p14:creationId xmlns:p14="http://schemas.microsoft.com/office/powerpoint/2010/main" val="361090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399D-90E7-44B2-8232-A7DBABE850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88E06D-42A1-46C1-879D-0CC28322BE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A62B34-0EDB-4DBE-B440-DE36FA04D48E}"/>
              </a:ext>
            </a:extLst>
          </p:cNvPr>
          <p:cNvSpPr>
            <a:spLocks noGrp="1"/>
          </p:cNvSpPr>
          <p:nvPr>
            <p:ph type="dt" sz="half" idx="10"/>
          </p:nvPr>
        </p:nvSpPr>
        <p:spPr/>
        <p:txBody>
          <a:bodyPr/>
          <a:lstStyle/>
          <a:p>
            <a:fld id="{0C17E5DD-484F-46C4-8B5D-6753238D4A5D}" type="datetimeFigureOut">
              <a:rPr lang="en-US" smtClean="0"/>
              <a:t>16-Oct-21</a:t>
            </a:fld>
            <a:endParaRPr lang="en-US"/>
          </a:p>
        </p:txBody>
      </p:sp>
      <p:sp>
        <p:nvSpPr>
          <p:cNvPr id="5" name="Footer Placeholder 4">
            <a:extLst>
              <a:ext uri="{FF2B5EF4-FFF2-40B4-BE49-F238E27FC236}">
                <a16:creationId xmlns:a16="http://schemas.microsoft.com/office/drawing/2014/main" id="{3EB72FF0-8AE8-4DF6-9830-98051FD50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9D997-A610-4E8A-B265-CAC434635183}"/>
              </a:ext>
            </a:extLst>
          </p:cNvPr>
          <p:cNvSpPr>
            <a:spLocks noGrp="1"/>
          </p:cNvSpPr>
          <p:nvPr>
            <p:ph type="sldNum" sz="quarter" idx="12"/>
          </p:nvPr>
        </p:nvSpPr>
        <p:spPr/>
        <p:txBody>
          <a:bodyPr/>
          <a:lstStyle/>
          <a:p>
            <a:fld id="{B5111D88-AA89-4841-8768-F0B25C5BFF47}" type="slidenum">
              <a:rPr lang="en-US" smtClean="0"/>
              <a:t>‹#›</a:t>
            </a:fld>
            <a:endParaRPr lang="en-US"/>
          </a:p>
        </p:txBody>
      </p:sp>
    </p:spTree>
    <p:extLst>
      <p:ext uri="{BB962C8B-B14F-4D97-AF65-F5344CB8AC3E}">
        <p14:creationId xmlns:p14="http://schemas.microsoft.com/office/powerpoint/2010/main" val="2862721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17DED-1E31-4995-BF07-876EAAFB7A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C734A-8D41-467A-9436-D9500BCF99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7210E8-F98B-4E2F-B736-C974521FB5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4DAA90-0633-4B53-BDA3-B72929B895FD}"/>
              </a:ext>
            </a:extLst>
          </p:cNvPr>
          <p:cNvSpPr>
            <a:spLocks noGrp="1"/>
          </p:cNvSpPr>
          <p:nvPr>
            <p:ph type="dt" sz="half" idx="10"/>
          </p:nvPr>
        </p:nvSpPr>
        <p:spPr/>
        <p:txBody>
          <a:bodyPr/>
          <a:lstStyle/>
          <a:p>
            <a:fld id="{0C17E5DD-484F-46C4-8B5D-6753238D4A5D}" type="datetimeFigureOut">
              <a:rPr lang="en-US" smtClean="0"/>
              <a:t>16-Oct-21</a:t>
            </a:fld>
            <a:endParaRPr lang="en-US"/>
          </a:p>
        </p:txBody>
      </p:sp>
      <p:sp>
        <p:nvSpPr>
          <p:cNvPr id="6" name="Footer Placeholder 5">
            <a:extLst>
              <a:ext uri="{FF2B5EF4-FFF2-40B4-BE49-F238E27FC236}">
                <a16:creationId xmlns:a16="http://schemas.microsoft.com/office/drawing/2014/main" id="{A018A801-A1C6-473A-8AC3-706E8215F8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1D2C35-1A77-4608-AD74-C02671C83A7C}"/>
              </a:ext>
            </a:extLst>
          </p:cNvPr>
          <p:cNvSpPr>
            <a:spLocks noGrp="1"/>
          </p:cNvSpPr>
          <p:nvPr>
            <p:ph type="sldNum" sz="quarter" idx="12"/>
          </p:nvPr>
        </p:nvSpPr>
        <p:spPr/>
        <p:txBody>
          <a:bodyPr/>
          <a:lstStyle/>
          <a:p>
            <a:fld id="{B5111D88-AA89-4841-8768-F0B25C5BFF47}" type="slidenum">
              <a:rPr lang="en-US" smtClean="0"/>
              <a:t>‹#›</a:t>
            </a:fld>
            <a:endParaRPr lang="en-US"/>
          </a:p>
        </p:txBody>
      </p:sp>
    </p:spTree>
    <p:extLst>
      <p:ext uri="{BB962C8B-B14F-4D97-AF65-F5344CB8AC3E}">
        <p14:creationId xmlns:p14="http://schemas.microsoft.com/office/powerpoint/2010/main" val="253697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ED90-3E25-4048-A623-BEF2E3029C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3E910A-0BDC-4B45-A796-653AE877A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890400-305A-4CE6-9DEA-0E3B2EF6D2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2AC87F-E77C-4C75-B7C5-6B7F572A75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0B5FB2-06AF-4722-B728-C8EFC07B9D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C49A1B-7769-4622-9CAE-50C0CD67EF78}"/>
              </a:ext>
            </a:extLst>
          </p:cNvPr>
          <p:cNvSpPr>
            <a:spLocks noGrp="1"/>
          </p:cNvSpPr>
          <p:nvPr>
            <p:ph type="dt" sz="half" idx="10"/>
          </p:nvPr>
        </p:nvSpPr>
        <p:spPr/>
        <p:txBody>
          <a:bodyPr/>
          <a:lstStyle/>
          <a:p>
            <a:fld id="{0C17E5DD-484F-46C4-8B5D-6753238D4A5D}" type="datetimeFigureOut">
              <a:rPr lang="en-US" smtClean="0"/>
              <a:t>16-Oct-21</a:t>
            </a:fld>
            <a:endParaRPr lang="en-US"/>
          </a:p>
        </p:txBody>
      </p:sp>
      <p:sp>
        <p:nvSpPr>
          <p:cNvPr id="8" name="Footer Placeholder 7">
            <a:extLst>
              <a:ext uri="{FF2B5EF4-FFF2-40B4-BE49-F238E27FC236}">
                <a16:creationId xmlns:a16="http://schemas.microsoft.com/office/drawing/2014/main" id="{4AE8596F-EC18-4CF5-B021-F0E55AE710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E20075-A302-44AC-8490-0E39ABE9E13E}"/>
              </a:ext>
            </a:extLst>
          </p:cNvPr>
          <p:cNvSpPr>
            <a:spLocks noGrp="1"/>
          </p:cNvSpPr>
          <p:nvPr>
            <p:ph type="sldNum" sz="quarter" idx="12"/>
          </p:nvPr>
        </p:nvSpPr>
        <p:spPr/>
        <p:txBody>
          <a:bodyPr/>
          <a:lstStyle/>
          <a:p>
            <a:fld id="{B5111D88-AA89-4841-8768-F0B25C5BFF47}" type="slidenum">
              <a:rPr lang="en-US" smtClean="0"/>
              <a:t>‹#›</a:t>
            </a:fld>
            <a:endParaRPr lang="en-US"/>
          </a:p>
        </p:txBody>
      </p:sp>
    </p:spTree>
    <p:extLst>
      <p:ext uri="{BB962C8B-B14F-4D97-AF65-F5344CB8AC3E}">
        <p14:creationId xmlns:p14="http://schemas.microsoft.com/office/powerpoint/2010/main" val="22112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0A64-31F6-43A5-AF1F-946A048DB5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280E0A-3869-48D4-BB48-32AC86687126}"/>
              </a:ext>
            </a:extLst>
          </p:cNvPr>
          <p:cNvSpPr>
            <a:spLocks noGrp="1"/>
          </p:cNvSpPr>
          <p:nvPr>
            <p:ph type="dt" sz="half" idx="10"/>
          </p:nvPr>
        </p:nvSpPr>
        <p:spPr/>
        <p:txBody>
          <a:bodyPr/>
          <a:lstStyle/>
          <a:p>
            <a:fld id="{0C17E5DD-484F-46C4-8B5D-6753238D4A5D}" type="datetimeFigureOut">
              <a:rPr lang="en-US" smtClean="0"/>
              <a:t>16-Oct-21</a:t>
            </a:fld>
            <a:endParaRPr lang="en-US"/>
          </a:p>
        </p:txBody>
      </p:sp>
      <p:sp>
        <p:nvSpPr>
          <p:cNvPr id="4" name="Footer Placeholder 3">
            <a:extLst>
              <a:ext uri="{FF2B5EF4-FFF2-40B4-BE49-F238E27FC236}">
                <a16:creationId xmlns:a16="http://schemas.microsoft.com/office/drawing/2014/main" id="{F7878521-02DD-4891-A1F3-3F6E9BC548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21A1BC-B48F-4AC3-98C0-F477C2E46A0A}"/>
              </a:ext>
            </a:extLst>
          </p:cNvPr>
          <p:cNvSpPr>
            <a:spLocks noGrp="1"/>
          </p:cNvSpPr>
          <p:nvPr>
            <p:ph type="sldNum" sz="quarter" idx="12"/>
          </p:nvPr>
        </p:nvSpPr>
        <p:spPr/>
        <p:txBody>
          <a:bodyPr/>
          <a:lstStyle/>
          <a:p>
            <a:fld id="{B5111D88-AA89-4841-8768-F0B25C5BFF47}" type="slidenum">
              <a:rPr lang="en-US" smtClean="0"/>
              <a:t>‹#›</a:t>
            </a:fld>
            <a:endParaRPr lang="en-US"/>
          </a:p>
        </p:txBody>
      </p:sp>
    </p:spTree>
    <p:extLst>
      <p:ext uri="{BB962C8B-B14F-4D97-AF65-F5344CB8AC3E}">
        <p14:creationId xmlns:p14="http://schemas.microsoft.com/office/powerpoint/2010/main" val="2771970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95D4D4-2864-4D3F-BF84-46128F480066}"/>
              </a:ext>
            </a:extLst>
          </p:cNvPr>
          <p:cNvSpPr>
            <a:spLocks noGrp="1"/>
          </p:cNvSpPr>
          <p:nvPr>
            <p:ph type="dt" sz="half" idx="10"/>
          </p:nvPr>
        </p:nvSpPr>
        <p:spPr/>
        <p:txBody>
          <a:bodyPr/>
          <a:lstStyle/>
          <a:p>
            <a:fld id="{0C17E5DD-484F-46C4-8B5D-6753238D4A5D}" type="datetimeFigureOut">
              <a:rPr lang="en-US" smtClean="0"/>
              <a:t>16-Oct-21</a:t>
            </a:fld>
            <a:endParaRPr lang="en-US"/>
          </a:p>
        </p:txBody>
      </p:sp>
      <p:sp>
        <p:nvSpPr>
          <p:cNvPr id="3" name="Footer Placeholder 2">
            <a:extLst>
              <a:ext uri="{FF2B5EF4-FFF2-40B4-BE49-F238E27FC236}">
                <a16:creationId xmlns:a16="http://schemas.microsoft.com/office/drawing/2014/main" id="{343F7141-58D6-489E-83CA-8F223419C3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8AABB6-75EF-4233-A9C5-A55D3C25191B}"/>
              </a:ext>
            </a:extLst>
          </p:cNvPr>
          <p:cNvSpPr>
            <a:spLocks noGrp="1"/>
          </p:cNvSpPr>
          <p:nvPr>
            <p:ph type="sldNum" sz="quarter" idx="12"/>
          </p:nvPr>
        </p:nvSpPr>
        <p:spPr/>
        <p:txBody>
          <a:bodyPr/>
          <a:lstStyle/>
          <a:p>
            <a:fld id="{B5111D88-AA89-4841-8768-F0B25C5BFF47}" type="slidenum">
              <a:rPr lang="en-US" smtClean="0"/>
              <a:t>‹#›</a:t>
            </a:fld>
            <a:endParaRPr lang="en-US"/>
          </a:p>
        </p:txBody>
      </p:sp>
    </p:spTree>
    <p:extLst>
      <p:ext uri="{BB962C8B-B14F-4D97-AF65-F5344CB8AC3E}">
        <p14:creationId xmlns:p14="http://schemas.microsoft.com/office/powerpoint/2010/main" val="432086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1490-67D7-449A-9BF2-FA79815E45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D70FF1-5897-4532-A665-5F9D0CD103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766DCE-C2F5-4A03-A937-74B7E5A83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DF0906-D1C4-4807-851D-735088138700}"/>
              </a:ext>
            </a:extLst>
          </p:cNvPr>
          <p:cNvSpPr>
            <a:spLocks noGrp="1"/>
          </p:cNvSpPr>
          <p:nvPr>
            <p:ph type="dt" sz="half" idx="10"/>
          </p:nvPr>
        </p:nvSpPr>
        <p:spPr/>
        <p:txBody>
          <a:bodyPr/>
          <a:lstStyle/>
          <a:p>
            <a:fld id="{0C17E5DD-484F-46C4-8B5D-6753238D4A5D}" type="datetimeFigureOut">
              <a:rPr lang="en-US" smtClean="0"/>
              <a:t>16-Oct-21</a:t>
            </a:fld>
            <a:endParaRPr lang="en-US"/>
          </a:p>
        </p:txBody>
      </p:sp>
      <p:sp>
        <p:nvSpPr>
          <p:cNvPr id="6" name="Footer Placeholder 5">
            <a:extLst>
              <a:ext uri="{FF2B5EF4-FFF2-40B4-BE49-F238E27FC236}">
                <a16:creationId xmlns:a16="http://schemas.microsoft.com/office/drawing/2014/main" id="{E21A65DB-86EC-412B-A37A-04BC808FEE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F47C9D-BD63-49F5-95CB-9A71175F71BA}"/>
              </a:ext>
            </a:extLst>
          </p:cNvPr>
          <p:cNvSpPr>
            <a:spLocks noGrp="1"/>
          </p:cNvSpPr>
          <p:nvPr>
            <p:ph type="sldNum" sz="quarter" idx="12"/>
          </p:nvPr>
        </p:nvSpPr>
        <p:spPr/>
        <p:txBody>
          <a:bodyPr/>
          <a:lstStyle/>
          <a:p>
            <a:fld id="{B5111D88-AA89-4841-8768-F0B25C5BFF47}" type="slidenum">
              <a:rPr lang="en-US" smtClean="0"/>
              <a:t>‹#›</a:t>
            </a:fld>
            <a:endParaRPr lang="en-US"/>
          </a:p>
        </p:txBody>
      </p:sp>
    </p:spTree>
    <p:extLst>
      <p:ext uri="{BB962C8B-B14F-4D97-AF65-F5344CB8AC3E}">
        <p14:creationId xmlns:p14="http://schemas.microsoft.com/office/powerpoint/2010/main" val="3040886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4FA4-199B-4D2B-857A-101ED1BF35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F1F5FE-45A5-4DDA-A132-D53990D341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2DCB6A-067C-4CE0-A354-B6BEE5C07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97580F-337F-4298-8C0D-D6A6D4DAFC81}"/>
              </a:ext>
            </a:extLst>
          </p:cNvPr>
          <p:cNvSpPr>
            <a:spLocks noGrp="1"/>
          </p:cNvSpPr>
          <p:nvPr>
            <p:ph type="dt" sz="half" idx="10"/>
          </p:nvPr>
        </p:nvSpPr>
        <p:spPr/>
        <p:txBody>
          <a:bodyPr/>
          <a:lstStyle/>
          <a:p>
            <a:fld id="{0C17E5DD-484F-46C4-8B5D-6753238D4A5D}" type="datetimeFigureOut">
              <a:rPr lang="en-US" smtClean="0"/>
              <a:t>16-Oct-21</a:t>
            </a:fld>
            <a:endParaRPr lang="en-US"/>
          </a:p>
        </p:txBody>
      </p:sp>
      <p:sp>
        <p:nvSpPr>
          <p:cNvPr id="6" name="Footer Placeholder 5">
            <a:extLst>
              <a:ext uri="{FF2B5EF4-FFF2-40B4-BE49-F238E27FC236}">
                <a16:creationId xmlns:a16="http://schemas.microsoft.com/office/drawing/2014/main" id="{BF612C26-F98A-4B97-B5E7-3947C3B368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91F527-83F0-445B-80AF-8D67298FA6F7}"/>
              </a:ext>
            </a:extLst>
          </p:cNvPr>
          <p:cNvSpPr>
            <a:spLocks noGrp="1"/>
          </p:cNvSpPr>
          <p:nvPr>
            <p:ph type="sldNum" sz="quarter" idx="12"/>
          </p:nvPr>
        </p:nvSpPr>
        <p:spPr/>
        <p:txBody>
          <a:bodyPr/>
          <a:lstStyle/>
          <a:p>
            <a:fld id="{B5111D88-AA89-4841-8768-F0B25C5BFF47}" type="slidenum">
              <a:rPr lang="en-US" smtClean="0"/>
              <a:t>‹#›</a:t>
            </a:fld>
            <a:endParaRPr lang="en-US"/>
          </a:p>
        </p:txBody>
      </p:sp>
    </p:spTree>
    <p:extLst>
      <p:ext uri="{BB962C8B-B14F-4D97-AF65-F5344CB8AC3E}">
        <p14:creationId xmlns:p14="http://schemas.microsoft.com/office/powerpoint/2010/main" val="1183024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60E245-3EE6-43B5-807A-D9586EFD58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1E2802-BAE0-4121-A012-74445675F9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CEE57-2DD6-42C6-88E2-B02EE727A3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7E5DD-484F-46C4-8B5D-6753238D4A5D}" type="datetimeFigureOut">
              <a:rPr lang="en-US" smtClean="0"/>
              <a:t>16-Oct-21</a:t>
            </a:fld>
            <a:endParaRPr lang="en-US"/>
          </a:p>
        </p:txBody>
      </p:sp>
      <p:sp>
        <p:nvSpPr>
          <p:cNvPr id="5" name="Footer Placeholder 4">
            <a:extLst>
              <a:ext uri="{FF2B5EF4-FFF2-40B4-BE49-F238E27FC236}">
                <a16:creationId xmlns:a16="http://schemas.microsoft.com/office/drawing/2014/main" id="{A4AFD280-7FA3-4685-B639-049C4C7820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3E32E4-07AE-4B41-92A9-494FA394BC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11D88-AA89-4841-8768-F0B25C5BFF47}" type="slidenum">
              <a:rPr lang="en-US" smtClean="0"/>
              <a:t>‹#›</a:t>
            </a:fld>
            <a:endParaRPr lang="en-US"/>
          </a:p>
        </p:txBody>
      </p:sp>
    </p:spTree>
    <p:extLst>
      <p:ext uri="{BB962C8B-B14F-4D97-AF65-F5344CB8AC3E}">
        <p14:creationId xmlns:p14="http://schemas.microsoft.com/office/powerpoint/2010/main" val="3347965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ctrTitle" idx="4294967295"/>
          </p:nvPr>
        </p:nvSpPr>
        <p:spPr>
          <a:xfrm>
            <a:off x="415600" y="2026539"/>
            <a:ext cx="11360800" cy="1160544"/>
          </a:xfrm>
          <a:prstGeom prst="rect">
            <a:avLst/>
          </a:prstGeom>
          <a:noFill/>
        </p:spPr>
        <p:txBody>
          <a:bodyPr spcFirstLastPara="1" vert="horz" wrap="square" lIns="121900" tIns="121900" rIns="121900" bIns="121900" rtlCol="0" anchor="b" anchorCtr="0">
            <a:noAutofit/>
          </a:bodyPr>
          <a:lstStyle/>
          <a:p>
            <a:pPr marL="0" lvl="0" indent="0" algn="l" rtl="0">
              <a:spcBef>
                <a:spcPts val="0"/>
              </a:spcBef>
              <a:spcAft>
                <a:spcPts val="0"/>
              </a:spcAft>
              <a:buNone/>
            </a:pPr>
            <a:r>
              <a:rPr lang="en-US" sz="6400" dirty="0">
                <a:solidFill>
                  <a:srgbClr val="EA7F26"/>
                </a:solidFill>
                <a:latin typeface="Calibri"/>
                <a:ea typeface="Open Sans"/>
                <a:cs typeface="Calibri"/>
                <a:sym typeface="Calibri"/>
              </a:rPr>
              <a:t>       	</a:t>
            </a:r>
            <a:r>
              <a:rPr lang="en-US" sz="3600" dirty="0">
                <a:solidFill>
                  <a:srgbClr val="EA7F26"/>
                </a:solidFill>
                <a:latin typeface="Calibri"/>
                <a:cs typeface="Calibri"/>
                <a:sym typeface="Calibri"/>
              </a:rPr>
              <a:t>Summer</a:t>
            </a:r>
            <a:r>
              <a:rPr lang="en-US" sz="3600" dirty="0">
                <a:solidFill>
                  <a:srgbClr val="112444"/>
                </a:solidFill>
                <a:latin typeface="Calibri" panose="020F0502020204030204" pitchFamily="34" charset="0"/>
                <a:cs typeface="Calibri" panose="020F0502020204030204" pitchFamily="34" charset="0"/>
                <a:sym typeface="Calibri"/>
              </a:rPr>
              <a:t> </a:t>
            </a:r>
            <a:r>
              <a:rPr lang="en-US" sz="3600" dirty="0">
                <a:solidFill>
                  <a:srgbClr val="EA7F26"/>
                </a:solidFill>
                <a:latin typeface="Calibri"/>
                <a:cs typeface="Calibri"/>
                <a:sym typeface="Calibri"/>
              </a:rPr>
              <a:t>Internship</a:t>
            </a:r>
            <a:r>
              <a:rPr lang="en-US" sz="3600" dirty="0">
                <a:solidFill>
                  <a:srgbClr val="112444"/>
                </a:solidFill>
                <a:latin typeface="Calibri" panose="020F0502020204030204" pitchFamily="34" charset="0"/>
                <a:cs typeface="Calibri" panose="020F0502020204030204" pitchFamily="34" charset="0"/>
                <a:sym typeface="Calibri"/>
              </a:rPr>
              <a:t> </a:t>
            </a:r>
            <a:r>
              <a:rPr lang="en-IN" sz="3600" dirty="0">
                <a:solidFill>
                  <a:srgbClr val="EA7F26"/>
                </a:solidFill>
                <a:latin typeface="Calibri"/>
                <a:cs typeface="Calibri"/>
                <a:sym typeface="Arial"/>
              </a:rPr>
              <a:t>Project</a:t>
            </a:r>
            <a:r>
              <a:rPr lang="en-IN" sz="3600" dirty="0">
                <a:solidFill>
                  <a:srgbClr val="112444"/>
                </a:solidFill>
                <a:latin typeface="Calibri" panose="020F0502020204030204" pitchFamily="34" charset="0"/>
                <a:cs typeface="Calibri" panose="020F0502020204030204" pitchFamily="34" charset="0"/>
                <a:sym typeface="Arial"/>
              </a:rPr>
              <a:t> </a:t>
            </a:r>
            <a:r>
              <a:rPr lang="en-IN" sz="3600" dirty="0">
                <a:solidFill>
                  <a:srgbClr val="EA7F26"/>
                </a:solidFill>
                <a:latin typeface="Calibri"/>
                <a:cs typeface="Calibri"/>
                <a:sym typeface="Arial"/>
              </a:rPr>
              <a:t>Demonstration</a:t>
            </a:r>
            <a:br>
              <a:rPr lang="en-IN" sz="3600" dirty="0">
                <a:solidFill>
                  <a:srgbClr val="112444"/>
                </a:solidFill>
                <a:latin typeface="Calibri" panose="020F0502020204030204" pitchFamily="34" charset="0"/>
                <a:cs typeface="Calibri" panose="020F0502020204030204" pitchFamily="34" charset="0"/>
                <a:sym typeface="Arial"/>
              </a:rPr>
            </a:br>
            <a:r>
              <a:rPr lang="en-IN" sz="3600" dirty="0">
                <a:solidFill>
                  <a:srgbClr val="112444"/>
                </a:solidFill>
                <a:latin typeface="Calibri" panose="020F0502020204030204" pitchFamily="34" charset="0"/>
                <a:cs typeface="Calibri" panose="020F0502020204030204" pitchFamily="34" charset="0"/>
                <a:sym typeface="Arial"/>
              </a:rPr>
              <a:t>				</a:t>
            </a:r>
            <a:r>
              <a:rPr lang="en-IN" sz="3600" dirty="0">
                <a:solidFill>
                  <a:srgbClr val="EA7F26"/>
                </a:solidFill>
                <a:latin typeface="Calibri"/>
                <a:cs typeface="Calibri"/>
                <a:sym typeface="Arial"/>
              </a:rPr>
              <a:t>PES2UG19CS257</a:t>
            </a:r>
            <a:endParaRPr lang="en-US" sz="3600" dirty="0">
              <a:solidFill>
                <a:srgbClr val="112444"/>
              </a:solidFill>
              <a:latin typeface="Calibri" panose="020F0502020204030204" pitchFamily="34" charset="0"/>
              <a:cs typeface="Calibri" panose="020F0502020204030204" pitchFamily="34" charset="0"/>
              <a:sym typeface="Open Sans"/>
            </a:endParaRPr>
          </a:p>
        </p:txBody>
      </p:sp>
      <p:sp>
        <p:nvSpPr>
          <p:cNvPr id="100" name="Google Shape;100;p16"/>
          <p:cNvSpPr txBox="1">
            <a:spLocks noGrp="1"/>
          </p:cNvSpPr>
          <p:nvPr>
            <p:ph type="subTitle" idx="4294967295"/>
          </p:nvPr>
        </p:nvSpPr>
        <p:spPr>
          <a:xfrm>
            <a:off x="1583881" y="3524665"/>
            <a:ext cx="8402800" cy="2292831"/>
          </a:xfrm>
          <a:prstGeom prst="rect">
            <a:avLst/>
          </a:prstGeom>
        </p:spPr>
        <p:txBody>
          <a:bodyPr spcFirstLastPara="1" vert="horz" wrap="square" lIns="121900" tIns="121900" rIns="121900" bIns="121900" rtlCol="0" anchor="t" anchorCtr="0">
            <a:noAutofit/>
          </a:bodyPr>
          <a:lstStyle/>
          <a:p>
            <a:pPr>
              <a:lnSpc>
                <a:spcPct val="100000"/>
              </a:lnSpc>
            </a:pPr>
            <a:r>
              <a:rPr lang="en-IN" sz="2000" dirty="0">
                <a:solidFill>
                  <a:srgbClr val="0033CC"/>
                </a:solidFill>
                <a:ea typeface="Trebuchet MS"/>
              </a:rPr>
              <a:t>Project Title:     Single Columnar Transposition Cryptanalysis  </a:t>
            </a:r>
          </a:p>
          <a:p>
            <a:pPr>
              <a:lnSpc>
                <a:spcPct val="100000"/>
              </a:lnSpc>
            </a:pPr>
            <a:r>
              <a:rPr lang="en-IN" sz="2000" dirty="0">
                <a:solidFill>
                  <a:srgbClr val="0033CC"/>
                </a:solidFill>
                <a:ea typeface="Trebuchet MS"/>
              </a:rPr>
              <a:t>Project ID :        1</a:t>
            </a:r>
          </a:p>
          <a:p>
            <a:pPr>
              <a:lnSpc>
                <a:spcPct val="100000"/>
              </a:lnSpc>
            </a:pPr>
            <a:r>
              <a:rPr lang="en-IN" sz="2000" dirty="0">
                <a:solidFill>
                  <a:srgbClr val="0033CC"/>
                </a:solidFill>
                <a:ea typeface="Trebuchet MS"/>
              </a:rPr>
              <a:t>Project Guide:  Prof. Vineetha B</a:t>
            </a:r>
          </a:p>
          <a:p>
            <a:pPr>
              <a:lnSpc>
                <a:spcPct val="100000"/>
              </a:lnSpc>
            </a:pPr>
            <a:r>
              <a:rPr lang="en-IN" sz="2000" dirty="0">
                <a:solidFill>
                  <a:srgbClr val="0033CC"/>
                </a:solidFill>
                <a:ea typeface="Trebuchet MS"/>
              </a:rPr>
              <a:t>Project Team :  Nikhil M Adyapak [Individual]</a:t>
            </a:r>
          </a:p>
          <a:p>
            <a:pPr marL="0" indent="0">
              <a:lnSpc>
                <a:spcPct val="100000"/>
              </a:lnSpc>
              <a:buNone/>
            </a:pPr>
            <a:r>
              <a:rPr lang="en-IN" sz="3600" dirty="0">
                <a:solidFill>
                  <a:srgbClr val="0033CC"/>
                </a:solidFill>
                <a:latin typeface="Trebuchet MS"/>
                <a:ea typeface="Trebuchet MS"/>
              </a:rPr>
              <a:t>	</a:t>
            </a:r>
            <a:endParaRPr sz="3333" dirty="0">
              <a:solidFill>
                <a:srgbClr val="112444"/>
              </a:solidFill>
              <a:latin typeface="Calibri"/>
              <a:ea typeface="Calibri"/>
              <a:cs typeface="Calibri"/>
              <a:sym typeface="Calibri"/>
            </a:endParaRPr>
          </a:p>
        </p:txBody>
      </p:sp>
      <p:pic>
        <p:nvPicPr>
          <p:cNvPr id="101" name="Google Shape;101;p16"/>
          <p:cNvPicPr preferRelativeResize="0"/>
          <p:nvPr/>
        </p:nvPicPr>
        <p:blipFill>
          <a:blip r:embed="rId3">
            <a:alphaModFix/>
          </a:blip>
          <a:stretch>
            <a:fillRect/>
          </a:stretch>
        </p:blipFill>
        <p:spPr>
          <a:xfrm>
            <a:off x="8914069" y="196611"/>
            <a:ext cx="3144229" cy="981599"/>
          </a:xfrm>
          <a:prstGeom prst="rect">
            <a:avLst/>
          </a:prstGeom>
          <a:noFill/>
          <a:ln>
            <a:noFill/>
          </a:ln>
        </p:spPr>
      </p:pic>
      <p:pic>
        <p:nvPicPr>
          <p:cNvPr id="102" name="Google Shape;102;p16"/>
          <p:cNvPicPr preferRelativeResize="0"/>
          <p:nvPr/>
        </p:nvPicPr>
        <p:blipFill>
          <a:blip r:embed="rId4">
            <a:alphaModFix/>
          </a:blip>
          <a:stretch>
            <a:fillRect/>
          </a:stretch>
        </p:blipFill>
        <p:spPr>
          <a:xfrm>
            <a:off x="133702" y="11500"/>
            <a:ext cx="3471865" cy="1803833"/>
          </a:xfrm>
          <a:prstGeom prst="rect">
            <a:avLst/>
          </a:prstGeom>
          <a:noFill/>
          <a:ln>
            <a:noFill/>
          </a:ln>
        </p:spPr>
      </p:pic>
      <p:sp>
        <p:nvSpPr>
          <p:cNvPr id="105" name="Google Shape;105;p16"/>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a:t>
            </a:fld>
            <a:endParaRPr dirty="0"/>
          </a:p>
        </p:txBody>
      </p:sp>
      <p:sp>
        <p:nvSpPr>
          <p:cNvPr id="9" name="Google Shape;100;p16">
            <a:extLst>
              <a:ext uri="{FF2B5EF4-FFF2-40B4-BE49-F238E27FC236}">
                <a16:creationId xmlns:a16="http://schemas.microsoft.com/office/drawing/2014/main" id="{A3F5EE24-1F80-BF49-9F8F-381EA6EFB05D}"/>
              </a:ext>
            </a:extLst>
          </p:cNvPr>
          <p:cNvSpPr txBox="1">
            <a:spLocks/>
          </p:cNvSpPr>
          <p:nvPr/>
        </p:nvSpPr>
        <p:spPr>
          <a:xfrm>
            <a:off x="4177189" y="4325167"/>
            <a:ext cx="3837620" cy="1056800"/>
          </a:xfrm>
          <a:prstGeom prst="rect">
            <a:avLst/>
          </a:prstGeom>
        </p:spPr>
        <p:txBody>
          <a:bodyPr spcFirstLastPara="1" vert="horz" wrap="square" lIns="121900" tIns="121900" rIns="121900" bIns="121900" rtlCol="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00" b="0" i="0" u="none" strike="noStrike" cap="none">
                <a:solidFill>
                  <a:srgbClr val="3A3A3A"/>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eaLnBrk="1" hangingPunct="1">
              <a:lnSpc>
                <a:spcPct val="100000"/>
              </a:lnSpc>
              <a:spcBef>
                <a:spcPts val="0"/>
              </a:spcBef>
              <a:spcAft>
                <a:spcPts val="0"/>
              </a:spcAft>
              <a:buClr>
                <a:srgbClr val="000000"/>
              </a:buClr>
              <a:buFont typeface="Arial"/>
              <a:defRPr sz="18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2pPr>
            <a:lvl3pPr marR="0" lvl="2" algn="l" rtl="0" eaLnBrk="1" hangingPunct="1">
              <a:lnSpc>
                <a:spcPct val="100000"/>
              </a:lnSpc>
              <a:spcBef>
                <a:spcPts val="0"/>
              </a:spcBef>
              <a:spcAft>
                <a:spcPts val="0"/>
              </a:spcAft>
              <a:buClr>
                <a:srgbClr val="000000"/>
              </a:buClr>
              <a:buFont typeface="Arial"/>
              <a:defRPr sz="1800" b="0" i="0" u="none" strike="noStrike" cap="none">
                <a:solidFill>
                  <a:srgbClr val="000000"/>
                </a:solidFill>
                <a:latin typeface="Arial"/>
                <a:ea typeface="Calibri" panose="020F0502020204030204" pitchFamily="34" charset="0"/>
                <a:cs typeface="Arial"/>
                <a:sym typeface="Arial"/>
              </a:defRPr>
            </a:lvl3pPr>
            <a:lvl4pPr marR="0" lvl="3" algn="l" rtl="0" eaLnBrk="1" hangingPunct="1">
              <a:lnSpc>
                <a:spcPct val="100000"/>
              </a:lnSpc>
              <a:spcBef>
                <a:spcPts val="0"/>
              </a:spcBef>
              <a:spcAft>
                <a:spcPts val="0"/>
              </a:spcAft>
              <a:buClr>
                <a:srgbClr val="000000"/>
              </a:buClr>
              <a:buFont typeface="Arial"/>
              <a:defRPr sz="1800" b="0" i="0" u="none" strike="noStrike" cap="none">
                <a:solidFill>
                  <a:srgbClr val="000000"/>
                </a:solidFill>
                <a:latin typeface="Arial"/>
                <a:ea typeface="Calibri" panose="020F0502020204030204" pitchFamily="34" charset="0"/>
                <a:cs typeface="Arial"/>
                <a:sym typeface="Arial"/>
              </a:defRPr>
            </a:lvl4pPr>
            <a:lvl5pPr marR="0" lvl="4" algn="l" rtl="0" eaLnBrk="1" hangingPunct="1">
              <a:lnSpc>
                <a:spcPct val="100000"/>
              </a:lnSpc>
              <a:spcBef>
                <a:spcPts val="0"/>
              </a:spcBef>
              <a:spcAft>
                <a:spcPts val="0"/>
              </a:spcAft>
              <a:buClr>
                <a:srgbClr val="000000"/>
              </a:buClr>
              <a:buFont typeface="Arial"/>
              <a:defRPr sz="1800" b="0" i="0" u="none" strike="noStrike" cap="none">
                <a:solidFill>
                  <a:srgbClr val="000000"/>
                </a:solidFill>
                <a:latin typeface="Arial"/>
                <a:ea typeface="Calibri" panose="020F0502020204030204" pitchFamily="34" charset="0"/>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IN" sz="2667" b="1" dirty="0">
              <a:solidFill>
                <a:srgbClr val="EA7F25"/>
              </a:solidFill>
              <a:latin typeface="Calibri"/>
              <a:ea typeface="Calibri"/>
              <a:cs typeface="Calibri"/>
              <a:sym typeface="Calibri"/>
            </a:endParaRPr>
          </a:p>
        </p:txBody>
      </p:sp>
      <p:sp>
        <p:nvSpPr>
          <p:cNvPr id="11" name="Text Placeholder 4">
            <a:extLst>
              <a:ext uri="{FF2B5EF4-FFF2-40B4-BE49-F238E27FC236}">
                <a16:creationId xmlns:a16="http://schemas.microsoft.com/office/drawing/2014/main" id="{6B77B3D1-FDB3-B44E-B428-7D074D7655F9}"/>
              </a:ext>
            </a:extLst>
          </p:cNvPr>
          <p:cNvSpPr>
            <a:spLocks noGrp="1"/>
          </p:cNvSpPr>
          <p:nvPr>
            <p:ph type="body" sz="quarter" idx="13"/>
          </p:nvPr>
        </p:nvSpPr>
        <p:spPr>
          <a:xfrm>
            <a:off x="198038" y="6318089"/>
            <a:ext cx="1726012" cy="282736"/>
          </a:xfrm>
        </p:spPr>
        <p:txBody>
          <a:bodyPr/>
          <a:lstStyle/>
          <a:p>
            <a:pPr marL="0" indent="0">
              <a:buNone/>
            </a:pPr>
            <a:r>
              <a:rPr lang="en-US" dirty="0"/>
              <a:t>Date:12 October 2021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96005" y="18334"/>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8781742" y="203000"/>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10</a:t>
            </a:fld>
            <a:endParaRPr dirty="0"/>
          </a:p>
        </p:txBody>
      </p:sp>
      <p:sp>
        <p:nvSpPr>
          <p:cNvPr id="7" name="TextBox 6">
            <a:extLst>
              <a:ext uri="{FF2B5EF4-FFF2-40B4-BE49-F238E27FC236}">
                <a16:creationId xmlns:a16="http://schemas.microsoft.com/office/drawing/2014/main" id="{C3C48D58-D936-440B-A0C8-92F9E89CA87A}"/>
              </a:ext>
            </a:extLst>
          </p:cNvPr>
          <p:cNvSpPr txBox="1"/>
          <p:nvPr/>
        </p:nvSpPr>
        <p:spPr>
          <a:xfrm>
            <a:off x="5083058" y="1591334"/>
            <a:ext cx="2488295" cy="461665"/>
          </a:xfrm>
          <a:prstGeom prst="rect">
            <a:avLst/>
          </a:prstGeom>
          <a:noFill/>
        </p:spPr>
        <p:txBody>
          <a:bodyPr wrap="square">
            <a:spAutoFit/>
          </a:bodyPr>
          <a:lstStyle/>
          <a:p>
            <a:pPr>
              <a:lnSpc>
                <a:spcPct val="100000"/>
              </a:lnSpc>
            </a:pPr>
            <a:r>
              <a:rPr lang="en-IN" sz="2400" dirty="0">
                <a:solidFill>
                  <a:srgbClr val="EA7F25"/>
                </a:solidFill>
                <a:ea typeface="Trebuchet MS"/>
              </a:rPr>
              <a:t>Design</a:t>
            </a:r>
            <a:r>
              <a:rPr lang="en-IN" sz="1800" dirty="0">
                <a:solidFill>
                  <a:srgbClr val="EA7F25"/>
                </a:solidFill>
                <a:ea typeface="Trebuchet MS"/>
              </a:rPr>
              <a:t> </a:t>
            </a:r>
            <a:r>
              <a:rPr lang="en-IN" sz="2400" dirty="0">
                <a:solidFill>
                  <a:srgbClr val="EA7F25"/>
                </a:solidFill>
                <a:ea typeface="Trebuchet MS"/>
              </a:rPr>
              <a:t>Approach</a:t>
            </a:r>
            <a:endParaRPr lang="en-IN" sz="1800" dirty="0">
              <a:solidFill>
                <a:srgbClr val="EA7F25"/>
              </a:solidFill>
              <a:ea typeface="Trebuchet MS"/>
            </a:endParaRPr>
          </a:p>
        </p:txBody>
      </p:sp>
      <p:sp>
        <p:nvSpPr>
          <p:cNvPr id="5" name="CustomShape 3">
            <a:extLst>
              <a:ext uri="{FF2B5EF4-FFF2-40B4-BE49-F238E27FC236}">
                <a16:creationId xmlns:a16="http://schemas.microsoft.com/office/drawing/2014/main" id="{7F815F10-F04F-479A-A7EF-422AEAB1CC9F}"/>
              </a:ext>
            </a:extLst>
          </p:cNvPr>
          <p:cNvSpPr/>
          <p:nvPr/>
        </p:nvSpPr>
        <p:spPr>
          <a:xfrm>
            <a:off x="704849" y="2171700"/>
            <a:ext cx="10130109" cy="4072183"/>
          </a:xfrm>
          <a:prstGeom prst="rect">
            <a:avLst/>
          </a:prstGeom>
          <a:noFill/>
          <a:ln>
            <a:noFill/>
          </a:ln>
        </p:spPr>
        <p:txBody>
          <a:bodyPr lIns="90000" tIns="45000" rIns="90000" bIns="45000" anchor="ct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Literature survey was first done to know the research in this cipher.</a:t>
            </a: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Given any text in any language converted into cipher text by a particular key, the method of keyless decipher I have implemented </a:t>
            </a:r>
            <a:r>
              <a:rPr lang="en-US" dirty="0">
                <a:latin typeface="Calibri" panose="020F0502020204030204" pitchFamily="34" charset="0"/>
                <a:ea typeface="Calibri" panose="020F0502020204030204" pitchFamily="34" charset="0"/>
                <a:cs typeface="Times New Roman" panose="02020603050405020304" pitchFamily="18" charset="0"/>
              </a:rPr>
              <a:t>decrypts can be done by seeing the dimension of the matrix the data would perfectly into and then trying to decipher it for only those permutations using longest prefix match and checking whether the words are in the specified languages dictionary.</a:t>
            </a:r>
          </a:p>
          <a:p>
            <a:pPr algn="just">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Based on the permutations of the key order, the decryption algorithm generates all possible plain texts and then using longest prefix match, the plain text can be reconstructed without the use of the key. This is done in a brute force method which can be further optimized to get better time and space complexities using other algorithms.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Text Placeholder 4">
            <a:extLst>
              <a:ext uri="{FF2B5EF4-FFF2-40B4-BE49-F238E27FC236}">
                <a16:creationId xmlns:a16="http://schemas.microsoft.com/office/drawing/2014/main" id="{6BC98704-DE60-4A76-98FE-DC5936B8A73C}"/>
              </a:ext>
            </a:extLst>
          </p:cNvPr>
          <p:cNvSpPr>
            <a:spLocks noGrp="1"/>
          </p:cNvSpPr>
          <p:nvPr>
            <p:ph type="body" sz="quarter" idx="13"/>
          </p:nvPr>
        </p:nvSpPr>
        <p:spPr>
          <a:xfrm>
            <a:off x="96005" y="6379633"/>
            <a:ext cx="1706562" cy="275166"/>
          </a:xfrm>
        </p:spPr>
        <p:txBody>
          <a:bodyPr/>
          <a:lstStyle/>
          <a:p>
            <a:pPr marL="0" indent="0">
              <a:buNone/>
            </a:pPr>
            <a:r>
              <a:rPr lang="en-US" dirty="0"/>
              <a:t>Date:12 October 2021	</a:t>
            </a:r>
          </a:p>
        </p:txBody>
      </p:sp>
    </p:spTree>
    <p:extLst>
      <p:ext uri="{BB962C8B-B14F-4D97-AF65-F5344CB8AC3E}">
        <p14:creationId xmlns:p14="http://schemas.microsoft.com/office/powerpoint/2010/main" val="1521166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96005" y="18334"/>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8781742" y="203000"/>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11</a:t>
            </a:fld>
            <a:endParaRPr dirty="0"/>
          </a:p>
        </p:txBody>
      </p:sp>
      <p:sp>
        <p:nvSpPr>
          <p:cNvPr id="7" name="TextBox 6">
            <a:extLst>
              <a:ext uri="{FF2B5EF4-FFF2-40B4-BE49-F238E27FC236}">
                <a16:creationId xmlns:a16="http://schemas.microsoft.com/office/drawing/2014/main" id="{C3C48D58-D936-440B-A0C8-92F9E89CA87A}"/>
              </a:ext>
            </a:extLst>
          </p:cNvPr>
          <p:cNvSpPr txBox="1"/>
          <p:nvPr/>
        </p:nvSpPr>
        <p:spPr>
          <a:xfrm>
            <a:off x="4988830" y="1766101"/>
            <a:ext cx="2371951" cy="461665"/>
          </a:xfrm>
          <a:prstGeom prst="rect">
            <a:avLst/>
          </a:prstGeom>
          <a:noFill/>
        </p:spPr>
        <p:txBody>
          <a:bodyPr wrap="square">
            <a:spAutoFit/>
          </a:bodyPr>
          <a:lstStyle/>
          <a:p>
            <a:pPr algn="ctr">
              <a:lnSpc>
                <a:spcPct val="100000"/>
              </a:lnSpc>
            </a:pPr>
            <a:r>
              <a:rPr lang="en-IN" sz="2400" dirty="0">
                <a:solidFill>
                  <a:srgbClr val="EA7F25"/>
                </a:solidFill>
                <a:ea typeface="Trebuchet MS"/>
              </a:rPr>
              <a:t>Design Approach</a:t>
            </a:r>
          </a:p>
        </p:txBody>
      </p:sp>
      <p:sp>
        <p:nvSpPr>
          <p:cNvPr id="5" name="CustomShape 3">
            <a:extLst>
              <a:ext uri="{FF2B5EF4-FFF2-40B4-BE49-F238E27FC236}">
                <a16:creationId xmlns:a16="http://schemas.microsoft.com/office/drawing/2014/main" id="{7F815F10-F04F-479A-A7EF-422AEAB1CC9F}"/>
              </a:ext>
            </a:extLst>
          </p:cNvPr>
          <p:cNvSpPr/>
          <p:nvPr/>
        </p:nvSpPr>
        <p:spPr>
          <a:xfrm>
            <a:off x="752475" y="2171700"/>
            <a:ext cx="10082484" cy="4072183"/>
          </a:xfrm>
          <a:prstGeom prst="rect">
            <a:avLst/>
          </a:prstGeom>
          <a:noFill/>
          <a:ln>
            <a:noFill/>
          </a:ln>
        </p:spPr>
        <p:txBody>
          <a:bodyPr lIns="90000" tIns="45000" rIns="90000" bIns="45000" anchor="ctr"/>
          <a:lstStyle/>
          <a:p>
            <a:pPr algn="just">
              <a:lnSpc>
                <a:spcPct val="107000"/>
              </a:lnSpc>
              <a:spcAft>
                <a:spcPts val="800"/>
              </a:spcAft>
            </a:pPr>
            <a:r>
              <a:rPr lang="en-US" b="1" u="sng" dirty="0">
                <a:latin typeface="Calibri" panose="020F0502020204030204" pitchFamily="34" charset="0"/>
                <a:ea typeface="Calibri" panose="020F0502020204030204" pitchFamily="34" charset="0"/>
                <a:cs typeface="Times New Roman" panose="02020603050405020304" pitchFamily="18" charset="0"/>
              </a:rPr>
              <a:t>Alternative approach - </a:t>
            </a:r>
          </a:p>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Some researchers had used digraph frequencies from tables to guess the length and predict the way the columns were arranged to get back the plain text.</a:t>
            </a:r>
            <a:r>
              <a:rPr lang="en-US" sz="1800" dirty="0">
                <a:effectLst/>
                <a:latin typeface="Calibri" panose="020F0502020204030204" pitchFamily="34" charset="0"/>
                <a:ea typeface="Calibri" panose="020F0502020204030204" pitchFamily="34" charset="0"/>
                <a:cs typeface="Calibri" panose="020F0502020204030204" pitchFamily="34" charset="0"/>
              </a:rPr>
              <a:t> This cryptanalysis study had a solution by anagramming that is making a word or portions of words by rearranging letters.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researcher’s study was that he had to study the other pairings and then manually apply them as in a trial-and-error way and concluded that they would most probably get the right pairing on the first try. Once they got a probable pairing, they would then continue the same process of using digraph frequencies to select columns to add on to the left or right.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Text Placeholder 4">
            <a:extLst>
              <a:ext uri="{FF2B5EF4-FFF2-40B4-BE49-F238E27FC236}">
                <a16:creationId xmlns:a16="http://schemas.microsoft.com/office/drawing/2014/main" id="{FC3C7B76-0F74-4BC4-A06C-4A3986E4E413}"/>
              </a:ext>
            </a:extLst>
          </p:cNvPr>
          <p:cNvSpPr>
            <a:spLocks noGrp="1"/>
          </p:cNvSpPr>
          <p:nvPr>
            <p:ph type="body" sz="quarter" idx="13"/>
          </p:nvPr>
        </p:nvSpPr>
        <p:spPr>
          <a:xfrm>
            <a:off x="163789" y="6342440"/>
            <a:ext cx="1725612" cy="275166"/>
          </a:xfrm>
        </p:spPr>
        <p:txBody>
          <a:bodyPr/>
          <a:lstStyle/>
          <a:p>
            <a:pPr marL="0" indent="0">
              <a:buNone/>
            </a:pPr>
            <a:r>
              <a:rPr lang="en-US" dirty="0"/>
              <a:t>Date:12 October 2021	</a:t>
            </a:r>
          </a:p>
        </p:txBody>
      </p:sp>
    </p:spTree>
    <p:extLst>
      <p:ext uri="{BB962C8B-B14F-4D97-AF65-F5344CB8AC3E}">
        <p14:creationId xmlns:p14="http://schemas.microsoft.com/office/powerpoint/2010/main" val="2742444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245494" y="18334"/>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9023632" y="115577"/>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12</a:t>
            </a:fld>
            <a:endParaRPr dirty="0"/>
          </a:p>
        </p:txBody>
      </p:sp>
      <p:sp>
        <p:nvSpPr>
          <p:cNvPr id="7" name="TextBox 6">
            <a:extLst>
              <a:ext uri="{FF2B5EF4-FFF2-40B4-BE49-F238E27FC236}">
                <a16:creationId xmlns:a16="http://schemas.microsoft.com/office/drawing/2014/main" id="{9CD9108F-F4C8-400D-8E58-33E6C217A4E7}"/>
              </a:ext>
            </a:extLst>
          </p:cNvPr>
          <p:cNvSpPr txBox="1"/>
          <p:nvPr/>
        </p:nvSpPr>
        <p:spPr>
          <a:xfrm>
            <a:off x="2638887" y="1822166"/>
            <a:ext cx="6495588" cy="461665"/>
          </a:xfrm>
          <a:prstGeom prst="rect">
            <a:avLst/>
          </a:prstGeom>
          <a:noFill/>
        </p:spPr>
        <p:txBody>
          <a:bodyPr wrap="square">
            <a:spAutoFit/>
          </a:bodyPr>
          <a:lstStyle/>
          <a:p>
            <a:pPr>
              <a:lnSpc>
                <a:spcPct val="100000"/>
              </a:lnSpc>
            </a:pPr>
            <a:r>
              <a:rPr lang="en-IN" sz="2400" dirty="0">
                <a:solidFill>
                  <a:srgbClr val="EA7F25"/>
                </a:solidFill>
                <a:ea typeface="Trebuchet MS"/>
              </a:rPr>
              <a:t>Design Constraints, Assumptions &amp; Dependencies</a:t>
            </a:r>
          </a:p>
        </p:txBody>
      </p:sp>
      <p:sp>
        <p:nvSpPr>
          <p:cNvPr id="4" name="CustomShape 3">
            <a:extLst>
              <a:ext uri="{FF2B5EF4-FFF2-40B4-BE49-F238E27FC236}">
                <a16:creationId xmlns:a16="http://schemas.microsoft.com/office/drawing/2014/main" id="{0B800E6E-EA8E-47B9-B5F2-4494BE1FD899}"/>
              </a:ext>
            </a:extLst>
          </p:cNvPr>
          <p:cNvSpPr/>
          <p:nvPr/>
        </p:nvSpPr>
        <p:spPr>
          <a:xfrm>
            <a:off x="876300" y="2325950"/>
            <a:ext cx="10744569" cy="3755254"/>
          </a:xfrm>
          <a:prstGeom prst="rect">
            <a:avLst/>
          </a:prstGeom>
          <a:noFill/>
          <a:ln>
            <a:noFill/>
          </a:ln>
        </p:spPr>
        <p:txBody>
          <a:bodyPr lIns="90000" tIns="45000" rIns="90000" bIns="45000" anchor="ct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 the demo, Key lengths decryptable is restricted to only 9 because of the execution time being high. </a:t>
            </a:r>
          </a:p>
          <a:p>
            <a:r>
              <a:rPr lang="en-US" dirty="0">
                <a:latin typeface="Calibri" panose="020F0502020204030204" pitchFamily="34" charset="0"/>
                <a:ea typeface="Calibri" panose="020F0502020204030204" pitchFamily="34" charset="0"/>
                <a:cs typeface="Times New Roman" panose="02020603050405020304" pitchFamily="18" charset="0"/>
              </a:rPr>
              <a:t>However, this can be improved through optimizing the code to support multi threading and using of powerful multi-core processors with high processing capability can decrypt even ciphers with unknown keys of key lengths of up to 20.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The assumptions is that the plain text before encryption consists of legitimate words from a particular language because if words are mis-spelt, then the decryption would result in either a wrong or no output.</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In the demo, for a given key, if the plain text does not fit into the matrix, then the plain text would be padded with dummy characters. For only the demo purposes, I have assumed the dummy characters to be white spaces. This can however be replaced by any ASCII characters to increase the strength of the cipher.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2" name="Text Placeholder 4">
            <a:extLst>
              <a:ext uri="{FF2B5EF4-FFF2-40B4-BE49-F238E27FC236}">
                <a16:creationId xmlns:a16="http://schemas.microsoft.com/office/drawing/2014/main" id="{741C8C08-4187-4E28-A281-4E6C43E16DF3}"/>
              </a:ext>
            </a:extLst>
          </p:cNvPr>
          <p:cNvSpPr>
            <a:spLocks noGrp="1"/>
          </p:cNvSpPr>
          <p:nvPr>
            <p:ph type="body" sz="quarter" idx="13"/>
          </p:nvPr>
        </p:nvSpPr>
        <p:spPr>
          <a:xfrm>
            <a:off x="163789" y="6318250"/>
            <a:ext cx="1725612" cy="266737"/>
          </a:xfrm>
        </p:spPr>
        <p:txBody>
          <a:bodyPr/>
          <a:lstStyle/>
          <a:p>
            <a:pPr marL="0" indent="0">
              <a:buNone/>
            </a:pPr>
            <a:r>
              <a:rPr lang="en-US" dirty="0"/>
              <a:t>Date:12 October 2021	</a:t>
            </a:r>
          </a:p>
        </p:txBody>
      </p:sp>
    </p:spTree>
    <p:extLst>
      <p:ext uri="{BB962C8B-B14F-4D97-AF65-F5344CB8AC3E}">
        <p14:creationId xmlns:p14="http://schemas.microsoft.com/office/powerpoint/2010/main" val="1106168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245494" y="18334"/>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9023632" y="115577"/>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13</a:t>
            </a:fld>
            <a:endParaRPr dirty="0"/>
          </a:p>
        </p:txBody>
      </p:sp>
      <p:sp>
        <p:nvSpPr>
          <p:cNvPr id="3" name="CustomShape 2">
            <a:extLst>
              <a:ext uri="{FF2B5EF4-FFF2-40B4-BE49-F238E27FC236}">
                <a16:creationId xmlns:a16="http://schemas.microsoft.com/office/drawing/2014/main" id="{371B0126-110E-4211-8F44-CE06EBA2B310}"/>
              </a:ext>
            </a:extLst>
          </p:cNvPr>
          <p:cNvSpPr/>
          <p:nvPr/>
        </p:nvSpPr>
        <p:spPr>
          <a:xfrm>
            <a:off x="4199515" y="1591767"/>
            <a:ext cx="3181565" cy="460800"/>
          </a:xfrm>
          <a:prstGeom prst="rect">
            <a:avLst/>
          </a:prstGeom>
          <a:noFill/>
          <a:ln>
            <a:noFill/>
          </a:ln>
        </p:spPr>
        <p:txBody>
          <a:bodyPr lIns="90000" tIns="45000" rIns="90000" bIns="45000"/>
          <a:lstStyle/>
          <a:p>
            <a:pPr>
              <a:lnSpc>
                <a:spcPct val="100000"/>
              </a:lnSpc>
            </a:pPr>
            <a:r>
              <a:rPr lang="en-IN" sz="2800" dirty="0">
                <a:solidFill>
                  <a:srgbClr val="EA7F25"/>
                </a:solidFill>
                <a:ea typeface="Trebuchet MS"/>
              </a:rPr>
              <a:t>Technologies</a:t>
            </a:r>
            <a:r>
              <a:rPr lang="en-IN" sz="2000" dirty="0">
                <a:solidFill>
                  <a:srgbClr val="EA7F25"/>
                </a:solidFill>
                <a:ea typeface="Trebuchet MS"/>
              </a:rPr>
              <a:t> </a:t>
            </a:r>
            <a:r>
              <a:rPr lang="en-IN" sz="2800" dirty="0">
                <a:solidFill>
                  <a:srgbClr val="EA7F25"/>
                </a:solidFill>
                <a:ea typeface="Trebuchet MS"/>
              </a:rPr>
              <a:t>Used</a:t>
            </a:r>
            <a:endParaRPr lang="en-IN" sz="2000" dirty="0">
              <a:solidFill>
                <a:srgbClr val="EA7F25"/>
              </a:solidFill>
              <a:ea typeface="Trebuchet MS"/>
            </a:endParaRPr>
          </a:p>
        </p:txBody>
      </p:sp>
      <p:sp>
        <p:nvSpPr>
          <p:cNvPr id="5" name="CustomShape 3">
            <a:extLst>
              <a:ext uri="{FF2B5EF4-FFF2-40B4-BE49-F238E27FC236}">
                <a16:creationId xmlns:a16="http://schemas.microsoft.com/office/drawing/2014/main" id="{45AC4609-0FA1-4F2D-BA32-623616C52588}"/>
              </a:ext>
            </a:extLst>
          </p:cNvPr>
          <p:cNvSpPr/>
          <p:nvPr/>
        </p:nvSpPr>
        <p:spPr>
          <a:xfrm>
            <a:off x="733424" y="2543175"/>
            <a:ext cx="10467976" cy="3564662"/>
          </a:xfrm>
          <a:prstGeom prst="rect">
            <a:avLst/>
          </a:prstGeom>
          <a:noFill/>
          <a:ln>
            <a:noFill/>
          </a:ln>
        </p:spPr>
        <p:txBody>
          <a:bodyPr lIns="90000" tIns="45000" rIns="90000" bIns="45000" anchor="ctr"/>
          <a:lstStyle/>
          <a:p>
            <a:pPr marR="0" lvl="0">
              <a:lnSpc>
                <a:spcPct val="107000"/>
              </a:lnSpc>
              <a:spcBef>
                <a:spcPts val="200"/>
              </a:spcBef>
              <a:spcAft>
                <a:spcPts val="0"/>
              </a:spcAft>
              <a:buSzPts val="2000"/>
            </a:pPr>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Software Requirements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Operating System – Windows 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Processor - Intel Core i5-7Y54 CPU @ 1.20GHz   1.61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Language – Python 3.8.8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Tools used – </a:t>
            </a:r>
            <a:r>
              <a:rPr lang="en-US" sz="1800" dirty="0" err="1">
                <a:effectLst/>
                <a:latin typeface="Calibri" panose="020F0502020204030204" pitchFamily="34" charset="0"/>
                <a:ea typeface="Calibri" panose="020F0502020204030204" pitchFamily="34" charset="0"/>
                <a:cs typeface="Calibri" panose="020F0502020204030204" pitchFamily="34" charset="0"/>
              </a:rPr>
              <a:t>Pycharm</a:t>
            </a:r>
            <a:r>
              <a:rPr lang="en-US" sz="1800" dirty="0">
                <a:effectLst/>
                <a:latin typeface="Calibri" panose="020F0502020204030204" pitchFamily="34" charset="0"/>
                <a:ea typeface="Calibri" panose="020F0502020204030204" pitchFamily="34" charset="0"/>
                <a:cs typeface="Calibri" panose="020F0502020204030204" pitchFamily="34" charset="0"/>
              </a:rPr>
              <a:t> IDE (2019 community edition)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Bef>
                <a:spcPts val="0"/>
              </a:spcBef>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I have used Python as the programming language as indicated by the problem statement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Placeholder 4">
            <a:extLst>
              <a:ext uri="{FF2B5EF4-FFF2-40B4-BE49-F238E27FC236}">
                <a16:creationId xmlns:a16="http://schemas.microsoft.com/office/drawing/2014/main" id="{6EFECA47-4D9A-4C02-97D7-EA8460E84845}"/>
              </a:ext>
            </a:extLst>
          </p:cNvPr>
          <p:cNvSpPr>
            <a:spLocks noGrp="1"/>
          </p:cNvSpPr>
          <p:nvPr>
            <p:ph type="body" sz="quarter" idx="13"/>
          </p:nvPr>
        </p:nvSpPr>
        <p:spPr>
          <a:xfrm>
            <a:off x="198438" y="6318250"/>
            <a:ext cx="1849437" cy="206375"/>
          </a:xfrm>
        </p:spPr>
        <p:txBody>
          <a:bodyPr/>
          <a:lstStyle/>
          <a:p>
            <a:pPr marL="0" indent="0">
              <a:buNone/>
            </a:pPr>
            <a:r>
              <a:rPr lang="en-US" dirty="0"/>
              <a:t>Date:12 October 2021	</a:t>
            </a:r>
          </a:p>
        </p:txBody>
      </p:sp>
    </p:spTree>
    <p:extLst>
      <p:ext uri="{BB962C8B-B14F-4D97-AF65-F5344CB8AC3E}">
        <p14:creationId xmlns:p14="http://schemas.microsoft.com/office/powerpoint/2010/main" val="3361796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245494" y="18334"/>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9023632" y="115577"/>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14</a:t>
            </a:fld>
            <a:endParaRPr dirty="0"/>
          </a:p>
        </p:txBody>
      </p:sp>
      <p:sp>
        <p:nvSpPr>
          <p:cNvPr id="3" name="CustomShape 2">
            <a:extLst>
              <a:ext uri="{FF2B5EF4-FFF2-40B4-BE49-F238E27FC236}">
                <a16:creationId xmlns:a16="http://schemas.microsoft.com/office/drawing/2014/main" id="{371B0126-110E-4211-8F44-CE06EBA2B310}"/>
              </a:ext>
            </a:extLst>
          </p:cNvPr>
          <p:cNvSpPr/>
          <p:nvPr/>
        </p:nvSpPr>
        <p:spPr>
          <a:xfrm>
            <a:off x="4170940" y="1591767"/>
            <a:ext cx="3181565" cy="460800"/>
          </a:xfrm>
          <a:prstGeom prst="rect">
            <a:avLst/>
          </a:prstGeom>
          <a:noFill/>
          <a:ln>
            <a:noFill/>
          </a:ln>
        </p:spPr>
        <p:txBody>
          <a:bodyPr lIns="90000" tIns="45000" rIns="90000" bIns="45000"/>
          <a:lstStyle/>
          <a:p>
            <a:pPr algn="ctr">
              <a:lnSpc>
                <a:spcPct val="100000"/>
              </a:lnSpc>
            </a:pPr>
            <a:r>
              <a:rPr lang="en-IN" sz="2400" dirty="0">
                <a:solidFill>
                  <a:srgbClr val="EA7F25"/>
                </a:solidFill>
                <a:ea typeface="Trebuchet MS"/>
              </a:rPr>
              <a:t>Libraries/Packages Used</a:t>
            </a:r>
          </a:p>
        </p:txBody>
      </p:sp>
      <p:sp>
        <p:nvSpPr>
          <p:cNvPr id="5" name="CustomShape 3">
            <a:extLst>
              <a:ext uri="{FF2B5EF4-FFF2-40B4-BE49-F238E27FC236}">
                <a16:creationId xmlns:a16="http://schemas.microsoft.com/office/drawing/2014/main" id="{45AC4609-0FA1-4F2D-BA32-623616C52588}"/>
              </a:ext>
            </a:extLst>
          </p:cNvPr>
          <p:cNvSpPr/>
          <p:nvPr/>
        </p:nvSpPr>
        <p:spPr>
          <a:xfrm>
            <a:off x="733424" y="2543175"/>
            <a:ext cx="10467976" cy="3564662"/>
          </a:xfrm>
          <a:prstGeom prst="rect">
            <a:avLst/>
          </a:prstGeom>
          <a:noFill/>
          <a:ln>
            <a:noFill/>
          </a:ln>
        </p:spPr>
        <p:txBody>
          <a:bodyPr lIns="90000" tIns="45000" rIns="90000" bIns="45000" anchor="ctr"/>
          <a:lstStyle/>
          <a:p>
            <a:pPr>
              <a:lnSpc>
                <a:spcPct val="107000"/>
              </a:lnSpc>
              <a:spcBef>
                <a:spcPts val="200"/>
              </a:spcBef>
              <a:buSzPts val="2000"/>
            </a:pPr>
            <a:r>
              <a:rPr lang="en-US" b="1" dirty="0">
                <a:latin typeface="Calibri" panose="020F0502020204030204" pitchFamily="34" charset="0"/>
                <a:ea typeface="Calibri" panose="020F0502020204030204" pitchFamily="34" charset="0"/>
                <a:cs typeface="Calibri" panose="020F0502020204030204" pitchFamily="34" charset="0"/>
              </a:rPr>
              <a:t>P</a:t>
            </a:r>
            <a:r>
              <a:rPr lang="en-US" sz="1800" b="1" dirty="0">
                <a:effectLst/>
                <a:latin typeface="Calibri" panose="020F0502020204030204" pitchFamily="34" charset="0"/>
                <a:ea typeface="Calibri" panose="020F0502020204030204" pitchFamily="34" charset="0"/>
                <a:cs typeface="Calibri" panose="020F0502020204030204" pitchFamily="34" charset="0"/>
              </a:rPr>
              <a:t>ython packages</a:t>
            </a:r>
          </a:p>
          <a:p>
            <a:pPr>
              <a:lnSpc>
                <a:spcPct val="107000"/>
              </a:lnSpc>
              <a:spcBef>
                <a:spcPts val="200"/>
              </a:spcBef>
              <a:buSzPts val="2000"/>
            </a:pPr>
            <a:endParaRPr lang="en-US" b="1"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Bef>
                <a:spcPts val="200"/>
              </a:spcBef>
              <a:buSzPts val="2000"/>
              <a:buFont typeface="Arial" panose="020B0604020202020204" pitchFamily="34" charset="0"/>
              <a:buChar char="•"/>
            </a:pPr>
            <a:r>
              <a:rPr lang="en-US" sz="1800" b="1" dirty="0" err="1">
                <a:effectLst/>
                <a:latin typeface="Calibri" panose="020F0502020204030204" pitchFamily="34" charset="0"/>
                <a:ea typeface="Calibri" panose="020F0502020204030204" pitchFamily="34" charset="0"/>
                <a:cs typeface="Calibri" panose="020F0502020204030204" pitchFamily="34" charset="0"/>
              </a:rPr>
              <a:t>numpy</a:t>
            </a:r>
            <a:r>
              <a:rPr lang="en-US" sz="1800" b="1" dirty="0">
                <a:effectLst/>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a:t>
            </a:r>
            <a:r>
              <a:rPr lang="en-US"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To create </a:t>
            </a:r>
            <a:r>
              <a:rPr lang="en-US" sz="1800" dirty="0" err="1">
                <a:effectLst/>
                <a:latin typeface="Calibri" panose="020F0502020204030204" pitchFamily="34" charset="0"/>
                <a:ea typeface="Calibri" panose="020F0502020204030204" pitchFamily="34" charset="0"/>
                <a:cs typeface="Calibri" panose="020F0502020204030204" pitchFamily="34" charset="0"/>
              </a:rPr>
              <a:t>numpy</a:t>
            </a:r>
            <a:r>
              <a:rPr lang="en-US" sz="1800" dirty="0">
                <a:effectLst/>
                <a:latin typeface="Calibri" panose="020F0502020204030204" pitchFamily="34" charset="0"/>
                <a:ea typeface="Calibri" panose="020F0502020204030204" pitchFamily="34" charset="0"/>
                <a:cs typeface="Calibri" panose="020F0502020204030204" pitchFamily="34" charset="0"/>
              </a:rPr>
              <a:t> arrays for easier array creations and computations</a:t>
            </a:r>
          </a:p>
          <a:p>
            <a:pPr marL="285750" indent="-285750">
              <a:lnSpc>
                <a:spcPct val="107000"/>
              </a:lnSpc>
              <a:spcBef>
                <a:spcPts val="200"/>
              </a:spcBef>
              <a:buSzPts val="2000"/>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Calibri" panose="020F0502020204030204" pitchFamily="34" charset="0"/>
              </a:rPr>
              <a:t>Cryptography – </a:t>
            </a:r>
            <a:r>
              <a:rPr lang="en-US" sz="1800" dirty="0">
                <a:effectLst/>
                <a:latin typeface="Calibri" panose="020F0502020204030204" pitchFamily="34" charset="0"/>
                <a:ea typeface="Calibri" panose="020F0502020204030204" pitchFamily="34" charset="0"/>
                <a:cs typeface="Calibri" panose="020F0502020204030204" pitchFamily="34" charset="0"/>
              </a:rPr>
              <a:t>Had initially installed to decrypt packages and did not use later.</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Bef>
                <a:spcPts val="200"/>
              </a:spcBef>
              <a:buSzPts val="200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Enchant – </a:t>
            </a:r>
            <a:r>
              <a:rPr lang="en-US" dirty="0">
                <a:latin typeface="Calibri" panose="020F0502020204030204" pitchFamily="34" charset="0"/>
                <a:ea typeface="Calibri" panose="020F0502020204030204" pitchFamily="34" charset="0"/>
                <a:cs typeface="Calibri" panose="020F0502020204030204" pitchFamily="34" charset="0"/>
              </a:rPr>
              <a:t>Is used for importing the English Dictionary accepting both US and UK English</a:t>
            </a:r>
          </a:p>
          <a:p>
            <a:pPr marL="285750" indent="-285750">
              <a:lnSpc>
                <a:spcPct val="107000"/>
              </a:lnSpc>
              <a:spcBef>
                <a:spcPts val="200"/>
              </a:spcBef>
              <a:buSzPts val="2000"/>
              <a:buFont typeface="Arial" panose="020B0604020202020204" pitchFamily="34" charset="0"/>
              <a:buChar char="•"/>
            </a:pPr>
            <a:r>
              <a:rPr lang="en-US" b="1" dirty="0" err="1">
                <a:latin typeface="Calibri" panose="020F0502020204030204" pitchFamily="34" charset="0"/>
                <a:ea typeface="Calibri" panose="020F0502020204030204" pitchFamily="34" charset="0"/>
                <a:cs typeface="Calibri" panose="020F0502020204030204" pitchFamily="34" charset="0"/>
              </a:rPr>
              <a:t>Itertools</a:t>
            </a:r>
            <a:r>
              <a:rPr lang="en-US" b="1" dirty="0">
                <a:latin typeface="Calibri" panose="020F0502020204030204" pitchFamily="34" charset="0"/>
                <a:ea typeface="Calibri" panose="020F0502020204030204" pitchFamily="34" charset="0"/>
                <a:cs typeface="Calibri" panose="020F0502020204030204" pitchFamily="34" charset="0"/>
              </a:rPr>
              <a:t> – </a:t>
            </a:r>
            <a:r>
              <a:rPr lang="en-US" dirty="0">
                <a:latin typeface="Calibri" panose="020F0502020204030204" pitchFamily="34" charset="0"/>
                <a:ea typeface="Calibri" panose="020F0502020204030204" pitchFamily="34" charset="0"/>
                <a:cs typeface="Calibri" panose="020F0502020204030204" pitchFamily="34" charset="0"/>
              </a:rPr>
              <a:t>Is used for permutations generation from a set of values and iterate through them</a:t>
            </a:r>
          </a:p>
          <a:p>
            <a:pPr marL="285750" indent="-285750">
              <a:lnSpc>
                <a:spcPct val="107000"/>
              </a:lnSpc>
              <a:spcBef>
                <a:spcPts val="200"/>
              </a:spcBef>
              <a:buSzPts val="200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word segment –</a:t>
            </a:r>
            <a:r>
              <a:rPr lang="en-US" dirty="0">
                <a:latin typeface="Calibri" panose="020F0502020204030204" pitchFamily="34" charset="0"/>
                <a:ea typeface="Calibri" panose="020F0502020204030204" pitchFamily="34" charset="0"/>
                <a:cs typeface="Calibri" panose="020F0502020204030204" pitchFamily="34" charset="0"/>
              </a:rPr>
              <a:t> load and segment were imported from word segment to get the longest prefix match from compressed plain text</a:t>
            </a:r>
          </a:p>
          <a:p>
            <a:pPr>
              <a:lnSpc>
                <a:spcPct val="107000"/>
              </a:lnSpc>
              <a:spcBef>
                <a:spcPts val="200"/>
              </a:spcBef>
              <a:buSzPts val="2000"/>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Text Placeholder 4">
            <a:extLst>
              <a:ext uri="{FF2B5EF4-FFF2-40B4-BE49-F238E27FC236}">
                <a16:creationId xmlns:a16="http://schemas.microsoft.com/office/drawing/2014/main" id="{6EFECA47-4D9A-4C02-97D7-EA8460E84845}"/>
              </a:ext>
            </a:extLst>
          </p:cNvPr>
          <p:cNvSpPr>
            <a:spLocks noGrp="1"/>
          </p:cNvSpPr>
          <p:nvPr>
            <p:ph type="body" sz="quarter" idx="13"/>
          </p:nvPr>
        </p:nvSpPr>
        <p:spPr>
          <a:xfrm>
            <a:off x="198438" y="6318250"/>
            <a:ext cx="1849437" cy="206375"/>
          </a:xfrm>
        </p:spPr>
        <p:txBody>
          <a:bodyPr/>
          <a:lstStyle/>
          <a:p>
            <a:pPr marL="0" indent="0">
              <a:buNone/>
            </a:pPr>
            <a:r>
              <a:rPr lang="en-US" dirty="0"/>
              <a:t>Date:12 October 2021	</a:t>
            </a:r>
          </a:p>
        </p:txBody>
      </p:sp>
    </p:spTree>
    <p:extLst>
      <p:ext uri="{BB962C8B-B14F-4D97-AF65-F5344CB8AC3E}">
        <p14:creationId xmlns:p14="http://schemas.microsoft.com/office/powerpoint/2010/main" val="1502171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245494" y="18334"/>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9023632" y="115577"/>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15</a:t>
            </a:fld>
            <a:endParaRPr dirty="0"/>
          </a:p>
        </p:txBody>
      </p:sp>
      <p:sp>
        <p:nvSpPr>
          <p:cNvPr id="4" name="CustomShape 3">
            <a:extLst>
              <a:ext uri="{FF2B5EF4-FFF2-40B4-BE49-F238E27FC236}">
                <a16:creationId xmlns:a16="http://schemas.microsoft.com/office/drawing/2014/main" id="{0B800E6E-EA8E-47B9-B5F2-4494BE1FD899}"/>
              </a:ext>
            </a:extLst>
          </p:cNvPr>
          <p:cNvSpPr/>
          <p:nvPr/>
        </p:nvSpPr>
        <p:spPr>
          <a:xfrm>
            <a:off x="866776" y="2325950"/>
            <a:ext cx="10754094" cy="3755254"/>
          </a:xfrm>
          <a:prstGeom prst="rect">
            <a:avLst/>
          </a:prstGeom>
          <a:noFill/>
          <a:ln>
            <a:noFill/>
          </a:ln>
        </p:spPr>
        <p:txBody>
          <a:bodyPr lIns="90000" tIns="45000" rIns="90000" bIns="45000" anchor="ctr"/>
          <a:lstStyle/>
          <a:p>
            <a:pPr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From other research papers,</a:t>
            </a:r>
          </a:p>
          <a:p>
            <a:pPr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Single Columnar transposition is not used in an individually but used </a:t>
            </a:r>
            <a:r>
              <a:rPr lang="en-US" dirty="0">
                <a:latin typeface="Calibri" panose="020F0502020204030204" pitchFamily="34" charset="0"/>
                <a:ea typeface="Calibri" panose="020F0502020204030204" pitchFamily="34" charset="0"/>
                <a:cs typeface="Calibri" panose="020F0502020204030204" pitchFamily="34" charset="0"/>
              </a:rPr>
              <a:t>as one of the ciphers in multiple encryptions since it is more secure in that way.</a:t>
            </a:r>
            <a:endParaRPr lang="en-US" dirty="0">
              <a:solidFill>
                <a:srgbClr val="0033CC"/>
              </a:solidFill>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Bef>
                <a:spcPts val="0"/>
              </a:spcBef>
              <a:spcAft>
                <a:spcPts val="800"/>
              </a:spcAft>
            </a:pPr>
            <a:endParaRPr lang="en-US" dirty="0">
              <a:solidFill>
                <a:srgbClr val="0033CC"/>
              </a:solidFill>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In the research papers I went through, the single columnar transposition was implemented along with Caesar cipher and  rail fence ciphers to ensure encryption of text messages.</a:t>
            </a:r>
          </a:p>
          <a:p>
            <a:pPr marR="0" lvl="0">
              <a:lnSpc>
                <a:spcPct val="107000"/>
              </a:lnSpc>
              <a:spcBef>
                <a:spcPts val="0"/>
              </a:spcBef>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There was a new bit level columnar transposition found out by some researchers.</a:t>
            </a:r>
          </a:p>
          <a:p>
            <a:pPr marR="0" lvl="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0869F50-D9A7-4ADA-A469-DBF273E33C90}"/>
              </a:ext>
            </a:extLst>
          </p:cNvPr>
          <p:cNvSpPr txBox="1"/>
          <p:nvPr/>
        </p:nvSpPr>
        <p:spPr>
          <a:xfrm>
            <a:off x="4860895" y="1820198"/>
            <a:ext cx="2606706" cy="523220"/>
          </a:xfrm>
          <a:prstGeom prst="rect">
            <a:avLst/>
          </a:prstGeom>
          <a:noFill/>
        </p:spPr>
        <p:txBody>
          <a:bodyPr wrap="square">
            <a:spAutoFit/>
          </a:bodyPr>
          <a:lstStyle/>
          <a:p>
            <a:pPr algn="ctr">
              <a:lnSpc>
                <a:spcPct val="100000"/>
              </a:lnSpc>
            </a:pPr>
            <a:r>
              <a:rPr lang="en-IN" sz="2800" dirty="0">
                <a:solidFill>
                  <a:srgbClr val="EA7F25"/>
                </a:solidFill>
                <a:ea typeface="Trebuchet MS"/>
              </a:rPr>
              <a:t>Project</a:t>
            </a:r>
            <a:r>
              <a:rPr lang="en-IN" dirty="0">
                <a:solidFill>
                  <a:srgbClr val="EA7F25"/>
                </a:solidFill>
                <a:ea typeface="Trebuchet MS"/>
              </a:rPr>
              <a:t> </a:t>
            </a:r>
            <a:r>
              <a:rPr lang="en-IN" sz="2800" dirty="0">
                <a:solidFill>
                  <a:srgbClr val="EA7F25"/>
                </a:solidFill>
                <a:ea typeface="Trebuchet MS"/>
              </a:rPr>
              <a:t>outcome</a:t>
            </a:r>
            <a:endParaRPr lang="en-IN" dirty="0">
              <a:solidFill>
                <a:srgbClr val="EA7F25"/>
              </a:solidFill>
              <a:ea typeface="Trebuchet MS"/>
            </a:endParaRPr>
          </a:p>
        </p:txBody>
      </p:sp>
      <p:sp>
        <p:nvSpPr>
          <p:cNvPr id="11" name="Text Placeholder 4">
            <a:extLst>
              <a:ext uri="{FF2B5EF4-FFF2-40B4-BE49-F238E27FC236}">
                <a16:creationId xmlns:a16="http://schemas.microsoft.com/office/drawing/2014/main" id="{F1312ED5-FA47-406D-A122-09C0C96457FE}"/>
              </a:ext>
            </a:extLst>
          </p:cNvPr>
          <p:cNvSpPr>
            <a:spLocks noGrp="1"/>
          </p:cNvSpPr>
          <p:nvPr>
            <p:ph type="body" sz="quarter" idx="13"/>
          </p:nvPr>
        </p:nvSpPr>
        <p:spPr>
          <a:xfrm>
            <a:off x="198438" y="6318250"/>
            <a:ext cx="1716087" cy="266737"/>
          </a:xfrm>
        </p:spPr>
        <p:txBody>
          <a:bodyPr/>
          <a:lstStyle/>
          <a:p>
            <a:pPr marL="0" indent="0">
              <a:buNone/>
            </a:pPr>
            <a:r>
              <a:rPr lang="en-US" dirty="0"/>
              <a:t>Date:12 October 2021	</a:t>
            </a:r>
          </a:p>
        </p:txBody>
      </p:sp>
    </p:spTree>
    <p:extLst>
      <p:ext uri="{BB962C8B-B14F-4D97-AF65-F5344CB8AC3E}">
        <p14:creationId xmlns:p14="http://schemas.microsoft.com/office/powerpoint/2010/main" val="104711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245494" y="18334"/>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9023632" y="115577"/>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16</a:t>
            </a:fld>
            <a:endParaRPr dirty="0"/>
          </a:p>
        </p:txBody>
      </p:sp>
      <p:sp>
        <p:nvSpPr>
          <p:cNvPr id="4" name="CustomShape 3">
            <a:extLst>
              <a:ext uri="{FF2B5EF4-FFF2-40B4-BE49-F238E27FC236}">
                <a16:creationId xmlns:a16="http://schemas.microsoft.com/office/drawing/2014/main" id="{0B800E6E-EA8E-47B9-B5F2-4494BE1FD899}"/>
              </a:ext>
            </a:extLst>
          </p:cNvPr>
          <p:cNvSpPr/>
          <p:nvPr/>
        </p:nvSpPr>
        <p:spPr>
          <a:xfrm>
            <a:off x="866776" y="2325950"/>
            <a:ext cx="10754094" cy="3755254"/>
          </a:xfrm>
          <a:prstGeom prst="rect">
            <a:avLst/>
          </a:prstGeom>
          <a:noFill/>
          <a:ln>
            <a:noFill/>
          </a:ln>
        </p:spPr>
        <p:txBody>
          <a:bodyPr lIns="90000" tIns="45000" rIns="90000" bIns="45000" anchor="ct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cipher according to studies show that this cipher can be used in combination with other ciphers for a series of encryption to make very hard to decrypt. Single columnar transposition can be used with cryptography techniques </a:t>
            </a:r>
          </a:p>
          <a:p>
            <a:pPr marL="285750" marR="0" indent="-285750">
              <a:lnSpc>
                <a:spcPct val="107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S</a:t>
            </a:r>
            <a:r>
              <a:rPr lang="en-US" sz="1800" dirty="0">
                <a:effectLst/>
                <a:latin typeface="Calibri" panose="020F0502020204030204" pitchFamily="34" charset="0"/>
                <a:ea typeface="Calibri" panose="020F0502020204030204" pitchFamily="34" charset="0"/>
                <a:cs typeface="Times New Roman" panose="02020603050405020304" pitchFamily="18" charset="0"/>
              </a:rPr>
              <a:t>ymmetric</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Asymmetric</a:t>
            </a:r>
          </a:p>
          <a:p>
            <a:pPr marL="285750" marR="0" indent="-285750">
              <a:lnSpc>
                <a:spcPct val="107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H</a:t>
            </a:r>
            <a:r>
              <a:rPr lang="en-US" sz="1800" dirty="0">
                <a:effectLst/>
                <a:latin typeface="Calibri" panose="020F0502020204030204" pitchFamily="34" charset="0"/>
                <a:ea typeface="Calibri" panose="020F0502020204030204" pitchFamily="34" charset="0"/>
                <a:cs typeface="Times New Roman" panose="02020603050405020304" pitchFamily="18" charset="0"/>
              </a:rPr>
              <a:t>ashing </a:t>
            </a:r>
          </a:p>
        </p:txBody>
      </p:sp>
      <p:sp>
        <p:nvSpPr>
          <p:cNvPr id="10" name="TextBox 9">
            <a:extLst>
              <a:ext uri="{FF2B5EF4-FFF2-40B4-BE49-F238E27FC236}">
                <a16:creationId xmlns:a16="http://schemas.microsoft.com/office/drawing/2014/main" id="{20869F50-D9A7-4ADA-A469-DBF273E33C90}"/>
              </a:ext>
            </a:extLst>
          </p:cNvPr>
          <p:cNvSpPr txBox="1"/>
          <p:nvPr/>
        </p:nvSpPr>
        <p:spPr>
          <a:xfrm>
            <a:off x="3413302" y="1802730"/>
            <a:ext cx="5661041" cy="523220"/>
          </a:xfrm>
          <a:prstGeom prst="rect">
            <a:avLst/>
          </a:prstGeom>
          <a:noFill/>
        </p:spPr>
        <p:txBody>
          <a:bodyPr wrap="square">
            <a:spAutoFit/>
          </a:bodyPr>
          <a:lstStyle/>
          <a:p>
            <a:pPr algn="ctr">
              <a:lnSpc>
                <a:spcPct val="100000"/>
              </a:lnSpc>
            </a:pPr>
            <a:r>
              <a:rPr lang="en-IN" sz="2800" dirty="0">
                <a:solidFill>
                  <a:srgbClr val="EA7F25"/>
                </a:solidFill>
                <a:ea typeface="Trebuchet MS"/>
              </a:rPr>
              <a:t>Conclusion and Experimental analysis</a:t>
            </a:r>
          </a:p>
        </p:txBody>
      </p:sp>
      <p:sp>
        <p:nvSpPr>
          <p:cNvPr id="11" name="Text Placeholder 4">
            <a:extLst>
              <a:ext uri="{FF2B5EF4-FFF2-40B4-BE49-F238E27FC236}">
                <a16:creationId xmlns:a16="http://schemas.microsoft.com/office/drawing/2014/main" id="{F1312ED5-FA47-406D-A122-09C0C96457FE}"/>
              </a:ext>
            </a:extLst>
          </p:cNvPr>
          <p:cNvSpPr>
            <a:spLocks noGrp="1"/>
          </p:cNvSpPr>
          <p:nvPr>
            <p:ph type="body" sz="quarter" idx="13"/>
          </p:nvPr>
        </p:nvSpPr>
        <p:spPr>
          <a:xfrm>
            <a:off x="198438" y="6318250"/>
            <a:ext cx="1716087" cy="266737"/>
          </a:xfrm>
        </p:spPr>
        <p:txBody>
          <a:bodyPr/>
          <a:lstStyle/>
          <a:p>
            <a:pPr marL="0" indent="0">
              <a:buNone/>
            </a:pPr>
            <a:r>
              <a:rPr lang="en-US" dirty="0"/>
              <a:t>Date:12 October 2021	</a:t>
            </a:r>
          </a:p>
        </p:txBody>
      </p:sp>
    </p:spTree>
    <p:extLst>
      <p:ext uri="{BB962C8B-B14F-4D97-AF65-F5344CB8AC3E}">
        <p14:creationId xmlns:p14="http://schemas.microsoft.com/office/powerpoint/2010/main" val="1038162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245494" y="18334"/>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9023632" y="115577"/>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17</a:t>
            </a:fld>
            <a:endParaRPr dirty="0"/>
          </a:p>
        </p:txBody>
      </p:sp>
      <p:sp>
        <p:nvSpPr>
          <p:cNvPr id="4" name="CustomShape 3">
            <a:extLst>
              <a:ext uri="{FF2B5EF4-FFF2-40B4-BE49-F238E27FC236}">
                <a16:creationId xmlns:a16="http://schemas.microsoft.com/office/drawing/2014/main" id="{0B800E6E-EA8E-47B9-B5F2-4494BE1FD899}"/>
              </a:ext>
            </a:extLst>
          </p:cNvPr>
          <p:cNvSpPr/>
          <p:nvPr/>
        </p:nvSpPr>
        <p:spPr>
          <a:xfrm>
            <a:off x="866776" y="2325950"/>
            <a:ext cx="10754094" cy="3755254"/>
          </a:xfrm>
          <a:prstGeom prst="rect">
            <a:avLst/>
          </a:prstGeom>
          <a:noFill/>
          <a:ln>
            <a:noFill/>
          </a:ln>
        </p:spPr>
        <p:txBody>
          <a:bodyPr lIns="90000" tIns="45000" rIns="90000" bIns="45000" anchor="ctr"/>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To make cipher stronger, M</a:t>
            </a:r>
            <a:r>
              <a:rPr lang="en-US" sz="1800" dirty="0">
                <a:effectLst/>
                <a:latin typeface="Calibri" panose="020F0502020204030204" pitchFamily="34" charset="0"/>
                <a:ea typeface="Calibri" panose="020F0502020204030204" pitchFamily="34" charset="0"/>
                <a:cs typeface="Times New Roman" panose="02020603050405020304" pitchFamily="18" charset="0"/>
              </a:rPr>
              <a:t>ultiple encryption techniques </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keyless ciphers </a:t>
            </a:r>
          </a:p>
          <a:p>
            <a:pPr marL="742950" lvl="1" indent="-285750">
              <a:lnSpc>
                <a:spcPct val="107000"/>
              </a:lnSpc>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rail fence cipher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keyed substitution </a:t>
            </a:r>
          </a:p>
          <a:p>
            <a:pPr marL="742950" lvl="1" indent="-285750">
              <a:lnSpc>
                <a:spcPct val="107000"/>
              </a:lnSpc>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ciphers Caesar cipher</a:t>
            </a:r>
            <a:r>
              <a:rPr lang="en-US" dirty="0">
                <a:latin typeface="Calibri" panose="020F0502020204030204" pitchFamily="34" charset="0"/>
                <a:ea typeface="Calibri" panose="020F0502020204030204" pitchFamily="34" charset="0"/>
                <a:cs typeface="Times New Roman" panose="02020603050405020304" pitchFamily="18" charset="0"/>
              </a:rPr>
              <a:t> </a:t>
            </a:r>
          </a:p>
          <a:p>
            <a:pPr marL="742950" lvl="1" indent="-285750">
              <a:lnSpc>
                <a:spcPct val="107000"/>
              </a:lnSpc>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Hill cipher</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playfair</a:t>
            </a:r>
            <a:r>
              <a:rPr lang="en-US" dirty="0">
                <a:effectLst/>
                <a:latin typeface="Calibri" panose="020F0502020204030204" pitchFamily="34" charset="0"/>
                <a:ea typeface="Calibri" panose="020F0502020204030204" pitchFamily="34" charset="0"/>
                <a:cs typeface="Times New Roman" panose="02020603050405020304" pitchFamily="18" charset="0"/>
              </a:rPr>
              <a:t> cipher</a:t>
            </a:r>
          </a:p>
          <a:p>
            <a:pPr marL="742950" lvl="1" indent="-285750">
              <a:lnSpc>
                <a:spcPct val="107000"/>
              </a:lnSpc>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 polygraph ciphers </a:t>
            </a:r>
          </a:p>
          <a:p>
            <a:pPr marL="1200150" lvl="2" indent="-285750">
              <a:lnSpc>
                <a:spcPct val="107000"/>
              </a:lnSpc>
              <a:spcAft>
                <a:spcPts val="800"/>
              </a:spcAft>
              <a:buFont typeface="Arial" panose="020B0604020202020204" pitchFamily="34" charset="0"/>
              <a:buChar char="•"/>
            </a:pPr>
            <a:r>
              <a:rPr lang="en-US" dirty="0" err="1">
                <a:effectLst/>
                <a:latin typeface="Calibri" panose="020F0502020204030204" pitchFamily="34" charset="0"/>
                <a:ea typeface="Calibri" panose="020F0502020204030204" pitchFamily="34" charset="0"/>
                <a:cs typeface="Times New Roman" panose="02020603050405020304" pitchFamily="18" charset="0"/>
              </a:rPr>
              <a:t>Vigenere</a:t>
            </a:r>
            <a:r>
              <a:rPr lang="en-US" dirty="0">
                <a:effectLst/>
                <a:latin typeface="Calibri" panose="020F0502020204030204" pitchFamily="34" charset="0"/>
                <a:ea typeface="Calibri" panose="020F0502020204030204" pitchFamily="34" charset="0"/>
                <a:cs typeface="Times New Roman" panose="02020603050405020304" pitchFamily="18" charset="0"/>
              </a:rPr>
              <a:t> cipher</a:t>
            </a:r>
          </a:p>
          <a:p>
            <a:pPr marL="1200150" lvl="2" indent="-285750">
              <a:lnSpc>
                <a:spcPct val="107000"/>
              </a:lnSpc>
              <a:spcAft>
                <a:spcPts val="800"/>
              </a:spcAft>
              <a:buFont typeface="Arial" panose="020B0604020202020204" pitchFamily="34" charset="0"/>
              <a:buChar char="•"/>
            </a:pPr>
            <a:r>
              <a:rPr lang="en-US" dirty="0" err="1">
                <a:effectLst/>
                <a:latin typeface="Calibri" panose="020F0502020204030204" pitchFamily="34" charset="0"/>
                <a:ea typeface="Calibri" panose="020F0502020204030204" pitchFamily="34" charset="0"/>
                <a:cs typeface="Times New Roman" panose="02020603050405020304" pitchFamily="18" charset="0"/>
              </a:rPr>
              <a:t>Vernam</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a:effectLst/>
                <a:latin typeface="Calibri" panose="020F0502020204030204" pitchFamily="34" charset="0"/>
                <a:ea typeface="Calibri" panose="020F0502020204030204" pitchFamily="34" charset="0"/>
                <a:cs typeface="Times New Roman" panose="02020603050405020304" pitchFamily="18" charset="0"/>
              </a:rPr>
              <a:t>ciphers.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20869F50-D9A7-4ADA-A469-DBF273E33C90}"/>
              </a:ext>
            </a:extLst>
          </p:cNvPr>
          <p:cNvSpPr txBox="1"/>
          <p:nvPr/>
        </p:nvSpPr>
        <p:spPr>
          <a:xfrm>
            <a:off x="3292459" y="1802730"/>
            <a:ext cx="5607081" cy="523220"/>
          </a:xfrm>
          <a:prstGeom prst="rect">
            <a:avLst/>
          </a:prstGeom>
          <a:noFill/>
        </p:spPr>
        <p:txBody>
          <a:bodyPr wrap="square">
            <a:spAutoFit/>
          </a:bodyPr>
          <a:lstStyle/>
          <a:p>
            <a:pPr algn="ctr">
              <a:lnSpc>
                <a:spcPct val="100000"/>
              </a:lnSpc>
            </a:pPr>
            <a:r>
              <a:rPr lang="en-IN" sz="2800" dirty="0">
                <a:solidFill>
                  <a:srgbClr val="EA7F25"/>
                </a:solidFill>
                <a:ea typeface="Trebuchet MS"/>
              </a:rPr>
              <a:t>Conclusion and Experimental analysis</a:t>
            </a:r>
          </a:p>
        </p:txBody>
      </p:sp>
      <p:sp>
        <p:nvSpPr>
          <p:cNvPr id="11" name="Text Placeholder 4">
            <a:extLst>
              <a:ext uri="{FF2B5EF4-FFF2-40B4-BE49-F238E27FC236}">
                <a16:creationId xmlns:a16="http://schemas.microsoft.com/office/drawing/2014/main" id="{F1312ED5-FA47-406D-A122-09C0C96457FE}"/>
              </a:ext>
            </a:extLst>
          </p:cNvPr>
          <p:cNvSpPr>
            <a:spLocks noGrp="1"/>
          </p:cNvSpPr>
          <p:nvPr>
            <p:ph type="body" sz="quarter" idx="13"/>
          </p:nvPr>
        </p:nvSpPr>
        <p:spPr>
          <a:xfrm>
            <a:off x="198438" y="6318250"/>
            <a:ext cx="1716087" cy="266737"/>
          </a:xfrm>
        </p:spPr>
        <p:txBody>
          <a:bodyPr/>
          <a:lstStyle/>
          <a:p>
            <a:pPr marL="0" indent="0">
              <a:buNone/>
            </a:pPr>
            <a:r>
              <a:rPr lang="en-US" dirty="0"/>
              <a:t>Date:12 October 2021	</a:t>
            </a:r>
          </a:p>
        </p:txBody>
      </p:sp>
    </p:spTree>
    <p:extLst>
      <p:ext uri="{BB962C8B-B14F-4D97-AF65-F5344CB8AC3E}">
        <p14:creationId xmlns:p14="http://schemas.microsoft.com/office/powerpoint/2010/main" val="2764211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245494" y="18334"/>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9023632" y="115577"/>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18</a:t>
            </a:fld>
            <a:endParaRPr dirty="0"/>
          </a:p>
        </p:txBody>
      </p:sp>
      <p:sp>
        <p:nvSpPr>
          <p:cNvPr id="4" name="CustomShape 3">
            <a:extLst>
              <a:ext uri="{FF2B5EF4-FFF2-40B4-BE49-F238E27FC236}">
                <a16:creationId xmlns:a16="http://schemas.microsoft.com/office/drawing/2014/main" id="{0B800E6E-EA8E-47B9-B5F2-4494BE1FD899}"/>
              </a:ext>
            </a:extLst>
          </p:cNvPr>
          <p:cNvSpPr/>
          <p:nvPr/>
        </p:nvSpPr>
        <p:spPr>
          <a:xfrm>
            <a:off x="866776" y="2325950"/>
            <a:ext cx="10754094" cy="3755254"/>
          </a:xfrm>
          <a:prstGeom prst="rect">
            <a:avLst/>
          </a:prstGeom>
          <a:noFill/>
          <a:ln>
            <a:noFill/>
          </a:ln>
        </p:spPr>
        <p:txBody>
          <a:bodyPr lIns="90000" tIns="45000" rIns="90000" bIns="45000" anchor="ct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single columnar transposition can be individually for encryption only if the key length was greater than 20 in which case it would take a lot of computations to decipher the cipher and is very challenging. In the case of encryption key lengths greater than 20, successful decryptions are possible only if the encryption key is known before hand at the time of decryption.</a:t>
            </a:r>
          </a:p>
          <a:p>
            <a:pPr marR="0" lvl="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0869F50-D9A7-4ADA-A469-DBF273E33C90}"/>
              </a:ext>
            </a:extLst>
          </p:cNvPr>
          <p:cNvSpPr txBox="1"/>
          <p:nvPr/>
        </p:nvSpPr>
        <p:spPr>
          <a:xfrm>
            <a:off x="3224398" y="1802730"/>
            <a:ext cx="6038849" cy="523220"/>
          </a:xfrm>
          <a:prstGeom prst="rect">
            <a:avLst/>
          </a:prstGeom>
          <a:noFill/>
        </p:spPr>
        <p:txBody>
          <a:bodyPr wrap="square">
            <a:spAutoFit/>
          </a:bodyPr>
          <a:lstStyle/>
          <a:p>
            <a:pPr algn="ctr">
              <a:lnSpc>
                <a:spcPct val="100000"/>
              </a:lnSpc>
            </a:pPr>
            <a:r>
              <a:rPr lang="en-IN" sz="2800" dirty="0">
                <a:solidFill>
                  <a:srgbClr val="EA7F25"/>
                </a:solidFill>
                <a:ea typeface="Trebuchet MS"/>
              </a:rPr>
              <a:t>Conclusion and Experimental analysis</a:t>
            </a:r>
          </a:p>
        </p:txBody>
      </p:sp>
      <p:sp>
        <p:nvSpPr>
          <p:cNvPr id="11" name="Text Placeholder 4">
            <a:extLst>
              <a:ext uri="{FF2B5EF4-FFF2-40B4-BE49-F238E27FC236}">
                <a16:creationId xmlns:a16="http://schemas.microsoft.com/office/drawing/2014/main" id="{F1312ED5-FA47-406D-A122-09C0C96457FE}"/>
              </a:ext>
            </a:extLst>
          </p:cNvPr>
          <p:cNvSpPr>
            <a:spLocks noGrp="1"/>
          </p:cNvSpPr>
          <p:nvPr>
            <p:ph type="body" sz="quarter" idx="13"/>
          </p:nvPr>
        </p:nvSpPr>
        <p:spPr>
          <a:xfrm>
            <a:off x="198438" y="6318250"/>
            <a:ext cx="1716087" cy="266737"/>
          </a:xfrm>
        </p:spPr>
        <p:txBody>
          <a:bodyPr/>
          <a:lstStyle/>
          <a:p>
            <a:pPr marL="0" indent="0">
              <a:buNone/>
            </a:pPr>
            <a:r>
              <a:rPr lang="en-US" dirty="0"/>
              <a:t>Date:12 October 2021	</a:t>
            </a:r>
          </a:p>
        </p:txBody>
      </p:sp>
    </p:spTree>
    <p:extLst>
      <p:ext uri="{BB962C8B-B14F-4D97-AF65-F5344CB8AC3E}">
        <p14:creationId xmlns:p14="http://schemas.microsoft.com/office/powerpoint/2010/main" val="3674904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245494" y="18334"/>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8699782" y="150453"/>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19</a:t>
            </a:fld>
            <a:endParaRPr dirty="0"/>
          </a:p>
        </p:txBody>
      </p:sp>
      <p:sp>
        <p:nvSpPr>
          <p:cNvPr id="10" name="TextBox 9">
            <a:extLst>
              <a:ext uri="{FF2B5EF4-FFF2-40B4-BE49-F238E27FC236}">
                <a16:creationId xmlns:a16="http://schemas.microsoft.com/office/drawing/2014/main" id="{B3DBB934-1249-4DF7-A5A8-F66B6B8ED436}"/>
              </a:ext>
            </a:extLst>
          </p:cNvPr>
          <p:cNvSpPr txBox="1"/>
          <p:nvPr/>
        </p:nvSpPr>
        <p:spPr>
          <a:xfrm>
            <a:off x="4573710" y="3044279"/>
            <a:ext cx="3044579" cy="769441"/>
          </a:xfrm>
          <a:prstGeom prst="rect">
            <a:avLst/>
          </a:prstGeom>
          <a:noFill/>
        </p:spPr>
        <p:txBody>
          <a:bodyPr wrap="square">
            <a:spAutoFit/>
          </a:bodyPr>
          <a:lstStyle/>
          <a:p>
            <a:pPr algn="ctr">
              <a:lnSpc>
                <a:spcPct val="100000"/>
              </a:lnSpc>
            </a:pPr>
            <a:r>
              <a:rPr lang="en-IN" sz="4000" dirty="0">
                <a:solidFill>
                  <a:srgbClr val="EA7F25"/>
                </a:solidFill>
                <a:ea typeface="Trebuchet MS"/>
              </a:rPr>
              <a:t>Project</a:t>
            </a:r>
            <a:r>
              <a:rPr lang="en-IN" sz="4400" dirty="0">
                <a:solidFill>
                  <a:srgbClr val="EA7F25"/>
                </a:solidFill>
                <a:ea typeface="Trebuchet MS"/>
              </a:rPr>
              <a:t> </a:t>
            </a:r>
            <a:r>
              <a:rPr lang="en-IN" sz="4000" dirty="0">
                <a:solidFill>
                  <a:srgbClr val="EA7F25"/>
                </a:solidFill>
                <a:ea typeface="Trebuchet MS"/>
              </a:rPr>
              <a:t>Demo</a:t>
            </a:r>
            <a:endParaRPr lang="en-IN" sz="4400" dirty="0">
              <a:solidFill>
                <a:srgbClr val="EA7F25"/>
              </a:solidFill>
              <a:ea typeface="Trebuchet MS"/>
            </a:endParaRPr>
          </a:p>
        </p:txBody>
      </p:sp>
      <p:sp>
        <p:nvSpPr>
          <p:cNvPr id="11" name="Text Placeholder 4">
            <a:extLst>
              <a:ext uri="{FF2B5EF4-FFF2-40B4-BE49-F238E27FC236}">
                <a16:creationId xmlns:a16="http://schemas.microsoft.com/office/drawing/2014/main" id="{F96153B6-15F2-4AE0-9805-4309FF59761F}"/>
              </a:ext>
            </a:extLst>
          </p:cNvPr>
          <p:cNvSpPr>
            <a:spLocks noGrp="1"/>
          </p:cNvSpPr>
          <p:nvPr>
            <p:ph type="body" sz="quarter" idx="13"/>
          </p:nvPr>
        </p:nvSpPr>
        <p:spPr>
          <a:xfrm>
            <a:off x="198438" y="6318251"/>
            <a:ext cx="1839912" cy="273050"/>
          </a:xfrm>
        </p:spPr>
        <p:txBody>
          <a:bodyPr/>
          <a:lstStyle/>
          <a:p>
            <a:pPr marL="0" indent="0">
              <a:buNone/>
            </a:pPr>
            <a:r>
              <a:rPr lang="en-US" dirty="0"/>
              <a:t>Date:12 October 2021	</a:t>
            </a:r>
          </a:p>
        </p:txBody>
      </p:sp>
    </p:spTree>
    <p:extLst>
      <p:ext uri="{BB962C8B-B14F-4D97-AF65-F5344CB8AC3E}">
        <p14:creationId xmlns:p14="http://schemas.microsoft.com/office/powerpoint/2010/main" val="3538094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0" y="0"/>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9047771" y="250132"/>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a:t>
            </a:fld>
            <a:endParaRPr dirty="0"/>
          </a:p>
        </p:txBody>
      </p:sp>
      <p:sp>
        <p:nvSpPr>
          <p:cNvPr id="11" name="TextBox 10">
            <a:extLst>
              <a:ext uri="{FF2B5EF4-FFF2-40B4-BE49-F238E27FC236}">
                <a16:creationId xmlns:a16="http://schemas.microsoft.com/office/drawing/2014/main" id="{93A86ECA-7387-4D9F-AF59-27612C20ADCC}"/>
              </a:ext>
            </a:extLst>
          </p:cNvPr>
          <p:cNvSpPr txBox="1"/>
          <p:nvPr/>
        </p:nvSpPr>
        <p:spPr>
          <a:xfrm>
            <a:off x="4355421" y="1559953"/>
            <a:ext cx="4102779" cy="461665"/>
          </a:xfrm>
          <a:prstGeom prst="rect">
            <a:avLst/>
          </a:prstGeom>
          <a:noFill/>
        </p:spPr>
        <p:txBody>
          <a:bodyPr wrap="square">
            <a:spAutoFit/>
          </a:bodyPr>
          <a:lstStyle/>
          <a:p>
            <a:pPr>
              <a:lnSpc>
                <a:spcPct val="100000"/>
              </a:lnSpc>
            </a:pPr>
            <a:r>
              <a:rPr lang="en-IN" sz="2400" dirty="0">
                <a:solidFill>
                  <a:srgbClr val="EA7F25"/>
                </a:solidFill>
                <a:latin typeface="Trebuchet MS"/>
                <a:ea typeface="Trebuchet MS"/>
              </a:rPr>
              <a:t>Project </a:t>
            </a:r>
            <a:r>
              <a:rPr lang="en-IN" sz="2400" dirty="0">
                <a:solidFill>
                  <a:srgbClr val="EA7F25"/>
                </a:solidFill>
                <a:ea typeface="Trebuchet MS"/>
              </a:rPr>
              <a:t>Abstract</a:t>
            </a:r>
            <a:r>
              <a:rPr lang="en-IN" sz="2400" dirty="0">
                <a:solidFill>
                  <a:srgbClr val="EA7F25"/>
                </a:solidFill>
                <a:latin typeface="Trebuchet MS"/>
                <a:ea typeface="Trebuchet MS"/>
              </a:rPr>
              <a:t> and Scope </a:t>
            </a:r>
          </a:p>
        </p:txBody>
      </p:sp>
      <p:sp>
        <p:nvSpPr>
          <p:cNvPr id="13" name="CustomShape 3">
            <a:extLst>
              <a:ext uri="{FF2B5EF4-FFF2-40B4-BE49-F238E27FC236}">
                <a16:creationId xmlns:a16="http://schemas.microsoft.com/office/drawing/2014/main" id="{0E0ED8F5-FD20-458B-9BFC-BD808C7F2962}"/>
              </a:ext>
            </a:extLst>
          </p:cNvPr>
          <p:cNvSpPr/>
          <p:nvPr/>
        </p:nvSpPr>
        <p:spPr>
          <a:xfrm>
            <a:off x="692458" y="2424068"/>
            <a:ext cx="11301504" cy="3916971"/>
          </a:xfrm>
          <a:prstGeom prst="rect">
            <a:avLst/>
          </a:prstGeom>
          <a:noFill/>
          <a:ln>
            <a:noFill/>
          </a:ln>
        </p:spPr>
        <p:txBody>
          <a:bodyPr lIns="90000" tIns="45000" rIns="90000" bIns="45000" anchor="ctr"/>
          <a:lstStyle/>
          <a:p>
            <a:r>
              <a:rPr lang="en-US" sz="2000" b="1" u="sng" dirty="0">
                <a:effectLst/>
                <a:latin typeface="Calibri" panose="020F0502020204030204" pitchFamily="34" charset="0"/>
                <a:ea typeface="Calibri" panose="020F0502020204030204" pitchFamily="34" charset="0"/>
                <a:cs typeface="Calibri" panose="020F0502020204030204" pitchFamily="34" charset="0"/>
              </a:rPr>
              <a:t>Problem Statement </a:t>
            </a:r>
            <a:r>
              <a:rPr lang="en-US" sz="1800" dirty="0">
                <a:effectLst/>
                <a:latin typeface="Calibri" panose="020F0502020204030204" pitchFamily="34" charset="0"/>
                <a:ea typeface="Calibri" panose="020F0502020204030204" pitchFamily="34" charset="0"/>
                <a:cs typeface="Calibri" panose="020F0502020204030204" pitchFamily="34" charset="0"/>
              </a:rPr>
              <a:t>–</a:t>
            </a:r>
          </a:p>
          <a:p>
            <a:r>
              <a:rPr lang="en-US" sz="1800" dirty="0">
                <a:effectLst/>
                <a:latin typeface="Calibri" panose="020F0502020204030204" pitchFamily="34" charset="0"/>
                <a:ea typeface="Calibri" panose="020F0502020204030204" pitchFamily="34" charset="0"/>
                <a:cs typeface="Calibri" panose="020F0502020204030204" pitchFamily="34" charset="0"/>
              </a:rPr>
              <a:t>Design and implement a python program that analyses given ciphertext and produces possible plaintext. (Ciphers produced by using single columnar encryption).</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gn="just">
              <a:spcBef>
                <a:spcPts val="300"/>
              </a:spcBef>
              <a:spcAft>
                <a:spcPts val="0"/>
              </a:spcAft>
            </a:pPr>
            <a:r>
              <a:rPr lang="en-US" sz="1800"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Single columnar transposition is a type of cipher that follows a simple rule for mixing up characters in the plain text form the cipher text. The message is written out in rows of a fixed length, and read out again column by column, and the columns are chosen by some scrambled order. Both the length of the rows and the permutations of the columns are usually defined by a keyword. </a:t>
            </a:r>
            <a:endParaRPr lang="en-US" sz="1800"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columnar transposition requires both the encoder and the decoder to know the keyword when encoding the plain text to cipher text and vice versa.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dirty="0">
              <a:solidFill>
                <a:srgbClr val="0033CC"/>
              </a:solidFill>
              <a:latin typeface="Trebuchet MS"/>
              <a:ea typeface="Trebuchet MS"/>
            </a:endParaRPr>
          </a:p>
        </p:txBody>
      </p:sp>
      <p:sp>
        <p:nvSpPr>
          <p:cNvPr id="12" name="Text Placeholder 4">
            <a:extLst>
              <a:ext uri="{FF2B5EF4-FFF2-40B4-BE49-F238E27FC236}">
                <a16:creationId xmlns:a16="http://schemas.microsoft.com/office/drawing/2014/main" id="{FB8DA3A9-E578-4C23-9117-87D2428C8573}"/>
              </a:ext>
            </a:extLst>
          </p:cNvPr>
          <p:cNvSpPr>
            <a:spLocks noGrp="1"/>
          </p:cNvSpPr>
          <p:nvPr>
            <p:ph type="body" sz="quarter" idx="13"/>
          </p:nvPr>
        </p:nvSpPr>
        <p:spPr>
          <a:xfrm>
            <a:off x="198437" y="6318250"/>
            <a:ext cx="1706563" cy="254000"/>
          </a:xfrm>
        </p:spPr>
        <p:txBody>
          <a:bodyPr/>
          <a:lstStyle/>
          <a:p>
            <a:pPr marL="0" indent="0">
              <a:buNone/>
            </a:pPr>
            <a:r>
              <a:rPr lang="en-US" dirty="0"/>
              <a:t>Date:12 October 2021	</a:t>
            </a:r>
          </a:p>
        </p:txBody>
      </p:sp>
    </p:spTree>
    <p:extLst>
      <p:ext uri="{BB962C8B-B14F-4D97-AF65-F5344CB8AC3E}">
        <p14:creationId xmlns:p14="http://schemas.microsoft.com/office/powerpoint/2010/main" val="3782859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BF0D75-0532-4FCC-8AED-CDCCA40CA623}"/>
              </a:ext>
            </a:extLst>
          </p:cNvPr>
          <p:cNvSpPr>
            <a:spLocks noGrp="1"/>
          </p:cNvSpPr>
          <p:nvPr>
            <p:ph type="body" sz="quarter" idx="13"/>
          </p:nvPr>
        </p:nvSpPr>
        <p:spPr/>
        <p:txBody>
          <a:bodyPr/>
          <a:lstStyle/>
          <a:p>
            <a:pPr marL="0" indent="0">
              <a:buNone/>
            </a:pPr>
            <a:r>
              <a:rPr lang="en-US" dirty="0"/>
              <a:t>Date	</a:t>
            </a:r>
          </a:p>
        </p:txBody>
      </p:sp>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245494" y="18334"/>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9023632" y="115577"/>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20</a:t>
            </a:fld>
            <a:endParaRPr dirty="0"/>
          </a:p>
        </p:txBody>
      </p:sp>
      <p:sp>
        <p:nvSpPr>
          <p:cNvPr id="10" name="TextBox 9">
            <a:extLst>
              <a:ext uri="{FF2B5EF4-FFF2-40B4-BE49-F238E27FC236}">
                <a16:creationId xmlns:a16="http://schemas.microsoft.com/office/drawing/2014/main" id="{B3DBB934-1249-4DF7-A5A8-F66B6B8ED436}"/>
              </a:ext>
            </a:extLst>
          </p:cNvPr>
          <p:cNvSpPr txBox="1"/>
          <p:nvPr/>
        </p:nvSpPr>
        <p:spPr>
          <a:xfrm>
            <a:off x="4822054" y="3074729"/>
            <a:ext cx="2547891" cy="708541"/>
          </a:xfrm>
          <a:prstGeom prst="rect">
            <a:avLst/>
          </a:prstGeom>
          <a:noFill/>
        </p:spPr>
        <p:txBody>
          <a:bodyPr wrap="square">
            <a:spAutoFit/>
          </a:bodyPr>
          <a:lstStyle/>
          <a:p>
            <a:pPr algn="ctr">
              <a:lnSpc>
                <a:spcPct val="100000"/>
              </a:lnSpc>
            </a:pPr>
            <a:r>
              <a:rPr lang="en-IN" sz="4000" dirty="0">
                <a:solidFill>
                  <a:srgbClr val="EA7F25"/>
                </a:solidFill>
                <a:latin typeface="Trebuchet MS"/>
                <a:ea typeface="Trebuchet MS"/>
              </a:rPr>
              <a:t>Thank</a:t>
            </a:r>
            <a:r>
              <a:rPr lang="en-IN" sz="3600" dirty="0">
                <a:solidFill>
                  <a:srgbClr val="EA7F25"/>
                </a:solidFill>
                <a:latin typeface="Trebuchet MS"/>
                <a:ea typeface="Trebuchet MS"/>
              </a:rPr>
              <a:t> </a:t>
            </a:r>
            <a:r>
              <a:rPr lang="en-IN" sz="4000" dirty="0">
                <a:solidFill>
                  <a:srgbClr val="EA7F25"/>
                </a:solidFill>
                <a:latin typeface="Trebuchet MS"/>
                <a:ea typeface="Trebuchet MS"/>
              </a:rPr>
              <a:t>you</a:t>
            </a:r>
            <a:endParaRPr lang="en-IN" sz="3600" dirty="0">
              <a:solidFill>
                <a:srgbClr val="EA7F25"/>
              </a:solidFill>
              <a:latin typeface="Trebuchet MS"/>
              <a:ea typeface="Trebuchet MS"/>
            </a:endParaRPr>
          </a:p>
        </p:txBody>
      </p:sp>
      <p:sp>
        <p:nvSpPr>
          <p:cNvPr id="7" name="Text Placeholder 4">
            <a:extLst>
              <a:ext uri="{FF2B5EF4-FFF2-40B4-BE49-F238E27FC236}">
                <a16:creationId xmlns:a16="http://schemas.microsoft.com/office/drawing/2014/main" id="{602730BA-B9A0-4BC6-90AE-F0D23E21B0BE}"/>
              </a:ext>
            </a:extLst>
          </p:cNvPr>
          <p:cNvSpPr txBox="1">
            <a:spLocks/>
          </p:cNvSpPr>
          <p:nvPr/>
        </p:nvSpPr>
        <p:spPr>
          <a:xfrm>
            <a:off x="198038" y="6318089"/>
            <a:ext cx="1726012" cy="2827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333"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Date:12 October 2021	</a:t>
            </a:r>
            <a:endParaRPr lang="en-US" dirty="0"/>
          </a:p>
        </p:txBody>
      </p:sp>
    </p:spTree>
    <p:extLst>
      <p:ext uri="{BB962C8B-B14F-4D97-AF65-F5344CB8AC3E}">
        <p14:creationId xmlns:p14="http://schemas.microsoft.com/office/powerpoint/2010/main" val="2074575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0" y="0"/>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8764008" y="230254"/>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a:t>
            </a:fld>
            <a:endParaRPr dirty="0"/>
          </a:p>
        </p:txBody>
      </p:sp>
      <p:sp>
        <p:nvSpPr>
          <p:cNvPr id="11" name="TextBox 10">
            <a:extLst>
              <a:ext uri="{FF2B5EF4-FFF2-40B4-BE49-F238E27FC236}">
                <a16:creationId xmlns:a16="http://schemas.microsoft.com/office/drawing/2014/main" id="{93A86ECA-7387-4D9F-AF59-27612C20ADCC}"/>
              </a:ext>
            </a:extLst>
          </p:cNvPr>
          <p:cNvSpPr txBox="1"/>
          <p:nvPr/>
        </p:nvSpPr>
        <p:spPr>
          <a:xfrm>
            <a:off x="4206095" y="1395843"/>
            <a:ext cx="4102779" cy="461665"/>
          </a:xfrm>
          <a:prstGeom prst="rect">
            <a:avLst/>
          </a:prstGeom>
          <a:noFill/>
        </p:spPr>
        <p:txBody>
          <a:bodyPr wrap="square">
            <a:spAutoFit/>
          </a:bodyPr>
          <a:lstStyle/>
          <a:p>
            <a:pPr>
              <a:lnSpc>
                <a:spcPct val="100000"/>
              </a:lnSpc>
            </a:pPr>
            <a:r>
              <a:rPr lang="en-IN" sz="2400" dirty="0">
                <a:solidFill>
                  <a:srgbClr val="EA7F25"/>
                </a:solidFill>
                <a:latin typeface="Trebuchet MS"/>
                <a:ea typeface="Trebuchet MS"/>
              </a:rPr>
              <a:t>Project </a:t>
            </a:r>
            <a:r>
              <a:rPr lang="en-IN" sz="2400" dirty="0">
                <a:solidFill>
                  <a:srgbClr val="EA7F25"/>
                </a:solidFill>
                <a:ea typeface="Trebuchet MS"/>
              </a:rPr>
              <a:t>Abstract</a:t>
            </a:r>
            <a:r>
              <a:rPr lang="en-IN" sz="2400" dirty="0">
                <a:solidFill>
                  <a:srgbClr val="EA7F25"/>
                </a:solidFill>
                <a:latin typeface="Trebuchet MS"/>
                <a:ea typeface="Trebuchet MS"/>
              </a:rPr>
              <a:t> and Scope </a:t>
            </a:r>
          </a:p>
        </p:txBody>
      </p:sp>
      <p:sp>
        <p:nvSpPr>
          <p:cNvPr id="13" name="CustomShape 3">
            <a:extLst>
              <a:ext uri="{FF2B5EF4-FFF2-40B4-BE49-F238E27FC236}">
                <a16:creationId xmlns:a16="http://schemas.microsoft.com/office/drawing/2014/main" id="{0E0ED8F5-FD20-458B-9BFC-BD808C7F2962}"/>
              </a:ext>
            </a:extLst>
          </p:cNvPr>
          <p:cNvSpPr/>
          <p:nvPr/>
        </p:nvSpPr>
        <p:spPr>
          <a:xfrm>
            <a:off x="606733" y="1857508"/>
            <a:ext cx="11301504" cy="4884915"/>
          </a:xfrm>
          <a:prstGeom prst="rect">
            <a:avLst/>
          </a:prstGeom>
          <a:noFill/>
          <a:ln>
            <a:noFill/>
          </a:ln>
        </p:spPr>
        <p:txBody>
          <a:bodyPr lIns="90000" tIns="45000" rIns="90000" bIns="45000" anchor="ct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Example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Plain text – attack postponed until three 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Key – </a:t>
            </a:r>
            <a:r>
              <a:rPr lang="en-US" sz="1800" dirty="0" err="1">
                <a:effectLst/>
                <a:latin typeface="Calibri" panose="020F0502020204030204" pitchFamily="34" charset="0"/>
                <a:ea typeface="Calibri" panose="020F0502020204030204" pitchFamily="34" charset="0"/>
                <a:cs typeface="Calibri" panose="020F0502020204030204" pitchFamily="34" charset="0"/>
              </a:rPr>
              <a:t>dcab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key </a:t>
            </a:r>
            <a:r>
              <a:rPr lang="en-US" sz="1800" dirty="0" err="1">
                <a:effectLst/>
                <a:latin typeface="Calibri" panose="020F0502020204030204" pitchFamily="34" charset="0"/>
                <a:ea typeface="Calibri" panose="020F0502020204030204" pitchFamily="34" charset="0"/>
                <a:cs typeface="Calibri" panose="020F0502020204030204" pitchFamily="34" charset="0"/>
              </a:rPr>
              <a:t>dcab</a:t>
            </a:r>
            <a:r>
              <a:rPr lang="en-US" sz="1800" dirty="0">
                <a:effectLst/>
                <a:latin typeface="Calibri" panose="020F0502020204030204" pitchFamily="34" charset="0"/>
                <a:ea typeface="Calibri" panose="020F0502020204030204" pitchFamily="34" charset="0"/>
                <a:cs typeface="Calibri" panose="020F0502020204030204" pitchFamily="34" charset="0"/>
              </a:rPr>
              <a:t> can be translated to the numbers 4 3 1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numbering is given according to the letters in the key appearing in alphabetic order.</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Cipher text – </a:t>
            </a:r>
            <a:r>
              <a:rPr lang="en-US" sz="1800" dirty="0" err="1">
                <a:effectLst/>
                <a:latin typeface="Calibri" panose="020F0502020204030204" pitchFamily="34" charset="0"/>
                <a:ea typeface="Calibri" panose="020F0502020204030204" pitchFamily="34" charset="0"/>
                <a:cs typeface="Calibri" panose="020F0502020204030204" pitchFamily="34" charset="0"/>
              </a:rPr>
              <a:t>tppdiha</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aooulrm</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tktette</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acsnnle</a:t>
            </a: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0" name="Table 9">
            <a:extLst>
              <a:ext uri="{FF2B5EF4-FFF2-40B4-BE49-F238E27FC236}">
                <a16:creationId xmlns:a16="http://schemas.microsoft.com/office/drawing/2014/main" id="{E242FE4E-83B6-4B61-B29E-11C8F13C0849}"/>
              </a:ext>
            </a:extLst>
          </p:cNvPr>
          <p:cNvGraphicFramePr>
            <a:graphicFrameLocks noGrp="1"/>
          </p:cNvGraphicFramePr>
          <p:nvPr>
            <p:extLst>
              <p:ext uri="{D42A27DB-BD31-4B8C-83A1-F6EECF244321}">
                <p14:modId xmlns:p14="http://schemas.microsoft.com/office/powerpoint/2010/main" val="2417067562"/>
              </p:ext>
            </p:extLst>
          </p:nvPr>
        </p:nvGraphicFramePr>
        <p:xfrm>
          <a:off x="1886354" y="4442791"/>
          <a:ext cx="6730872" cy="1979098"/>
        </p:xfrm>
        <a:graphic>
          <a:graphicData uri="http://schemas.openxmlformats.org/drawingml/2006/table">
            <a:tbl>
              <a:tblPr firstRow="1" firstCol="1" bandRow="1">
                <a:tableStyleId>{BC89EF96-8CEA-46FF-86C4-4CE0E7609802}</a:tableStyleId>
              </a:tblPr>
              <a:tblGrid>
                <a:gridCol w="1682344">
                  <a:extLst>
                    <a:ext uri="{9D8B030D-6E8A-4147-A177-3AD203B41FA5}">
                      <a16:colId xmlns:a16="http://schemas.microsoft.com/office/drawing/2014/main" val="1642532015"/>
                    </a:ext>
                  </a:extLst>
                </a:gridCol>
                <a:gridCol w="1682344">
                  <a:extLst>
                    <a:ext uri="{9D8B030D-6E8A-4147-A177-3AD203B41FA5}">
                      <a16:colId xmlns:a16="http://schemas.microsoft.com/office/drawing/2014/main" val="3236352056"/>
                    </a:ext>
                  </a:extLst>
                </a:gridCol>
                <a:gridCol w="1683092">
                  <a:extLst>
                    <a:ext uri="{9D8B030D-6E8A-4147-A177-3AD203B41FA5}">
                      <a16:colId xmlns:a16="http://schemas.microsoft.com/office/drawing/2014/main" val="320612147"/>
                    </a:ext>
                  </a:extLst>
                </a:gridCol>
                <a:gridCol w="1683092">
                  <a:extLst>
                    <a:ext uri="{9D8B030D-6E8A-4147-A177-3AD203B41FA5}">
                      <a16:colId xmlns:a16="http://schemas.microsoft.com/office/drawing/2014/main" val="3551538978"/>
                    </a:ext>
                  </a:extLst>
                </a:gridCol>
              </a:tblGrid>
              <a:tr h="239750">
                <a:tc>
                  <a:txBody>
                    <a:bodyPr/>
                    <a:lstStyle/>
                    <a:p>
                      <a:pPr marL="0" marR="0" algn="ctr">
                        <a:lnSpc>
                          <a:spcPct val="107000"/>
                        </a:lnSpc>
                        <a:spcBef>
                          <a:spcPts val="0"/>
                        </a:spcBef>
                        <a:spcAft>
                          <a:spcPts val="0"/>
                        </a:spcAft>
                      </a:pPr>
                      <a:r>
                        <a:rPr lang="en-US" sz="12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3511403"/>
                  </a:ext>
                </a:extLst>
              </a:tr>
              <a:tr h="239750">
                <a:tc>
                  <a:txBody>
                    <a:bodyPr/>
                    <a:lstStyle/>
                    <a:p>
                      <a:pPr marL="0" marR="0" algn="ctr">
                        <a:lnSpc>
                          <a:spcPct val="107000"/>
                        </a:lnSpc>
                        <a:spcBef>
                          <a:spcPts val="0"/>
                        </a:spcBef>
                        <a:spcAft>
                          <a:spcPts val="0"/>
                        </a:spcAft>
                      </a:pPr>
                      <a:r>
                        <a:rPr lang="en-US" sz="1200" dirty="0">
                          <a:effectLst/>
                        </a:rPr>
                        <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9967863"/>
                  </a:ext>
                </a:extLst>
              </a:tr>
              <a:tr h="239750">
                <a:tc>
                  <a:txBody>
                    <a:bodyPr/>
                    <a:lstStyle/>
                    <a:p>
                      <a:pPr marL="0" marR="0" algn="ctr">
                        <a:lnSpc>
                          <a:spcPct val="107000"/>
                        </a:lnSpc>
                        <a:spcBef>
                          <a:spcPts val="0"/>
                        </a:spcBef>
                        <a:spcAft>
                          <a:spcPts val="0"/>
                        </a:spcAft>
                      </a:pPr>
                      <a:r>
                        <a:rPr lang="en-US" sz="1200">
                          <a:effectLst/>
                        </a:rPr>
                        <a: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7493824"/>
                  </a:ext>
                </a:extLst>
              </a:tr>
              <a:tr h="239750">
                <a:tc>
                  <a:txBody>
                    <a:bodyPr/>
                    <a:lstStyle/>
                    <a:p>
                      <a:pPr marL="0" marR="0" algn="ctr">
                        <a:lnSpc>
                          <a:spcPct val="107000"/>
                        </a:lnSpc>
                        <a:spcBef>
                          <a:spcPts val="0"/>
                        </a:spcBef>
                        <a:spcAft>
                          <a:spcPts val="0"/>
                        </a:spcAft>
                      </a:pPr>
                      <a:r>
                        <a:rPr lang="en-US" sz="1200">
                          <a:effectLst/>
                        </a:rPr>
                        <a: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0508080"/>
                  </a:ext>
                </a:extLst>
              </a:tr>
              <a:tr h="293331">
                <a:tc>
                  <a:txBody>
                    <a:bodyPr/>
                    <a:lstStyle/>
                    <a:p>
                      <a:pPr marL="0" marR="0" algn="ctr">
                        <a:lnSpc>
                          <a:spcPct val="107000"/>
                        </a:lnSpc>
                        <a:spcBef>
                          <a:spcPts val="0"/>
                        </a:spcBef>
                        <a:spcAft>
                          <a:spcPts val="0"/>
                        </a:spcAft>
                      </a:pPr>
                      <a:r>
                        <a:rPr lang="en-US" sz="1200">
                          <a:effectLst/>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1129878"/>
                  </a:ext>
                </a:extLst>
              </a:tr>
              <a:tr h="239750">
                <a:tc>
                  <a:txBody>
                    <a:bodyPr/>
                    <a:lstStyle/>
                    <a:p>
                      <a:pPr marL="0" marR="0" algn="ctr">
                        <a:lnSpc>
                          <a:spcPct val="107000"/>
                        </a:lnSpc>
                        <a:spcBef>
                          <a:spcPts val="0"/>
                        </a:spcBef>
                        <a:spcAft>
                          <a:spcPts val="0"/>
                        </a:spcAft>
                      </a:pPr>
                      <a:r>
                        <a:rPr lang="en-US" sz="1200" dirty="0">
                          <a:effectLst/>
                        </a:rPr>
                        <a:t>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5768424"/>
                  </a:ext>
                </a:extLst>
              </a:tr>
              <a:tr h="247267">
                <a:tc>
                  <a:txBody>
                    <a:bodyPr/>
                    <a:lstStyle/>
                    <a:p>
                      <a:pPr marL="0" marR="0" algn="ctr">
                        <a:lnSpc>
                          <a:spcPct val="107000"/>
                        </a:lnSpc>
                        <a:spcBef>
                          <a:spcPts val="0"/>
                        </a:spcBef>
                        <a:spcAft>
                          <a:spcPts val="0"/>
                        </a:spcAft>
                      </a:pPr>
                      <a:r>
                        <a:rPr lang="en-US" sz="1200" dirty="0">
                          <a:effectLst/>
                        </a:rPr>
                        <a:t>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2100418"/>
                  </a:ext>
                </a:extLst>
              </a:tr>
              <a:tr h="239750">
                <a:tc>
                  <a:txBody>
                    <a:bodyPr/>
                    <a:lstStyle/>
                    <a:p>
                      <a:pPr marL="0" marR="0" algn="ctr">
                        <a:lnSpc>
                          <a:spcPct val="107000"/>
                        </a:lnSpc>
                        <a:spcBef>
                          <a:spcPts val="0"/>
                        </a:spcBef>
                        <a:spcAft>
                          <a:spcPts val="0"/>
                        </a:spcAft>
                      </a:pPr>
                      <a:r>
                        <a:rPr lang="en-US" sz="1200">
                          <a:effectLst/>
                        </a:rPr>
                        <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036319"/>
                  </a:ext>
                </a:extLst>
              </a:tr>
            </a:tbl>
          </a:graphicData>
        </a:graphic>
      </p:graphicFrame>
      <p:sp>
        <p:nvSpPr>
          <p:cNvPr id="17" name="Text Placeholder 4">
            <a:extLst>
              <a:ext uri="{FF2B5EF4-FFF2-40B4-BE49-F238E27FC236}">
                <a16:creationId xmlns:a16="http://schemas.microsoft.com/office/drawing/2014/main" id="{317341F7-B389-4F13-AF32-E2E3FBB55B8D}"/>
              </a:ext>
            </a:extLst>
          </p:cNvPr>
          <p:cNvSpPr>
            <a:spLocks noGrp="1"/>
          </p:cNvSpPr>
          <p:nvPr>
            <p:ph type="body" sz="quarter" idx="13"/>
          </p:nvPr>
        </p:nvSpPr>
        <p:spPr>
          <a:xfrm>
            <a:off x="163789" y="6459848"/>
            <a:ext cx="2001837" cy="282575"/>
          </a:xfrm>
        </p:spPr>
        <p:txBody>
          <a:bodyPr/>
          <a:lstStyle/>
          <a:p>
            <a:pPr marL="0" indent="0">
              <a:buNone/>
            </a:pPr>
            <a:r>
              <a:rPr lang="en-US" dirty="0"/>
              <a:t>Date:12 October 2021	</a:t>
            </a:r>
          </a:p>
        </p:txBody>
      </p:sp>
    </p:spTree>
    <p:extLst>
      <p:ext uri="{BB962C8B-B14F-4D97-AF65-F5344CB8AC3E}">
        <p14:creationId xmlns:p14="http://schemas.microsoft.com/office/powerpoint/2010/main" val="551537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0" y="0"/>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8764008" y="230254"/>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4</a:t>
            </a:fld>
            <a:endParaRPr dirty="0"/>
          </a:p>
        </p:txBody>
      </p:sp>
      <p:sp>
        <p:nvSpPr>
          <p:cNvPr id="11" name="TextBox 10">
            <a:extLst>
              <a:ext uri="{FF2B5EF4-FFF2-40B4-BE49-F238E27FC236}">
                <a16:creationId xmlns:a16="http://schemas.microsoft.com/office/drawing/2014/main" id="{93A86ECA-7387-4D9F-AF59-27612C20ADCC}"/>
              </a:ext>
            </a:extLst>
          </p:cNvPr>
          <p:cNvSpPr txBox="1"/>
          <p:nvPr/>
        </p:nvSpPr>
        <p:spPr>
          <a:xfrm>
            <a:off x="4206095" y="1395843"/>
            <a:ext cx="4102779" cy="461665"/>
          </a:xfrm>
          <a:prstGeom prst="rect">
            <a:avLst/>
          </a:prstGeom>
          <a:noFill/>
        </p:spPr>
        <p:txBody>
          <a:bodyPr wrap="square">
            <a:spAutoFit/>
          </a:bodyPr>
          <a:lstStyle/>
          <a:p>
            <a:pPr>
              <a:lnSpc>
                <a:spcPct val="100000"/>
              </a:lnSpc>
            </a:pPr>
            <a:r>
              <a:rPr lang="en-IN" sz="2400" dirty="0">
                <a:solidFill>
                  <a:srgbClr val="EA7F25"/>
                </a:solidFill>
                <a:latin typeface="Trebuchet MS"/>
                <a:ea typeface="Trebuchet MS"/>
              </a:rPr>
              <a:t>Project </a:t>
            </a:r>
            <a:r>
              <a:rPr lang="en-IN" sz="2400" dirty="0">
                <a:solidFill>
                  <a:srgbClr val="EA7F25"/>
                </a:solidFill>
                <a:ea typeface="Trebuchet MS"/>
              </a:rPr>
              <a:t>Abstract</a:t>
            </a:r>
            <a:r>
              <a:rPr lang="en-IN" sz="2400" dirty="0">
                <a:solidFill>
                  <a:srgbClr val="EA7F25"/>
                </a:solidFill>
                <a:latin typeface="Trebuchet MS"/>
                <a:ea typeface="Trebuchet MS"/>
              </a:rPr>
              <a:t> and Scope </a:t>
            </a:r>
          </a:p>
        </p:txBody>
      </p:sp>
      <p:sp>
        <p:nvSpPr>
          <p:cNvPr id="13" name="CustomShape 3">
            <a:extLst>
              <a:ext uri="{FF2B5EF4-FFF2-40B4-BE49-F238E27FC236}">
                <a16:creationId xmlns:a16="http://schemas.microsoft.com/office/drawing/2014/main" id="{0E0ED8F5-FD20-458B-9BFC-BD808C7F2962}"/>
              </a:ext>
            </a:extLst>
          </p:cNvPr>
          <p:cNvSpPr/>
          <p:nvPr/>
        </p:nvSpPr>
        <p:spPr>
          <a:xfrm>
            <a:off x="606733" y="1857508"/>
            <a:ext cx="11301504" cy="4884915"/>
          </a:xfrm>
          <a:prstGeom prst="rect">
            <a:avLst/>
          </a:prstGeom>
          <a:noFill/>
          <a:ln>
            <a:noFill/>
          </a:ln>
        </p:spPr>
        <p:txBody>
          <a:bodyPr lIns="90000" tIns="45000" rIns="90000" bIns="45000" anchor="ct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Example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Plain text – attack postponed until two 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Key – </a:t>
            </a:r>
            <a:r>
              <a:rPr lang="en-US" sz="1800" dirty="0" err="1">
                <a:effectLst/>
                <a:latin typeface="Calibri" panose="020F0502020204030204" pitchFamily="34" charset="0"/>
                <a:ea typeface="Calibri" panose="020F0502020204030204" pitchFamily="34" charset="0"/>
                <a:cs typeface="Calibri" panose="020F0502020204030204" pitchFamily="34" charset="0"/>
              </a:rPr>
              <a:t>dcabefg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key </a:t>
            </a:r>
            <a:r>
              <a:rPr lang="en-US" sz="1800" dirty="0" err="1">
                <a:effectLst/>
                <a:latin typeface="Calibri" panose="020F0502020204030204" pitchFamily="34" charset="0"/>
                <a:ea typeface="Calibri" panose="020F0502020204030204" pitchFamily="34" charset="0"/>
                <a:cs typeface="Calibri" panose="020F0502020204030204" pitchFamily="34" charset="0"/>
              </a:rPr>
              <a:t>dcab</a:t>
            </a:r>
            <a:r>
              <a:rPr lang="en-US" sz="1800" dirty="0">
                <a:effectLst/>
                <a:latin typeface="Calibri" panose="020F0502020204030204" pitchFamily="34" charset="0"/>
                <a:ea typeface="Calibri" panose="020F0502020204030204" pitchFamily="34" charset="0"/>
                <a:cs typeface="Calibri" panose="020F0502020204030204" pitchFamily="34" charset="0"/>
              </a:rPr>
              <a:t> can be translated to the numbers 4 3 1 2 5 6 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X Y Z are dummy characters used to fill it up.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Cipher text –</a:t>
            </a:r>
            <a:r>
              <a:rPr lang="en-US" sz="1800" dirty="0" err="1">
                <a:effectLst/>
                <a:latin typeface="Calibri" panose="020F0502020204030204" pitchFamily="34" charset="0"/>
                <a:ea typeface="Calibri" panose="020F0502020204030204" pitchFamily="34" charset="0"/>
                <a:cs typeface="Calibri" panose="020F0502020204030204" pitchFamily="34" charset="0"/>
              </a:rPr>
              <a:t>ttna</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aptm</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tsuo</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aodw</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coi</a:t>
            </a:r>
            <a:r>
              <a:rPr lang="en-US" sz="1800" dirty="0">
                <a:effectLst/>
                <a:latin typeface="Calibri" panose="020F0502020204030204" pitchFamily="34" charset="0"/>
                <a:ea typeface="Calibri" panose="020F0502020204030204" pitchFamily="34" charset="0"/>
                <a:cs typeface="Calibri" panose="020F0502020204030204" pitchFamily="34" charset="0"/>
              </a:rPr>
              <a:t>_ </a:t>
            </a:r>
            <a:r>
              <a:rPr lang="en-US" sz="1800" dirty="0" err="1">
                <a:effectLst/>
                <a:latin typeface="Calibri" panose="020F0502020204030204" pitchFamily="34" charset="0"/>
                <a:ea typeface="Calibri" panose="020F0502020204030204" pitchFamily="34" charset="0"/>
                <a:cs typeface="Calibri" panose="020F0502020204030204" pitchFamily="34" charset="0"/>
              </a:rPr>
              <a:t>knl</a:t>
            </a:r>
            <a:r>
              <a:rPr lang="en-US" sz="1800" dirty="0">
                <a:effectLst/>
                <a:latin typeface="Calibri" panose="020F0502020204030204" pitchFamily="34" charset="0"/>
                <a:ea typeface="Calibri" panose="020F0502020204030204" pitchFamily="34" charset="0"/>
                <a:cs typeface="Calibri" panose="020F0502020204030204" pitchFamily="34" charset="0"/>
              </a:rPr>
              <a:t>_ pet_   (</a:t>
            </a:r>
            <a:r>
              <a:rPr lang="en-US" sz="1800" dirty="0">
                <a:effectLst/>
                <a:latin typeface="Calibri" panose="020F0502020204030204" pitchFamily="34" charset="0"/>
                <a:ea typeface="Calibri" panose="020F0502020204030204" pitchFamily="34" charset="0"/>
              </a:rPr>
              <a:t>Cipher text when dummy characters are replaced by ‘_’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30200AFD-6D20-4ED3-B39D-EC23EF31A1C3}"/>
              </a:ext>
            </a:extLst>
          </p:cNvPr>
          <p:cNvGraphicFramePr>
            <a:graphicFrameLocks noGrp="1"/>
          </p:cNvGraphicFramePr>
          <p:nvPr>
            <p:extLst>
              <p:ext uri="{D42A27DB-BD31-4B8C-83A1-F6EECF244321}">
                <p14:modId xmlns:p14="http://schemas.microsoft.com/office/powerpoint/2010/main" val="1457113663"/>
              </p:ext>
            </p:extLst>
          </p:nvPr>
        </p:nvGraphicFramePr>
        <p:xfrm>
          <a:off x="1477659" y="4557697"/>
          <a:ext cx="7373319" cy="1808920"/>
        </p:xfrm>
        <a:graphic>
          <a:graphicData uri="http://schemas.openxmlformats.org/drawingml/2006/table">
            <a:tbl>
              <a:tblPr firstRow="1" firstCol="1" bandRow="1">
                <a:tableStyleId>{BC89EF96-8CEA-46FF-86C4-4CE0E7609802}</a:tableStyleId>
              </a:tblPr>
              <a:tblGrid>
                <a:gridCol w="1053097">
                  <a:extLst>
                    <a:ext uri="{9D8B030D-6E8A-4147-A177-3AD203B41FA5}">
                      <a16:colId xmlns:a16="http://schemas.microsoft.com/office/drawing/2014/main" val="1366168115"/>
                    </a:ext>
                  </a:extLst>
                </a:gridCol>
                <a:gridCol w="1053097">
                  <a:extLst>
                    <a:ext uri="{9D8B030D-6E8A-4147-A177-3AD203B41FA5}">
                      <a16:colId xmlns:a16="http://schemas.microsoft.com/office/drawing/2014/main" val="2643855338"/>
                    </a:ext>
                  </a:extLst>
                </a:gridCol>
                <a:gridCol w="1053097">
                  <a:extLst>
                    <a:ext uri="{9D8B030D-6E8A-4147-A177-3AD203B41FA5}">
                      <a16:colId xmlns:a16="http://schemas.microsoft.com/office/drawing/2014/main" val="1639008301"/>
                    </a:ext>
                  </a:extLst>
                </a:gridCol>
                <a:gridCol w="1053097">
                  <a:extLst>
                    <a:ext uri="{9D8B030D-6E8A-4147-A177-3AD203B41FA5}">
                      <a16:colId xmlns:a16="http://schemas.microsoft.com/office/drawing/2014/main" val="404795404"/>
                    </a:ext>
                  </a:extLst>
                </a:gridCol>
                <a:gridCol w="1053097">
                  <a:extLst>
                    <a:ext uri="{9D8B030D-6E8A-4147-A177-3AD203B41FA5}">
                      <a16:colId xmlns:a16="http://schemas.microsoft.com/office/drawing/2014/main" val="972633470"/>
                    </a:ext>
                  </a:extLst>
                </a:gridCol>
                <a:gridCol w="1053917">
                  <a:extLst>
                    <a:ext uri="{9D8B030D-6E8A-4147-A177-3AD203B41FA5}">
                      <a16:colId xmlns:a16="http://schemas.microsoft.com/office/drawing/2014/main" val="3914361895"/>
                    </a:ext>
                  </a:extLst>
                </a:gridCol>
                <a:gridCol w="1053917">
                  <a:extLst>
                    <a:ext uri="{9D8B030D-6E8A-4147-A177-3AD203B41FA5}">
                      <a16:colId xmlns:a16="http://schemas.microsoft.com/office/drawing/2014/main" val="682862155"/>
                    </a:ext>
                  </a:extLst>
                </a:gridCol>
              </a:tblGrid>
              <a:tr h="361784">
                <a:tc>
                  <a:txBody>
                    <a:bodyPr/>
                    <a:lstStyle/>
                    <a:p>
                      <a:pPr marL="0" marR="0" algn="ctr">
                        <a:lnSpc>
                          <a:spcPct val="107000"/>
                        </a:lnSpc>
                        <a:spcBef>
                          <a:spcPts val="0"/>
                        </a:spcBef>
                        <a:spcAft>
                          <a:spcPts val="0"/>
                        </a:spcAft>
                      </a:pPr>
                      <a:r>
                        <a:rPr lang="en-US" sz="12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1309137"/>
                  </a:ext>
                </a:extLst>
              </a:tr>
              <a:tr h="361784">
                <a:tc>
                  <a:txBody>
                    <a:bodyPr/>
                    <a:lstStyle/>
                    <a:p>
                      <a:pPr marL="0" marR="0" algn="ctr">
                        <a:lnSpc>
                          <a:spcPct val="107000"/>
                        </a:lnSpc>
                        <a:spcBef>
                          <a:spcPts val="0"/>
                        </a:spcBef>
                        <a:spcAft>
                          <a:spcPts val="0"/>
                        </a:spcAft>
                      </a:pPr>
                      <a:r>
                        <a:rPr lang="en-US" sz="12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0319503"/>
                  </a:ext>
                </a:extLst>
              </a:tr>
              <a:tr h="361784">
                <a:tc>
                  <a:txBody>
                    <a:bodyPr/>
                    <a:lstStyle/>
                    <a:p>
                      <a:pPr marL="0" marR="0" algn="ctr">
                        <a:lnSpc>
                          <a:spcPct val="107000"/>
                        </a:lnSpc>
                        <a:spcBef>
                          <a:spcPts val="0"/>
                        </a:spcBef>
                        <a:spcAft>
                          <a:spcPts val="0"/>
                        </a:spcAft>
                      </a:pPr>
                      <a:r>
                        <a:rPr lang="en-US" sz="1200">
                          <a:effectLst/>
                        </a:rPr>
                        <a: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283991"/>
                  </a:ext>
                </a:extLst>
              </a:tr>
              <a:tr h="361784">
                <a:tc>
                  <a:txBody>
                    <a:bodyPr/>
                    <a:lstStyle/>
                    <a:p>
                      <a:pPr marL="0" marR="0" algn="ctr">
                        <a:lnSpc>
                          <a:spcPct val="107000"/>
                        </a:lnSpc>
                        <a:spcBef>
                          <a:spcPts val="0"/>
                        </a:spcBef>
                        <a:spcAft>
                          <a:spcPts val="0"/>
                        </a:spcAft>
                      </a:pPr>
                      <a:r>
                        <a:rPr lang="en-US" sz="1200">
                          <a:effectLst/>
                        </a:rPr>
                        <a:t>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1934409"/>
                  </a:ext>
                </a:extLst>
              </a:tr>
              <a:tr h="361784">
                <a:tc>
                  <a:txBody>
                    <a:bodyPr/>
                    <a:lstStyle/>
                    <a:p>
                      <a:pPr marL="0" marR="0" algn="ctr">
                        <a:lnSpc>
                          <a:spcPct val="107000"/>
                        </a:lnSpc>
                        <a:spcBef>
                          <a:spcPts val="0"/>
                        </a:spcBef>
                        <a:spcAft>
                          <a:spcPts val="0"/>
                        </a:spcAft>
                      </a:pPr>
                      <a:r>
                        <a:rPr lang="en-US" sz="1200">
                          <a:effectLst/>
                        </a:rPr>
                        <a:t>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Z</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8873161"/>
                  </a:ext>
                </a:extLst>
              </a:tr>
            </a:tbl>
          </a:graphicData>
        </a:graphic>
      </p:graphicFrame>
      <p:sp>
        <p:nvSpPr>
          <p:cNvPr id="12" name="Text Placeholder 4">
            <a:extLst>
              <a:ext uri="{FF2B5EF4-FFF2-40B4-BE49-F238E27FC236}">
                <a16:creationId xmlns:a16="http://schemas.microsoft.com/office/drawing/2014/main" id="{DFB071EB-9D7D-4D5E-ACB8-4FA801F48402}"/>
              </a:ext>
            </a:extLst>
          </p:cNvPr>
          <p:cNvSpPr>
            <a:spLocks noGrp="1"/>
          </p:cNvSpPr>
          <p:nvPr>
            <p:ph type="body" sz="quarter" idx="13"/>
          </p:nvPr>
        </p:nvSpPr>
        <p:spPr>
          <a:xfrm>
            <a:off x="74613" y="6480023"/>
            <a:ext cx="1744662" cy="273050"/>
          </a:xfrm>
        </p:spPr>
        <p:txBody>
          <a:bodyPr/>
          <a:lstStyle/>
          <a:p>
            <a:pPr marL="0" indent="0">
              <a:buNone/>
            </a:pPr>
            <a:r>
              <a:rPr lang="en-US" dirty="0"/>
              <a:t>Date:12 October 2021	</a:t>
            </a:r>
          </a:p>
        </p:txBody>
      </p:sp>
    </p:spTree>
    <p:extLst>
      <p:ext uri="{BB962C8B-B14F-4D97-AF65-F5344CB8AC3E}">
        <p14:creationId xmlns:p14="http://schemas.microsoft.com/office/powerpoint/2010/main" val="367077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0" y="0"/>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8764008" y="230254"/>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5</a:t>
            </a:fld>
            <a:endParaRPr dirty="0"/>
          </a:p>
        </p:txBody>
      </p:sp>
      <p:sp>
        <p:nvSpPr>
          <p:cNvPr id="11" name="TextBox 10">
            <a:extLst>
              <a:ext uri="{FF2B5EF4-FFF2-40B4-BE49-F238E27FC236}">
                <a16:creationId xmlns:a16="http://schemas.microsoft.com/office/drawing/2014/main" id="{93A86ECA-7387-4D9F-AF59-27612C20ADCC}"/>
              </a:ext>
            </a:extLst>
          </p:cNvPr>
          <p:cNvSpPr txBox="1"/>
          <p:nvPr/>
        </p:nvSpPr>
        <p:spPr>
          <a:xfrm>
            <a:off x="4206095" y="1395843"/>
            <a:ext cx="4102779" cy="461665"/>
          </a:xfrm>
          <a:prstGeom prst="rect">
            <a:avLst/>
          </a:prstGeom>
          <a:noFill/>
        </p:spPr>
        <p:txBody>
          <a:bodyPr wrap="square">
            <a:spAutoFit/>
          </a:bodyPr>
          <a:lstStyle/>
          <a:p>
            <a:pPr>
              <a:lnSpc>
                <a:spcPct val="100000"/>
              </a:lnSpc>
            </a:pPr>
            <a:r>
              <a:rPr lang="en-IN" sz="2400" dirty="0">
                <a:solidFill>
                  <a:srgbClr val="EA7F25"/>
                </a:solidFill>
                <a:latin typeface="Trebuchet MS"/>
                <a:ea typeface="Trebuchet MS"/>
              </a:rPr>
              <a:t>Project </a:t>
            </a:r>
            <a:r>
              <a:rPr lang="en-IN" sz="2400" dirty="0">
                <a:solidFill>
                  <a:srgbClr val="EA7F25"/>
                </a:solidFill>
                <a:ea typeface="Trebuchet MS"/>
              </a:rPr>
              <a:t>Abstract</a:t>
            </a:r>
            <a:r>
              <a:rPr lang="en-IN" sz="2400" dirty="0">
                <a:solidFill>
                  <a:srgbClr val="EA7F25"/>
                </a:solidFill>
                <a:latin typeface="Trebuchet MS"/>
                <a:ea typeface="Trebuchet MS"/>
              </a:rPr>
              <a:t> and Scope </a:t>
            </a:r>
          </a:p>
        </p:txBody>
      </p:sp>
      <p:sp>
        <p:nvSpPr>
          <p:cNvPr id="13" name="CustomShape 3">
            <a:extLst>
              <a:ext uri="{FF2B5EF4-FFF2-40B4-BE49-F238E27FC236}">
                <a16:creationId xmlns:a16="http://schemas.microsoft.com/office/drawing/2014/main" id="{0E0ED8F5-FD20-458B-9BFC-BD808C7F2962}"/>
              </a:ext>
            </a:extLst>
          </p:cNvPr>
          <p:cNvSpPr/>
          <p:nvPr/>
        </p:nvSpPr>
        <p:spPr>
          <a:xfrm>
            <a:off x="606733" y="1857508"/>
            <a:ext cx="11301504" cy="4884915"/>
          </a:xfrm>
          <a:prstGeom prst="rect">
            <a:avLst/>
          </a:prstGeom>
          <a:noFill/>
          <a:ln>
            <a:noFill/>
          </a:ln>
        </p:spPr>
        <p:txBody>
          <a:bodyPr lIns="90000" tIns="45000" rIns="90000" bIns="45000" anchor="ct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Example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Plain text – attack postponed until two 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Key – </a:t>
            </a:r>
            <a:r>
              <a:rPr lang="en-US" sz="1800" dirty="0" err="1">
                <a:effectLst/>
                <a:latin typeface="Calibri" panose="020F0502020204030204" pitchFamily="34" charset="0"/>
                <a:ea typeface="Calibri" panose="020F0502020204030204" pitchFamily="34" charset="0"/>
                <a:cs typeface="Calibri" panose="020F0502020204030204" pitchFamily="34" charset="0"/>
              </a:rPr>
              <a:t>dcabefg</a:t>
            </a: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key will be known only to the person encoding the cipher and will be unknown to the person trying to decode 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key </a:t>
            </a:r>
            <a:r>
              <a:rPr lang="en-US" sz="1800" dirty="0" err="1">
                <a:effectLst/>
                <a:latin typeface="Calibri" panose="020F0502020204030204" pitchFamily="34" charset="0"/>
                <a:ea typeface="Calibri" panose="020F0502020204030204" pitchFamily="34" charset="0"/>
                <a:cs typeface="Calibri" panose="020F0502020204030204" pitchFamily="34" charset="0"/>
              </a:rPr>
              <a:t>dcabefg</a:t>
            </a:r>
            <a:r>
              <a:rPr lang="en-US" sz="1800" dirty="0">
                <a:effectLst/>
                <a:latin typeface="Calibri" panose="020F0502020204030204" pitchFamily="34" charset="0"/>
                <a:ea typeface="Calibri" panose="020F0502020204030204" pitchFamily="34" charset="0"/>
                <a:cs typeface="Calibri" panose="020F0502020204030204" pitchFamily="34" charset="0"/>
              </a:rPr>
              <a:t> translates to 4 3 1 2 5 6 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Cipher text –</a:t>
            </a:r>
            <a:r>
              <a:rPr lang="en-US" sz="1800" dirty="0" err="1">
                <a:effectLst/>
                <a:latin typeface="Calibri" panose="020F0502020204030204" pitchFamily="34" charset="0"/>
                <a:ea typeface="Calibri" panose="020F0502020204030204" pitchFamily="34" charset="0"/>
                <a:cs typeface="Calibri" panose="020F0502020204030204" pitchFamily="34" charset="0"/>
              </a:rPr>
              <a:t>ts</a:t>
            </a:r>
            <a:r>
              <a:rPr lang="en-US" sz="1800" dirty="0">
                <a:effectLst/>
                <a:latin typeface="Calibri" panose="020F0502020204030204" pitchFamily="34" charset="0"/>
                <a:ea typeface="Calibri" panose="020F0502020204030204" pitchFamily="34" charset="0"/>
                <a:cs typeface="Calibri" panose="020F0502020204030204" pitchFamily="34" charset="0"/>
              </a:rPr>
              <a:t> t </a:t>
            </a:r>
            <a:r>
              <a:rPr lang="en-US" sz="1800" dirty="0" err="1">
                <a:effectLst/>
                <a:latin typeface="Calibri" panose="020F0502020204030204" pitchFamily="34" charset="0"/>
                <a:ea typeface="Calibri" panose="020F0502020204030204" pitchFamily="34" charset="0"/>
                <a:cs typeface="Calibri" panose="020F0502020204030204" pitchFamily="34" charset="0"/>
              </a:rPr>
              <a:t>atuw</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tod</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apelmcpno</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kot</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nia</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rPr>
              <a:t>Cipher text when dummy characters are replaced by ‘space’)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324F772A-5251-4383-BFA7-C61B8E273B5E}"/>
              </a:ext>
            </a:extLst>
          </p:cNvPr>
          <p:cNvGraphicFramePr>
            <a:graphicFrameLocks noGrp="1"/>
          </p:cNvGraphicFramePr>
          <p:nvPr>
            <p:extLst>
              <p:ext uri="{D42A27DB-BD31-4B8C-83A1-F6EECF244321}">
                <p14:modId xmlns:p14="http://schemas.microsoft.com/office/powerpoint/2010/main" val="3452859417"/>
              </p:ext>
            </p:extLst>
          </p:nvPr>
        </p:nvGraphicFramePr>
        <p:xfrm>
          <a:off x="2190751" y="4343400"/>
          <a:ext cx="7496174" cy="2270616"/>
        </p:xfrm>
        <a:graphic>
          <a:graphicData uri="http://schemas.openxmlformats.org/drawingml/2006/table">
            <a:tbl>
              <a:tblPr firstRow="1" firstCol="1" bandRow="1">
                <a:tableStyleId>{BC89EF96-8CEA-46FF-86C4-4CE0E7609802}</a:tableStyleId>
              </a:tblPr>
              <a:tblGrid>
                <a:gridCol w="1070644">
                  <a:extLst>
                    <a:ext uri="{9D8B030D-6E8A-4147-A177-3AD203B41FA5}">
                      <a16:colId xmlns:a16="http://schemas.microsoft.com/office/drawing/2014/main" val="3720001647"/>
                    </a:ext>
                  </a:extLst>
                </a:gridCol>
                <a:gridCol w="1070644">
                  <a:extLst>
                    <a:ext uri="{9D8B030D-6E8A-4147-A177-3AD203B41FA5}">
                      <a16:colId xmlns:a16="http://schemas.microsoft.com/office/drawing/2014/main" val="1263256343"/>
                    </a:ext>
                  </a:extLst>
                </a:gridCol>
                <a:gridCol w="1070644">
                  <a:extLst>
                    <a:ext uri="{9D8B030D-6E8A-4147-A177-3AD203B41FA5}">
                      <a16:colId xmlns:a16="http://schemas.microsoft.com/office/drawing/2014/main" val="68860139"/>
                    </a:ext>
                  </a:extLst>
                </a:gridCol>
                <a:gridCol w="1070644">
                  <a:extLst>
                    <a:ext uri="{9D8B030D-6E8A-4147-A177-3AD203B41FA5}">
                      <a16:colId xmlns:a16="http://schemas.microsoft.com/office/drawing/2014/main" val="2748820180"/>
                    </a:ext>
                  </a:extLst>
                </a:gridCol>
                <a:gridCol w="1070644">
                  <a:extLst>
                    <a:ext uri="{9D8B030D-6E8A-4147-A177-3AD203B41FA5}">
                      <a16:colId xmlns:a16="http://schemas.microsoft.com/office/drawing/2014/main" val="1288165819"/>
                    </a:ext>
                  </a:extLst>
                </a:gridCol>
                <a:gridCol w="1071477">
                  <a:extLst>
                    <a:ext uri="{9D8B030D-6E8A-4147-A177-3AD203B41FA5}">
                      <a16:colId xmlns:a16="http://schemas.microsoft.com/office/drawing/2014/main" val="398231647"/>
                    </a:ext>
                  </a:extLst>
                </a:gridCol>
                <a:gridCol w="1071477">
                  <a:extLst>
                    <a:ext uri="{9D8B030D-6E8A-4147-A177-3AD203B41FA5}">
                      <a16:colId xmlns:a16="http://schemas.microsoft.com/office/drawing/2014/main" val="2160624067"/>
                    </a:ext>
                  </a:extLst>
                </a:gridCol>
              </a:tblGrid>
              <a:tr h="378436">
                <a:tc>
                  <a:txBody>
                    <a:bodyPr/>
                    <a:lstStyle/>
                    <a:p>
                      <a:pPr marL="0" marR="0" algn="ctr">
                        <a:lnSpc>
                          <a:spcPct val="107000"/>
                        </a:lnSpc>
                        <a:spcBef>
                          <a:spcPts val="0"/>
                        </a:spcBef>
                        <a:spcAft>
                          <a:spcPts val="0"/>
                        </a:spcAft>
                      </a:pPr>
                      <a:r>
                        <a:rPr lang="en-US" sz="12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0589467"/>
                  </a:ext>
                </a:extLst>
              </a:tr>
              <a:tr h="378436">
                <a:tc>
                  <a:txBody>
                    <a:bodyPr/>
                    <a:lstStyle/>
                    <a:p>
                      <a:pPr marL="0" marR="0" algn="ctr">
                        <a:lnSpc>
                          <a:spcPct val="107000"/>
                        </a:lnSpc>
                        <a:spcBef>
                          <a:spcPts val="0"/>
                        </a:spcBef>
                        <a:spcAft>
                          <a:spcPts val="0"/>
                        </a:spcAft>
                      </a:pPr>
                      <a:r>
                        <a:rPr lang="en-US" sz="1200" dirty="0">
                          <a:effectLst/>
                        </a:rPr>
                        <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(space)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3953327"/>
                  </a:ext>
                </a:extLst>
              </a:tr>
              <a:tr h="378436">
                <a:tc>
                  <a:txBody>
                    <a:bodyPr/>
                    <a:lstStyle/>
                    <a:p>
                      <a:pPr marL="0" marR="0" algn="ctr">
                        <a:lnSpc>
                          <a:spcPct val="107000"/>
                        </a:lnSpc>
                        <a:spcBef>
                          <a:spcPts val="0"/>
                        </a:spcBef>
                        <a:spcAft>
                          <a:spcPts val="0"/>
                        </a:spcAft>
                      </a:pPr>
                      <a:r>
                        <a:rPr lang="en-US" sz="1200">
                          <a:effectLst/>
                        </a:rPr>
                        <a: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832391"/>
                  </a:ext>
                </a:extLst>
              </a:tr>
              <a:tr h="378436">
                <a:tc>
                  <a:txBody>
                    <a:bodyPr/>
                    <a:lstStyle/>
                    <a:p>
                      <a:pPr marL="0" marR="0" algn="ctr">
                        <a:lnSpc>
                          <a:spcPct val="107000"/>
                        </a:lnSpc>
                        <a:spcBef>
                          <a:spcPts val="0"/>
                        </a:spcBef>
                        <a:spcAft>
                          <a:spcPts val="0"/>
                        </a:spcAft>
                      </a:pPr>
                      <a:r>
                        <a:rPr lang="en-US" sz="1200">
                          <a:effectLst/>
                        </a:rPr>
                        <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(space)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3112851"/>
                  </a:ext>
                </a:extLst>
              </a:tr>
              <a:tr h="378436">
                <a:tc>
                  <a:txBody>
                    <a:bodyPr/>
                    <a:lstStyle/>
                    <a:p>
                      <a:pPr marL="0" marR="0" algn="ctr">
                        <a:lnSpc>
                          <a:spcPct val="107000"/>
                        </a:lnSpc>
                        <a:spcBef>
                          <a:spcPts val="0"/>
                        </a:spcBef>
                        <a:spcAft>
                          <a:spcPts val="0"/>
                        </a:spcAft>
                      </a:pPr>
                      <a:r>
                        <a:rPr lang="en-US" sz="1200">
                          <a:effectLst/>
                        </a:rPr>
                        <a:t>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(space)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(space)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0462819"/>
                  </a:ext>
                </a:extLst>
              </a:tr>
              <a:tr h="378436">
                <a:tc>
                  <a:txBody>
                    <a:bodyPr/>
                    <a:lstStyle/>
                    <a:p>
                      <a:pPr marL="0" marR="0" algn="ctr">
                        <a:lnSpc>
                          <a:spcPct val="107000"/>
                        </a:lnSpc>
                        <a:spcBef>
                          <a:spcPts val="0"/>
                        </a:spcBef>
                        <a:spcAft>
                          <a:spcPts val="0"/>
                        </a:spcAft>
                      </a:pPr>
                      <a:r>
                        <a:rPr lang="en-US" sz="1200">
                          <a:effectLst/>
                        </a:rPr>
                        <a:t>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(padding)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(padding)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(padding)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(padding)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(padding)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(padding)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4123541"/>
                  </a:ext>
                </a:extLst>
              </a:tr>
            </a:tbl>
          </a:graphicData>
        </a:graphic>
      </p:graphicFrame>
      <p:sp>
        <p:nvSpPr>
          <p:cNvPr id="12" name="Text Placeholder 4">
            <a:extLst>
              <a:ext uri="{FF2B5EF4-FFF2-40B4-BE49-F238E27FC236}">
                <a16:creationId xmlns:a16="http://schemas.microsoft.com/office/drawing/2014/main" id="{77D49905-6E9B-4E8D-B744-8DC85A2D2176}"/>
              </a:ext>
            </a:extLst>
          </p:cNvPr>
          <p:cNvSpPr>
            <a:spLocks noGrp="1"/>
          </p:cNvSpPr>
          <p:nvPr>
            <p:ph type="body" sz="quarter" idx="13"/>
          </p:nvPr>
        </p:nvSpPr>
        <p:spPr>
          <a:xfrm>
            <a:off x="163789" y="6466133"/>
            <a:ext cx="1754187" cy="295766"/>
          </a:xfrm>
        </p:spPr>
        <p:txBody>
          <a:bodyPr/>
          <a:lstStyle/>
          <a:p>
            <a:pPr marL="0" indent="0">
              <a:buNone/>
            </a:pPr>
            <a:r>
              <a:rPr lang="en-US" dirty="0"/>
              <a:t>Date:12 October 2021	</a:t>
            </a:r>
          </a:p>
        </p:txBody>
      </p:sp>
    </p:spTree>
    <p:extLst>
      <p:ext uri="{BB962C8B-B14F-4D97-AF65-F5344CB8AC3E}">
        <p14:creationId xmlns:p14="http://schemas.microsoft.com/office/powerpoint/2010/main" val="909385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0" y="0"/>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8764008" y="230254"/>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6</a:t>
            </a:fld>
            <a:endParaRPr dirty="0"/>
          </a:p>
        </p:txBody>
      </p:sp>
      <p:sp>
        <p:nvSpPr>
          <p:cNvPr id="11" name="TextBox 10">
            <a:extLst>
              <a:ext uri="{FF2B5EF4-FFF2-40B4-BE49-F238E27FC236}">
                <a16:creationId xmlns:a16="http://schemas.microsoft.com/office/drawing/2014/main" id="{93A86ECA-7387-4D9F-AF59-27612C20ADCC}"/>
              </a:ext>
            </a:extLst>
          </p:cNvPr>
          <p:cNvSpPr txBox="1"/>
          <p:nvPr/>
        </p:nvSpPr>
        <p:spPr>
          <a:xfrm>
            <a:off x="4206095" y="1395843"/>
            <a:ext cx="4102779" cy="461665"/>
          </a:xfrm>
          <a:prstGeom prst="rect">
            <a:avLst/>
          </a:prstGeom>
          <a:noFill/>
        </p:spPr>
        <p:txBody>
          <a:bodyPr wrap="square">
            <a:spAutoFit/>
          </a:bodyPr>
          <a:lstStyle/>
          <a:p>
            <a:pPr>
              <a:lnSpc>
                <a:spcPct val="100000"/>
              </a:lnSpc>
            </a:pPr>
            <a:r>
              <a:rPr lang="en-IN" sz="2400" dirty="0">
                <a:solidFill>
                  <a:srgbClr val="EA7F25"/>
                </a:solidFill>
                <a:latin typeface="Trebuchet MS"/>
                <a:ea typeface="Trebuchet MS"/>
              </a:rPr>
              <a:t>Project </a:t>
            </a:r>
            <a:r>
              <a:rPr lang="en-IN" sz="2400" dirty="0">
                <a:solidFill>
                  <a:srgbClr val="EA7F25"/>
                </a:solidFill>
                <a:ea typeface="Trebuchet MS"/>
              </a:rPr>
              <a:t>Abstract</a:t>
            </a:r>
            <a:r>
              <a:rPr lang="en-IN" sz="2400" dirty="0">
                <a:solidFill>
                  <a:srgbClr val="EA7F25"/>
                </a:solidFill>
                <a:latin typeface="Trebuchet MS"/>
                <a:ea typeface="Trebuchet MS"/>
              </a:rPr>
              <a:t> and Scope </a:t>
            </a:r>
          </a:p>
        </p:txBody>
      </p:sp>
      <p:sp>
        <p:nvSpPr>
          <p:cNvPr id="13" name="CustomShape 3">
            <a:extLst>
              <a:ext uri="{FF2B5EF4-FFF2-40B4-BE49-F238E27FC236}">
                <a16:creationId xmlns:a16="http://schemas.microsoft.com/office/drawing/2014/main" id="{0E0ED8F5-FD20-458B-9BFC-BD808C7F2962}"/>
              </a:ext>
            </a:extLst>
          </p:cNvPr>
          <p:cNvSpPr/>
          <p:nvPr/>
        </p:nvSpPr>
        <p:spPr>
          <a:xfrm>
            <a:off x="606733" y="1857508"/>
            <a:ext cx="11301504" cy="4770238"/>
          </a:xfrm>
          <a:prstGeom prst="rect">
            <a:avLst/>
          </a:prstGeom>
          <a:noFill/>
          <a:ln>
            <a:noFill/>
          </a:ln>
        </p:spPr>
        <p:txBody>
          <a:bodyPr lIns="90000" tIns="45000" rIns="90000" bIns="45000" anchor="ctr"/>
          <a:lstStyle/>
          <a:p>
            <a:pPr>
              <a:lnSpc>
                <a:spcPct val="107000"/>
              </a:lnSpc>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endParaRPr>
          </a:p>
          <a:p>
            <a:pPr>
              <a:lnSpc>
                <a:spcPct val="107000"/>
              </a:lnSpc>
              <a:spcAft>
                <a:spcPts val="800"/>
              </a:spcAft>
            </a:pPr>
            <a:endParaRPr lang="en-US" dirty="0">
              <a:latin typeface="Calibri" panose="020F0502020204030204" pitchFamily="34" charset="0"/>
              <a:ea typeface="Calibri" panose="020F0502020204030204" pitchFamily="34"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technique was invented by the ancient Greeks used by the Spartans to send secret messages.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technique was used extensively in the early 1900’s by the Germans during the world war to send encrypted texts to military bases of their allies. The key was shared to all the cipher operators at the beginning of the day and was supposed to be discarded after memorizing 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columnar transposition is very secure when encoded with long keys (around length 20), but much weaker if shorter keywords are used. If the length of the keyword can be known, by permutations and combinations, the plain text can be obtained by brute force technique.</a:t>
            </a:r>
            <a:endParaRPr lang="en-US"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The key is the most vulnerable part of this cipher because attackers just knowing the key length can decipher the cipher text into plain text by using brute force technique.</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first step in attacking a columnar transposition cipher is to try all possible short keywords. If all keywords are checked up to a length of 9, the compute time is not very long. The number of possible rearrangements of a length N key is N! (N factorial). This number grows very quickly as N gets larger. The number of possible keys for various length keywords is shown below:</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4" name="Text Placeholder 4">
            <a:extLst>
              <a:ext uri="{FF2B5EF4-FFF2-40B4-BE49-F238E27FC236}">
                <a16:creationId xmlns:a16="http://schemas.microsoft.com/office/drawing/2014/main" id="{4A329DE1-CD48-4165-A02B-92AF25FF38D6}"/>
              </a:ext>
            </a:extLst>
          </p:cNvPr>
          <p:cNvSpPr>
            <a:spLocks noGrp="1"/>
          </p:cNvSpPr>
          <p:nvPr>
            <p:ph type="body" sz="quarter" idx="13"/>
          </p:nvPr>
        </p:nvSpPr>
        <p:spPr>
          <a:xfrm>
            <a:off x="38657" y="6533554"/>
            <a:ext cx="1782762" cy="309496"/>
          </a:xfrm>
        </p:spPr>
        <p:txBody>
          <a:bodyPr/>
          <a:lstStyle/>
          <a:p>
            <a:pPr marL="0" indent="0">
              <a:buNone/>
            </a:pPr>
            <a:r>
              <a:rPr lang="en-US" dirty="0"/>
              <a:t>Date:12 October 2021	</a:t>
            </a:r>
          </a:p>
        </p:txBody>
      </p:sp>
    </p:spTree>
    <p:extLst>
      <p:ext uri="{BB962C8B-B14F-4D97-AF65-F5344CB8AC3E}">
        <p14:creationId xmlns:p14="http://schemas.microsoft.com/office/powerpoint/2010/main" val="384792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0" y="0"/>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8764008" y="230254"/>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7</a:t>
            </a:fld>
            <a:endParaRPr dirty="0"/>
          </a:p>
        </p:txBody>
      </p:sp>
      <p:sp>
        <p:nvSpPr>
          <p:cNvPr id="11" name="TextBox 10">
            <a:extLst>
              <a:ext uri="{FF2B5EF4-FFF2-40B4-BE49-F238E27FC236}">
                <a16:creationId xmlns:a16="http://schemas.microsoft.com/office/drawing/2014/main" id="{93A86ECA-7387-4D9F-AF59-27612C20ADCC}"/>
              </a:ext>
            </a:extLst>
          </p:cNvPr>
          <p:cNvSpPr txBox="1"/>
          <p:nvPr/>
        </p:nvSpPr>
        <p:spPr>
          <a:xfrm>
            <a:off x="4206095" y="1543804"/>
            <a:ext cx="4102779" cy="461665"/>
          </a:xfrm>
          <a:prstGeom prst="rect">
            <a:avLst/>
          </a:prstGeom>
          <a:noFill/>
        </p:spPr>
        <p:txBody>
          <a:bodyPr wrap="square">
            <a:spAutoFit/>
          </a:bodyPr>
          <a:lstStyle/>
          <a:p>
            <a:pPr>
              <a:lnSpc>
                <a:spcPct val="100000"/>
              </a:lnSpc>
            </a:pPr>
            <a:r>
              <a:rPr lang="en-IN" sz="2400" dirty="0">
                <a:solidFill>
                  <a:srgbClr val="EA7F25"/>
                </a:solidFill>
                <a:latin typeface="Trebuchet MS"/>
                <a:ea typeface="Trebuchet MS"/>
              </a:rPr>
              <a:t>Project </a:t>
            </a:r>
            <a:r>
              <a:rPr lang="en-IN" sz="2400" dirty="0">
                <a:solidFill>
                  <a:srgbClr val="EA7F25"/>
                </a:solidFill>
                <a:ea typeface="Trebuchet MS"/>
              </a:rPr>
              <a:t>Abstract</a:t>
            </a:r>
            <a:r>
              <a:rPr lang="en-IN" sz="2400" dirty="0">
                <a:solidFill>
                  <a:srgbClr val="EA7F25"/>
                </a:solidFill>
                <a:latin typeface="Trebuchet MS"/>
                <a:ea typeface="Trebuchet MS"/>
              </a:rPr>
              <a:t> and Scope </a:t>
            </a:r>
          </a:p>
        </p:txBody>
      </p:sp>
      <p:sp>
        <p:nvSpPr>
          <p:cNvPr id="13" name="CustomShape 3">
            <a:extLst>
              <a:ext uri="{FF2B5EF4-FFF2-40B4-BE49-F238E27FC236}">
                <a16:creationId xmlns:a16="http://schemas.microsoft.com/office/drawing/2014/main" id="{0E0ED8F5-FD20-458B-9BFC-BD808C7F2962}"/>
              </a:ext>
            </a:extLst>
          </p:cNvPr>
          <p:cNvSpPr/>
          <p:nvPr/>
        </p:nvSpPr>
        <p:spPr>
          <a:xfrm>
            <a:off x="606733" y="1857508"/>
            <a:ext cx="11301504" cy="4884915"/>
          </a:xfrm>
          <a:prstGeom prst="rect">
            <a:avLst/>
          </a:prstGeom>
          <a:noFill/>
          <a:ln>
            <a:noFill/>
          </a:ln>
        </p:spPr>
        <p:txBody>
          <a:bodyPr lIns="90000" tIns="45000" rIns="90000" bIns="45000" anchor="ctr"/>
          <a:lstStyle/>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DC2D4003-3E90-4E2A-AA08-DC5D7D0A0285}"/>
              </a:ext>
            </a:extLst>
          </p:cNvPr>
          <p:cNvGraphicFramePr>
            <a:graphicFrameLocks noGrp="1"/>
          </p:cNvGraphicFramePr>
          <p:nvPr>
            <p:extLst>
              <p:ext uri="{D42A27DB-BD31-4B8C-83A1-F6EECF244321}">
                <p14:modId xmlns:p14="http://schemas.microsoft.com/office/powerpoint/2010/main" val="955654574"/>
              </p:ext>
            </p:extLst>
          </p:nvPr>
        </p:nvGraphicFramePr>
        <p:xfrm>
          <a:off x="838200" y="2263139"/>
          <a:ext cx="10515600" cy="4073652"/>
        </p:xfrm>
        <a:graphic>
          <a:graphicData uri="http://schemas.openxmlformats.org/drawingml/2006/table">
            <a:tbl>
              <a:tblPr firstRow="1" firstCol="1" bandRow="1">
                <a:tableStyleId>{5C22544A-7EE6-4342-B048-85BDC9FD1C3A}</a:tableStyleId>
              </a:tblPr>
              <a:tblGrid>
                <a:gridCol w="3505200">
                  <a:extLst>
                    <a:ext uri="{9D8B030D-6E8A-4147-A177-3AD203B41FA5}">
                      <a16:colId xmlns:a16="http://schemas.microsoft.com/office/drawing/2014/main" val="1891835042"/>
                    </a:ext>
                  </a:extLst>
                </a:gridCol>
                <a:gridCol w="3505200">
                  <a:extLst>
                    <a:ext uri="{9D8B030D-6E8A-4147-A177-3AD203B41FA5}">
                      <a16:colId xmlns:a16="http://schemas.microsoft.com/office/drawing/2014/main" val="442369323"/>
                    </a:ext>
                  </a:extLst>
                </a:gridCol>
                <a:gridCol w="3505200">
                  <a:extLst>
                    <a:ext uri="{9D8B030D-6E8A-4147-A177-3AD203B41FA5}">
                      <a16:colId xmlns:a16="http://schemas.microsoft.com/office/drawing/2014/main" val="3127669431"/>
                    </a:ext>
                  </a:extLst>
                </a:gridCol>
              </a:tblGrid>
              <a:tr h="0">
                <a:tc>
                  <a:txBody>
                    <a:bodyPr/>
                    <a:lstStyle/>
                    <a:p>
                      <a:pPr marL="0" marR="0" algn="ctr">
                        <a:lnSpc>
                          <a:spcPct val="107000"/>
                        </a:lnSpc>
                        <a:spcBef>
                          <a:spcPts val="0"/>
                        </a:spcBef>
                        <a:spcAft>
                          <a:spcPts val="0"/>
                        </a:spcAft>
                      </a:pPr>
                      <a:r>
                        <a:rPr lang="en-US" sz="1200">
                          <a:effectLst/>
                        </a:rPr>
                        <a:t>Key Length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ctr">
                        <a:lnSpc>
                          <a:spcPct val="107000"/>
                        </a:lnSpc>
                        <a:spcBef>
                          <a:spcPts val="0"/>
                        </a:spcBef>
                        <a:spcAft>
                          <a:spcPts val="0"/>
                        </a:spcAft>
                      </a:pPr>
                      <a:r>
                        <a:rPr lang="en-US" sz="1200">
                          <a:effectLst/>
                        </a:rPr>
                        <a:t>No. of permutations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ctr">
                        <a:lnSpc>
                          <a:spcPct val="107000"/>
                        </a:lnSpc>
                        <a:spcBef>
                          <a:spcPts val="0"/>
                        </a:spcBef>
                        <a:spcAft>
                          <a:spcPts val="0"/>
                        </a:spcAft>
                      </a:pPr>
                      <a:r>
                        <a:rPr lang="en-US" sz="1200">
                          <a:effectLst/>
                        </a:rPr>
                        <a:t>Examples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182316497"/>
                  </a:ext>
                </a:extLst>
              </a:tr>
              <a:tr h="0">
                <a:tc>
                  <a:txBody>
                    <a:bodyPr/>
                    <a:lstStyle/>
                    <a:p>
                      <a:pPr marL="0" marR="0">
                        <a:lnSpc>
                          <a:spcPct val="107000"/>
                        </a:lnSpc>
                        <a:spcBef>
                          <a:spcPts val="0"/>
                        </a:spcBef>
                        <a:spcAft>
                          <a:spcPts val="0"/>
                        </a:spcAft>
                      </a:pPr>
                      <a:r>
                        <a:rPr lang="en-US" sz="12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AB, BA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277385172"/>
                  </a:ext>
                </a:extLst>
              </a:tr>
              <a:tr h="0">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ABC, BAC, CBA,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043687844"/>
                  </a:ext>
                </a:extLst>
              </a:tr>
              <a:tr h="0">
                <a:tc>
                  <a:txBody>
                    <a:bodyPr/>
                    <a:lstStyle/>
                    <a:p>
                      <a:pPr marL="0" marR="0">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ABCD, ABDC, ACBD,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191020116"/>
                  </a:ext>
                </a:extLst>
              </a:tr>
              <a:tr h="0">
                <a:tc>
                  <a:txBody>
                    <a:bodyPr/>
                    <a:lstStyle/>
                    <a:p>
                      <a:pPr marL="0" marR="0">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120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ABCDE, ABCED,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917512754"/>
                  </a:ext>
                </a:extLst>
              </a:tr>
              <a:tr h="0">
                <a:tc>
                  <a:txBody>
                    <a:bodyPr/>
                    <a:lstStyle/>
                    <a:p>
                      <a:pPr marL="0" marR="0">
                        <a:lnSpc>
                          <a:spcPct val="107000"/>
                        </a:lnSpc>
                        <a:spcBef>
                          <a:spcPts val="0"/>
                        </a:spcBef>
                        <a:spcAft>
                          <a:spcPts val="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720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ABCDEF, ABDCFE,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36381655"/>
                  </a:ext>
                </a:extLst>
              </a:tr>
              <a:tr h="0">
                <a:tc>
                  <a:txBody>
                    <a:bodyPr/>
                    <a:lstStyle/>
                    <a:p>
                      <a:pPr marL="0" marR="0">
                        <a:lnSpc>
                          <a:spcPct val="107000"/>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5,040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ABCDEFG, ABDCGEF,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094837735"/>
                  </a:ext>
                </a:extLst>
              </a:tr>
              <a:tr h="0">
                <a:tc>
                  <a:txBody>
                    <a:bodyPr/>
                    <a:lstStyle/>
                    <a:p>
                      <a:pPr marL="0" marR="0">
                        <a:lnSpc>
                          <a:spcPct val="107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40,320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ABCDEFGH,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832707856"/>
                  </a:ext>
                </a:extLst>
              </a:tr>
              <a:tr h="0">
                <a:tc>
                  <a:txBody>
                    <a:bodyPr/>
                    <a:lstStyle/>
                    <a:p>
                      <a:pPr marL="0" marR="0">
                        <a:lnSpc>
                          <a:spcPct val="107000"/>
                        </a:lnSpc>
                        <a:spcBef>
                          <a:spcPts val="0"/>
                        </a:spcBef>
                        <a:spcAft>
                          <a:spcPts val="0"/>
                        </a:spcAft>
                      </a:pPr>
                      <a:r>
                        <a:rPr lang="en-US"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362,880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ABCDEFGHI,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136109490"/>
                  </a:ext>
                </a:extLst>
              </a:tr>
              <a:tr h="0">
                <a:tc>
                  <a:txBody>
                    <a:bodyPr/>
                    <a:lstStyle/>
                    <a:p>
                      <a:pPr marL="0" marR="0">
                        <a:lnSpc>
                          <a:spcPct val="107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3,628,800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ABCDEFGHIJ,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375462224"/>
                  </a:ext>
                </a:extLst>
              </a:tr>
              <a:tr h="0">
                <a:tc>
                  <a:txBody>
                    <a:bodyPr/>
                    <a:lstStyle/>
                    <a:p>
                      <a:pPr marL="0" marR="0">
                        <a:lnSpc>
                          <a:spcPct val="107000"/>
                        </a:lnSpc>
                        <a:spcBef>
                          <a:spcPts val="0"/>
                        </a:spcBef>
                        <a:spcAft>
                          <a:spcPts val="0"/>
                        </a:spcAft>
                      </a:pPr>
                      <a:r>
                        <a:rPr lang="en-US" sz="12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39,916,800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ABCDEFGHIJK,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300396964"/>
                  </a:ext>
                </a:extLst>
              </a:tr>
              <a:tr h="0">
                <a:tc>
                  <a:txBody>
                    <a:bodyPr/>
                    <a:lstStyle/>
                    <a:p>
                      <a:pPr marL="0" marR="0">
                        <a:lnSpc>
                          <a:spcPct val="107000"/>
                        </a:lnSpc>
                        <a:spcBef>
                          <a:spcPts val="0"/>
                        </a:spcBef>
                        <a:spcAft>
                          <a:spcPts val="0"/>
                        </a:spcAft>
                      </a:pPr>
                      <a:r>
                        <a:rPr lang="en-US" sz="12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479,001,600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dirty="0">
                          <a:effectLst/>
                        </a:rPr>
                        <a:t>ABCDEFGHIJKL,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677164761"/>
                  </a:ext>
                </a:extLst>
              </a:tr>
            </a:tbl>
          </a:graphicData>
        </a:graphic>
      </p:graphicFrame>
      <p:sp>
        <p:nvSpPr>
          <p:cNvPr id="12" name="Text Placeholder 4">
            <a:extLst>
              <a:ext uri="{FF2B5EF4-FFF2-40B4-BE49-F238E27FC236}">
                <a16:creationId xmlns:a16="http://schemas.microsoft.com/office/drawing/2014/main" id="{ADF29E51-6373-4EC6-90A1-59D91673A1A9}"/>
              </a:ext>
            </a:extLst>
          </p:cNvPr>
          <p:cNvSpPr>
            <a:spLocks noGrp="1"/>
          </p:cNvSpPr>
          <p:nvPr>
            <p:ph type="body" sz="quarter" idx="13"/>
          </p:nvPr>
        </p:nvSpPr>
        <p:spPr>
          <a:xfrm>
            <a:off x="15638" y="6480023"/>
            <a:ext cx="1744662" cy="273050"/>
          </a:xfrm>
        </p:spPr>
        <p:txBody>
          <a:bodyPr/>
          <a:lstStyle/>
          <a:p>
            <a:pPr marL="0" indent="0">
              <a:buNone/>
            </a:pPr>
            <a:r>
              <a:rPr lang="en-US" dirty="0"/>
              <a:t>Date:12 October 2021	</a:t>
            </a:r>
          </a:p>
        </p:txBody>
      </p:sp>
    </p:spTree>
    <p:extLst>
      <p:ext uri="{BB962C8B-B14F-4D97-AF65-F5344CB8AC3E}">
        <p14:creationId xmlns:p14="http://schemas.microsoft.com/office/powerpoint/2010/main" val="150683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0" y="0"/>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8764008" y="230254"/>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8</a:t>
            </a:fld>
            <a:endParaRPr dirty="0"/>
          </a:p>
        </p:txBody>
      </p:sp>
      <p:sp>
        <p:nvSpPr>
          <p:cNvPr id="11" name="TextBox 10">
            <a:extLst>
              <a:ext uri="{FF2B5EF4-FFF2-40B4-BE49-F238E27FC236}">
                <a16:creationId xmlns:a16="http://schemas.microsoft.com/office/drawing/2014/main" id="{93A86ECA-7387-4D9F-AF59-27612C20ADCC}"/>
              </a:ext>
            </a:extLst>
          </p:cNvPr>
          <p:cNvSpPr txBox="1"/>
          <p:nvPr/>
        </p:nvSpPr>
        <p:spPr>
          <a:xfrm>
            <a:off x="4206095" y="1626675"/>
            <a:ext cx="4102779" cy="461665"/>
          </a:xfrm>
          <a:prstGeom prst="rect">
            <a:avLst/>
          </a:prstGeom>
          <a:noFill/>
        </p:spPr>
        <p:txBody>
          <a:bodyPr wrap="square">
            <a:spAutoFit/>
          </a:bodyPr>
          <a:lstStyle/>
          <a:p>
            <a:pPr>
              <a:lnSpc>
                <a:spcPct val="100000"/>
              </a:lnSpc>
            </a:pPr>
            <a:r>
              <a:rPr lang="en-IN" sz="2400" dirty="0">
                <a:solidFill>
                  <a:srgbClr val="EA7F25"/>
                </a:solidFill>
                <a:latin typeface="Trebuchet MS"/>
                <a:ea typeface="Trebuchet MS"/>
              </a:rPr>
              <a:t>Project </a:t>
            </a:r>
            <a:r>
              <a:rPr lang="en-IN" sz="2400" dirty="0">
                <a:solidFill>
                  <a:srgbClr val="EA7F25"/>
                </a:solidFill>
                <a:ea typeface="Trebuchet MS"/>
              </a:rPr>
              <a:t>Abstract</a:t>
            </a:r>
            <a:r>
              <a:rPr lang="en-IN" sz="2400" dirty="0">
                <a:solidFill>
                  <a:srgbClr val="EA7F25"/>
                </a:solidFill>
                <a:latin typeface="Trebuchet MS"/>
                <a:ea typeface="Trebuchet MS"/>
              </a:rPr>
              <a:t> and Scope </a:t>
            </a:r>
          </a:p>
        </p:txBody>
      </p:sp>
      <p:sp>
        <p:nvSpPr>
          <p:cNvPr id="13" name="CustomShape 3">
            <a:extLst>
              <a:ext uri="{FF2B5EF4-FFF2-40B4-BE49-F238E27FC236}">
                <a16:creationId xmlns:a16="http://schemas.microsoft.com/office/drawing/2014/main" id="{0E0ED8F5-FD20-458B-9BFC-BD808C7F2962}"/>
              </a:ext>
            </a:extLst>
          </p:cNvPr>
          <p:cNvSpPr/>
          <p:nvPr/>
        </p:nvSpPr>
        <p:spPr>
          <a:xfrm>
            <a:off x="606733" y="1857508"/>
            <a:ext cx="11301504" cy="4248017"/>
          </a:xfrm>
          <a:prstGeom prst="rect">
            <a:avLst/>
          </a:prstGeom>
          <a:noFill/>
          <a:ln>
            <a:noFill/>
          </a:ln>
        </p:spPr>
        <p:txBody>
          <a:bodyPr lIns="90000" tIns="45000" rIns="90000" bIns="45000" anchor="ct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current scope of the project considers the following two approaches</a:t>
            </a:r>
          </a:p>
          <a:p>
            <a:pPr marL="34290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columnar transposition has plain texts written with spaces instead of the compressed plain text. This helps to decipher the cipher text with trial-and-error method where we can try out all the permutations of keyword lengths from 1 to some n where we choose the value of the key length if it is perfectly dividing the cipher text length.</a:t>
            </a:r>
          </a:p>
          <a:p>
            <a:pPr marL="342900" indent="-342900">
              <a:buFont typeface="+mj-lt"/>
              <a:buAutoNum type="arabicPeriod"/>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The key less columnar transposition decryption can be done by seeing the dimension of the matrix the data would perfectly into and then trying to decipher it for only those permutations using longest prefix match and checking whether the words are in the English dictionary.</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Text Placeholder 4">
            <a:extLst>
              <a:ext uri="{FF2B5EF4-FFF2-40B4-BE49-F238E27FC236}">
                <a16:creationId xmlns:a16="http://schemas.microsoft.com/office/drawing/2014/main" id="{084EE58D-97A6-4082-A695-E73BABE143E5}"/>
              </a:ext>
            </a:extLst>
          </p:cNvPr>
          <p:cNvSpPr>
            <a:spLocks noGrp="1"/>
          </p:cNvSpPr>
          <p:nvPr>
            <p:ph type="body" sz="quarter" idx="13"/>
          </p:nvPr>
        </p:nvSpPr>
        <p:spPr>
          <a:xfrm>
            <a:off x="160377" y="6442720"/>
            <a:ext cx="1735137" cy="248940"/>
          </a:xfrm>
        </p:spPr>
        <p:txBody>
          <a:bodyPr/>
          <a:lstStyle/>
          <a:p>
            <a:pPr marL="0" indent="0">
              <a:buNone/>
            </a:pPr>
            <a:r>
              <a:rPr lang="en-US" dirty="0"/>
              <a:t>Date:12 October 2021	</a:t>
            </a:r>
          </a:p>
        </p:txBody>
      </p:sp>
    </p:spTree>
    <p:extLst>
      <p:ext uri="{BB962C8B-B14F-4D97-AF65-F5344CB8AC3E}">
        <p14:creationId xmlns:p14="http://schemas.microsoft.com/office/powerpoint/2010/main" val="2377131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96005" y="18334"/>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8781742" y="203000"/>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9</a:t>
            </a:fld>
            <a:endParaRPr dirty="0"/>
          </a:p>
        </p:txBody>
      </p:sp>
      <p:sp>
        <p:nvSpPr>
          <p:cNvPr id="10" name="Text Placeholder 4">
            <a:extLst>
              <a:ext uri="{FF2B5EF4-FFF2-40B4-BE49-F238E27FC236}">
                <a16:creationId xmlns:a16="http://schemas.microsoft.com/office/drawing/2014/main" id="{6BC98704-DE60-4A76-98FE-DC5936B8A73C}"/>
              </a:ext>
            </a:extLst>
          </p:cNvPr>
          <p:cNvSpPr>
            <a:spLocks noGrp="1"/>
          </p:cNvSpPr>
          <p:nvPr>
            <p:ph type="body" sz="quarter" idx="13"/>
          </p:nvPr>
        </p:nvSpPr>
        <p:spPr>
          <a:xfrm>
            <a:off x="96005" y="6379633"/>
            <a:ext cx="1706562" cy="275166"/>
          </a:xfrm>
        </p:spPr>
        <p:txBody>
          <a:bodyPr/>
          <a:lstStyle/>
          <a:p>
            <a:pPr marL="0" indent="0">
              <a:buNone/>
            </a:pPr>
            <a:r>
              <a:rPr lang="en-US" dirty="0"/>
              <a:t>Date:12 October 2021	</a:t>
            </a:r>
          </a:p>
        </p:txBody>
      </p:sp>
      <p:sp>
        <p:nvSpPr>
          <p:cNvPr id="11" name="AutoShape 49">
            <a:extLst>
              <a:ext uri="{FF2B5EF4-FFF2-40B4-BE49-F238E27FC236}">
                <a16:creationId xmlns:a16="http://schemas.microsoft.com/office/drawing/2014/main" id="{291E712E-3695-423F-8AAA-F807E0CAD146}"/>
              </a:ext>
            </a:extLst>
          </p:cNvPr>
          <p:cNvSpPr>
            <a:spLocks noChangeAspect="1" noChangeArrowheads="1" noTextEdit="1"/>
          </p:cNvSpPr>
          <p:nvPr/>
        </p:nvSpPr>
        <p:spPr bwMode="auto">
          <a:xfrm>
            <a:off x="1608776" y="3572153"/>
            <a:ext cx="9419870" cy="1907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51">
            <a:extLst>
              <a:ext uri="{FF2B5EF4-FFF2-40B4-BE49-F238E27FC236}">
                <a16:creationId xmlns:a16="http://schemas.microsoft.com/office/drawing/2014/main" id="{7689E840-EC9E-4C74-88D5-65B486DD3A52}"/>
              </a:ext>
            </a:extLst>
          </p:cNvPr>
          <p:cNvSpPr>
            <a:spLocks/>
          </p:cNvSpPr>
          <p:nvPr/>
        </p:nvSpPr>
        <p:spPr bwMode="auto">
          <a:xfrm>
            <a:off x="1589329" y="3539330"/>
            <a:ext cx="9419870" cy="1902808"/>
          </a:xfrm>
          <a:custGeom>
            <a:avLst/>
            <a:gdLst>
              <a:gd name="T0" fmla="*/ 1882 w 1965"/>
              <a:gd name="T1" fmla="*/ 271 h 395"/>
              <a:gd name="T2" fmla="*/ 1687 w 1965"/>
              <a:gd name="T3" fmla="*/ 309 h 395"/>
              <a:gd name="T4" fmla="*/ 1651 w 1965"/>
              <a:gd name="T5" fmla="*/ 127 h 395"/>
              <a:gd name="T6" fmla="*/ 1651 w 1965"/>
              <a:gd name="T7" fmla="*/ 125 h 395"/>
              <a:gd name="T8" fmla="*/ 1374 w 1965"/>
              <a:gd name="T9" fmla="*/ 0 h 395"/>
              <a:gd name="T10" fmla="*/ 1255 w 1965"/>
              <a:gd name="T11" fmla="*/ 127 h 395"/>
              <a:gd name="T12" fmla="*/ 1254 w 1965"/>
              <a:gd name="T13" fmla="*/ 271 h 395"/>
              <a:gd name="T14" fmla="*/ 1060 w 1965"/>
              <a:gd name="T15" fmla="*/ 309 h 395"/>
              <a:gd name="T16" fmla="*/ 1023 w 1965"/>
              <a:gd name="T17" fmla="*/ 127 h 395"/>
              <a:gd name="T18" fmla="*/ 1023 w 1965"/>
              <a:gd name="T19" fmla="*/ 125 h 395"/>
              <a:gd name="T20" fmla="*/ 746 w 1965"/>
              <a:gd name="T21" fmla="*/ 0 h 395"/>
              <a:gd name="T22" fmla="*/ 627 w 1965"/>
              <a:gd name="T23" fmla="*/ 268 h 395"/>
              <a:gd name="T24" fmla="*/ 627 w 1965"/>
              <a:gd name="T25" fmla="*/ 271 h 395"/>
              <a:gd name="T26" fmla="*/ 433 w 1965"/>
              <a:gd name="T27" fmla="*/ 309 h 395"/>
              <a:gd name="T28" fmla="*/ 396 w 1965"/>
              <a:gd name="T29" fmla="*/ 127 h 395"/>
              <a:gd name="T30" fmla="*/ 396 w 1965"/>
              <a:gd name="T31" fmla="*/ 125 h 395"/>
              <a:gd name="T32" fmla="*/ 119 w 1965"/>
              <a:gd name="T33" fmla="*/ 0 h 395"/>
              <a:gd name="T34" fmla="*/ 0 w 1965"/>
              <a:gd name="T35" fmla="*/ 268 h 395"/>
              <a:gd name="T36" fmla="*/ 83 w 1965"/>
              <a:gd name="T37" fmla="*/ 125 h 395"/>
              <a:gd name="T38" fmla="*/ 277 w 1965"/>
              <a:gd name="T39" fmla="*/ 87 h 395"/>
              <a:gd name="T40" fmla="*/ 314 w 1965"/>
              <a:gd name="T41" fmla="*/ 268 h 395"/>
              <a:gd name="T42" fmla="*/ 314 w 1965"/>
              <a:gd name="T43" fmla="*/ 271 h 395"/>
              <a:gd name="T44" fmla="*/ 591 w 1965"/>
              <a:gd name="T45" fmla="*/ 395 h 395"/>
              <a:gd name="T46" fmla="*/ 710 w 1965"/>
              <a:gd name="T47" fmla="*/ 127 h 395"/>
              <a:gd name="T48" fmla="*/ 710 w 1965"/>
              <a:gd name="T49" fmla="*/ 125 h 395"/>
              <a:gd name="T50" fmla="*/ 904 w 1965"/>
              <a:gd name="T51" fmla="*/ 87 h 395"/>
              <a:gd name="T52" fmla="*/ 941 w 1965"/>
              <a:gd name="T53" fmla="*/ 268 h 395"/>
              <a:gd name="T54" fmla="*/ 941 w 1965"/>
              <a:gd name="T55" fmla="*/ 271 h 395"/>
              <a:gd name="T56" fmla="*/ 1218 w 1965"/>
              <a:gd name="T57" fmla="*/ 395 h 395"/>
              <a:gd name="T58" fmla="*/ 1337 w 1965"/>
              <a:gd name="T59" fmla="*/ 268 h 395"/>
              <a:gd name="T60" fmla="*/ 1337 w 1965"/>
              <a:gd name="T61" fmla="*/ 125 h 395"/>
              <a:gd name="T62" fmla="*/ 1532 w 1965"/>
              <a:gd name="T63" fmla="*/ 87 h 395"/>
              <a:gd name="T64" fmla="*/ 1568 w 1965"/>
              <a:gd name="T65" fmla="*/ 268 h 395"/>
              <a:gd name="T66" fmla="*/ 1568 w 1965"/>
              <a:gd name="T67" fmla="*/ 271 h 395"/>
              <a:gd name="T68" fmla="*/ 1846 w 1965"/>
              <a:gd name="T69" fmla="*/ 395 h 395"/>
              <a:gd name="T70" fmla="*/ 1965 w 1965"/>
              <a:gd name="T71" fmla="*/ 127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65" h="395">
                <a:moveTo>
                  <a:pt x="1882" y="127"/>
                </a:moveTo>
                <a:cubicBezTo>
                  <a:pt x="1882" y="271"/>
                  <a:pt x="1882" y="271"/>
                  <a:pt x="1882" y="271"/>
                </a:cubicBezTo>
                <a:cubicBezTo>
                  <a:pt x="1882" y="292"/>
                  <a:pt x="1866" y="309"/>
                  <a:pt x="1846" y="309"/>
                </a:cubicBezTo>
                <a:cubicBezTo>
                  <a:pt x="1687" y="309"/>
                  <a:pt x="1687" y="309"/>
                  <a:pt x="1687" y="309"/>
                </a:cubicBezTo>
                <a:cubicBezTo>
                  <a:pt x="1667" y="309"/>
                  <a:pt x="1651" y="292"/>
                  <a:pt x="1651" y="271"/>
                </a:cubicBezTo>
                <a:cubicBezTo>
                  <a:pt x="1651" y="127"/>
                  <a:pt x="1651" y="127"/>
                  <a:pt x="1651" y="127"/>
                </a:cubicBezTo>
                <a:cubicBezTo>
                  <a:pt x="1651" y="127"/>
                  <a:pt x="1651" y="127"/>
                  <a:pt x="1651" y="127"/>
                </a:cubicBezTo>
                <a:cubicBezTo>
                  <a:pt x="1651" y="125"/>
                  <a:pt x="1651" y="125"/>
                  <a:pt x="1651" y="125"/>
                </a:cubicBezTo>
                <a:cubicBezTo>
                  <a:pt x="1651" y="56"/>
                  <a:pt x="1598" y="0"/>
                  <a:pt x="1532" y="0"/>
                </a:cubicBezTo>
                <a:cubicBezTo>
                  <a:pt x="1374" y="0"/>
                  <a:pt x="1374" y="0"/>
                  <a:pt x="1374" y="0"/>
                </a:cubicBezTo>
                <a:cubicBezTo>
                  <a:pt x="1308" y="0"/>
                  <a:pt x="1255" y="56"/>
                  <a:pt x="1255" y="125"/>
                </a:cubicBezTo>
                <a:cubicBezTo>
                  <a:pt x="1255" y="127"/>
                  <a:pt x="1255" y="127"/>
                  <a:pt x="1255" y="127"/>
                </a:cubicBezTo>
                <a:cubicBezTo>
                  <a:pt x="1254" y="127"/>
                  <a:pt x="1254" y="127"/>
                  <a:pt x="1254" y="127"/>
                </a:cubicBezTo>
                <a:cubicBezTo>
                  <a:pt x="1254" y="271"/>
                  <a:pt x="1254" y="271"/>
                  <a:pt x="1254" y="271"/>
                </a:cubicBezTo>
                <a:cubicBezTo>
                  <a:pt x="1254" y="292"/>
                  <a:pt x="1238" y="309"/>
                  <a:pt x="1218" y="309"/>
                </a:cubicBezTo>
                <a:cubicBezTo>
                  <a:pt x="1060" y="309"/>
                  <a:pt x="1060" y="309"/>
                  <a:pt x="1060" y="309"/>
                </a:cubicBezTo>
                <a:cubicBezTo>
                  <a:pt x="1040" y="309"/>
                  <a:pt x="1023" y="292"/>
                  <a:pt x="1023" y="271"/>
                </a:cubicBezTo>
                <a:cubicBezTo>
                  <a:pt x="1023" y="127"/>
                  <a:pt x="1023" y="127"/>
                  <a:pt x="1023" y="127"/>
                </a:cubicBezTo>
                <a:cubicBezTo>
                  <a:pt x="1023" y="127"/>
                  <a:pt x="1023" y="127"/>
                  <a:pt x="1023" y="127"/>
                </a:cubicBezTo>
                <a:cubicBezTo>
                  <a:pt x="1023" y="125"/>
                  <a:pt x="1023" y="125"/>
                  <a:pt x="1023" y="125"/>
                </a:cubicBezTo>
                <a:cubicBezTo>
                  <a:pt x="1023" y="56"/>
                  <a:pt x="970" y="0"/>
                  <a:pt x="904" y="0"/>
                </a:cubicBezTo>
                <a:cubicBezTo>
                  <a:pt x="746" y="0"/>
                  <a:pt x="746" y="0"/>
                  <a:pt x="746" y="0"/>
                </a:cubicBezTo>
                <a:cubicBezTo>
                  <a:pt x="680" y="0"/>
                  <a:pt x="627" y="56"/>
                  <a:pt x="627" y="125"/>
                </a:cubicBezTo>
                <a:cubicBezTo>
                  <a:pt x="627" y="268"/>
                  <a:pt x="627" y="268"/>
                  <a:pt x="627" y="268"/>
                </a:cubicBezTo>
                <a:cubicBezTo>
                  <a:pt x="627" y="268"/>
                  <a:pt x="627" y="268"/>
                  <a:pt x="627" y="268"/>
                </a:cubicBezTo>
                <a:cubicBezTo>
                  <a:pt x="627" y="271"/>
                  <a:pt x="627" y="271"/>
                  <a:pt x="627" y="271"/>
                </a:cubicBezTo>
                <a:cubicBezTo>
                  <a:pt x="627" y="292"/>
                  <a:pt x="611" y="309"/>
                  <a:pt x="591" y="309"/>
                </a:cubicBezTo>
                <a:cubicBezTo>
                  <a:pt x="433" y="309"/>
                  <a:pt x="433" y="309"/>
                  <a:pt x="433" y="309"/>
                </a:cubicBezTo>
                <a:cubicBezTo>
                  <a:pt x="413" y="309"/>
                  <a:pt x="396" y="292"/>
                  <a:pt x="396" y="271"/>
                </a:cubicBezTo>
                <a:cubicBezTo>
                  <a:pt x="396" y="127"/>
                  <a:pt x="396" y="127"/>
                  <a:pt x="396" y="127"/>
                </a:cubicBezTo>
                <a:cubicBezTo>
                  <a:pt x="396" y="127"/>
                  <a:pt x="396" y="127"/>
                  <a:pt x="396" y="127"/>
                </a:cubicBezTo>
                <a:cubicBezTo>
                  <a:pt x="396" y="125"/>
                  <a:pt x="396" y="125"/>
                  <a:pt x="396" y="125"/>
                </a:cubicBezTo>
                <a:cubicBezTo>
                  <a:pt x="396" y="56"/>
                  <a:pt x="343" y="0"/>
                  <a:pt x="277" y="0"/>
                </a:cubicBezTo>
                <a:cubicBezTo>
                  <a:pt x="119" y="0"/>
                  <a:pt x="119" y="0"/>
                  <a:pt x="119" y="0"/>
                </a:cubicBezTo>
                <a:cubicBezTo>
                  <a:pt x="53" y="0"/>
                  <a:pt x="0" y="56"/>
                  <a:pt x="0" y="125"/>
                </a:cubicBezTo>
                <a:cubicBezTo>
                  <a:pt x="0" y="268"/>
                  <a:pt x="0" y="268"/>
                  <a:pt x="0" y="268"/>
                </a:cubicBezTo>
                <a:cubicBezTo>
                  <a:pt x="83" y="268"/>
                  <a:pt x="83" y="268"/>
                  <a:pt x="83" y="268"/>
                </a:cubicBezTo>
                <a:cubicBezTo>
                  <a:pt x="83" y="125"/>
                  <a:pt x="83" y="125"/>
                  <a:pt x="83" y="125"/>
                </a:cubicBezTo>
                <a:cubicBezTo>
                  <a:pt x="83" y="104"/>
                  <a:pt x="99" y="87"/>
                  <a:pt x="119" y="87"/>
                </a:cubicBezTo>
                <a:cubicBezTo>
                  <a:pt x="277" y="87"/>
                  <a:pt x="277" y="87"/>
                  <a:pt x="277" y="87"/>
                </a:cubicBezTo>
                <a:cubicBezTo>
                  <a:pt x="297" y="87"/>
                  <a:pt x="314" y="104"/>
                  <a:pt x="314" y="125"/>
                </a:cubicBezTo>
                <a:cubicBezTo>
                  <a:pt x="314" y="268"/>
                  <a:pt x="314" y="268"/>
                  <a:pt x="314" y="268"/>
                </a:cubicBezTo>
                <a:cubicBezTo>
                  <a:pt x="314" y="268"/>
                  <a:pt x="314" y="268"/>
                  <a:pt x="314" y="268"/>
                </a:cubicBezTo>
                <a:cubicBezTo>
                  <a:pt x="314" y="271"/>
                  <a:pt x="314" y="271"/>
                  <a:pt x="314" y="271"/>
                </a:cubicBezTo>
                <a:cubicBezTo>
                  <a:pt x="314" y="340"/>
                  <a:pt x="367" y="395"/>
                  <a:pt x="433" y="395"/>
                </a:cubicBezTo>
                <a:cubicBezTo>
                  <a:pt x="591" y="395"/>
                  <a:pt x="591" y="395"/>
                  <a:pt x="591" y="395"/>
                </a:cubicBezTo>
                <a:cubicBezTo>
                  <a:pt x="657" y="395"/>
                  <a:pt x="710" y="340"/>
                  <a:pt x="710" y="271"/>
                </a:cubicBezTo>
                <a:cubicBezTo>
                  <a:pt x="710" y="127"/>
                  <a:pt x="710" y="127"/>
                  <a:pt x="710" y="127"/>
                </a:cubicBezTo>
                <a:cubicBezTo>
                  <a:pt x="710" y="127"/>
                  <a:pt x="710" y="127"/>
                  <a:pt x="710" y="127"/>
                </a:cubicBezTo>
                <a:cubicBezTo>
                  <a:pt x="710" y="125"/>
                  <a:pt x="710" y="125"/>
                  <a:pt x="710" y="125"/>
                </a:cubicBezTo>
                <a:cubicBezTo>
                  <a:pt x="710" y="104"/>
                  <a:pt x="726" y="87"/>
                  <a:pt x="746" y="87"/>
                </a:cubicBezTo>
                <a:cubicBezTo>
                  <a:pt x="904" y="87"/>
                  <a:pt x="904" y="87"/>
                  <a:pt x="904" y="87"/>
                </a:cubicBezTo>
                <a:cubicBezTo>
                  <a:pt x="924" y="87"/>
                  <a:pt x="941" y="104"/>
                  <a:pt x="941" y="125"/>
                </a:cubicBezTo>
                <a:cubicBezTo>
                  <a:pt x="941" y="268"/>
                  <a:pt x="941" y="268"/>
                  <a:pt x="941" y="268"/>
                </a:cubicBezTo>
                <a:cubicBezTo>
                  <a:pt x="941" y="268"/>
                  <a:pt x="941" y="268"/>
                  <a:pt x="941" y="268"/>
                </a:cubicBezTo>
                <a:cubicBezTo>
                  <a:pt x="941" y="271"/>
                  <a:pt x="941" y="271"/>
                  <a:pt x="941" y="271"/>
                </a:cubicBezTo>
                <a:cubicBezTo>
                  <a:pt x="941" y="340"/>
                  <a:pt x="994" y="395"/>
                  <a:pt x="1060" y="395"/>
                </a:cubicBezTo>
                <a:cubicBezTo>
                  <a:pt x="1218" y="395"/>
                  <a:pt x="1218" y="395"/>
                  <a:pt x="1218" y="395"/>
                </a:cubicBezTo>
                <a:cubicBezTo>
                  <a:pt x="1284" y="395"/>
                  <a:pt x="1337" y="340"/>
                  <a:pt x="1337" y="271"/>
                </a:cubicBezTo>
                <a:cubicBezTo>
                  <a:pt x="1337" y="268"/>
                  <a:pt x="1337" y="268"/>
                  <a:pt x="1337" y="268"/>
                </a:cubicBezTo>
                <a:cubicBezTo>
                  <a:pt x="1337" y="268"/>
                  <a:pt x="1337" y="268"/>
                  <a:pt x="1337" y="268"/>
                </a:cubicBezTo>
                <a:cubicBezTo>
                  <a:pt x="1337" y="125"/>
                  <a:pt x="1337" y="125"/>
                  <a:pt x="1337" y="125"/>
                </a:cubicBezTo>
                <a:cubicBezTo>
                  <a:pt x="1337" y="104"/>
                  <a:pt x="1354" y="87"/>
                  <a:pt x="1374" y="87"/>
                </a:cubicBezTo>
                <a:cubicBezTo>
                  <a:pt x="1532" y="87"/>
                  <a:pt x="1532" y="87"/>
                  <a:pt x="1532" y="87"/>
                </a:cubicBezTo>
                <a:cubicBezTo>
                  <a:pt x="1552" y="87"/>
                  <a:pt x="1568" y="104"/>
                  <a:pt x="1568" y="125"/>
                </a:cubicBezTo>
                <a:cubicBezTo>
                  <a:pt x="1568" y="268"/>
                  <a:pt x="1568" y="268"/>
                  <a:pt x="1568" y="268"/>
                </a:cubicBezTo>
                <a:cubicBezTo>
                  <a:pt x="1568" y="268"/>
                  <a:pt x="1568" y="268"/>
                  <a:pt x="1568" y="268"/>
                </a:cubicBezTo>
                <a:cubicBezTo>
                  <a:pt x="1568" y="271"/>
                  <a:pt x="1568" y="271"/>
                  <a:pt x="1568" y="271"/>
                </a:cubicBezTo>
                <a:cubicBezTo>
                  <a:pt x="1568" y="340"/>
                  <a:pt x="1622" y="395"/>
                  <a:pt x="1687" y="395"/>
                </a:cubicBezTo>
                <a:cubicBezTo>
                  <a:pt x="1846" y="395"/>
                  <a:pt x="1846" y="395"/>
                  <a:pt x="1846" y="395"/>
                </a:cubicBezTo>
                <a:cubicBezTo>
                  <a:pt x="1911" y="395"/>
                  <a:pt x="1965" y="340"/>
                  <a:pt x="1965" y="271"/>
                </a:cubicBezTo>
                <a:cubicBezTo>
                  <a:pt x="1965" y="127"/>
                  <a:pt x="1965" y="127"/>
                  <a:pt x="1965" y="127"/>
                </a:cubicBezTo>
                <a:lnTo>
                  <a:pt x="1882" y="127"/>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52">
            <a:extLst>
              <a:ext uri="{FF2B5EF4-FFF2-40B4-BE49-F238E27FC236}">
                <a16:creationId xmlns:a16="http://schemas.microsoft.com/office/drawing/2014/main" id="{376282D0-9A67-484A-9055-497286C23713}"/>
              </a:ext>
            </a:extLst>
          </p:cNvPr>
          <p:cNvSpPr>
            <a:spLocks/>
          </p:cNvSpPr>
          <p:nvPr/>
        </p:nvSpPr>
        <p:spPr bwMode="auto">
          <a:xfrm>
            <a:off x="1608776" y="3539330"/>
            <a:ext cx="9419870" cy="1902808"/>
          </a:xfrm>
          <a:custGeom>
            <a:avLst/>
            <a:gdLst>
              <a:gd name="T0" fmla="*/ 1882 w 1965"/>
              <a:gd name="T1" fmla="*/ 125 h 395"/>
              <a:gd name="T2" fmla="*/ 1687 w 1965"/>
              <a:gd name="T3" fmla="*/ 87 h 395"/>
              <a:gd name="T4" fmla="*/ 1651 w 1965"/>
              <a:gd name="T5" fmla="*/ 268 h 395"/>
              <a:gd name="T6" fmla="*/ 1651 w 1965"/>
              <a:gd name="T7" fmla="*/ 271 h 395"/>
              <a:gd name="T8" fmla="*/ 1374 w 1965"/>
              <a:gd name="T9" fmla="*/ 395 h 395"/>
              <a:gd name="T10" fmla="*/ 1255 w 1965"/>
              <a:gd name="T11" fmla="*/ 268 h 395"/>
              <a:gd name="T12" fmla="*/ 1254 w 1965"/>
              <a:gd name="T13" fmla="*/ 125 h 395"/>
              <a:gd name="T14" fmla="*/ 1060 w 1965"/>
              <a:gd name="T15" fmla="*/ 87 h 395"/>
              <a:gd name="T16" fmla="*/ 1023 w 1965"/>
              <a:gd name="T17" fmla="*/ 268 h 395"/>
              <a:gd name="T18" fmla="*/ 1023 w 1965"/>
              <a:gd name="T19" fmla="*/ 271 h 395"/>
              <a:gd name="T20" fmla="*/ 746 w 1965"/>
              <a:gd name="T21" fmla="*/ 395 h 395"/>
              <a:gd name="T22" fmla="*/ 627 w 1965"/>
              <a:gd name="T23" fmla="*/ 127 h 395"/>
              <a:gd name="T24" fmla="*/ 627 w 1965"/>
              <a:gd name="T25" fmla="*/ 125 h 395"/>
              <a:gd name="T26" fmla="*/ 433 w 1965"/>
              <a:gd name="T27" fmla="*/ 87 h 395"/>
              <a:gd name="T28" fmla="*/ 396 w 1965"/>
              <a:gd name="T29" fmla="*/ 268 h 395"/>
              <a:gd name="T30" fmla="*/ 396 w 1965"/>
              <a:gd name="T31" fmla="*/ 271 h 395"/>
              <a:gd name="T32" fmla="*/ 119 w 1965"/>
              <a:gd name="T33" fmla="*/ 395 h 395"/>
              <a:gd name="T34" fmla="*/ 0 w 1965"/>
              <a:gd name="T35" fmla="*/ 127 h 395"/>
              <a:gd name="T36" fmla="*/ 83 w 1965"/>
              <a:gd name="T37" fmla="*/ 271 h 395"/>
              <a:gd name="T38" fmla="*/ 277 w 1965"/>
              <a:gd name="T39" fmla="*/ 309 h 395"/>
              <a:gd name="T40" fmla="*/ 314 w 1965"/>
              <a:gd name="T41" fmla="*/ 127 h 395"/>
              <a:gd name="T42" fmla="*/ 314 w 1965"/>
              <a:gd name="T43" fmla="*/ 125 h 395"/>
              <a:gd name="T44" fmla="*/ 591 w 1965"/>
              <a:gd name="T45" fmla="*/ 0 h 395"/>
              <a:gd name="T46" fmla="*/ 710 w 1965"/>
              <a:gd name="T47" fmla="*/ 268 h 395"/>
              <a:gd name="T48" fmla="*/ 710 w 1965"/>
              <a:gd name="T49" fmla="*/ 271 h 395"/>
              <a:gd name="T50" fmla="*/ 904 w 1965"/>
              <a:gd name="T51" fmla="*/ 309 h 395"/>
              <a:gd name="T52" fmla="*/ 941 w 1965"/>
              <a:gd name="T53" fmla="*/ 127 h 395"/>
              <a:gd name="T54" fmla="*/ 941 w 1965"/>
              <a:gd name="T55" fmla="*/ 125 h 395"/>
              <a:gd name="T56" fmla="*/ 1218 w 1965"/>
              <a:gd name="T57" fmla="*/ 0 h 395"/>
              <a:gd name="T58" fmla="*/ 1337 w 1965"/>
              <a:gd name="T59" fmla="*/ 127 h 395"/>
              <a:gd name="T60" fmla="*/ 1337 w 1965"/>
              <a:gd name="T61" fmla="*/ 271 h 395"/>
              <a:gd name="T62" fmla="*/ 1532 w 1965"/>
              <a:gd name="T63" fmla="*/ 309 h 395"/>
              <a:gd name="T64" fmla="*/ 1568 w 1965"/>
              <a:gd name="T65" fmla="*/ 127 h 395"/>
              <a:gd name="T66" fmla="*/ 1568 w 1965"/>
              <a:gd name="T67" fmla="*/ 125 h 395"/>
              <a:gd name="T68" fmla="*/ 1846 w 1965"/>
              <a:gd name="T69" fmla="*/ 0 h 395"/>
              <a:gd name="T70" fmla="*/ 1965 w 1965"/>
              <a:gd name="T71" fmla="*/ 26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65" h="395">
                <a:moveTo>
                  <a:pt x="1882" y="268"/>
                </a:moveTo>
                <a:cubicBezTo>
                  <a:pt x="1882" y="125"/>
                  <a:pt x="1882" y="125"/>
                  <a:pt x="1882" y="125"/>
                </a:cubicBezTo>
                <a:cubicBezTo>
                  <a:pt x="1882" y="104"/>
                  <a:pt x="1866" y="87"/>
                  <a:pt x="1846" y="87"/>
                </a:cubicBezTo>
                <a:cubicBezTo>
                  <a:pt x="1687" y="87"/>
                  <a:pt x="1687" y="87"/>
                  <a:pt x="1687" y="87"/>
                </a:cubicBezTo>
                <a:cubicBezTo>
                  <a:pt x="1667" y="87"/>
                  <a:pt x="1651" y="104"/>
                  <a:pt x="1651" y="125"/>
                </a:cubicBezTo>
                <a:cubicBezTo>
                  <a:pt x="1651" y="268"/>
                  <a:pt x="1651" y="268"/>
                  <a:pt x="1651" y="268"/>
                </a:cubicBezTo>
                <a:cubicBezTo>
                  <a:pt x="1651" y="268"/>
                  <a:pt x="1651" y="268"/>
                  <a:pt x="1651" y="268"/>
                </a:cubicBezTo>
                <a:cubicBezTo>
                  <a:pt x="1651" y="271"/>
                  <a:pt x="1651" y="271"/>
                  <a:pt x="1651" y="271"/>
                </a:cubicBezTo>
                <a:cubicBezTo>
                  <a:pt x="1651" y="340"/>
                  <a:pt x="1598" y="395"/>
                  <a:pt x="1532" y="395"/>
                </a:cubicBezTo>
                <a:cubicBezTo>
                  <a:pt x="1374" y="395"/>
                  <a:pt x="1374" y="395"/>
                  <a:pt x="1374" y="395"/>
                </a:cubicBezTo>
                <a:cubicBezTo>
                  <a:pt x="1308" y="395"/>
                  <a:pt x="1255" y="340"/>
                  <a:pt x="1255" y="271"/>
                </a:cubicBezTo>
                <a:cubicBezTo>
                  <a:pt x="1255" y="268"/>
                  <a:pt x="1255" y="268"/>
                  <a:pt x="1255" y="268"/>
                </a:cubicBezTo>
                <a:cubicBezTo>
                  <a:pt x="1254" y="268"/>
                  <a:pt x="1254" y="268"/>
                  <a:pt x="1254" y="268"/>
                </a:cubicBezTo>
                <a:cubicBezTo>
                  <a:pt x="1254" y="125"/>
                  <a:pt x="1254" y="125"/>
                  <a:pt x="1254" y="125"/>
                </a:cubicBezTo>
                <a:cubicBezTo>
                  <a:pt x="1254" y="104"/>
                  <a:pt x="1238" y="87"/>
                  <a:pt x="1218" y="87"/>
                </a:cubicBezTo>
                <a:cubicBezTo>
                  <a:pt x="1060" y="87"/>
                  <a:pt x="1060" y="87"/>
                  <a:pt x="1060" y="87"/>
                </a:cubicBezTo>
                <a:cubicBezTo>
                  <a:pt x="1040" y="87"/>
                  <a:pt x="1023" y="104"/>
                  <a:pt x="1023" y="125"/>
                </a:cubicBezTo>
                <a:cubicBezTo>
                  <a:pt x="1023" y="268"/>
                  <a:pt x="1023" y="268"/>
                  <a:pt x="1023" y="268"/>
                </a:cubicBezTo>
                <a:cubicBezTo>
                  <a:pt x="1023" y="268"/>
                  <a:pt x="1023" y="268"/>
                  <a:pt x="1023" y="268"/>
                </a:cubicBezTo>
                <a:cubicBezTo>
                  <a:pt x="1023" y="271"/>
                  <a:pt x="1023" y="271"/>
                  <a:pt x="1023" y="271"/>
                </a:cubicBezTo>
                <a:cubicBezTo>
                  <a:pt x="1023" y="340"/>
                  <a:pt x="970" y="395"/>
                  <a:pt x="904" y="395"/>
                </a:cubicBezTo>
                <a:cubicBezTo>
                  <a:pt x="746" y="395"/>
                  <a:pt x="746" y="395"/>
                  <a:pt x="746" y="395"/>
                </a:cubicBezTo>
                <a:cubicBezTo>
                  <a:pt x="680" y="395"/>
                  <a:pt x="627" y="340"/>
                  <a:pt x="627" y="271"/>
                </a:cubicBezTo>
                <a:cubicBezTo>
                  <a:pt x="627" y="127"/>
                  <a:pt x="627" y="127"/>
                  <a:pt x="627" y="127"/>
                </a:cubicBezTo>
                <a:cubicBezTo>
                  <a:pt x="627" y="127"/>
                  <a:pt x="627" y="127"/>
                  <a:pt x="627" y="127"/>
                </a:cubicBezTo>
                <a:cubicBezTo>
                  <a:pt x="627" y="125"/>
                  <a:pt x="627" y="125"/>
                  <a:pt x="627" y="125"/>
                </a:cubicBezTo>
                <a:cubicBezTo>
                  <a:pt x="627" y="104"/>
                  <a:pt x="611" y="87"/>
                  <a:pt x="591" y="87"/>
                </a:cubicBezTo>
                <a:cubicBezTo>
                  <a:pt x="433" y="87"/>
                  <a:pt x="433" y="87"/>
                  <a:pt x="433" y="87"/>
                </a:cubicBezTo>
                <a:cubicBezTo>
                  <a:pt x="413" y="87"/>
                  <a:pt x="396" y="104"/>
                  <a:pt x="396" y="125"/>
                </a:cubicBezTo>
                <a:cubicBezTo>
                  <a:pt x="396" y="268"/>
                  <a:pt x="396" y="268"/>
                  <a:pt x="396" y="268"/>
                </a:cubicBezTo>
                <a:cubicBezTo>
                  <a:pt x="396" y="268"/>
                  <a:pt x="396" y="268"/>
                  <a:pt x="396" y="268"/>
                </a:cubicBezTo>
                <a:cubicBezTo>
                  <a:pt x="396" y="271"/>
                  <a:pt x="396" y="271"/>
                  <a:pt x="396" y="271"/>
                </a:cubicBezTo>
                <a:cubicBezTo>
                  <a:pt x="396" y="340"/>
                  <a:pt x="343" y="395"/>
                  <a:pt x="277" y="395"/>
                </a:cubicBezTo>
                <a:cubicBezTo>
                  <a:pt x="119" y="395"/>
                  <a:pt x="119" y="395"/>
                  <a:pt x="119" y="395"/>
                </a:cubicBezTo>
                <a:cubicBezTo>
                  <a:pt x="53" y="395"/>
                  <a:pt x="0" y="340"/>
                  <a:pt x="0" y="271"/>
                </a:cubicBezTo>
                <a:cubicBezTo>
                  <a:pt x="0" y="127"/>
                  <a:pt x="0" y="127"/>
                  <a:pt x="0" y="127"/>
                </a:cubicBezTo>
                <a:cubicBezTo>
                  <a:pt x="83" y="127"/>
                  <a:pt x="83" y="127"/>
                  <a:pt x="83" y="127"/>
                </a:cubicBezTo>
                <a:cubicBezTo>
                  <a:pt x="83" y="271"/>
                  <a:pt x="83" y="271"/>
                  <a:pt x="83" y="271"/>
                </a:cubicBezTo>
                <a:cubicBezTo>
                  <a:pt x="83" y="292"/>
                  <a:pt x="99" y="309"/>
                  <a:pt x="119" y="309"/>
                </a:cubicBezTo>
                <a:cubicBezTo>
                  <a:pt x="277" y="309"/>
                  <a:pt x="277" y="309"/>
                  <a:pt x="277" y="309"/>
                </a:cubicBezTo>
                <a:cubicBezTo>
                  <a:pt x="297" y="309"/>
                  <a:pt x="314" y="292"/>
                  <a:pt x="314" y="271"/>
                </a:cubicBezTo>
                <a:cubicBezTo>
                  <a:pt x="314" y="127"/>
                  <a:pt x="314" y="127"/>
                  <a:pt x="314" y="127"/>
                </a:cubicBezTo>
                <a:cubicBezTo>
                  <a:pt x="314" y="127"/>
                  <a:pt x="314" y="127"/>
                  <a:pt x="314" y="127"/>
                </a:cubicBezTo>
                <a:cubicBezTo>
                  <a:pt x="314" y="125"/>
                  <a:pt x="314" y="125"/>
                  <a:pt x="314" y="125"/>
                </a:cubicBezTo>
                <a:cubicBezTo>
                  <a:pt x="314" y="56"/>
                  <a:pt x="367" y="0"/>
                  <a:pt x="433" y="0"/>
                </a:cubicBezTo>
                <a:cubicBezTo>
                  <a:pt x="591" y="0"/>
                  <a:pt x="591" y="0"/>
                  <a:pt x="591" y="0"/>
                </a:cubicBezTo>
                <a:cubicBezTo>
                  <a:pt x="657" y="0"/>
                  <a:pt x="710" y="56"/>
                  <a:pt x="710" y="125"/>
                </a:cubicBezTo>
                <a:cubicBezTo>
                  <a:pt x="710" y="268"/>
                  <a:pt x="710" y="268"/>
                  <a:pt x="710" y="268"/>
                </a:cubicBezTo>
                <a:cubicBezTo>
                  <a:pt x="710" y="268"/>
                  <a:pt x="710" y="268"/>
                  <a:pt x="710" y="268"/>
                </a:cubicBezTo>
                <a:cubicBezTo>
                  <a:pt x="710" y="271"/>
                  <a:pt x="710" y="271"/>
                  <a:pt x="710" y="271"/>
                </a:cubicBezTo>
                <a:cubicBezTo>
                  <a:pt x="710" y="292"/>
                  <a:pt x="726" y="309"/>
                  <a:pt x="746" y="309"/>
                </a:cubicBezTo>
                <a:cubicBezTo>
                  <a:pt x="904" y="309"/>
                  <a:pt x="904" y="309"/>
                  <a:pt x="904" y="309"/>
                </a:cubicBezTo>
                <a:cubicBezTo>
                  <a:pt x="924" y="309"/>
                  <a:pt x="941" y="292"/>
                  <a:pt x="941" y="271"/>
                </a:cubicBezTo>
                <a:cubicBezTo>
                  <a:pt x="941" y="127"/>
                  <a:pt x="941" y="127"/>
                  <a:pt x="941" y="127"/>
                </a:cubicBezTo>
                <a:cubicBezTo>
                  <a:pt x="941" y="127"/>
                  <a:pt x="941" y="127"/>
                  <a:pt x="941" y="127"/>
                </a:cubicBezTo>
                <a:cubicBezTo>
                  <a:pt x="941" y="125"/>
                  <a:pt x="941" y="125"/>
                  <a:pt x="941" y="125"/>
                </a:cubicBezTo>
                <a:cubicBezTo>
                  <a:pt x="941" y="56"/>
                  <a:pt x="994" y="0"/>
                  <a:pt x="1060" y="0"/>
                </a:cubicBezTo>
                <a:cubicBezTo>
                  <a:pt x="1218" y="0"/>
                  <a:pt x="1218" y="0"/>
                  <a:pt x="1218" y="0"/>
                </a:cubicBezTo>
                <a:cubicBezTo>
                  <a:pt x="1284" y="0"/>
                  <a:pt x="1337" y="56"/>
                  <a:pt x="1337" y="125"/>
                </a:cubicBezTo>
                <a:cubicBezTo>
                  <a:pt x="1337" y="127"/>
                  <a:pt x="1337" y="127"/>
                  <a:pt x="1337" y="127"/>
                </a:cubicBezTo>
                <a:cubicBezTo>
                  <a:pt x="1337" y="127"/>
                  <a:pt x="1337" y="127"/>
                  <a:pt x="1337" y="127"/>
                </a:cubicBezTo>
                <a:cubicBezTo>
                  <a:pt x="1337" y="271"/>
                  <a:pt x="1337" y="271"/>
                  <a:pt x="1337" y="271"/>
                </a:cubicBezTo>
                <a:cubicBezTo>
                  <a:pt x="1337" y="292"/>
                  <a:pt x="1354" y="309"/>
                  <a:pt x="1374" y="309"/>
                </a:cubicBezTo>
                <a:cubicBezTo>
                  <a:pt x="1532" y="309"/>
                  <a:pt x="1532" y="309"/>
                  <a:pt x="1532" y="309"/>
                </a:cubicBezTo>
                <a:cubicBezTo>
                  <a:pt x="1552" y="309"/>
                  <a:pt x="1568" y="292"/>
                  <a:pt x="1568" y="271"/>
                </a:cubicBezTo>
                <a:cubicBezTo>
                  <a:pt x="1568" y="127"/>
                  <a:pt x="1568" y="127"/>
                  <a:pt x="1568" y="127"/>
                </a:cubicBezTo>
                <a:cubicBezTo>
                  <a:pt x="1568" y="127"/>
                  <a:pt x="1568" y="127"/>
                  <a:pt x="1568" y="127"/>
                </a:cubicBezTo>
                <a:cubicBezTo>
                  <a:pt x="1568" y="125"/>
                  <a:pt x="1568" y="125"/>
                  <a:pt x="1568" y="125"/>
                </a:cubicBezTo>
                <a:cubicBezTo>
                  <a:pt x="1568" y="56"/>
                  <a:pt x="1622" y="0"/>
                  <a:pt x="1687" y="0"/>
                </a:cubicBezTo>
                <a:cubicBezTo>
                  <a:pt x="1846" y="0"/>
                  <a:pt x="1846" y="0"/>
                  <a:pt x="1846" y="0"/>
                </a:cubicBezTo>
                <a:cubicBezTo>
                  <a:pt x="1911" y="0"/>
                  <a:pt x="1965" y="56"/>
                  <a:pt x="1965" y="125"/>
                </a:cubicBezTo>
                <a:cubicBezTo>
                  <a:pt x="1965" y="268"/>
                  <a:pt x="1965" y="268"/>
                  <a:pt x="1965" y="268"/>
                </a:cubicBezTo>
                <a:lnTo>
                  <a:pt x="1882" y="268"/>
                </a:lnTo>
                <a:close/>
              </a:path>
            </a:pathLst>
          </a:custGeom>
          <a:solidFill>
            <a:schemeClr val="accent5"/>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a:p>
        </p:txBody>
      </p:sp>
      <p:grpSp>
        <p:nvGrpSpPr>
          <p:cNvPr id="14" name="Group 13">
            <a:extLst>
              <a:ext uri="{FF2B5EF4-FFF2-40B4-BE49-F238E27FC236}">
                <a16:creationId xmlns:a16="http://schemas.microsoft.com/office/drawing/2014/main" id="{FE78B4BB-B96B-4CA5-B26F-87303B748F14}"/>
              </a:ext>
            </a:extLst>
          </p:cNvPr>
          <p:cNvGrpSpPr/>
          <p:nvPr/>
        </p:nvGrpSpPr>
        <p:grpSpPr>
          <a:xfrm>
            <a:off x="1894035" y="5343264"/>
            <a:ext cx="1476833" cy="824664"/>
            <a:chOff x="2913581" y="1086912"/>
            <a:chExt cx="1476833" cy="824664"/>
          </a:xfrm>
        </p:grpSpPr>
        <p:sp>
          <p:nvSpPr>
            <p:cNvPr id="15" name="Rectangle 14">
              <a:extLst>
                <a:ext uri="{FF2B5EF4-FFF2-40B4-BE49-F238E27FC236}">
                  <a16:creationId xmlns:a16="http://schemas.microsoft.com/office/drawing/2014/main" id="{F44C0C6F-957B-42FC-86DE-C307DA5930F1}"/>
                </a:ext>
              </a:extLst>
            </p:cNvPr>
            <p:cNvSpPr/>
            <p:nvPr/>
          </p:nvSpPr>
          <p:spPr>
            <a:xfrm>
              <a:off x="2913581" y="1634577"/>
              <a:ext cx="1476833" cy="276999"/>
            </a:xfrm>
            <a:prstGeom prst="rect">
              <a:avLst/>
            </a:prstGeom>
          </p:spPr>
          <p:txBody>
            <a:bodyPr wrap="square">
              <a:spAutoFit/>
            </a:bodyPr>
            <a:lstStyle/>
            <a:p>
              <a:r>
                <a:rPr lang="en-US" sz="1200" dirty="0">
                  <a:solidFill>
                    <a:schemeClr val="tx1">
                      <a:lumMod val="75000"/>
                      <a:lumOff val="25000"/>
                    </a:schemeClr>
                  </a:solidFill>
                </a:rPr>
                <a:t>Literature Survey</a:t>
              </a:r>
            </a:p>
          </p:txBody>
        </p:sp>
        <p:sp>
          <p:nvSpPr>
            <p:cNvPr id="16" name="Rectangle 15">
              <a:extLst>
                <a:ext uri="{FF2B5EF4-FFF2-40B4-BE49-F238E27FC236}">
                  <a16:creationId xmlns:a16="http://schemas.microsoft.com/office/drawing/2014/main" id="{00E605DD-70F5-4F8B-A53A-3DBB01C06AFC}"/>
                </a:ext>
              </a:extLst>
            </p:cNvPr>
            <p:cNvSpPr/>
            <p:nvPr/>
          </p:nvSpPr>
          <p:spPr>
            <a:xfrm>
              <a:off x="3498574" y="1086912"/>
              <a:ext cx="659155" cy="646331"/>
            </a:xfrm>
            <a:prstGeom prst="rect">
              <a:avLst/>
            </a:prstGeom>
          </p:spPr>
          <p:txBody>
            <a:bodyPr wrap="none">
              <a:spAutoFit/>
            </a:bodyPr>
            <a:lstStyle/>
            <a:p>
              <a:r>
                <a:rPr lang="en-US" sz="3600" b="1" cap="all" spc="-150" dirty="0">
                  <a:solidFill>
                    <a:schemeClr val="accent1"/>
                  </a:solidFill>
                  <a:latin typeface="Arial" panose="020B0604020202020204" pitchFamily="34" charset="0"/>
                  <a:cs typeface="Arial" panose="020B0604020202020204" pitchFamily="34" charset="0"/>
                </a:rPr>
                <a:t>01</a:t>
              </a:r>
            </a:p>
          </p:txBody>
        </p:sp>
      </p:grpSp>
      <p:grpSp>
        <p:nvGrpSpPr>
          <p:cNvPr id="17" name="Group 16">
            <a:extLst>
              <a:ext uri="{FF2B5EF4-FFF2-40B4-BE49-F238E27FC236}">
                <a16:creationId xmlns:a16="http://schemas.microsoft.com/office/drawing/2014/main" id="{5D94767E-F47C-421A-9A33-849D60431C67}"/>
              </a:ext>
            </a:extLst>
          </p:cNvPr>
          <p:cNvGrpSpPr/>
          <p:nvPr/>
        </p:nvGrpSpPr>
        <p:grpSpPr>
          <a:xfrm>
            <a:off x="4622326" y="5334550"/>
            <a:ext cx="1626650" cy="1162319"/>
            <a:chOff x="2934069" y="578152"/>
            <a:chExt cx="1626650" cy="1162319"/>
          </a:xfrm>
        </p:grpSpPr>
        <p:sp>
          <p:nvSpPr>
            <p:cNvPr id="18" name="Rectangle 17">
              <a:extLst>
                <a:ext uri="{FF2B5EF4-FFF2-40B4-BE49-F238E27FC236}">
                  <a16:creationId xmlns:a16="http://schemas.microsoft.com/office/drawing/2014/main" id="{0B9E3145-B1EA-44A2-AFEE-531BBB1743C1}"/>
                </a:ext>
              </a:extLst>
            </p:cNvPr>
            <p:cNvSpPr/>
            <p:nvPr/>
          </p:nvSpPr>
          <p:spPr>
            <a:xfrm>
              <a:off x="2934069" y="1094140"/>
              <a:ext cx="1626650" cy="646331"/>
            </a:xfrm>
            <a:prstGeom prst="rect">
              <a:avLst/>
            </a:prstGeom>
          </p:spPr>
          <p:txBody>
            <a:bodyPr wrap="square">
              <a:spAutoFit/>
            </a:bodyPr>
            <a:lstStyle/>
            <a:p>
              <a:r>
                <a:rPr lang="en-US" sz="1200" dirty="0">
                  <a:solidFill>
                    <a:schemeClr val="tx1">
                      <a:lumMod val="75000"/>
                      <a:lumOff val="25000"/>
                    </a:schemeClr>
                  </a:solidFill>
                </a:rPr>
                <a:t>Implementing basic keyed encryption and decryption in python </a:t>
              </a:r>
            </a:p>
          </p:txBody>
        </p:sp>
        <p:sp>
          <p:nvSpPr>
            <p:cNvPr id="19" name="Rectangle 18">
              <a:extLst>
                <a:ext uri="{FF2B5EF4-FFF2-40B4-BE49-F238E27FC236}">
                  <a16:creationId xmlns:a16="http://schemas.microsoft.com/office/drawing/2014/main" id="{9B66D848-9F25-4786-982A-D16BEF300668}"/>
                </a:ext>
              </a:extLst>
            </p:cNvPr>
            <p:cNvSpPr/>
            <p:nvPr/>
          </p:nvSpPr>
          <p:spPr>
            <a:xfrm>
              <a:off x="3901564" y="578152"/>
              <a:ext cx="659155" cy="646331"/>
            </a:xfrm>
            <a:prstGeom prst="rect">
              <a:avLst/>
            </a:prstGeom>
          </p:spPr>
          <p:txBody>
            <a:bodyPr wrap="none">
              <a:spAutoFit/>
            </a:bodyPr>
            <a:lstStyle/>
            <a:p>
              <a:r>
                <a:rPr lang="en-US" sz="3600" b="1" cap="all" spc="-150" dirty="0">
                  <a:solidFill>
                    <a:schemeClr val="accent3">
                      <a:lumMod val="75000"/>
                    </a:schemeClr>
                  </a:solidFill>
                  <a:latin typeface="Arial" panose="020B0604020202020204" pitchFamily="34" charset="0"/>
                  <a:cs typeface="Arial" panose="020B0604020202020204" pitchFamily="34" charset="0"/>
                </a:rPr>
                <a:t>03</a:t>
              </a:r>
            </a:p>
          </p:txBody>
        </p:sp>
      </p:grpSp>
      <p:grpSp>
        <p:nvGrpSpPr>
          <p:cNvPr id="20" name="Group 19">
            <a:extLst>
              <a:ext uri="{FF2B5EF4-FFF2-40B4-BE49-F238E27FC236}">
                <a16:creationId xmlns:a16="http://schemas.microsoft.com/office/drawing/2014/main" id="{A0274270-AC65-479A-98C7-DB8947481205}"/>
              </a:ext>
            </a:extLst>
          </p:cNvPr>
          <p:cNvGrpSpPr/>
          <p:nvPr/>
        </p:nvGrpSpPr>
        <p:grpSpPr>
          <a:xfrm>
            <a:off x="7733119" y="5288282"/>
            <a:ext cx="1706562" cy="1349375"/>
            <a:chOff x="2938379" y="582304"/>
            <a:chExt cx="1706562" cy="1349375"/>
          </a:xfrm>
        </p:grpSpPr>
        <p:sp>
          <p:nvSpPr>
            <p:cNvPr id="21" name="Rectangle 20">
              <a:extLst>
                <a:ext uri="{FF2B5EF4-FFF2-40B4-BE49-F238E27FC236}">
                  <a16:creationId xmlns:a16="http://schemas.microsoft.com/office/drawing/2014/main" id="{8D33B15D-E0E9-4601-9F1B-A7492047CE09}"/>
                </a:ext>
              </a:extLst>
            </p:cNvPr>
            <p:cNvSpPr/>
            <p:nvPr/>
          </p:nvSpPr>
          <p:spPr>
            <a:xfrm>
              <a:off x="2938379" y="1094140"/>
              <a:ext cx="1706562" cy="837539"/>
            </a:xfrm>
            <a:prstGeom prst="rect">
              <a:avLst/>
            </a:prstGeom>
          </p:spPr>
          <p:txBody>
            <a:bodyPr wrap="square">
              <a:spAutoFit/>
            </a:bodyPr>
            <a:lstStyle/>
            <a:p>
              <a:r>
                <a:rPr lang="en-US" sz="1200" dirty="0">
                  <a:solidFill>
                    <a:schemeClr val="tx1">
                      <a:lumMod val="75000"/>
                      <a:lumOff val="25000"/>
                    </a:schemeClr>
                  </a:solidFill>
                </a:rPr>
                <a:t>Keyless decryption and logging keeping example 3 the basis of matrix population</a:t>
              </a:r>
            </a:p>
          </p:txBody>
        </p:sp>
        <p:sp>
          <p:nvSpPr>
            <p:cNvPr id="22" name="Rectangle 21">
              <a:extLst>
                <a:ext uri="{FF2B5EF4-FFF2-40B4-BE49-F238E27FC236}">
                  <a16:creationId xmlns:a16="http://schemas.microsoft.com/office/drawing/2014/main" id="{5E646611-984A-4AB5-9F66-33C8FAF75F3E}"/>
                </a:ext>
              </a:extLst>
            </p:cNvPr>
            <p:cNvSpPr/>
            <p:nvPr/>
          </p:nvSpPr>
          <p:spPr>
            <a:xfrm>
              <a:off x="3850615" y="582304"/>
              <a:ext cx="659155" cy="646331"/>
            </a:xfrm>
            <a:prstGeom prst="rect">
              <a:avLst/>
            </a:prstGeom>
          </p:spPr>
          <p:txBody>
            <a:bodyPr wrap="none">
              <a:spAutoFit/>
            </a:bodyPr>
            <a:lstStyle/>
            <a:p>
              <a:r>
                <a:rPr lang="en-US" sz="3600" b="1" cap="all" spc="-150" dirty="0">
                  <a:solidFill>
                    <a:schemeClr val="accent6">
                      <a:lumMod val="75000"/>
                    </a:schemeClr>
                  </a:solidFill>
                  <a:latin typeface="Arial" panose="020B0604020202020204" pitchFamily="34" charset="0"/>
                  <a:cs typeface="Arial" panose="020B0604020202020204" pitchFamily="34" charset="0"/>
                </a:rPr>
                <a:t>05</a:t>
              </a:r>
            </a:p>
          </p:txBody>
        </p:sp>
      </p:grpSp>
      <p:grpSp>
        <p:nvGrpSpPr>
          <p:cNvPr id="23" name="Group 22">
            <a:extLst>
              <a:ext uri="{FF2B5EF4-FFF2-40B4-BE49-F238E27FC236}">
                <a16:creationId xmlns:a16="http://schemas.microsoft.com/office/drawing/2014/main" id="{A117F201-DFB9-4A8F-9285-FA450C34C5A6}"/>
              </a:ext>
            </a:extLst>
          </p:cNvPr>
          <p:cNvGrpSpPr/>
          <p:nvPr/>
        </p:nvGrpSpPr>
        <p:grpSpPr>
          <a:xfrm>
            <a:off x="3370868" y="2418586"/>
            <a:ext cx="1623110" cy="1107998"/>
            <a:chOff x="3088527" y="746093"/>
            <a:chExt cx="1631547" cy="1169172"/>
          </a:xfrm>
        </p:grpSpPr>
        <p:sp>
          <p:nvSpPr>
            <p:cNvPr id="24" name="Rectangle 23">
              <a:extLst>
                <a:ext uri="{FF2B5EF4-FFF2-40B4-BE49-F238E27FC236}">
                  <a16:creationId xmlns:a16="http://schemas.microsoft.com/office/drawing/2014/main" id="{1EEF5488-7A26-4170-A52E-384644D53EBE}"/>
                </a:ext>
              </a:extLst>
            </p:cNvPr>
            <p:cNvSpPr/>
            <p:nvPr/>
          </p:nvSpPr>
          <p:spPr>
            <a:xfrm>
              <a:off x="3097978" y="1268934"/>
              <a:ext cx="1622096" cy="646331"/>
            </a:xfrm>
            <a:prstGeom prst="rect">
              <a:avLst/>
            </a:prstGeom>
          </p:spPr>
          <p:txBody>
            <a:bodyPr wrap="square">
              <a:spAutoFit/>
            </a:bodyPr>
            <a:lstStyle/>
            <a:p>
              <a:r>
                <a:rPr lang="en-US" sz="1200" kern="0" dirty="0">
                  <a:solidFill>
                    <a:schemeClr val="tx1">
                      <a:lumMod val="75000"/>
                      <a:lumOff val="25000"/>
                    </a:schemeClr>
                  </a:solidFill>
                  <a:latin typeface="Arial" panose="020B0604020202020204" pitchFamily="34" charset="0"/>
                  <a:cs typeface="Arial" pitchFamily="34" charset="0"/>
                </a:rPr>
                <a:t>Deciding the initial encryption matrix design and algorithm</a:t>
              </a:r>
              <a:endParaRPr lang="en-US" sz="1200" dirty="0">
                <a:solidFill>
                  <a:schemeClr val="tx1">
                    <a:lumMod val="75000"/>
                    <a:lumOff val="25000"/>
                  </a:schemeClr>
                </a:solidFill>
              </a:endParaRPr>
            </a:p>
          </p:txBody>
        </p:sp>
        <p:sp>
          <p:nvSpPr>
            <p:cNvPr id="25" name="Rectangle 24">
              <a:extLst>
                <a:ext uri="{FF2B5EF4-FFF2-40B4-BE49-F238E27FC236}">
                  <a16:creationId xmlns:a16="http://schemas.microsoft.com/office/drawing/2014/main" id="{85DF9B99-0CDE-4889-BB3F-99AFD1CEC38A}"/>
                </a:ext>
              </a:extLst>
            </p:cNvPr>
            <p:cNvSpPr/>
            <p:nvPr/>
          </p:nvSpPr>
          <p:spPr>
            <a:xfrm>
              <a:off x="3088527" y="746093"/>
              <a:ext cx="659155" cy="646331"/>
            </a:xfrm>
            <a:prstGeom prst="rect">
              <a:avLst/>
            </a:prstGeom>
          </p:spPr>
          <p:txBody>
            <a:bodyPr wrap="none">
              <a:spAutoFit/>
            </a:bodyPr>
            <a:lstStyle/>
            <a:p>
              <a:r>
                <a:rPr lang="en-US" sz="3600" b="1" cap="all" spc="-150" dirty="0">
                  <a:solidFill>
                    <a:schemeClr val="accent2"/>
                  </a:solidFill>
                  <a:latin typeface="Arial" panose="020B0604020202020204" pitchFamily="34" charset="0"/>
                  <a:cs typeface="Arial" panose="020B0604020202020204" pitchFamily="34" charset="0"/>
                </a:rPr>
                <a:t>02</a:t>
              </a:r>
            </a:p>
          </p:txBody>
        </p:sp>
      </p:grpSp>
      <p:grpSp>
        <p:nvGrpSpPr>
          <p:cNvPr id="26" name="Group 25">
            <a:extLst>
              <a:ext uri="{FF2B5EF4-FFF2-40B4-BE49-F238E27FC236}">
                <a16:creationId xmlns:a16="http://schemas.microsoft.com/office/drawing/2014/main" id="{20011436-615E-4469-8E8F-0E222FBEF801}"/>
              </a:ext>
            </a:extLst>
          </p:cNvPr>
          <p:cNvGrpSpPr/>
          <p:nvPr/>
        </p:nvGrpSpPr>
        <p:grpSpPr>
          <a:xfrm>
            <a:off x="6318711" y="2418586"/>
            <a:ext cx="2127727" cy="1117699"/>
            <a:chOff x="6045713" y="700553"/>
            <a:chExt cx="2127727" cy="1359553"/>
          </a:xfrm>
        </p:grpSpPr>
        <p:sp>
          <p:nvSpPr>
            <p:cNvPr id="27" name="Rectangle 26">
              <a:extLst>
                <a:ext uri="{FF2B5EF4-FFF2-40B4-BE49-F238E27FC236}">
                  <a16:creationId xmlns:a16="http://schemas.microsoft.com/office/drawing/2014/main" id="{3D019F0C-D92B-4FF8-9BC1-93BE945A56D9}"/>
                </a:ext>
              </a:extLst>
            </p:cNvPr>
            <p:cNvSpPr/>
            <p:nvPr/>
          </p:nvSpPr>
          <p:spPr>
            <a:xfrm>
              <a:off x="6045713" y="1315047"/>
              <a:ext cx="2127727" cy="745059"/>
            </a:xfrm>
            <a:prstGeom prst="rect">
              <a:avLst/>
            </a:prstGeom>
          </p:spPr>
          <p:txBody>
            <a:bodyPr wrap="square">
              <a:spAutoFit/>
            </a:bodyPr>
            <a:lstStyle/>
            <a:p>
              <a:r>
                <a:rPr lang="en-US" sz="1200" kern="0" dirty="0">
                  <a:solidFill>
                    <a:schemeClr val="tx1">
                      <a:lumMod val="75000"/>
                      <a:lumOff val="25000"/>
                    </a:schemeClr>
                  </a:solidFill>
                  <a:latin typeface="Arial" panose="020B0604020202020204" pitchFamily="34" charset="0"/>
                  <a:cs typeface="Arial" pitchFamily="34" charset="0"/>
                </a:rPr>
                <a:t>Initial model/ coding choosing encryption matrix based on example 3. </a:t>
              </a:r>
              <a:endParaRPr lang="en-US" sz="1200" dirty="0">
                <a:solidFill>
                  <a:schemeClr val="tx1">
                    <a:lumMod val="75000"/>
                    <a:lumOff val="25000"/>
                  </a:schemeClr>
                </a:solidFill>
              </a:endParaRPr>
            </a:p>
          </p:txBody>
        </p:sp>
        <p:sp>
          <p:nvSpPr>
            <p:cNvPr id="28" name="Rectangle 27">
              <a:extLst>
                <a:ext uri="{FF2B5EF4-FFF2-40B4-BE49-F238E27FC236}">
                  <a16:creationId xmlns:a16="http://schemas.microsoft.com/office/drawing/2014/main" id="{A1A31C80-41D7-4973-815D-F4616B7D2C9E}"/>
                </a:ext>
              </a:extLst>
            </p:cNvPr>
            <p:cNvSpPr/>
            <p:nvPr/>
          </p:nvSpPr>
          <p:spPr>
            <a:xfrm>
              <a:off x="6045713" y="700553"/>
              <a:ext cx="659155" cy="745059"/>
            </a:xfrm>
            <a:prstGeom prst="rect">
              <a:avLst/>
            </a:prstGeom>
          </p:spPr>
          <p:txBody>
            <a:bodyPr wrap="none">
              <a:spAutoFit/>
            </a:bodyPr>
            <a:lstStyle/>
            <a:p>
              <a:r>
                <a:rPr lang="en-US" sz="3600" b="1" cap="all" spc="-150" dirty="0">
                  <a:solidFill>
                    <a:schemeClr val="accent4"/>
                  </a:solidFill>
                  <a:latin typeface="Arial" panose="020B0604020202020204" pitchFamily="34" charset="0"/>
                  <a:cs typeface="Arial" panose="020B0604020202020204" pitchFamily="34" charset="0"/>
                </a:rPr>
                <a:t>04</a:t>
              </a:r>
            </a:p>
          </p:txBody>
        </p:sp>
      </p:grpSp>
      <p:grpSp>
        <p:nvGrpSpPr>
          <p:cNvPr id="29" name="Group 28">
            <a:extLst>
              <a:ext uri="{FF2B5EF4-FFF2-40B4-BE49-F238E27FC236}">
                <a16:creationId xmlns:a16="http://schemas.microsoft.com/office/drawing/2014/main" id="{DFC06CEB-7786-4C49-8C35-E47FF66E7ABE}"/>
              </a:ext>
            </a:extLst>
          </p:cNvPr>
          <p:cNvGrpSpPr/>
          <p:nvPr/>
        </p:nvGrpSpPr>
        <p:grpSpPr>
          <a:xfrm>
            <a:off x="9375171" y="2263574"/>
            <a:ext cx="2452200" cy="1493452"/>
            <a:chOff x="9161892" y="511150"/>
            <a:chExt cx="2127727" cy="1537712"/>
          </a:xfrm>
        </p:grpSpPr>
        <p:sp>
          <p:nvSpPr>
            <p:cNvPr id="30" name="Rectangle 29">
              <a:extLst>
                <a:ext uri="{FF2B5EF4-FFF2-40B4-BE49-F238E27FC236}">
                  <a16:creationId xmlns:a16="http://schemas.microsoft.com/office/drawing/2014/main" id="{FAE936A0-F7D5-4858-8C63-2D9D8E6034CC}"/>
                </a:ext>
              </a:extLst>
            </p:cNvPr>
            <p:cNvSpPr/>
            <p:nvPr/>
          </p:nvSpPr>
          <p:spPr>
            <a:xfrm>
              <a:off x="9161892" y="1033199"/>
              <a:ext cx="2127727" cy="1015663"/>
            </a:xfrm>
            <a:prstGeom prst="rect">
              <a:avLst/>
            </a:prstGeom>
          </p:spPr>
          <p:txBody>
            <a:bodyPr wrap="square">
              <a:spAutoFit/>
            </a:bodyPr>
            <a:lstStyle/>
            <a:p>
              <a:r>
                <a:rPr lang="en-US" sz="1200" dirty="0">
                  <a:solidFill>
                    <a:schemeClr val="tx1">
                      <a:lumMod val="75000"/>
                      <a:lumOff val="25000"/>
                    </a:schemeClr>
                  </a:solidFill>
                </a:rPr>
                <a:t>Keyless decryption, logging, longest prefix match and if word in English dictionary  to get initial plain text as in example 2.</a:t>
              </a:r>
            </a:p>
          </p:txBody>
        </p:sp>
        <p:sp>
          <p:nvSpPr>
            <p:cNvPr id="31" name="Rectangle 30">
              <a:extLst>
                <a:ext uri="{FF2B5EF4-FFF2-40B4-BE49-F238E27FC236}">
                  <a16:creationId xmlns:a16="http://schemas.microsoft.com/office/drawing/2014/main" id="{F2221DD1-1022-4514-9717-7B0B426BB89E}"/>
                </a:ext>
              </a:extLst>
            </p:cNvPr>
            <p:cNvSpPr/>
            <p:nvPr/>
          </p:nvSpPr>
          <p:spPr>
            <a:xfrm>
              <a:off x="9161892" y="511150"/>
              <a:ext cx="659155" cy="646331"/>
            </a:xfrm>
            <a:prstGeom prst="rect">
              <a:avLst/>
            </a:prstGeom>
          </p:spPr>
          <p:txBody>
            <a:bodyPr wrap="none">
              <a:spAutoFit/>
            </a:bodyPr>
            <a:lstStyle/>
            <a:p>
              <a:r>
                <a:rPr lang="en-US" sz="3600" b="1" cap="all" spc="-150" dirty="0">
                  <a:solidFill>
                    <a:schemeClr val="accent5"/>
                  </a:solidFill>
                  <a:latin typeface="Arial" panose="020B0604020202020204" pitchFamily="34" charset="0"/>
                  <a:cs typeface="Arial" panose="020B0604020202020204" pitchFamily="34" charset="0"/>
                </a:rPr>
                <a:t>06</a:t>
              </a:r>
            </a:p>
          </p:txBody>
        </p:sp>
      </p:grpSp>
      <p:sp>
        <p:nvSpPr>
          <p:cNvPr id="32" name="TextBox 31">
            <a:extLst>
              <a:ext uri="{FF2B5EF4-FFF2-40B4-BE49-F238E27FC236}">
                <a16:creationId xmlns:a16="http://schemas.microsoft.com/office/drawing/2014/main" id="{510132A4-FA5F-4A17-B3E0-41D7E4B192AD}"/>
              </a:ext>
            </a:extLst>
          </p:cNvPr>
          <p:cNvSpPr txBox="1"/>
          <p:nvPr/>
        </p:nvSpPr>
        <p:spPr>
          <a:xfrm>
            <a:off x="5055116" y="1451741"/>
            <a:ext cx="2488295" cy="461665"/>
          </a:xfrm>
          <a:prstGeom prst="rect">
            <a:avLst/>
          </a:prstGeom>
          <a:noFill/>
        </p:spPr>
        <p:txBody>
          <a:bodyPr wrap="square">
            <a:spAutoFit/>
          </a:bodyPr>
          <a:lstStyle/>
          <a:p>
            <a:pPr>
              <a:lnSpc>
                <a:spcPct val="100000"/>
              </a:lnSpc>
            </a:pPr>
            <a:r>
              <a:rPr lang="en-IN" sz="2400" dirty="0">
                <a:solidFill>
                  <a:srgbClr val="EA7F25"/>
                </a:solidFill>
                <a:ea typeface="Trebuchet MS"/>
              </a:rPr>
              <a:t>Design</a:t>
            </a:r>
            <a:r>
              <a:rPr lang="en-IN" sz="1800" dirty="0">
                <a:solidFill>
                  <a:srgbClr val="EA7F25"/>
                </a:solidFill>
                <a:ea typeface="Trebuchet MS"/>
              </a:rPr>
              <a:t> </a:t>
            </a:r>
            <a:r>
              <a:rPr lang="en-IN" sz="2400" dirty="0">
                <a:solidFill>
                  <a:srgbClr val="EA7F25"/>
                </a:solidFill>
                <a:ea typeface="Trebuchet MS"/>
              </a:rPr>
              <a:t>Approach</a:t>
            </a:r>
            <a:endParaRPr lang="en-IN" sz="1800" dirty="0">
              <a:solidFill>
                <a:srgbClr val="EA7F25"/>
              </a:solidFill>
              <a:ea typeface="Trebuchet MS"/>
            </a:endParaRPr>
          </a:p>
        </p:txBody>
      </p:sp>
    </p:spTree>
    <p:extLst>
      <p:ext uri="{BB962C8B-B14F-4D97-AF65-F5344CB8AC3E}">
        <p14:creationId xmlns:p14="http://schemas.microsoft.com/office/powerpoint/2010/main" val="3006565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1946</Words>
  <Application>Microsoft Office PowerPoint</Application>
  <PresentationFormat>Widescreen</PresentationFormat>
  <Paragraphs>335</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Symbol</vt:lpstr>
      <vt:lpstr>Trebuchet MS</vt:lpstr>
      <vt:lpstr>Office Theme</vt:lpstr>
      <vt:lpstr>        Summer Internship Project Demonstration     PES2UG19CS257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Summer Internship Project Demonstration     SRN Number</dc:title>
  <dc:creator>Pesu</dc:creator>
  <cp:lastModifiedBy>EC CSE 5D NIKHIL M ADYAPAK</cp:lastModifiedBy>
  <cp:revision>36</cp:revision>
  <dcterms:created xsi:type="dcterms:W3CDTF">2020-06-26T07:26:08Z</dcterms:created>
  <dcterms:modified xsi:type="dcterms:W3CDTF">2021-10-16T04:51:59Z</dcterms:modified>
</cp:coreProperties>
</file>