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6" r:id="rId4"/>
    <p:sldId id="267" r:id="rId5"/>
    <p:sldId id="271" r:id="rId6"/>
    <p:sldId id="268" r:id="rId7"/>
    <p:sldId id="269" r:id="rId8"/>
    <p:sldId id="270" r:id="rId9"/>
    <p:sldId id="259" r:id="rId10"/>
    <p:sldId id="272" r:id="rId11"/>
    <p:sldId id="260" r:id="rId12"/>
    <p:sldId id="262"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7F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835D5-A941-4CEB-A8AA-A615B186F988}" type="datetimeFigureOut">
              <a:rPr lang="en-US" smtClean="0"/>
              <a:t>13-Oct-21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0EA94-4B4D-4FF3-993C-3722CB0DA290}" type="slidenum">
              <a:rPr lang="en-US" smtClean="0"/>
              <a:t>‹#›</a:t>
            </a:fld>
            <a:endParaRPr lang="en-US"/>
          </a:p>
        </p:txBody>
      </p:sp>
    </p:spTree>
    <p:extLst>
      <p:ext uri="{BB962C8B-B14F-4D97-AF65-F5344CB8AC3E}">
        <p14:creationId xmlns:p14="http://schemas.microsoft.com/office/powerpoint/2010/main" val="238018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4b06656a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4b06656a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500D-4DF6-45B2-BADE-389A379FB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81966C-E0DF-476E-9CB4-1EC256AF49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4B9D6B-9539-44AD-ADC1-F5052DD26D95}"/>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5" name="Footer Placeholder 4">
            <a:extLst>
              <a:ext uri="{FF2B5EF4-FFF2-40B4-BE49-F238E27FC236}">
                <a16:creationId xmlns:a16="http://schemas.microsoft.com/office/drawing/2014/main" id="{87A880F9-4240-46C0-B8F4-BF2F77061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F54B-498B-4E48-A16F-EF34182A148E}"/>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84422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BCDD-6A7D-4C2F-B614-A1900B2120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87F048-665B-4D6F-9E84-04F2DBEF5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861DC-935A-4B6C-BF76-F83CB2444E45}"/>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5" name="Footer Placeholder 4">
            <a:extLst>
              <a:ext uri="{FF2B5EF4-FFF2-40B4-BE49-F238E27FC236}">
                <a16:creationId xmlns:a16="http://schemas.microsoft.com/office/drawing/2014/main" id="{2880207A-7216-417F-BB24-012CAAF1A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08404-077E-4547-A62B-1D23F6F97B26}"/>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90425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6E150-A4A0-42AF-9B00-28ACDF578E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C8A359-A210-4C13-8483-8A593BAE2D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6E033-244E-49EF-A3AD-6B85887ED708}"/>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5" name="Footer Placeholder 4">
            <a:extLst>
              <a:ext uri="{FF2B5EF4-FFF2-40B4-BE49-F238E27FC236}">
                <a16:creationId xmlns:a16="http://schemas.microsoft.com/office/drawing/2014/main" id="{56E34967-F91E-479C-BA49-C0BD0A009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0A257-212D-43C4-ACD8-E5D759D48881}"/>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479493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userDrawn="1">
  <p:cSld name="TITLE_2">
    <p:spTree>
      <p:nvGrpSpPr>
        <p:cNvPr id="1" name="Shape 69"/>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C79CF5-0F73-854F-808C-39790CC3E501}"/>
              </a:ext>
            </a:extLst>
          </p:cNvPr>
          <p:cNvSpPr>
            <a:spLocks noGrp="1"/>
          </p:cNvSpPr>
          <p:nvPr>
            <p:ph type="sldNum" idx="11"/>
          </p:nvPr>
        </p:nvSpPr>
        <p:spPr/>
        <p:txBody>
          <a:bodyPr/>
          <a:lstStyle>
            <a:lvl1pPr>
              <a:defRPr b="0" i="0"/>
            </a:lvl1pPr>
          </a:lstStyle>
          <a:p>
            <a:fld id="{00000000-1234-1234-1234-123412341234}" type="slidenum">
              <a:rPr lang="en" smtClean="0"/>
              <a:pPr/>
              <a:t>‹#›</a:t>
            </a:fld>
            <a:endParaRPr lang="en" dirty="0"/>
          </a:p>
        </p:txBody>
      </p:sp>
      <p:sp>
        <p:nvSpPr>
          <p:cNvPr id="6" name="Text Placeholder 8">
            <a:extLst>
              <a:ext uri="{FF2B5EF4-FFF2-40B4-BE49-F238E27FC236}">
                <a16:creationId xmlns:a16="http://schemas.microsoft.com/office/drawing/2014/main" id="{FBABF64A-413C-2D4E-BCB3-61E3F9075032}"/>
              </a:ext>
            </a:extLst>
          </p:cNvPr>
          <p:cNvSpPr>
            <a:spLocks noGrp="1"/>
          </p:cNvSpPr>
          <p:nvPr>
            <p:ph type="body" sz="quarter" idx="13" hasCustomPrompt="1"/>
          </p:nvPr>
        </p:nvSpPr>
        <p:spPr>
          <a:xfrm>
            <a:off x="198038" y="6318090"/>
            <a:ext cx="1279621" cy="295927"/>
          </a:xfrm>
        </p:spPr>
        <p:txBody>
          <a:bodyPr>
            <a:noAutofit/>
          </a:bodyPr>
          <a:lstStyle>
            <a:lvl1pPr>
              <a:defRPr sz="1333">
                <a:solidFill>
                  <a:schemeClr val="tx1">
                    <a:lumMod val="65000"/>
                    <a:lumOff val="35000"/>
                  </a:schemeClr>
                </a:solidFill>
              </a:defRPr>
            </a:lvl1pPr>
          </a:lstStyle>
          <a:p>
            <a:pPr lvl="0"/>
            <a:r>
              <a:rPr lang="en-GB" dirty="0"/>
              <a:t>24 April 2020</a:t>
            </a:r>
            <a:endParaRPr lang="en-US" dirty="0"/>
          </a:p>
        </p:txBody>
      </p:sp>
    </p:spTree>
    <p:extLst>
      <p:ext uri="{BB962C8B-B14F-4D97-AF65-F5344CB8AC3E}">
        <p14:creationId xmlns:p14="http://schemas.microsoft.com/office/powerpoint/2010/main" val="70202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8AD1-89EB-4DFE-995A-8DFCF09CC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C54FB-ACA6-42CD-91E3-D23C2C0DD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F8F1D-4129-440C-B4E3-7A7AD97B8C33}"/>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5" name="Footer Placeholder 4">
            <a:extLst>
              <a:ext uri="{FF2B5EF4-FFF2-40B4-BE49-F238E27FC236}">
                <a16:creationId xmlns:a16="http://schemas.microsoft.com/office/drawing/2014/main" id="{F45895E4-2E33-476C-BDB1-D2AB4DC0B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66C38-E521-4568-ABFF-188FD1744E96}"/>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36109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399D-90E7-44B2-8232-A7DBABE85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88E06D-42A1-46C1-879D-0CC28322B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A62B34-0EDB-4DBE-B440-DE36FA04D48E}"/>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5" name="Footer Placeholder 4">
            <a:extLst>
              <a:ext uri="{FF2B5EF4-FFF2-40B4-BE49-F238E27FC236}">
                <a16:creationId xmlns:a16="http://schemas.microsoft.com/office/drawing/2014/main" id="{3EB72FF0-8AE8-4DF6-9830-98051FD5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9D997-A610-4E8A-B265-CAC434635183}"/>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86272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7DED-1E31-4995-BF07-876EAAFB7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C734A-8D41-467A-9436-D9500BCF99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7210E8-F98B-4E2F-B736-C974521FB5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4DAA90-0633-4B53-BDA3-B72929B895FD}"/>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6" name="Footer Placeholder 5">
            <a:extLst>
              <a:ext uri="{FF2B5EF4-FFF2-40B4-BE49-F238E27FC236}">
                <a16:creationId xmlns:a16="http://schemas.microsoft.com/office/drawing/2014/main" id="{A018A801-A1C6-473A-8AC3-706E8215F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D2C35-1A77-4608-AD74-C02671C83A7C}"/>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53697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ED90-3E25-4048-A623-BEF2E3029C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3E910A-0BDC-4B45-A796-653AE877A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90400-305A-4CE6-9DEA-0E3B2EF6D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AC87F-E77C-4C75-B7C5-6B7F572A7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0B5FB2-06AF-4722-B728-C8EFC07B9D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C49A1B-7769-4622-9CAE-50C0CD67EF78}"/>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8" name="Footer Placeholder 7">
            <a:extLst>
              <a:ext uri="{FF2B5EF4-FFF2-40B4-BE49-F238E27FC236}">
                <a16:creationId xmlns:a16="http://schemas.microsoft.com/office/drawing/2014/main" id="{4AE8596F-EC18-4CF5-B021-F0E55AE71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E20075-A302-44AC-8490-0E39ABE9E13E}"/>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2112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0A64-31F6-43A5-AF1F-946A048DB5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280E0A-3869-48D4-BB48-32AC86687126}"/>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4" name="Footer Placeholder 3">
            <a:extLst>
              <a:ext uri="{FF2B5EF4-FFF2-40B4-BE49-F238E27FC236}">
                <a16:creationId xmlns:a16="http://schemas.microsoft.com/office/drawing/2014/main" id="{F7878521-02DD-4891-A1F3-3F6E9BC548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21A1BC-B48F-4AC3-98C0-F477C2E46A0A}"/>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277197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5D4D4-2864-4D3F-BF84-46128F480066}"/>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3" name="Footer Placeholder 2">
            <a:extLst>
              <a:ext uri="{FF2B5EF4-FFF2-40B4-BE49-F238E27FC236}">
                <a16:creationId xmlns:a16="http://schemas.microsoft.com/office/drawing/2014/main" id="{343F7141-58D6-489E-83CA-8F223419C3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8AABB6-75EF-4233-A9C5-A55D3C25191B}"/>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43208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1490-67D7-449A-9BF2-FA79815E4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D70FF1-5897-4532-A665-5F9D0CD103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66DCE-C2F5-4A03-A937-74B7E5A83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F0906-D1C4-4807-851D-735088138700}"/>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6" name="Footer Placeholder 5">
            <a:extLst>
              <a:ext uri="{FF2B5EF4-FFF2-40B4-BE49-F238E27FC236}">
                <a16:creationId xmlns:a16="http://schemas.microsoft.com/office/drawing/2014/main" id="{E21A65DB-86EC-412B-A37A-04BC808FE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47C9D-BD63-49F5-95CB-9A71175F71BA}"/>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304088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4FA4-199B-4D2B-857A-101ED1BF3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F1F5FE-45A5-4DDA-A132-D53990D34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2DCB6A-067C-4CE0-A354-B6BEE5C07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7580F-337F-4298-8C0D-D6A6D4DAFC81}"/>
              </a:ext>
            </a:extLst>
          </p:cNvPr>
          <p:cNvSpPr>
            <a:spLocks noGrp="1"/>
          </p:cNvSpPr>
          <p:nvPr>
            <p:ph type="dt" sz="half" idx="10"/>
          </p:nvPr>
        </p:nvSpPr>
        <p:spPr/>
        <p:txBody>
          <a:bodyPr/>
          <a:lstStyle/>
          <a:p>
            <a:fld id="{0C17E5DD-484F-46C4-8B5D-6753238D4A5D}" type="datetimeFigureOut">
              <a:rPr lang="en-US" smtClean="0"/>
              <a:t>13-Oct-21</a:t>
            </a:fld>
            <a:endParaRPr lang="en-US"/>
          </a:p>
        </p:txBody>
      </p:sp>
      <p:sp>
        <p:nvSpPr>
          <p:cNvPr id="6" name="Footer Placeholder 5">
            <a:extLst>
              <a:ext uri="{FF2B5EF4-FFF2-40B4-BE49-F238E27FC236}">
                <a16:creationId xmlns:a16="http://schemas.microsoft.com/office/drawing/2014/main" id="{BF612C26-F98A-4B97-B5E7-3947C3B36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91F527-83F0-445B-80AF-8D67298FA6F7}"/>
              </a:ext>
            </a:extLst>
          </p:cNvPr>
          <p:cNvSpPr>
            <a:spLocks noGrp="1"/>
          </p:cNvSpPr>
          <p:nvPr>
            <p:ph type="sldNum" sz="quarter" idx="12"/>
          </p:nvPr>
        </p:nvSpPr>
        <p:spPr/>
        <p:txBody>
          <a:bodyPr/>
          <a:lstStyle/>
          <a:p>
            <a:fld id="{B5111D88-AA89-4841-8768-F0B25C5BFF47}" type="slidenum">
              <a:rPr lang="en-US" smtClean="0"/>
              <a:t>‹#›</a:t>
            </a:fld>
            <a:endParaRPr lang="en-US"/>
          </a:p>
        </p:txBody>
      </p:sp>
    </p:spTree>
    <p:extLst>
      <p:ext uri="{BB962C8B-B14F-4D97-AF65-F5344CB8AC3E}">
        <p14:creationId xmlns:p14="http://schemas.microsoft.com/office/powerpoint/2010/main" val="118302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0E245-3EE6-43B5-807A-D9586EFD5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E2802-BAE0-4121-A012-74445675F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CEE57-2DD6-42C6-88E2-B02EE727A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7E5DD-484F-46C4-8B5D-6753238D4A5D}" type="datetimeFigureOut">
              <a:rPr lang="en-US" smtClean="0"/>
              <a:t>13-Oct-21</a:t>
            </a:fld>
            <a:endParaRPr lang="en-US"/>
          </a:p>
        </p:txBody>
      </p:sp>
      <p:sp>
        <p:nvSpPr>
          <p:cNvPr id="5" name="Footer Placeholder 4">
            <a:extLst>
              <a:ext uri="{FF2B5EF4-FFF2-40B4-BE49-F238E27FC236}">
                <a16:creationId xmlns:a16="http://schemas.microsoft.com/office/drawing/2014/main" id="{A4AFD280-7FA3-4685-B639-049C4C782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3E32E4-07AE-4B41-92A9-494FA394B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11D88-AA89-4841-8768-F0B25C5BFF47}" type="slidenum">
              <a:rPr lang="en-US" smtClean="0"/>
              <a:t>‹#›</a:t>
            </a:fld>
            <a:endParaRPr lang="en-US"/>
          </a:p>
        </p:txBody>
      </p:sp>
    </p:spTree>
    <p:extLst>
      <p:ext uri="{BB962C8B-B14F-4D97-AF65-F5344CB8AC3E}">
        <p14:creationId xmlns:p14="http://schemas.microsoft.com/office/powerpoint/2010/main" val="3347965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ctrTitle" idx="4294967295"/>
          </p:nvPr>
        </p:nvSpPr>
        <p:spPr>
          <a:xfrm>
            <a:off x="415600" y="2026539"/>
            <a:ext cx="11360800" cy="1160544"/>
          </a:xfrm>
          <a:prstGeom prst="rect">
            <a:avLst/>
          </a:prstGeom>
          <a:noFill/>
        </p:spPr>
        <p:txBody>
          <a:bodyPr spcFirstLastPara="1" vert="horz" wrap="square" lIns="121900" tIns="121900" rIns="121900" bIns="121900" rtlCol="0" anchor="b" anchorCtr="0">
            <a:noAutofit/>
          </a:bodyPr>
          <a:lstStyle/>
          <a:p>
            <a:pPr marL="0" lvl="0" indent="0" algn="l" rtl="0">
              <a:spcBef>
                <a:spcPts val="0"/>
              </a:spcBef>
              <a:spcAft>
                <a:spcPts val="0"/>
              </a:spcAft>
              <a:buNone/>
            </a:pPr>
            <a:r>
              <a:rPr lang="en-US" sz="6400" dirty="0">
                <a:solidFill>
                  <a:srgbClr val="EA7F26"/>
                </a:solidFill>
                <a:latin typeface="Calibri"/>
                <a:ea typeface="Open Sans"/>
                <a:cs typeface="Calibri"/>
                <a:sym typeface="Calibri"/>
              </a:rPr>
              <a:t>       	</a:t>
            </a:r>
            <a:r>
              <a:rPr lang="en-US" sz="3600" dirty="0">
                <a:solidFill>
                  <a:srgbClr val="EA7F26"/>
                </a:solidFill>
                <a:latin typeface="Calibri"/>
                <a:cs typeface="Calibri"/>
                <a:sym typeface="Calibri"/>
              </a:rPr>
              <a:t>Summer</a:t>
            </a:r>
            <a:r>
              <a:rPr lang="en-US" sz="3600" dirty="0">
                <a:solidFill>
                  <a:srgbClr val="112444"/>
                </a:solidFill>
                <a:latin typeface="Calibri" panose="020F0502020204030204" pitchFamily="34" charset="0"/>
                <a:cs typeface="Calibri" panose="020F0502020204030204" pitchFamily="34" charset="0"/>
                <a:sym typeface="Calibri"/>
              </a:rPr>
              <a:t> </a:t>
            </a:r>
            <a:r>
              <a:rPr lang="en-US" sz="3600" dirty="0">
                <a:solidFill>
                  <a:srgbClr val="EA7F26"/>
                </a:solidFill>
                <a:latin typeface="Calibri"/>
                <a:cs typeface="Calibri"/>
                <a:sym typeface="Calibri"/>
              </a:rPr>
              <a:t>Internship</a:t>
            </a:r>
            <a:r>
              <a:rPr lang="en-US" sz="3600" dirty="0">
                <a:solidFill>
                  <a:srgbClr val="112444"/>
                </a:solidFill>
                <a:latin typeface="Calibri" panose="020F0502020204030204" pitchFamily="34" charset="0"/>
                <a:cs typeface="Calibri" panose="020F0502020204030204" pitchFamily="34" charset="0"/>
                <a:sym typeface="Calibri"/>
              </a:rPr>
              <a:t> </a:t>
            </a:r>
            <a:r>
              <a:rPr lang="en-IN" sz="3600" dirty="0">
                <a:solidFill>
                  <a:srgbClr val="EA7F26"/>
                </a:solidFill>
                <a:latin typeface="Calibri"/>
                <a:cs typeface="Calibri"/>
                <a:sym typeface="Arial"/>
              </a:rPr>
              <a:t>Project</a:t>
            </a:r>
            <a:r>
              <a:rPr lang="en-IN" sz="3600" dirty="0">
                <a:solidFill>
                  <a:srgbClr val="112444"/>
                </a:solidFill>
                <a:latin typeface="Calibri" panose="020F0502020204030204" pitchFamily="34" charset="0"/>
                <a:cs typeface="Calibri" panose="020F0502020204030204" pitchFamily="34" charset="0"/>
                <a:sym typeface="Arial"/>
              </a:rPr>
              <a:t> </a:t>
            </a:r>
            <a:r>
              <a:rPr lang="en-IN" sz="3600" dirty="0">
                <a:solidFill>
                  <a:srgbClr val="EA7F26"/>
                </a:solidFill>
                <a:latin typeface="Calibri"/>
                <a:cs typeface="Calibri"/>
                <a:sym typeface="Arial"/>
              </a:rPr>
              <a:t>Demonstration</a:t>
            </a:r>
            <a:br>
              <a:rPr lang="en-IN" sz="3600" dirty="0">
                <a:solidFill>
                  <a:srgbClr val="112444"/>
                </a:solidFill>
                <a:latin typeface="Calibri" panose="020F0502020204030204" pitchFamily="34" charset="0"/>
                <a:cs typeface="Calibri" panose="020F0502020204030204" pitchFamily="34" charset="0"/>
                <a:sym typeface="Arial"/>
              </a:rPr>
            </a:br>
            <a:r>
              <a:rPr lang="en-IN" sz="3600" dirty="0">
                <a:solidFill>
                  <a:srgbClr val="112444"/>
                </a:solidFill>
                <a:latin typeface="Calibri" panose="020F0502020204030204" pitchFamily="34" charset="0"/>
                <a:cs typeface="Calibri" panose="020F0502020204030204" pitchFamily="34" charset="0"/>
                <a:sym typeface="Arial"/>
              </a:rPr>
              <a:t>				</a:t>
            </a:r>
            <a:r>
              <a:rPr lang="en-IN" sz="3600" dirty="0">
                <a:solidFill>
                  <a:srgbClr val="EA7F26"/>
                </a:solidFill>
                <a:latin typeface="Calibri"/>
                <a:cs typeface="Calibri"/>
                <a:sym typeface="Arial"/>
              </a:rPr>
              <a:t>PES2UG19CS257</a:t>
            </a:r>
            <a:endParaRPr lang="en-US" sz="3600" dirty="0">
              <a:solidFill>
                <a:srgbClr val="112444"/>
              </a:solidFill>
              <a:latin typeface="Calibri" panose="020F0502020204030204" pitchFamily="34" charset="0"/>
              <a:cs typeface="Calibri" panose="020F0502020204030204" pitchFamily="34" charset="0"/>
              <a:sym typeface="Open Sans"/>
            </a:endParaRPr>
          </a:p>
        </p:txBody>
      </p:sp>
      <p:sp>
        <p:nvSpPr>
          <p:cNvPr id="100" name="Google Shape;100;p16"/>
          <p:cNvSpPr txBox="1">
            <a:spLocks noGrp="1"/>
          </p:cNvSpPr>
          <p:nvPr>
            <p:ph type="subTitle" idx="4294967295"/>
          </p:nvPr>
        </p:nvSpPr>
        <p:spPr>
          <a:xfrm>
            <a:off x="1583881" y="3524665"/>
            <a:ext cx="8402800" cy="2292831"/>
          </a:xfrm>
          <a:prstGeom prst="rect">
            <a:avLst/>
          </a:prstGeom>
        </p:spPr>
        <p:txBody>
          <a:bodyPr spcFirstLastPara="1" vert="horz" wrap="square" lIns="121900" tIns="121900" rIns="121900" bIns="121900" rtlCol="0" anchor="t" anchorCtr="0">
            <a:noAutofit/>
          </a:bodyPr>
          <a:lstStyle/>
          <a:p>
            <a:pPr>
              <a:lnSpc>
                <a:spcPct val="100000"/>
              </a:lnSpc>
            </a:pPr>
            <a:r>
              <a:rPr lang="en-IN" sz="2000" dirty="0">
                <a:solidFill>
                  <a:srgbClr val="0033CC"/>
                </a:solidFill>
                <a:ea typeface="Trebuchet MS"/>
              </a:rPr>
              <a:t>Project Title:     Single Columnar Transposition Cryptanalysis  </a:t>
            </a:r>
          </a:p>
          <a:p>
            <a:pPr>
              <a:lnSpc>
                <a:spcPct val="100000"/>
              </a:lnSpc>
            </a:pPr>
            <a:r>
              <a:rPr lang="en-IN" sz="2000" dirty="0">
                <a:solidFill>
                  <a:srgbClr val="0033CC"/>
                </a:solidFill>
                <a:ea typeface="Trebuchet MS"/>
              </a:rPr>
              <a:t>Project ID :        1</a:t>
            </a:r>
          </a:p>
          <a:p>
            <a:pPr>
              <a:lnSpc>
                <a:spcPct val="100000"/>
              </a:lnSpc>
            </a:pPr>
            <a:r>
              <a:rPr lang="en-IN" sz="2000" dirty="0">
                <a:solidFill>
                  <a:srgbClr val="0033CC"/>
                </a:solidFill>
                <a:ea typeface="Trebuchet MS"/>
              </a:rPr>
              <a:t>Project Guide:  Prof. </a:t>
            </a:r>
            <a:r>
              <a:rPr lang="en-IN" sz="2000" dirty="0" err="1">
                <a:solidFill>
                  <a:srgbClr val="0033CC"/>
                </a:solidFill>
                <a:ea typeface="Trebuchet MS"/>
              </a:rPr>
              <a:t>Vineetha</a:t>
            </a:r>
            <a:r>
              <a:rPr lang="en-IN" sz="2000" dirty="0">
                <a:solidFill>
                  <a:srgbClr val="0033CC"/>
                </a:solidFill>
                <a:ea typeface="Trebuchet MS"/>
              </a:rPr>
              <a:t> B</a:t>
            </a:r>
          </a:p>
          <a:p>
            <a:pPr>
              <a:lnSpc>
                <a:spcPct val="100000"/>
              </a:lnSpc>
            </a:pPr>
            <a:r>
              <a:rPr lang="en-IN" sz="2000" dirty="0">
                <a:solidFill>
                  <a:srgbClr val="0033CC"/>
                </a:solidFill>
                <a:ea typeface="Trebuchet MS"/>
              </a:rPr>
              <a:t>Project Team :  Nikhil M Adyapak [Individual]</a:t>
            </a:r>
          </a:p>
          <a:p>
            <a:pPr marL="0" indent="0">
              <a:lnSpc>
                <a:spcPct val="100000"/>
              </a:lnSpc>
              <a:buNone/>
            </a:pPr>
            <a:r>
              <a:rPr lang="en-IN" sz="3600" dirty="0">
                <a:solidFill>
                  <a:srgbClr val="0033CC"/>
                </a:solidFill>
                <a:latin typeface="Trebuchet MS"/>
                <a:ea typeface="Trebuchet MS"/>
              </a:rPr>
              <a:t>	</a:t>
            </a:r>
            <a:endParaRPr sz="3333" dirty="0">
              <a:solidFill>
                <a:srgbClr val="112444"/>
              </a:solidFill>
              <a:latin typeface="Calibri"/>
              <a:ea typeface="Calibri"/>
              <a:cs typeface="Calibri"/>
              <a:sym typeface="Calibri"/>
            </a:endParaRPr>
          </a:p>
        </p:txBody>
      </p:sp>
      <p:pic>
        <p:nvPicPr>
          <p:cNvPr id="101" name="Google Shape;101;p16"/>
          <p:cNvPicPr preferRelativeResize="0"/>
          <p:nvPr/>
        </p:nvPicPr>
        <p:blipFill>
          <a:blip r:embed="rId3">
            <a:alphaModFix/>
          </a:blip>
          <a:stretch>
            <a:fillRect/>
          </a:stretch>
        </p:blipFill>
        <p:spPr>
          <a:xfrm>
            <a:off x="8914069" y="196611"/>
            <a:ext cx="3144229" cy="981599"/>
          </a:xfrm>
          <a:prstGeom prst="rect">
            <a:avLst/>
          </a:prstGeom>
          <a:noFill/>
          <a:ln>
            <a:noFill/>
          </a:ln>
        </p:spPr>
      </p:pic>
      <p:pic>
        <p:nvPicPr>
          <p:cNvPr id="102" name="Google Shape;102;p16"/>
          <p:cNvPicPr preferRelativeResize="0"/>
          <p:nvPr/>
        </p:nvPicPr>
        <p:blipFill>
          <a:blip r:embed="rId4">
            <a:alphaModFix/>
          </a:blip>
          <a:stretch>
            <a:fillRect/>
          </a:stretch>
        </p:blipFill>
        <p:spPr>
          <a:xfrm>
            <a:off x="133702" y="11500"/>
            <a:ext cx="3471865" cy="1803833"/>
          </a:xfrm>
          <a:prstGeom prst="rect">
            <a:avLst/>
          </a:prstGeom>
          <a:noFill/>
          <a:ln>
            <a:noFill/>
          </a:ln>
        </p:spPr>
      </p:pic>
      <p:sp>
        <p:nvSpPr>
          <p:cNvPr id="105" name="Google Shape;105;p16"/>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a:t>
            </a:fld>
            <a:endParaRPr dirty="0"/>
          </a:p>
        </p:txBody>
      </p:sp>
      <p:sp>
        <p:nvSpPr>
          <p:cNvPr id="9" name="Google Shape;100;p16">
            <a:extLst>
              <a:ext uri="{FF2B5EF4-FFF2-40B4-BE49-F238E27FC236}">
                <a16:creationId xmlns:a16="http://schemas.microsoft.com/office/drawing/2014/main" id="{A3F5EE24-1F80-BF49-9F8F-381EA6EFB05D}"/>
              </a:ext>
            </a:extLst>
          </p:cNvPr>
          <p:cNvSpPr txBox="1">
            <a:spLocks/>
          </p:cNvSpPr>
          <p:nvPr/>
        </p:nvSpPr>
        <p:spPr>
          <a:xfrm>
            <a:off x="4177189" y="4325167"/>
            <a:ext cx="3837620" cy="1056800"/>
          </a:xfrm>
          <a:prstGeom prst="rect">
            <a:avLst/>
          </a:prstGeom>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00" b="0" i="0" u="none" strike="noStrike" cap="none">
                <a:solidFill>
                  <a:srgbClr val="3A3A3A"/>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2pPr>
            <a:lvl3pPr marR="0" lvl="2"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Arial"/>
                <a:ea typeface="Calibri" panose="020F0502020204030204" pitchFamily="34" charset="0"/>
                <a:cs typeface="Arial"/>
                <a:sym typeface="Arial"/>
              </a:defRPr>
            </a:lvl3pPr>
            <a:lvl4pPr marR="0" lvl="3"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Arial"/>
                <a:ea typeface="Calibri" panose="020F0502020204030204" pitchFamily="34" charset="0"/>
                <a:cs typeface="Arial"/>
                <a:sym typeface="Arial"/>
              </a:defRPr>
            </a:lvl4pPr>
            <a:lvl5pPr marR="0" lvl="4" algn="l" rtl="0" eaLnBrk="1" hangingPunct="1">
              <a:lnSpc>
                <a:spcPct val="100000"/>
              </a:lnSpc>
              <a:spcBef>
                <a:spcPts val="0"/>
              </a:spcBef>
              <a:spcAft>
                <a:spcPts val="0"/>
              </a:spcAft>
              <a:buClr>
                <a:srgbClr val="000000"/>
              </a:buClr>
              <a:buFont typeface="Arial"/>
              <a:defRPr sz="1800" b="0" i="0" u="none" strike="noStrike" cap="none">
                <a:solidFill>
                  <a:srgbClr val="000000"/>
                </a:solidFill>
                <a:latin typeface="Arial"/>
                <a:ea typeface="Calibri" panose="020F0502020204030204" pitchFamily="34" charset="0"/>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IN" sz="2667" b="1" dirty="0">
              <a:solidFill>
                <a:srgbClr val="EA7F25"/>
              </a:solidFill>
              <a:latin typeface="Calibri"/>
              <a:ea typeface="Calibri"/>
              <a:cs typeface="Calibri"/>
              <a:sym typeface="Calibri"/>
            </a:endParaRPr>
          </a:p>
        </p:txBody>
      </p:sp>
      <p:sp>
        <p:nvSpPr>
          <p:cNvPr id="11" name="Text Placeholder 4">
            <a:extLst>
              <a:ext uri="{FF2B5EF4-FFF2-40B4-BE49-F238E27FC236}">
                <a16:creationId xmlns:a16="http://schemas.microsoft.com/office/drawing/2014/main" id="{6B77B3D1-FDB3-B44E-B428-7D074D7655F9}"/>
              </a:ext>
            </a:extLst>
          </p:cNvPr>
          <p:cNvSpPr>
            <a:spLocks noGrp="1"/>
          </p:cNvSpPr>
          <p:nvPr>
            <p:ph type="body" sz="quarter" idx="13"/>
          </p:nvPr>
        </p:nvSpPr>
        <p:spPr>
          <a:xfrm>
            <a:off x="198038" y="6318089"/>
            <a:ext cx="1726012" cy="282736"/>
          </a:xfrm>
        </p:spPr>
        <p:txBody>
          <a:bodyPr/>
          <a:lstStyle/>
          <a:p>
            <a:pPr marL="0" indent="0">
              <a:buNone/>
            </a:pPr>
            <a:r>
              <a:rPr lang="en-US" dirty="0"/>
              <a:t>Date:12 October 2021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96005"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81742" y="203000"/>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dirty="0"/>
          </a:p>
        </p:txBody>
      </p:sp>
      <p:sp>
        <p:nvSpPr>
          <p:cNvPr id="7" name="TextBox 6">
            <a:extLst>
              <a:ext uri="{FF2B5EF4-FFF2-40B4-BE49-F238E27FC236}">
                <a16:creationId xmlns:a16="http://schemas.microsoft.com/office/drawing/2014/main" id="{C3C48D58-D936-440B-A0C8-92F9E89CA87A}"/>
              </a:ext>
            </a:extLst>
          </p:cNvPr>
          <p:cNvSpPr txBox="1"/>
          <p:nvPr/>
        </p:nvSpPr>
        <p:spPr>
          <a:xfrm>
            <a:off x="4988830" y="1309958"/>
            <a:ext cx="2371951" cy="461665"/>
          </a:xfrm>
          <a:prstGeom prst="rect">
            <a:avLst/>
          </a:prstGeom>
          <a:noFill/>
        </p:spPr>
        <p:txBody>
          <a:bodyPr wrap="square">
            <a:spAutoFit/>
          </a:bodyPr>
          <a:lstStyle/>
          <a:p>
            <a:pPr>
              <a:lnSpc>
                <a:spcPct val="100000"/>
              </a:lnSpc>
            </a:pPr>
            <a:r>
              <a:rPr lang="en-IN" sz="2400" dirty="0">
                <a:solidFill>
                  <a:srgbClr val="EA7F25"/>
                </a:solidFill>
                <a:ea typeface="Trebuchet MS"/>
              </a:rPr>
              <a:t>Design Approach</a:t>
            </a:r>
          </a:p>
        </p:txBody>
      </p:sp>
      <p:sp>
        <p:nvSpPr>
          <p:cNvPr id="5" name="CustomShape 3">
            <a:extLst>
              <a:ext uri="{FF2B5EF4-FFF2-40B4-BE49-F238E27FC236}">
                <a16:creationId xmlns:a16="http://schemas.microsoft.com/office/drawing/2014/main" id="{7F815F10-F04F-479A-A7EF-422AEAB1CC9F}"/>
              </a:ext>
            </a:extLst>
          </p:cNvPr>
          <p:cNvSpPr/>
          <p:nvPr/>
        </p:nvSpPr>
        <p:spPr>
          <a:xfrm>
            <a:off x="752475" y="2171700"/>
            <a:ext cx="10082484" cy="4072183"/>
          </a:xfrm>
          <a:prstGeom prst="rect">
            <a:avLst/>
          </a:prstGeom>
          <a:noFill/>
          <a:ln>
            <a:noFill/>
          </a:ln>
        </p:spPr>
        <p:txBody>
          <a:bodyPr lIns="90000" tIns="45000" rIns="90000" bIns="45000" anchor="ctr"/>
          <a:lstStyle/>
          <a:p>
            <a:pPr algn="just">
              <a:lnSpc>
                <a:spcPct val="107000"/>
              </a:lnSpc>
              <a:spcAft>
                <a:spcPts val="800"/>
              </a:spcAft>
            </a:pPr>
            <a:r>
              <a:rPr lang="en-US" b="1" u="sng" dirty="0">
                <a:latin typeface="Calibri" panose="020F0502020204030204" pitchFamily="34" charset="0"/>
                <a:ea typeface="Calibri" panose="020F0502020204030204" pitchFamily="34" charset="0"/>
                <a:cs typeface="Times New Roman" panose="02020603050405020304" pitchFamily="18" charset="0"/>
              </a:rPr>
              <a:t>Alternative approach - </a:t>
            </a: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Some researchers had used digraph frequencies from tables to guess the length and predict the way the columns were arranged to get back the plain text.</a:t>
            </a:r>
            <a:r>
              <a:rPr lang="en-US" sz="1800" dirty="0">
                <a:effectLst/>
                <a:latin typeface="Calibri" panose="020F0502020204030204" pitchFamily="34" charset="0"/>
                <a:ea typeface="Calibri" panose="020F0502020204030204" pitchFamily="34" charset="0"/>
                <a:cs typeface="Calibri" panose="020F0502020204030204" pitchFamily="34" charset="0"/>
              </a:rPr>
              <a:t> This cryptanalysis study had a solution by anagramming that is making a word or portions of words by rearranging letters.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researcher’s study was that he had to study the other pairings and then manually apply them as in a trial-and-error way and concluded that they would most probably get the right pairing on the first try. Once they got a probable pairing, they would then continue the same process of using digraph frequencies to select columns to add on to the left or right.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 Placeholder 4">
            <a:extLst>
              <a:ext uri="{FF2B5EF4-FFF2-40B4-BE49-F238E27FC236}">
                <a16:creationId xmlns:a16="http://schemas.microsoft.com/office/drawing/2014/main" id="{FC3C7B76-0F74-4BC4-A06C-4A3986E4E413}"/>
              </a:ext>
            </a:extLst>
          </p:cNvPr>
          <p:cNvSpPr>
            <a:spLocks noGrp="1"/>
          </p:cNvSpPr>
          <p:nvPr>
            <p:ph type="body" sz="quarter" idx="13"/>
          </p:nvPr>
        </p:nvSpPr>
        <p:spPr>
          <a:xfrm>
            <a:off x="163789" y="6342440"/>
            <a:ext cx="1725612" cy="275166"/>
          </a:xfrm>
        </p:spPr>
        <p:txBody>
          <a:bodyPr/>
          <a:lstStyle/>
          <a:p>
            <a:pPr marL="0" indent="0">
              <a:buNone/>
            </a:pPr>
            <a:r>
              <a:rPr lang="en-US" dirty="0"/>
              <a:t>Date:12 October 2021	</a:t>
            </a:r>
          </a:p>
        </p:txBody>
      </p:sp>
    </p:spTree>
    <p:extLst>
      <p:ext uri="{BB962C8B-B14F-4D97-AF65-F5344CB8AC3E}">
        <p14:creationId xmlns:p14="http://schemas.microsoft.com/office/powerpoint/2010/main" val="274244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dirty="0"/>
          </a:p>
        </p:txBody>
      </p:sp>
      <p:sp>
        <p:nvSpPr>
          <p:cNvPr id="7" name="TextBox 6">
            <a:extLst>
              <a:ext uri="{FF2B5EF4-FFF2-40B4-BE49-F238E27FC236}">
                <a16:creationId xmlns:a16="http://schemas.microsoft.com/office/drawing/2014/main" id="{9CD9108F-F4C8-400D-8E58-33E6C217A4E7}"/>
              </a:ext>
            </a:extLst>
          </p:cNvPr>
          <p:cNvSpPr txBox="1"/>
          <p:nvPr/>
        </p:nvSpPr>
        <p:spPr>
          <a:xfrm>
            <a:off x="2638887" y="1822166"/>
            <a:ext cx="6495588" cy="461665"/>
          </a:xfrm>
          <a:prstGeom prst="rect">
            <a:avLst/>
          </a:prstGeom>
          <a:noFill/>
        </p:spPr>
        <p:txBody>
          <a:bodyPr wrap="square">
            <a:spAutoFit/>
          </a:bodyPr>
          <a:lstStyle/>
          <a:p>
            <a:pPr>
              <a:lnSpc>
                <a:spcPct val="100000"/>
              </a:lnSpc>
            </a:pPr>
            <a:r>
              <a:rPr lang="en-IN" sz="2400" dirty="0">
                <a:solidFill>
                  <a:srgbClr val="EA7F25"/>
                </a:solidFill>
                <a:ea typeface="Trebuchet MS"/>
              </a:rPr>
              <a:t>Design Constraints, Assumptions &amp; Dependencies</a:t>
            </a:r>
          </a:p>
        </p:txBody>
      </p:sp>
      <p:sp>
        <p:nvSpPr>
          <p:cNvPr id="4" name="CustomShape 3">
            <a:extLst>
              <a:ext uri="{FF2B5EF4-FFF2-40B4-BE49-F238E27FC236}">
                <a16:creationId xmlns:a16="http://schemas.microsoft.com/office/drawing/2014/main" id="{0B800E6E-EA8E-47B9-B5F2-4494BE1FD899}"/>
              </a:ext>
            </a:extLst>
          </p:cNvPr>
          <p:cNvSpPr/>
          <p:nvPr/>
        </p:nvSpPr>
        <p:spPr>
          <a:xfrm>
            <a:off x="876300" y="2325950"/>
            <a:ext cx="10744569" cy="3755254"/>
          </a:xfrm>
          <a:prstGeom prst="rect">
            <a:avLst/>
          </a:prstGeom>
          <a:noFill/>
          <a:ln>
            <a:noFill/>
          </a:ln>
        </p:spPr>
        <p:txBody>
          <a:bodyPr lIns="90000" tIns="45000" rIns="90000" bIns="45000" anchor="ct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the demo, Key lengths decryptable is restricted to only 9 because of the execution time being high. </a:t>
            </a:r>
          </a:p>
          <a:p>
            <a:r>
              <a:rPr lang="en-US" dirty="0">
                <a:latin typeface="Calibri" panose="020F0502020204030204" pitchFamily="34" charset="0"/>
                <a:ea typeface="Calibri" panose="020F0502020204030204" pitchFamily="34" charset="0"/>
                <a:cs typeface="Times New Roman" panose="02020603050405020304" pitchFamily="18" charset="0"/>
              </a:rPr>
              <a:t>However, this can be improved through optimizing the code to support multi threading and using of powerful multi-core processors with high processing capability can decrypt even ciphers with unknown keys of key lengths of up to 20.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The assumptions is that the plain text before encryption consists of legitimate words from a particular language because if words are mis-spelt, then the decryption would result in either a wrong or no output.</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In the demo, for a given key, if the plain text does not fit into the matrix, then the plain text would be padded with dummy characters. For only the demo purposes, I have assumed the dummy characters to be white spaces. This can however be replaced by any ASCII characters to increase the strength of the cipher.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4">
            <a:extLst>
              <a:ext uri="{FF2B5EF4-FFF2-40B4-BE49-F238E27FC236}">
                <a16:creationId xmlns:a16="http://schemas.microsoft.com/office/drawing/2014/main" id="{741C8C08-4187-4E28-A281-4E6C43E16DF3}"/>
              </a:ext>
            </a:extLst>
          </p:cNvPr>
          <p:cNvSpPr>
            <a:spLocks noGrp="1"/>
          </p:cNvSpPr>
          <p:nvPr>
            <p:ph type="body" sz="quarter" idx="13"/>
          </p:nvPr>
        </p:nvSpPr>
        <p:spPr>
          <a:xfrm>
            <a:off x="163789" y="6318250"/>
            <a:ext cx="1725612" cy="266737"/>
          </a:xfrm>
        </p:spPr>
        <p:txBody>
          <a:bodyPr/>
          <a:lstStyle/>
          <a:p>
            <a:pPr marL="0" indent="0">
              <a:buNone/>
            </a:pPr>
            <a:r>
              <a:rPr lang="en-US" dirty="0"/>
              <a:t>Date:12 October 2021	</a:t>
            </a:r>
          </a:p>
        </p:txBody>
      </p:sp>
    </p:spTree>
    <p:extLst>
      <p:ext uri="{BB962C8B-B14F-4D97-AF65-F5344CB8AC3E}">
        <p14:creationId xmlns:p14="http://schemas.microsoft.com/office/powerpoint/2010/main" val="110616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12</a:t>
            </a:fld>
            <a:endParaRPr dirty="0"/>
          </a:p>
        </p:txBody>
      </p:sp>
      <p:sp>
        <p:nvSpPr>
          <p:cNvPr id="3" name="CustomShape 2">
            <a:extLst>
              <a:ext uri="{FF2B5EF4-FFF2-40B4-BE49-F238E27FC236}">
                <a16:creationId xmlns:a16="http://schemas.microsoft.com/office/drawing/2014/main" id="{371B0126-110E-4211-8F44-CE06EBA2B310}"/>
              </a:ext>
            </a:extLst>
          </p:cNvPr>
          <p:cNvSpPr/>
          <p:nvPr/>
        </p:nvSpPr>
        <p:spPr>
          <a:xfrm>
            <a:off x="4199515" y="1591767"/>
            <a:ext cx="3181565" cy="460800"/>
          </a:xfrm>
          <a:prstGeom prst="rect">
            <a:avLst/>
          </a:prstGeom>
          <a:noFill/>
          <a:ln>
            <a:noFill/>
          </a:ln>
        </p:spPr>
        <p:txBody>
          <a:bodyPr lIns="90000" tIns="45000" rIns="90000" bIns="45000"/>
          <a:lstStyle/>
          <a:p>
            <a:pPr>
              <a:lnSpc>
                <a:spcPct val="100000"/>
              </a:lnSpc>
            </a:pPr>
            <a:r>
              <a:rPr lang="en-IN" sz="2800" dirty="0">
                <a:solidFill>
                  <a:srgbClr val="EA7F25"/>
                </a:solidFill>
                <a:ea typeface="Trebuchet MS"/>
              </a:rPr>
              <a:t>Technologies</a:t>
            </a:r>
            <a:r>
              <a:rPr lang="en-IN" sz="2000" dirty="0">
                <a:solidFill>
                  <a:srgbClr val="EA7F25"/>
                </a:solidFill>
                <a:ea typeface="Trebuchet MS"/>
              </a:rPr>
              <a:t> </a:t>
            </a:r>
            <a:r>
              <a:rPr lang="en-IN" sz="2800" dirty="0">
                <a:solidFill>
                  <a:srgbClr val="EA7F25"/>
                </a:solidFill>
                <a:ea typeface="Trebuchet MS"/>
              </a:rPr>
              <a:t>Used</a:t>
            </a:r>
            <a:endParaRPr lang="en-IN" sz="2000" dirty="0">
              <a:solidFill>
                <a:srgbClr val="EA7F25"/>
              </a:solidFill>
              <a:ea typeface="Trebuchet MS"/>
            </a:endParaRPr>
          </a:p>
        </p:txBody>
      </p:sp>
      <p:sp>
        <p:nvSpPr>
          <p:cNvPr id="5" name="CustomShape 3">
            <a:extLst>
              <a:ext uri="{FF2B5EF4-FFF2-40B4-BE49-F238E27FC236}">
                <a16:creationId xmlns:a16="http://schemas.microsoft.com/office/drawing/2014/main" id="{45AC4609-0FA1-4F2D-BA32-623616C52588}"/>
              </a:ext>
            </a:extLst>
          </p:cNvPr>
          <p:cNvSpPr/>
          <p:nvPr/>
        </p:nvSpPr>
        <p:spPr>
          <a:xfrm>
            <a:off x="733424" y="2543175"/>
            <a:ext cx="10467976" cy="3564662"/>
          </a:xfrm>
          <a:prstGeom prst="rect">
            <a:avLst/>
          </a:prstGeom>
          <a:noFill/>
          <a:ln>
            <a:noFill/>
          </a:ln>
        </p:spPr>
        <p:txBody>
          <a:bodyPr lIns="90000" tIns="45000" rIns="90000" bIns="45000" anchor="ctr"/>
          <a:lstStyle/>
          <a:p>
            <a:pPr marR="0" lvl="0">
              <a:lnSpc>
                <a:spcPct val="107000"/>
              </a:lnSpc>
              <a:spcBef>
                <a:spcPts val="200"/>
              </a:spcBef>
              <a:spcAft>
                <a:spcPts val="0"/>
              </a:spcAft>
              <a:buSzPts val="2000"/>
            </a:pP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Software Requirements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Operating System – Windows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Processor - Intel Core i5-7Y54 CPU @ 1.20GHz   1.61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Language – Python 3.8.8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Tools used – </a:t>
            </a:r>
            <a:r>
              <a:rPr lang="en-US" sz="1800" dirty="0" err="1">
                <a:effectLst/>
                <a:latin typeface="Calibri" panose="020F0502020204030204" pitchFamily="34" charset="0"/>
                <a:ea typeface="Calibri" panose="020F0502020204030204" pitchFamily="34" charset="0"/>
                <a:cs typeface="Calibri" panose="020F0502020204030204" pitchFamily="34" charset="0"/>
              </a:rPr>
              <a:t>Pycharm</a:t>
            </a:r>
            <a:r>
              <a:rPr lang="en-US" sz="1800" dirty="0">
                <a:effectLst/>
                <a:latin typeface="Calibri" panose="020F0502020204030204" pitchFamily="34" charset="0"/>
                <a:ea typeface="Calibri" panose="020F0502020204030204" pitchFamily="34" charset="0"/>
                <a:cs typeface="Calibri" panose="020F0502020204030204" pitchFamily="34" charset="0"/>
              </a:rPr>
              <a:t> IDE (2019 community edition)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Packages – Pandas, </a:t>
            </a:r>
            <a:r>
              <a:rPr lang="en-US" sz="1800" dirty="0" err="1">
                <a:effectLst/>
                <a:latin typeface="Calibri" panose="020F0502020204030204" pitchFamily="34" charset="0"/>
                <a:ea typeface="Calibri" panose="020F0502020204030204" pitchFamily="34" charset="0"/>
                <a:cs typeface="Calibri" panose="020F0502020204030204" pitchFamily="34" charset="0"/>
              </a:rPr>
              <a:t>numpy</a:t>
            </a:r>
            <a:r>
              <a:rPr lang="en-US" sz="1800" dirty="0">
                <a:effectLst/>
                <a:latin typeface="Calibri" panose="020F0502020204030204" pitchFamily="34" charset="0"/>
                <a:ea typeface="Calibri" panose="020F0502020204030204" pitchFamily="34" charset="0"/>
                <a:cs typeface="Calibri" panose="020F0502020204030204" pitchFamily="34" charset="0"/>
              </a:rPr>
              <a:t> ,cryptography, </a:t>
            </a:r>
            <a:r>
              <a:rPr lang="en-US" dirty="0">
                <a:latin typeface="Calibri" panose="020F0502020204030204" pitchFamily="34" charset="0"/>
                <a:ea typeface="Calibri" panose="020F0502020204030204" pitchFamily="34" charset="0"/>
                <a:cs typeface="Calibri" panose="020F0502020204030204" pitchFamily="34" charset="0"/>
              </a:rPr>
              <a:t>enchant, </a:t>
            </a:r>
            <a:r>
              <a:rPr lang="en-US" dirty="0" err="1">
                <a:latin typeface="Calibri" panose="020F0502020204030204" pitchFamily="34" charset="0"/>
                <a:ea typeface="Calibri" panose="020F0502020204030204" pitchFamily="34" charset="0"/>
                <a:cs typeface="Calibri" panose="020F0502020204030204" pitchFamily="34" charset="0"/>
              </a:rPr>
              <a:t>itertools</a:t>
            </a:r>
            <a:r>
              <a:rPr lang="en-US" dirty="0">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python packages</a:t>
            </a:r>
          </a:p>
          <a:p>
            <a:pPr marL="342900" marR="0" lvl="0" indent="-342900">
              <a:lnSpc>
                <a:spcPct val="107000"/>
              </a:lnSpc>
              <a:spcBef>
                <a:spcPts val="0"/>
              </a:spcBef>
              <a:spcAft>
                <a:spcPts val="8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I have used Python as the programming language as indicated by the problem statement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Placeholder 4">
            <a:extLst>
              <a:ext uri="{FF2B5EF4-FFF2-40B4-BE49-F238E27FC236}">
                <a16:creationId xmlns:a16="http://schemas.microsoft.com/office/drawing/2014/main" id="{6EFECA47-4D9A-4C02-97D7-EA8460E84845}"/>
              </a:ext>
            </a:extLst>
          </p:cNvPr>
          <p:cNvSpPr>
            <a:spLocks noGrp="1"/>
          </p:cNvSpPr>
          <p:nvPr>
            <p:ph type="body" sz="quarter" idx="13"/>
          </p:nvPr>
        </p:nvSpPr>
        <p:spPr>
          <a:xfrm>
            <a:off x="198438" y="6318250"/>
            <a:ext cx="1849437" cy="206375"/>
          </a:xfrm>
        </p:spPr>
        <p:txBody>
          <a:bodyPr/>
          <a:lstStyle/>
          <a:p>
            <a:pPr marL="0" indent="0">
              <a:buNone/>
            </a:pPr>
            <a:r>
              <a:rPr lang="en-US" dirty="0"/>
              <a:t>Date:12 October 2021	</a:t>
            </a:r>
          </a:p>
        </p:txBody>
      </p:sp>
    </p:spTree>
    <p:extLst>
      <p:ext uri="{BB962C8B-B14F-4D97-AF65-F5344CB8AC3E}">
        <p14:creationId xmlns:p14="http://schemas.microsoft.com/office/powerpoint/2010/main" val="336179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13</a:t>
            </a:fld>
            <a:endParaRPr dirty="0"/>
          </a:p>
        </p:txBody>
      </p:sp>
      <p:sp>
        <p:nvSpPr>
          <p:cNvPr id="4" name="CustomShape 3">
            <a:extLst>
              <a:ext uri="{FF2B5EF4-FFF2-40B4-BE49-F238E27FC236}">
                <a16:creationId xmlns:a16="http://schemas.microsoft.com/office/drawing/2014/main" id="{0B800E6E-EA8E-47B9-B5F2-4494BE1FD899}"/>
              </a:ext>
            </a:extLst>
          </p:cNvPr>
          <p:cNvSpPr/>
          <p:nvPr/>
        </p:nvSpPr>
        <p:spPr>
          <a:xfrm>
            <a:off x="866776" y="2325950"/>
            <a:ext cx="10754094" cy="3755254"/>
          </a:xfrm>
          <a:prstGeom prst="rect">
            <a:avLst/>
          </a:prstGeom>
          <a:noFill/>
          <a:ln>
            <a:noFill/>
          </a:ln>
        </p:spPr>
        <p:txBody>
          <a:bodyPr lIns="90000" tIns="45000" rIns="90000" bIns="45000" anchor="ctr"/>
          <a:lstStyle/>
          <a:p>
            <a:pPr marR="0" lvl="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Single Columnar transposition is not used in an individually but used </a:t>
            </a:r>
            <a:r>
              <a:rPr lang="en-US" dirty="0">
                <a:latin typeface="Calibri" panose="020F0502020204030204" pitchFamily="34" charset="0"/>
                <a:ea typeface="Calibri" panose="020F0502020204030204" pitchFamily="34" charset="0"/>
                <a:cs typeface="Calibri" panose="020F0502020204030204" pitchFamily="34" charset="0"/>
              </a:rPr>
              <a:t>as one of the ciphers in multiple encryptions since it is more secure in that way.</a:t>
            </a:r>
            <a:endParaRPr lang="en-US" dirty="0">
              <a:solidFill>
                <a:srgbClr val="0033CC"/>
              </a:solidFill>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pPr>
            <a:endParaRPr lang="en-US" dirty="0">
              <a:solidFill>
                <a:srgbClr val="0033CC"/>
              </a:solidFill>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the research papers I went through, the single columnar transposition was implemented along with Caesar cipher and  rail fence ciphers to ensure encryption of text messages.</a:t>
            </a:r>
          </a:p>
          <a:p>
            <a:pPr marR="0" lvl="0">
              <a:lnSpc>
                <a:spcPct val="107000"/>
              </a:lnSpc>
              <a:spcBef>
                <a:spcPts val="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There was a new bit level columnar transposition found out by some researchers.</a:t>
            </a:r>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0869F50-D9A7-4ADA-A469-DBF273E33C90}"/>
              </a:ext>
            </a:extLst>
          </p:cNvPr>
          <p:cNvSpPr txBox="1"/>
          <p:nvPr/>
        </p:nvSpPr>
        <p:spPr>
          <a:xfrm>
            <a:off x="4860894" y="1820198"/>
            <a:ext cx="3149631" cy="523220"/>
          </a:xfrm>
          <a:prstGeom prst="rect">
            <a:avLst/>
          </a:prstGeom>
          <a:noFill/>
        </p:spPr>
        <p:txBody>
          <a:bodyPr wrap="square">
            <a:spAutoFit/>
          </a:bodyPr>
          <a:lstStyle/>
          <a:p>
            <a:pPr>
              <a:lnSpc>
                <a:spcPct val="100000"/>
              </a:lnSpc>
            </a:pPr>
            <a:r>
              <a:rPr lang="en-IN" sz="2800" dirty="0">
                <a:solidFill>
                  <a:srgbClr val="EA7F25"/>
                </a:solidFill>
                <a:ea typeface="Trebuchet MS"/>
              </a:rPr>
              <a:t>Project</a:t>
            </a:r>
            <a:r>
              <a:rPr lang="en-IN" dirty="0">
                <a:solidFill>
                  <a:srgbClr val="EA7F25"/>
                </a:solidFill>
                <a:ea typeface="Trebuchet MS"/>
              </a:rPr>
              <a:t> </a:t>
            </a:r>
            <a:r>
              <a:rPr lang="en-IN" sz="2800" dirty="0">
                <a:solidFill>
                  <a:srgbClr val="EA7F25"/>
                </a:solidFill>
                <a:ea typeface="Trebuchet MS"/>
              </a:rPr>
              <a:t>outcome</a:t>
            </a:r>
            <a:endParaRPr lang="en-IN" dirty="0">
              <a:solidFill>
                <a:srgbClr val="EA7F25"/>
              </a:solidFill>
              <a:ea typeface="Trebuchet MS"/>
            </a:endParaRPr>
          </a:p>
        </p:txBody>
      </p:sp>
      <p:sp>
        <p:nvSpPr>
          <p:cNvPr id="11" name="Text Placeholder 4">
            <a:extLst>
              <a:ext uri="{FF2B5EF4-FFF2-40B4-BE49-F238E27FC236}">
                <a16:creationId xmlns:a16="http://schemas.microsoft.com/office/drawing/2014/main" id="{F1312ED5-FA47-406D-A122-09C0C96457FE}"/>
              </a:ext>
            </a:extLst>
          </p:cNvPr>
          <p:cNvSpPr>
            <a:spLocks noGrp="1"/>
          </p:cNvSpPr>
          <p:nvPr>
            <p:ph type="body" sz="quarter" idx="13"/>
          </p:nvPr>
        </p:nvSpPr>
        <p:spPr>
          <a:xfrm>
            <a:off x="198438" y="6318250"/>
            <a:ext cx="1716087" cy="266737"/>
          </a:xfrm>
        </p:spPr>
        <p:txBody>
          <a:bodyPr/>
          <a:lstStyle/>
          <a:p>
            <a:pPr marL="0" indent="0">
              <a:buNone/>
            </a:pPr>
            <a:r>
              <a:rPr lang="en-US" dirty="0"/>
              <a:t>Date:12 October 2021	</a:t>
            </a:r>
          </a:p>
        </p:txBody>
      </p:sp>
    </p:spTree>
    <p:extLst>
      <p:ext uri="{BB962C8B-B14F-4D97-AF65-F5344CB8AC3E}">
        <p14:creationId xmlns:p14="http://schemas.microsoft.com/office/powerpoint/2010/main" val="10471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699782" y="150453"/>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14</a:t>
            </a:fld>
            <a:endParaRPr dirty="0"/>
          </a:p>
        </p:txBody>
      </p:sp>
      <p:sp>
        <p:nvSpPr>
          <p:cNvPr id="10" name="TextBox 9">
            <a:extLst>
              <a:ext uri="{FF2B5EF4-FFF2-40B4-BE49-F238E27FC236}">
                <a16:creationId xmlns:a16="http://schemas.microsoft.com/office/drawing/2014/main" id="{B3DBB934-1249-4DF7-A5A8-F66B6B8ED436}"/>
              </a:ext>
            </a:extLst>
          </p:cNvPr>
          <p:cNvSpPr txBox="1"/>
          <p:nvPr/>
        </p:nvSpPr>
        <p:spPr>
          <a:xfrm>
            <a:off x="3908671" y="3186410"/>
            <a:ext cx="4080197" cy="769441"/>
          </a:xfrm>
          <a:prstGeom prst="rect">
            <a:avLst/>
          </a:prstGeom>
          <a:noFill/>
        </p:spPr>
        <p:txBody>
          <a:bodyPr wrap="square">
            <a:spAutoFit/>
          </a:bodyPr>
          <a:lstStyle/>
          <a:p>
            <a:pPr>
              <a:lnSpc>
                <a:spcPct val="100000"/>
              </a:lnSpc>
            </a:pPr>
            <a:r>
              <a:rPr lang="en-IN" sz="4000" dirty="0">
                <a:solidFill>
                  <a:srgbClr val="EA7F25"/>
                </a:solidFill>
                <a:ea typeface="Trebuchet MS"/>
              </a:rPr>
              <a:t>Project</a:t>
            </a:r>
            <a:r>
              <a:rPr lang="en-IN" sz="4400" dirty="0">
                <a:solidFill>
                  <a:srgbClr val="EA7F25"/>
                </a:solidFill>
                <a:ea typeface="Trebuchet MS"/>
              </a:rPr>
              <a:t> </a:t>
            </a:r>
            <a:r>
              <a:rPr lang="en-IN" sz="4000" dirty="0">
                <a:solidFill>
                  <a:srgbClr val="EA7F25"/>
                </a:solidFill>
                <a:ea typeface="Trebuchet MS"/>
              </a:rPr>
              <a:t>Demo</a:t>
            </a:r>
            <a:endParaRPr lang="en-IN" sz="4400" dirty="0">
              <a:solidFill>
                <a:srgbClr val="EA7F25"/>
              </a:solidFill>
              <a:ea typeface="Trebuchet MS"/>
            </a:endParaRPr>
          </a:p>
        </p:txBody>
      </p:sp>
      <p:sp>
        <p:nvSpPr>
          <p:cNvPr id="11" name="Text Placeholder 4">
            <a:extLst>
              <a:ext uri="{FF2B5EF4-FFF2-40B4-BE49-F238E27FC236}">
                <a16:creationId xmlns:a16="http://schemas.microsoft.com/office/drawing/2014/main" id="{F96153B6-15F2-4AE0-9805-4309FF59761F}"/>
              </a:ext>
            </a:extLst>
          </p:cNvPr>
          <p:cNvSpPr>
            <a:spLocks noGrp="1"/>
          </p:cNvSpPr>
          <p:nvPr>
            <p:ph type="body" sz="quarter" idx="13"/>
          </p:nvPr>
        </p:nvSpPr>
        <p:spPr>
          <a:xfrm>
            <a:off x="198438" y="6318251"/>
            <a:ext cx="1839912" cy="273050"/>
          </a:xfrm>
        </p:spPr>
        <p:txBody>
          <a:bodyPr/>
          <a:lstStyle/>
          <a:p>
            <a:pPr marL="0" indent="0">
              <a:buNone/>
            </a:pPr>
            <a:r>
              <a:rPr lang="en-US" dirty="0"/>
              <a:t>Date:12 October 2021	</a:t>
            </a:r>
          </a:p>
        </p:txBody>
      </p:sp>
    </p:spTree>
    <p:extLst>
      <p:ext uri="{BB962C8B-B14F-4D97-AF65-F5344CB8AC3E}">
        <p14:creationId xmlns:p14="http://schemas.microsoft.com/office/powerpoint/2010/main" val="3538094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BF0D75-0532-4FCC-8AED-CDCCA40CA623}"/>
              </a:ext>
            </a:extLst>
          </p:cNvPr>
          <p:cNvSpPr>
            <a:spLocks noGrp="1"/>
          </p:cNvSpPr>
          <p:nvPr>
            <p:ph type="body" sz="quarter" idx="13"/>
          </p:nvPr>
        </p:nvSpPr>
        <p:spPr/>
        <p:txBody>
          <a:bodyPr/>
          <a:lstStyle/>
          <a:p>
            <a:pPr marL="0" indent="0">
              <a:buNone/>
            </a:pPr>
            <a:r>
              <a:rPr lang="en-US" dirty="0"/>
              <a:t>Date	</a:t>
            </a:r>
          </a:p>
        </p:txBody>
      </p:sp>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245494"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23632" y="115577"/>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dirty="0"/>
          </a:p>
        </p:txBody>
      </p:sp>
      <p:sp>
        <p:nvSpPr>
          <p:cNvPr id="10" name="TextBox 9">
            <a:extLst>
              <a:ext uri="{FF2B5EF4-FFF2-40B4-BE49-F238E27FC236}">
                <a16:creationId xmlns:a16="http://schemas.microsoft.com/office/drawing/2014/main" id="{B3DBB934-1249-4DF7-A5A8-F66B6B8ED436}"/>
              </a:ext>
            </a:extLst>
          </p:cNvPr>
          <p:cNvSpPr txBox="1"/>
          <p:nvPr/>
        </p:nvSpPr>
        <p:spPr>
          <a:xfrm>
            <a:off x="3852909" y="3244334"/>
            <a:ext cx="3178206" cy="707886"/>
          </a:xfrm>
          <a:prstGeom prst="rect">
            <a:avLst/>
          </a:prstGeom>
          <a:noFill/>
        </p:spPr>
        <p:txBody>
          <a:bodyPr wrap="square">
            <a:spAutoFit/>
          </a:bodyPr>
          <a:lstStyle/>
          <a:p>
            <a:pPr>
              <a:lnSpc>
                <a:spcPct val="100000"/>
              </a:lnSpc>
            </a:pPr>
            <a:r>
              <a:rPr lang="en-IN" sz="4000" dirty="0">
                <a:solidFill>
                  <a:srgbClr val="EA7F25"/>
                </a:solidFill>
                <a:latin typeface="Trebuchet MS"/>
                <a:ea typeface="Trebuchet MS"/>
              </a:rPr>
              <a:t>Thank</a:t>
            </a:r>
            <a:r>
              <a:rPr lang="en-IN" sz="3600" dirty="0">
                <a:solidFill>
                  <a:srgbClr val="EA7F25"/>
                </a:solidFill>
                <a:latin typeface="Trebuchet MS"/>
                <a:ea typeface="Trebuchet MS"/>
              </a:rPr>
              <a:t> </a:t>
            </a:r>
            <a:r>
              <a:rPr lang="en-IN" sz="4000" dirty="0">
                <a:solidFill>
                  <a:srgbClr val="EA7F25"/>
                </a:solidFill>
                <a:latin typeface="Trebuchet MS"/>
                <a:ea typeface="Trebuchet MS"/>
              </a:rPr>
              <a:t>you</a:t>
            </a:r>
            <a:endParaRPr lang="en-IN" sz="3600" dirty="0">
              <a:solidFill>
                <a:srgbClr val="EA7F25"/>
              </a:solidFill>
              <a:latin typeface="Trebuchet MS"/>
              <a:ea typeface="Trebuchet MS"/>
            </a:endParaRPr>
          </a:p>
        </p:txBody>
      </p:sp>
      <p:sp>
        <p:nvSpPr>
          <p:cNvPr id="7" name="Text Placeholder 4">
            <a:extLst>
              <a:ext uri="{FF2B5EF4-FFF2-40B4-BE49-F238E27FC236}">
                <a16:creationId xmlns:a16="http://schemas.microsoft.com/office/drawing/2014/main" id="{602730BA-B9A0-4BC6-90AE-F0D23E21B0BE}"/>
              </a:ext>
            </a:extLst>
          </p:cNvPr>
          <p:cNvSpPr txBox="1">
            <a:spLocks/>
          </p:cNvSpPr>
          <p:nvPr/>
        </p:nvSpPr>
        <p:spPr>
          <a:xfrm>
            <a:off x="198038" y="6318089"/>
            <a:ext cx="1726012" cy="2827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333"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Date:12 October 2021	</a:t>
            </a:r>
            <a:endParaRPr lang="en-US" dirty="0"/>
          </a:p>
        </p:txBody>
      </p:sp>
    </p:spTree>
    <p:extLst>
      <p:ext uri="{BB962C8B-B14F-4D97-AF65-F5344CB8AC3E}">
        <p14:creationId xmlns:p14="http://schemas.microsoft.com/office/powerpoint/2010/main" val="207457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9047771" y="250132"/>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355421" y="155995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92458" y="2424068"/>
            <a:ext cx="11301504" cy="3916971"/>
          </a:xfrm>
          <a:prstGeom prst="rect">
            <a:avLst/>
          </a:prstGeom>
          <a:noFill/>
          <a:ln>
            <a:noFill/>
          </a:ln>
        </p:spPr>
        <p:txBody>
          <a:bodyPr lIns="90000" tIns="45000" rIns="90000" bIns="45000" anchor="ctr"/>
          <a:lstStyle/>
          <a:p>
            <a:r>
              <a:rPr lang="en-US" sz="2000" b="1" u="sng" dirty="0">
                <a:effectLst/>
                <a:latin typeface="Calibri" panose="020F0502020204030204" pitchFamily="34" charset="0"/>
                <a:ea typeface="Calibri" panose="020F0502020204030204" pitchFamily="34" charset="0"/>
                <a:cs typeface="Calibri" panose="020F0502020204030204" pitchFamily="34" charset="0"/>
              </a:rPr>
              <a:t>Problem Statement </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r>
              <a:rPr lang="en-US" sz="1800" dirty="0">
                <a:effectLst/>
                <a:latin typeface="Calibri" panose="020F0502020204030204" pitchFamily="34" charset="0"/>
                <a:ea typeface="Calibri" panose="020F0502020204030204" pitchFamily="34" charset="0"/>
                <a:cs typeface="Calibri" panose="020F0502020204030204" pitchFamily="34" charset="0"/>
              </a:rPr>
              <a:t>Design and implement a python program that analyses given ciphertext and produces possible plaintext. (Ciphers produced by using single columnar encryption).</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gn="just">
              <a:spcBef>
                <a:spcPts val="300"/>
              </a:spcBef>
              <a:spcAft>
                <a:spcPts val="0"/>
              </a:spcAft>
            </a:pPr>
            <a:r>
              <a:rPr lang="en-US" sz="1800" dirty="0">
                <a:solidFill>
                  <a:srgbClr val="44546A"/>
                </a:solidFill>
                <a:effectLst/>
                <a:latin typeface="Calibri" panose="020F0502020204030204" pitchFamily="34" charset="0"/>
                <a:ea typeface="Times New Roman" panose="02020603050405020304" pitchFamily="18" charset="0"/>
                <a:cs typeface="Calibri" panose="020F0502020204030204" pitchFamily="34" charset="0"/>
              </a:rPr>
              <a:t>Single columnar transposition is a type of cipher that follows a simple rule for mixing up characters in the plain text form the cipher text. The message is written out in rows of a fixed length, and read out again column by column, and the columns are chosen by some scrambled order. Both the length of the rows and the permutations of the columns are usually defined by a keyword. </a:t>
            </a:r>
            <a:endParaRPr lang="en-US" sz="1800"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columnar transposition requires both the encoder and the decoder to know the keyword when encoding the plain text to cipher text and vice versa.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dirty="0">
              <a:solidFill>
                <a:srgbClr val="0033CC"/>
              </a:solidFill>
              <a:latin typeface="Trebuchet MS"/>
              <a:ea typeface="Trebuchet MS"/>
            </a:endParaRPr>
          </a:p>
        </p:txBody>
      </p:sp>
      <p:sp>
        <p:nvSpPr>
          <p:cNvPr id="12" name="Text Placeholder 4">
            <a:extLst>
              <a:ext uri="{FF2B5EF4-FFF2-40B4-BE49-F238E27FC236}">
                <a16:creationId xmlns:a16="http://schemas.microsoft.com/office/drawing/2014/main" id="{FB8DA3A9-E578-4C23-9117-87D2428C8573}"/>
              </a:ext>
            </a:extLst>
          </p:cNvPr>
          <p:cNvSpPr>
            <a:spLocks noGrp="1"/>
          </p:cNvSpPr>
          <p:nvPr>
            <p:ph type="body" sz="quarter" idx="13"/>
          </p:nvPr>
        </p:nvSpPr>
        <p:spPr>
          <a:xfrm>
            <a:off x="198437" y="6318250"/>
            <a:ext cx="1706563" cy="254000"/>
          </a:xfrm>
        </p:spPr>
        <p:txBody>
          <a:bodyPr/>
          <a:lstStyle/>
          <a:p>
            <a:pPr marL="0" indent="0">
              <a:buNone/>
            </a:pPr>
            <a:r>
              <a:rPr lang="en-US" dirty="0"/>
              <a:t>Date:12 October 2021	</a:t>
            </a:r>
          </a:p>
        </p:txBody>
      </p:sp>
    </p:spTree>
    <p:extLst>
      <p:ext uri="{BB962C8B-B14F-4D97-AF65-F5344CB8AC3E}">
        <p14:creationId xmlns:p14="http://schemas.microsoft.com/office/powerpoint/2010/main" val="378285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39584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884915"/>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Example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Plain text – attack postponed until three 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Key – </a:t>
            </a:r>
            <a:r>
              <a:rPr lang="en-US" sz="1800" dirty="0" err="1">
                <a:effectLst/>
                <a:latin typeface="Calibri" panose="020F0502020204030204" pitchFamily="34" charset="0"/>
                <a:ea typeface="Calibri" panose="020F0502020204030204" pitchFamily="34" charset="0"/>
                <a:cs typeface="Calibri" panose="020F0502020204030204" pitchFamily="34" charset="0"/>
              </a:rPr>
              <a:t>dcab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key </a:t>
            </a:r>
            <a:r>
              <a:rPr lang="en-US" sz="1800" dirty="0" err="1">
                <a:effectLst/>
                <a:latin typeface="Calibri" panose="020F0502020204030204" pitchFamily="34" charset="0"/>
                <a:ea typeface="Calibri" panose="020F0502020204030204" pitchFamily="34" charset="0"/>
                <a:cs typeface="Calibri" panose="020F0502020204030204" pitchFamily="34" charset="0"/>
              </a:rPr>
              <a:t>dcab</a:t>
            </a:r>
            <a:r>
              <a:rPr lang="en-US" sz="1800" dirty="0">
                <a:effectLst/>
                <a:latin typeface="Calibri" panose="020F0502020204030204" pitchFamily="34" charset="0"/>
                <a:ea typeface="Calibri" panose="020F0502020204030204" pitchFamily="34" charset="0"/>
                <a:cs typeface="Calibri" panose="020F0502020204030204" pitchFamily="34" charset="0"/>
              </a:rPr>
              <a:t> can be translated to the numbers 4 3 1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numbering is given according to the letters in the key appearing in alphabetic order.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Cipher text – </a:t>
            </a:r>
            <a:r>
              <a:rPr lang="en-US" sz="1800" dirty="0" err="1">
                <a:effectLst/>
                <a:latin typeface="Calibri" panose="020F0502020204030204" pitchFamily="34" charset="0"/>
                <a:ea typeface="Calibri" panose="020F0502020204030204" pitchFamily="34" charset="0"/>
                <a:cs typeface="Calibri" panose="020F0502020204030204" pitchFamily="34" charset="0"/>
              </a:rPr>
              <a:t>tppdiha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aooulrm</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tktette</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acsnnle</a:t>
            </a: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E242FE4E-83B6-4B61-B29E-11C8F13C0849}"/>
              </a:ext>
            </a:extLst>
          </p:cNvPr>
          <p:cNvGraphicFramePr>
            <a:graphicFrameLocks noGrp="1"/>
          </p:cNvGraphicFramePr>
          <p:nvPr>
            <p:extLst>
              <p:ext uri="{D42A27DB-BD31-4B8C-83A1-F6EECF244321}">
                <p14:modId xmlns:p14="http://schemas.microsoft.com/office/powerpoint/2010/main" val="2417067562"/>
              </p:ext>
            </p:extLst>
          </p:nvPr>
        </p:nvGraphicFramePr>
        <p:xfrm>
          <a:off x="1886354" y="4442791"/>
          <a:ext cx="6730872" cy="1979098"/>
        </p:xfrm>
        <a:graphic>
          <a:graphicData uri="http://schemas.openxmlformats.org/drawingml/2006/table">
            <a:tbl>
              <a:tblPr firstRow="1" firstCol="1" bandRow="1">
                <a:tableStyleId>{BC89EF96-8CEA-46FF-86C4-4CE0E7609802}</a:tableStyleId>
              </a:tblPr>
              <a:tblGrid>
                <a:gridCol w="1682344">
                  <a:extLst>
                    <a:ext uri="{9D8B030D-6E8A-4147-A177-3AD203B41FA5}">
                      <a16:colId xmlns:a16="http://schemas.microsoft.com/office/drawing/2014/main" val="1642532015"/>
                    </a:ext>
                  </a:extLst>
                </a:gridCol>
                <a:gridCol w="1682344">
                  <a:extLst>
                    <a:ext uri="{9D8B030D-6E8A-4147-A177-3AD203B41FA5}">
                      <a16:colId xmlns:a16="http://schemas.microsoft.com/office/drawing/2014/main" val="3236352056"/>
                    </a:ext>
                  </a:extLst>
                </a:gridCol>
                <a:gridCol w="1683092">
                  <a:extLst>
                    <a:ext uri="{9D8B030D-6E8A-4147-A177-3AD203B41FA5}">
                      <a16:colId xmlns:a16="http://schemas.microsoft.com/office/drawing/2014/main" val="320612147"/>
                    </a:ext>
                  </a:extLst>
                </a:gridCol>
                <a:gridCol w="1683092">
                  <a:extLst>
                    <a:ext uri="{9D8B030D-6E8A-4147-A177-3AD203B41FA5}">
                      <a16:colId xmlns:a16="http://schemas.microsoft.com/office/drawing/2014/main" val="3551538978"/>
                    </a:ext>
                  </a:extLst>
                </a:gridCol>
              </a:tblGrid>
              <a:tr h="239750">
                <a:tc>
                  <a:txBody>
                    <a:bodyPr/>
                    <a:lstStyle/>
                    <a:p>
                      <a:pPr marL="0" marR="0" algn="ctr">
                        <a:lnSpc>
                          <a:spcPct val="107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3511403"/>
                  </a:ext>
                </a:extLst>
              </a:tr>
              <a:tr h="239750">
                <a:tc>
                  <a:txBody>
                    <a:bodyPr/>
                    <a:lstStyle/>
                    <a:p>
                      <a:pPr marL="0" marR="0" algn="ctr">
                        <a:lnSpc>
                          <a:spcPct val="107000"/>
                        </a:lnSpc>
                        <a:spcBef>
                          <a:spcPts val="0"/>
                        </a:spcBef>
                        <a:spcAft>
                          <a:spcPts val="0"/>
                        </a:spcAft>
                      </a:pPr>
                      <a:r>
                        <a:rPr lang="en-US"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9967863"/>
                  </a:ext>
                </a:extLst>
              </a:tr>
              <a:tr h="239750">
                <a:tc>
                  <a:txBody>
                    <a:bodyPr/>
                    <a:lstStyle/>
                    <a:p>
                      <a:pPr marL="0" marR="0" algn="ctr">
                        <a:lnSpc>
                          <a:spcPct val="107000"/>
                        </a:lnSpc>
                        <a:spcBef>
                          <a:spcPts val="0"/>
                        </a:spcBef>
                        <a:spcAft>
                          <a:spcPts val="0"/>
                        </a:spcAft>
                      </a:pPr>
                      <a:r>
                        <a:rPr lang="en-US" sz="1200">
                          <a:effectLst/>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7493824"/>
                  </a:ext>
                </a:extLst>
              </a:tr>
              <a:tr h="239750">
                <a:tc>
                  <a:txBody>
                    <a:bodyPr/>
                    <a:lstStyle/>
                    <a:p>
                      <a:pPr marL="0" marR="0" algn="ctr">
                        <a:lnSpc>
                          <a:spcPct val="107000"/>
                        </a:lnSpc>
                        <a:spcBef>
                          <a:spcPts val="0"/>
                        </a:spcBef>
                        <a:spcAft>
                          <a:spcPts val="0"/>
                        </a:spcAft>
                      </a:pPr>
                      <a:r>
                        <a:rPr lang="en-US" sz="1200">
                          <a:effectLst/>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0508080"/>
                  </a:ext>
                </a:extLst>
              </a:tr>
              <a:tr h="293331">
                <a:tc>
                  <a:txBody>
                    <a:bodyPr/>
                    <a:lstStyle/>
                    <a:p>
                      <a:pPr marL="0" marR="0" algn="ctr">
                        <a:lnSpc>
                          <a:spcPct val="107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1129878"/>
                  </a:ext>
                </a:extLst>
              </a:tr>
              <a:tr h="239750">
                <a:tc>
                  <a:txBody>
                    <a:bodyPr/>
                    <a:lstStyle/>
                    <a:p>
                      <a:pPr marL="0" marR="0" algn="ctr">
                        <a:lnSpc>
                          <a:spcPct val="107000"/>
                        </a:lnSpc>
                        <a:spcBef>
                          <a:spcPts val="0"/>
                        </a:spcBef>
                        <a:spcAft>
                          <a:spcPts val="0"/>
                        </a:spcAft>
                      </a:pPr>
                      <a:r>
                        <a:rPr lang="en-US" sz="1200" dirty="0">
                          <a:effectLst/>
                        </a:rPr>
                        <a:t>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768424"/>
                  </a:ext>
                </a:extLst>
              </a:tr>
              <a:tr h="247267">
                <a:tc>
                  <a:txBody>
                    <a:bodyPr/>
                    <a:lstStyle/>
                    <a:p>
                      <a:pPr marL="0" marR="0" algn="ctr">
                        <a:lnSpc>
                          <a:spcPct val="107000"/>
                        </a:lnSpc>
                        <a:spcBef>
                          <a:spcPts val="0"/>
                        </a:spcBef>
                        <a:spcAft>
                          <a:spcPts val="0"/>
                        </a:spcAft>
                      </a:pPr>
                      <a:r>
                        <a:rPr lang="en-US" sz="1200" dirty="0">
                          <a:effectLst/>
                        </a:rPr>
                        <a:t>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2100418"/>
                  </a:ext>
                </a:extLst>
              </a:tr>
              <a:tr h="239750">
                <a:tc>
                  <a:txBody>
                    <a:bodyPr/>
                    <a:lstStyle/>
                    <a:p>
                      <a:pPr marL="0" marR="0" algn="ctr">
                        <a:lnSpc>
                          <a:spcPct val="107000"/>
                        </a:lnSpc>
                        <a:spcBef>
                          <a:spcPts val="0"/>
                        </a:spcBef>
                        <a:spcAft>
                          <a:spcPts val="0"/>
                        </a:spcAft>
                      </a:pPr>
                      <a:r>
                        <a:rPr lang="en-US" sz="12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036319"/>
                  </a:ext>
                </a:extLst>
              </a:tr>
            </a:tbl>
          </a:graphicData>
        </a:graphic>
      </p:graphicFrame>
      <p:sp>
        <p:nvSpPr>
          <p:cNvPr id="17" name="Text Placeholder 4">
            <a:extLst>
              <a:ext uri="{FF2B5EF4-FFF2-40B4-BE49-F238E27FC236}">
                <a16:creationId xmlns:a16="http://schemas.microsoft.com/office/drawing/2014/main" id="{317341F7-B389-4F13-AF32-E2E3FBB55B8D}"/>
              </a:ext>
            </a:extLst>
          </p:cNvPr>
          <p:cNvSpPr>
            <a:spLocks noGrp="1"/>
          </p:cNvSpPr>
          <p:nvPr>
            <p:ph type="body" sz="quarter" idx="13"/>
          </p:nvPr>
        </p:nvSpPr>
        <p:spPr>
          <a:xfrm>
            <a:off x="163789" y="6459848"/>
            <a:ext cx="2001837" cy="282575"/>
          </a:xfrm>
        </p:spPr>
        <p:txBody>
          <a:bodyPr/>
          <a:lstStyle/>
          <a:p>
            <a:pPr marL="0" indent="0">
              <a:buNone/>
            </a:pPr>
            <a:r>
              <a:rPr lang="en-US" dirty="0"/>
              <a:t>Date:12 October 2021	</a:t>
            </a:r>
          </a:p>
        </p:txBody>
      </p:sp>
    </p:spTree>
    <p:extLst>
      <p:ext uri="{BB962C8B-B14F-4D97-AF65-F5344CB8AC3E}">
        <p14:creationId xmlns:p14="http://schemas.microsoft.com/office/powerpoint/2010/main" val="55153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39584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884915"/>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Example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Plain text – attack postponed until two 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Key – </a:t>
            </a:r>
            <a:r>
              <a:rPr lang="en-US" sz="1800" dirty="0" err="1">
                <a:effectLst/>
                <a:latin typeface="Calibri" panose="020F0502020204030204" pitchFamily="34" charset="0"/>
                <a:ea typeface="Calibri" panose="020F0502020204030204" pitchFamily="34" charset="0"/>
                <a:cs typeface="Calibri" panose="020F0502020204030204" pitchFamily="34" charset="0"/>
              </a:rPr>
              <a:t>dcabefg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key </a:t>
            </a:r>
            <a:r>
              <a:rPr lang="en-US" sz="1800" dirty="0" err="1">
                <a:effectLst/>
                <a:latin typeface="Calibri" panose="020F0502020204030204" pitchFamily="34" charset="0"/>
                <a:ea typeface="Calibri" panose="020F0502020204030204" pitchFamily="34" charset="0"/>
                <a:cs typeface="Calibri" panose="020F0502020204030204" pitchFamily="34" charset="0"/>
              </a:rPr>
              <a:t>dcab</a:t>
            </a:r>
            <a:r>
              <a:rPr lang="en-US" sz="1800" dirty="0">
                <a:effectLst/>
                <a:latin typeface="Calibri" panose="020F0502020204030204" pitchFamily="34" charset="0"/>
                <a:ea typeface="Calibri" panose="020F0502020204030204" pitchFamily="34" charset="0"/>
                <a:cs typeface="Calibri" panose="020F0502020204030204" pitchFamily="34" charset="0"/>
              </a:rPr>
              <a:t> can be translated to the numbers 4 3 1 2 5 6 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X Y Z are dummy characters used to fill it up.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Cipher text –</a:t>
            </a:r>
            <a:r>
              <a:rPr lang="en-US" sz="1800" dirty="0" err="1">
                <a:effectLst/>
                <a:latin typeface="Calibri" panose="020F0502020204030204" pitchFamily="34" charset="0"/>
                <a:ea typeface="Calibri" panose="020F0502020204030204" pitchFamily="34" charset="0"/>
                <a:cs typeface="Calibri" panose="020F0502020204030204" pitchFamily="34" charset="0"/>
              </a:rPr>
              <a:t>ttna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aptm</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tsuo</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aodw</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coi</a:t>
            </a:r>
            <a:r>
              <a:rPr lang="en-US" sz="1800" dirty="0">
                <a:effectLst/>
                <a:latin typeface="Calibri" panose="020F0502020204030204" pitchFamily="34" charset="0"/>
                <a:ea typeface="Calibri" panose="020F0502020204030204" pitchFamily="34" charset="0"/>
                <a:cs typeface="Calibri" panose="020F0502020204030204" pitchFamily="34" charset="0"/>
              </a:rPr>
              <a:t>_ </a:t>
            </a:r>
            <a:r>
              <a:rPr lang="en-US" sz="1800" dirty="0" err="1">
                <a:effectLst/>
                <a:latin typeface="Calibri" panose="020F0502020204030204" pitchFamily="34" charset="0"/>
                <a:ea typeface="Calibri" panose="020F0502020204030204" pitchFamily="34" charset="0"/>
                <a:cs typeface="Calibri" panose="020F0502020204030204" pitchFamily="34" charset="0"/>
              </a:rPr>
              <a:t>knl</a:t>
            </a:r>
            <a:r>
              <a:rPr lang="en-US" sz="1800" dirty="0">
                <a:effectLst/>
                <a:latin typeface="Calibri" panose="020F0502020204030204" pitchFamily="34" charset="0"/>
                <a:ea typeface="Calibri" panose="020F0502020204030204" pitchFamily="34" charset="0"/>
                <a:cs typeface="Calibri" panose="020F0502020204030204" pitchFamily="34" charset="0"/>
              </a:rPr>
              <a:t>_ pet_   (</a:t>
            </a:r>
            <a:r>
              <a:rPr lang="en-US" sz="1800" dirty="0">
                <a:effectLst/>
                <a:latin typeface="Calibri" panose="020F0502020204030204" pitchFamily="34" charset="0"/>
                <a:ea typeface="Calibri" panose="020F0502020204030204" pitchFamily="34" charset="0"/>
              </a:rPr>
              <a:t>Cipher text when dummy characters are replaced by ‘_’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30200AFD-6D20-4ED3-B39D-EC23EF31A1C3}"/>
              </a:ext>
            </a:extLst>
          </p:cNvPr>
          <p:cNvGraphicFramePr>
            <a:graphicFrameLocks noGrp="1"/>
          </p:cNvGraphicFramePr>
          <p:nvPr>
            <p:extLst>
              <p:ext uri="{D42A27DB-BD31-4B8C-83A1-F6EECF244321}">
                <p14:modId xmlns:p14="http://schemas.microsoft.com/office/powerpoint/2010/main" val="1457113663"/>
              </p:ext>
            </p:extLst>
          </p:nvPr>
        </p:nvGraphicFramePr>
        <p:xfrm>
          <a:off x="1477659" y="4557697"/>
          <a:ext cx="7373319" cy="1808920"/>
        </p:xfrm>
        <a:graphic>
          <a:graphicData uri="http://schemas.openxmlformats.org/drawingml/2006/table">
            <a:tbl>
              <a:tblPr firstRow="1" firstCol="1" bandRow="1">
                <a:tableStyleId>{BC89EF96-8CEA-46FF-86C4-4CE0E7609802}</a:tableStyleId>
              </a:tblPr>
              <a:tblGrid>
                <a:gridCol w="1053097">
                  <a:extLst>
                    <a:ext uri="{9D8B030D-6E8A-4147-A177-3AD203B41FA5}">
                      <a16:colId xmlns:a16="http://schemas.microsoft.com/office/drawing/2014/main" val="1366168115"/>
                    </a:ext>
                  </a:extLst>
                </a:gridCol>
                <a:gridCol w="1053097">
                  <a:extLst>
                    <a:ext uri="{9D8B030D-6E8A-4147-A177-3AD203B41FA5}">
                      <a16:colId xmlns:a16="http://schemas.microsoft.com/office/drawing/2014/main" val="2643855338"/>
                    </a:ext>
                  </a:extLst>
                </a:gridCol>
                <a:gridCol w="1053097">
                  <a:extLst>
                    <a:ext uri="{9D8B030D-6E8A-4147-A177-3AD203B41FA5}">
                      <a16:colId xmlns:a16="http://schemas.microsoft.com/office/drawing/2014/main" val="1639008301"/>
                    </a:ext>
                  </a:extLst>
                </a:gridCol>
                <a:gridCol w="1053097">
                  <a:extLst>
                    <a:ext uri="{9D8B030D-6E8A-4147-A177-3AD203B41FA5}">
                      <a16:colId xmlns:a16="http://schemas.microsoft.com/office/drawing/2014/main" val="404795404"/>
                    </a:ext>
                  </a:extLst>
                </a:gridCol>
                <a:gridCol w="1053097">
                  <a:extLst>
                    <a:ext uri="{9D8B030D-6E8A-4147-A177-3AD203B41FA5}">
                      <a16:colId xmlns:a16="http://schemas.microsoft.com/office/drawing/2014/main" val="972633470"/>
                    </a:ext>
                  </a:extLst>
                </a:gridCol>
                <a:gridCol w="1053917">
                  <a:extLst>
                    <a:ext uri="{9D8B030D-6E8A-4147-A177-3AD203B41FA5}">
                      <a16:colId xmlns:a16="http://schemas.microsoft.com/office/drawing/2014/main" val="3914361895"/>
                    </a:ext>
                  </a:extLst>
                </a:gridCol>
                <a:gridCol w="1053917">
                  <a:extLst>
                    <a:ext uri="{9D8B030D-6E8A-4147-A177-3AD203B41FA5}">
                      <a16:colId xmlns:a16="http://schemas.microsoft.com/office/drawing/2014/main" val="682862155"/>
                    </a:ext>
                  </a:extLst>
                </a:gridCol>
              </a:tblGrid>
              <a:tr h="361784">
                <a:tc>
                  <a:txBody>
                    <a:bodyPr/>
                    <a:lstStyle/>
                    <a:p>
                      <a:pPr marL="0" marR="0" algn="ctr">
                        <a:lnSpc>
                          <a:spcPct val="107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1309137"/>
                  </a:ext>
                </a:extLst>
              </a:tr>
              <a:tr h="361784">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319503"/>
                  </a:ext>
                </a:extLst>
              </a:tr>
              <a:tr h="361784">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83991"/>
                  </a:ext>
                </a:extLst>
              </a:tr>
              <a:tr h="361784">
                <a:tc>
                  <a:txBody>
                    <a:bodyPr/>
                    <a:lstStyle/>
                    <a:p>
                      <a:pPr marL="0" marR="0" algn="ctr">
                        <a:lnSpc>
                          <a:spcPct val="107000"/>
                        </a:lnSpc>
                        <a:spcBef>
                          <a:spcPts val="0"/>
                        </a:spcBef>
                        <a:spcAft>
                          <a:spcPts val="0"/>
                        </a:spcAft>
                      </a:pPr>
                      <a:r>
                        <a:rPr lang="en-US" sz="1200">
                          <a:effectLst/>
                        </a:rPr>
                        <a: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1934409"/>
                  </a:ext>
                </a:extLst>
              </a:tr>
              <a:tr h="361784">
                <a:tc>
                  <a:txBody>
                    <a:bodyPr/>
                    <a:lstStyle/>
                    <a:p>
                      <a:pPr marL="0" marR="0" algn="ctr">
                        <a:lnSpc>
                          <a:spcPct val="107000"/>
                        </a:lnSpc>
                        <a:spcBef>
                          <a:spcPts val="0"/>
                        </a:spcBef>
                        <a:spcAft>
                          <a:spcPts val="0"/>
                        </a:spcAft>
                      </a:pPr>
                      <a:r>
                        <a:rPr lang="en-US" sz="1200">
                          <a:effectLst/>
                        </a:rPr>
                        <a:t>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Z</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8873161"/>
                  </a:ext>
                </a:extLst>
              </a:tr>
            </a:tbl>
          </a:graphicData>
        </a:graphic>
      </p:graphicFrame>
      <p:sp>
        <p:nvSpPr>
          <p:cNvPr id="12" name="Text Placeholder 4">
            <a:extLst>
              <a:ext uri="{FF2B5EF4-FFF2-40B4-BE49-F238E27FC236}">
                <a16:creationId xmlns:a16="http://schemas.microsoft.com/office/drawing/2014/main" id="{DFB071EB-9D7D-4D5E-ACB8-4FA801F48402}"/>
              </a:ext>
            </a:extLst>
          </p:cNvPr>
          <p:cNvSpPr>
            <a:spLocks noGrp="1"/>
          </p:cNvSpPr>
          <p:nvPr>
            <p:ph type="body" sz="quarter" idx="13"/>
          </p:nvPr>
        </p:nvSpPr>
        <p:spPr>
          <a:xfrm>
            <a:off x="74613" y="6480023"/>
            <a:ext cx="1744662" cy="273050"/>
          </a:xfrm>
        </p:spPr>
        <p:txBody>
          <a:bodyPr/>
          <a:lstStyle/>
          <a:p>
            <a:pPr marL="0" indent="0">
              <a:buNone/>
            </a:pPr>
            <a:r>
              <a:rPr lang="en-US" dirty="0"/>
              <a:t>Date:12 October 2021	</a:t>
            </a:r>
          </a:p>
        </p:txBody>
      </p:sp>
    </p:spTree>
    <p:extLst>
      <p:ext uri="{BB962C8B-B14F-4D97-AF65-F5344CB8AC3E}">
        <p14:creationId xmlns:p14="http://schemas.microsoft.com/office/powerpoint/2010/main" val="367077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5</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39584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884915"/>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Example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Plain text – attack postponed until two 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Key – </a:t>
            </a:r>
            <a:r>
              <a:rPr lang="en-US" sz="1800" dirty="0" err="1">
                <a:effectLst/>
                <a:latin typeface="Calibri" panose="020F0502020204030204" pitchFamily="34" charset="0"/>
                <a:ea typeface="Calibri" panose="020F0502020204030204" pitchFamily="34" charset="0"/>
                <a:cs typeface="Calibri" panose="020F0502020204030204" pitchFamily="34" charset="0"/>
              </a:rPr>
              <a:t>dcabefg</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key will be known only to the person encoding the cipher and will be unknown to the person trying to decode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key </a:t>
            </a:r>
            <a:r>
              <a:rPr lang="en-US" sz="1800" dirty="0" err="1">
                <a:effectLst/>
                <a:latin typeface="Calibri" panose="020F0502020204030204" pitchFamily="34" charset="0"/>
                <a:ea typeface="Calibri" panose="020F0502020204030204" pitchFamily="34" charset="0"/>
                <a:cs typeface="Calibri" panose="020F0502020204030204" pitchFamily="34" charset="0"/>
              </a:rPr>
              <a:t>dcabefg</a:t>
            </a:r>
            <a:r>
              <a:rPr lang="en-US" sz="1800" dirty="0">
                <a:effectLst/>
                <a:latin typeface="Calibri" panose="020F0502020204030204" pitchFamily="34" charset="0"/>
                <a:ea typeface="Calibri" panose="020F0502020204030204" pitchFamily="34" charset="0"/>
                <a:cs typeface="Calibri" panose="020F0502020204030204" pitchFamily="34" charset="0"/>
              </a:rPr>
              <a:t> translates to 4 3 1 2 5 6 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Cipher text –</a:t>
            </a:r>
            <a:r>
              <a:rPr lang="en-US" sz="1800" dirty="0" err="1">
                <a:effectLst/>
                <a:latin typeface="Calibri" panose="020F0502020204030204" pitchFamily="34" charset="0"/>
                <a:ea typeface="Calibri" panose="020F0502020204030204" pitchFamily="34" charset="0"/>
                <a:cs typeface="Calibri" panose="020F0502020204030204" pitchFamily="34" charset="0"/>
              </a:rPr>
              <a:t>ts</a:t>
            </a:r>
            <a:r>
              <a:rPr lang="en-US" sz="1800" dirty="0">
                <a:effectLst/>
                <a:latin typeface="Calibri" panose="020F0502020204030204" pitchFamily="34" charset="0"/>
                <a:ea typeface="Calibri" panose="020F0502020204030204" pitchFamily="34" charset="0"/>
                <a:cs typeface="Calibri" panose="020F0502020204030204" pitchFamily="34" charset="0"/>
              </a:rPr>
              <a:t> t </a:t>
            </a:r>
            <a:r>
              <a:rPr lang="en-US" sz="1800" dirty="0" err="1">
                <a:effectLst/>
                <a:latin typeface="Calibri" panose="020F0502020204030204" pitchFamily="34" charset="0"/>
                <a:ea typeface="Calibri" panose="020F0502020204030204" pitchFamily="34" charset="0"/>
                <a:cs typeface="Calibri" panose="020F0502020204030204" pitchFamily="34" charset="0"/>
              </a:rPr>
              <a:t>atuw</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tod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apelmcpno</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kot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nia</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rPr>
              <a:t>Cipher text when dummy characters are replaced by ‘space’)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324F772A-5251-4383-BFA7-C61B8E273B5E}"/>
              </a:ext>
            </a:extLst>
          </p:cNvPr>
          <p:cNvGraphicFramePr>
            <a:graphicFrameLocks noGrp="1"/>
          </p:cNvGraphicFramePr>
          <p:nvPr>
            <p:extLst>
              <p:ext uri="{D42A27DB-BD31-4B8C-83A1-F6EECF244321}">
                <p14:modId xmlns:p14="http://schemas.microsoft.com/office/powerpoint/2010/main" val="3452859417"/>
              </p:ext>
            </p:extLst>
          </p:nvPr>
        </p:nvGraphicFramePr>
        <p:xfrm>
          <a:off x="2190751" y="4343400"/>
          <a:ext cx="7496174" cy="2270616"/>
        </p:xfrm>
        <a:graphic>
          <a:graphicData uri="http://schemas.openxmlformats.org/drawingml/2006/table">
            <a:tbl>
              <a:tblPr firstRow="1" firstCol="1" bandRow="1">
                <a:tableStyleId>{BC89EF96-8CEA-46FF-86C4-4CE0E7609802}</a:tableStyleId>
              </a:tblPr>
              <a:tblGrid>
                <a:gridCol w="1070644">
                  <a:extLst>
                    <a:ext uri="{9D8B030D-6E8A-4147-A177-3AD203B41FA5}">
                      <a16:colId xmlns:a16="http://schemas.microsoft.com/office/drawing/2014/main" val="3720001647"/>
                    </a:ext>
                  </a:extLst>
                </a:gridCol>
                <a:gridCol w="1070644">
                  <a:extLst>
                    <a:ext uri="{9D8B030D-6E8A-4147-A177-3AD203B41FA5}">
                      <a16:colId xmlns:a16="http://schemas.microsoft.com/office/drawing/2014/main" val="1263256343"/>
                    </a:ext>
                  </a:extLst>
                </a:gridCol>
                <a:gridCol w="1070644">
                  <a:extLst>
                    <a:ext uri="{9D8B030D-6E8A-4147-A177-3AD203B41FA5}">
                      <a16:colId xmlns:a16="http://schemas.microsoft.com/office/drawing/2014/main" val="68860139"/>
                    </a:ext>
                  </a:extLst>
                </a:gridCol>
                <a:gridCol w="1070644">
                  <a:extLst>
                    <a:ext uri="{9D8B030D-6E8A-4147-A177-3AD203B41FA5}">
                      <a16:colId xmlns:a16="http://schemas.microsoft.com/office/drawing/2014/main" val="2748820180"/>
                    </a:ext>
                  </a:extLst>
                </a:gridCol>
                <a:gridCol w="1070644">
                  <a:extLst>
                    <a:ext uri="{9D8B030D-6E8A-4147-A177-3AD203B41FA5}">
                      <a16:colId xmlns:a16="http://schemas.microsoft.com/office/drawing/2014/main" val="1288165819"/>
                    </a:ext>
                  </a:extLst>
                </a:gridCol>
                <a:gridCol w="1071477">
                  <a:extLst>
                    <a:ext uri="{9D8B030D-6E8A-4147-A177-3AD203B41FA5}">
                      <a16:colId xmlns:a16="http://schemas.microsoft.com/office/drawing/2014/main" val="398231647"/>
                    </a:ext>
                  </a:extLst>
                </a:gridCol>
                <a:gridCol w="1071477">
                  <a:extLst>
                    <a:ext uri="{9D8B030D-6E8A-4147-A177-3AD203B41FA5}">
                      <a16:colId xmlns:a16="http://schemas.microsoft.com/office/drawing/2014/main" val="2160624067"/>
                    </a:ext>
                  </a:extLst>
                </a:gridCol>
              </a:tblGrid>
              <a:tr h="378436">
                <a:tc>
                  <a:txBody>
                    <a:bodyPr/>
                    <a:lstStyle/>
                    <a:p>
                      <a:pPr marL="0" marR="0" algn="ctr">
                        <a:lnSpc>
                          <a:spcPct val="107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0589467"/>
                  </a:ext>
                </a:extLst>
              </a:tr>
              <a:tr h="378436">
                <a:tc>
                  <a:txBody>
                    <a:bodyPr/>
                    <a:lstStyle/>
                    <a:p>
                      <a:pPr marL="0" marR="0" algn="ctr">
                        <a:lnSpc>
                          <a:spcPct val="107000"/>
                        </a:lnSpc>
                        <a:spcBef>
                          <a:spcPts val="0"/>
                        </a:spcBef>
                        <a:spcAft>
                          <a:spcPts val="0"/>
                        </a:spcAft>
                      </a:pPr>
                      <a:r>
                        <a:rPr lang="en-US"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(space)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953327"/>
                  </a:ext>
                </a:extLst>
              </a:tr>
              <a:tr h="378436">
                <a:tc>
                  <a:txBody>
                    <a:bodyPr/>
                    <a:lstStyle/>
                    <a:p>
                      <a:pPr marL="0" marR="0" algn="ctr">
                        <a:lnSpc>
                          <a:spcPct val="107000"/>
                        </a:lnSpc>
                        <a:spcBef>
                          <a:spcPts val="0"/>
                        </a:spcBef>
                        <a:spcAft>
                          <a:spcPts val="0"/>
                        </a:spcAft>
                      </a:pPr>
                      <a:r>
                        <a:rPr lang="en-US" sz="12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832391"/>
                  </a:ext>
                </a:extLst>
              </a:tr>
              <a:tr h="378436">
                <a:tc>
                  <a:txBody>
                    <a:bodyPr/>
                    <a:lstStyle/>
                    <a:p>
                      <a:pPr marL="0" marR="0" algn="ctr">
                        <a:lnSpc>
                          <a:spcPct val="107000"/>
                        </a:lnSpc>
                        <a:spcBef>
                          <a:spcPts val="0"/>
                        </a:spcBef>
                        <a:spcAft>
                          <a:spcPts val="0"/>
                        </a:spcAft>
                      </a:pPr>
                      <a:r>
                        <a:rPr lang="en-US" sz="1200">
                          <a:effectLst/>
                        </a:rPr>
                        <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(space)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3112851"/>
                  </a:ext>
                </a:extLst>
              </a:tr>
              <a:tr h="378436">
                <a:tc>
                  <a:txBody>
                    <a:bodyPr/>
                    <a:lstStyle/>
                    <a:p>
                      <a:pPr marL="0" marR="0" algn="ctr">
                        <a:lnSpc>
                          <a:spcPct val="107000"/>
                        </a:lnSpc>
                        <a:spcBef>
                          <a:spcPts val="0"/>
                        </a:spcBef>
                        <a:spcAft>
                          <a:spcPts val="0"/>
                        </a:spcAft>
                      </a:pPr>
                      <a:r>
                        <a:rPr lang="en-US" sz="12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(space)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(space)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0462819"/>
                  </a:ext>
                </a:extLst>
              </a:tr>
              <a:tr h="378436">
                <a:tc>
                  <a:txBody>
                    <a:bodyPr/>
                    <a:lstStyle/>
                    <a:p>
                      <a:pPr marL="0" marR="0" algn="ctr">
                        <a:lnSpc>
                          <a:spcPct val="107000"/>
                        </a:lnSpc>
                        <a:spcBef>
                          <a:spcPts val="0"/>
                        </a:spcBef>
                        <a:spcAft>
                          <a:spcPts val="0"/>
                        </a:spcAft>
                      </a:pPr>
                      <a:r>
                        <a:rPr lang="en-US" sz="1200">
                          <a:effectLst/>
                        </a:rPr>
                        <a: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(padding)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(padding)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(padding)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(padding)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(padding)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(padding)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4123541"/>
                  </a:ext>
                </a:extLst>
              </a:tr>
            </a:tbl>
          </a:graphicData>
        </a:graphic>
      </p:graphicFrame>
      <p:sp>
        <p:nvSpPr>
          <p:cNvPr id="12" name="Text Placeholder 4">
            <a:extLst>
              <a:ext uri="{FF2B5EF4-FFF2-40B4-BE49-F238E27FC236}">
                <a16:creationId xmlns:a16="http://schemas.microsoft.com/office/drawing/2014/main" id="{77D49905-6E9B-4E8D-B744-8DC85A2D2176}"/>
              </a:ext>
            </a:extLst>
          </p:cNvPr>
          <p:cNvSpPr>
            <a:spLocks noGrp="1"/>
          </p:cNvSpPr>
          <p:nvPr>
            <p:ph type="body" sz="quarter" idx="13"/>
          </p:nvPr>
        </p:nvSpPr>
        <p:spPr>
          <a:xfrm>
            <a:off x="163789" y="6466133"/>
            <a:ext cx="1754187" cy="295766"/>
          </a:xfrm>
        </p:spPr>
        <p:txBody>
          <a:bodyPr/>
          <a:lstStyle/>
          <a:p>
            <a:pPr marL="0" indent="0">
              <a:buNone/>
            </a:pPr>
            <a:r>
              <a:rPr lang="en-US" dirty="0"/>
              <a:t>Date:12 October 2021	</a:t>
            </a:r>
          </a:p>
        </p:txBody>
      </p:sp>
    </p:spTree>
    <p:extLst>
      <p:ext uri="{BB962C8B-B14F-4D97-AF65-F5344CB8AC3E}">
        <p14:creationId xmlns:p14="http://schemas.microsoft.com/office/powerpoint/2010/main" val="90938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39584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770238"/>
          </a:xfrm>
          <a:prstGeom prst="rect">
            <a:avLst/>
          </a:prstGeom>
          <a:noFill/>
          <a:ln>
            <a:noFill/>
          </a:ln>
        </p:spPr>
        <p:txBody>
          <a:bodyPr lIns="90000" tIns="45000" rIns="90000" bIns="45000" anchor="ctr"/>
          <a:lstStyle/>
          <a:p>
            <a:pPr>
              <a:lnSpc>
                <a:spcPct val="107000"/>
              </a:lnSpc>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endParaRPr>
          </a:p>
          <a:p>
            <a:pPr>
              <a:lnSpc>
                <a:spcPct val="107000"/>
              </a:lnSpc>
              <a:spcAft>
                <a:spcPts val="800"/>
              </a:spcAft>
            </a:pPr>
            <a:endParaRPr lang="en-US" dirty="0">
              <a:latin typeface="Calibri" panose="020F0502020204030204" pitchFamily="34" charset="0"/>
              <a:ea typeface="Calibri" panose="020F0502020204030204" pitchFamily="34"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technique was invented by the ancient Greeks used by the Spartans to send secret messages.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technique was used extensively in the early 1900’s by the Germans during the world war to send encrypted texts to military bases of their </a:t>
            </a:r>
            <a:r>
              <a:rPr lang="en-US" sz="1800" dirty="0" err="1">
                <a:effectLst/>
                <a:latin typeface="Calibri" panose="020F0502020204030204" pitchFamily="34" charset="0"/>
                <a:ea typeface="Calibri" panose="020F0502020204030204" pitchFamily="34" charset="0"/>
                <a:cs typeface="Calibri" panose="020F0502020204030204" pitchFamily="34" charset="0"/>
              </a:rPr>
              <a:t>allies.The</a:t>
            </a:r>
            <a:r>
              <a:rPr lang="en-US" sz="1800" dirty="0">
                <a:effectLst/>
                <a:latin typeface="Calibri" panose="020F0502020204030204" pitchFamily="34" charset="0"/>
                <a:ea typeface="Calibri" panose="020F0502020204030204" pitchFamily="34" charset="0"/>
                <a:cs typeface="Calibri" panose="020F0502020204030204" pitchFamily="34" charset="0"/>
              </a:rPr>
              <a:t> key was shared to all the cipher operators at the beginning of the day and was supposed to be discarded after memorizing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columnar transposition is very secure when encoded with long keys (around length 20), but much weaker if shorter keywords are used. If the length of the keyword can be known, by permutations and combinations, the plain text can be obtained by brute force technique.</a:t>
            </a:r>
            <a:endParaRPr lang="en-US" sz="18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The key is the most vulnerable part of this cipher because attackers just knowing the key length can decipher the cipher text into plain text by using brute force technique.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first step in attacking a columnar transposition cipher is to try all possible short keywords. If all keywords are checked up to a length of 9, the compute time is not very long. The number of possible rearrangements of a length N key is N! (N factorial). This number grows very quickly as N gets larger. The number of possible keys for various length keywords is shown below:</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4" name="Text Placeholder 4">
            <a:extLst>
              <a:ext uri="{FF2B5EF4-FFF2-40B4-BE49-F238E27FC236}">
                <a16:creationId xmlns:a16="http://schemas.microsoft.com/office/drawing/2014/main" id="{4A329DE1-CD48-4165-A02B-92AF25FF38D6}"/>
              </a:ext>
            </a:extLst>
          </p:cNvPr>
          <p:cNvSpPr>
            <a:spLocks noGrp="1"/>
          </p:cNvSpPr>
          <p:nvPr>
            <p:ph type="body" sz="quarter" idx="13"/>
          </p:nvPr>
        </p:nvSpPr>
        <p:spPr>
          <a:xfrm>
            <a:off x="38657" y="6533554"/>
            <a:ext cx="1782762" cy="309496"/>
          </a:xfrm>
        </p:spPr>
        <p:txBody>
          <a:bodyPr/>
          <a:lstStyle/>
          <a:p>
            <a:pPr marL="0" indent="0">
              <a:buNone/>
            </a:pPr>
            <a:r>
              <a:rPr lang="en-US" dirty="0"/>
              <a:t>Date:12 October 2021	</a:t>
            </a:r>
          </a:p>
        </p:txBody>
      </p:sp>
    </p:spTree>
    <p:extLst>
      <p:ext uri="{BB962C8B-B14F-4D97-AF65-F5344CB8AC3E}">
        <p14:creationId xmlns:p14="http://schemas.microsoft.com/office/powerpoint/2010/main" val="38479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39584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884915"/>
          </a:xfrm>
          <a:prstGeom prst="rect">
            <a:avLst/>
          </a:prstGeom>
          <a:noFill/>
          <a:ln>
            <a:noFill/>
          </a:ln>
        </p:spPr>
        <p:txBody>
          <a:bodyPr lIns="90000" tIns="45000" rIns="90000" bIns="45000" anchor="ctr"/>
          <a:lstStyle/>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DC2D4003-3E90-4E2A-AA08-DC5D7D0A0285}"/>
              </a:ext>
            </a:extLst>
          </p:cNvPr>
          <p:cNvGraphicFramePr>
            <a:graphicFrameLocks noGrp="1"/>
          </p:cNvGraphicFramePr>
          <p:nvPr/>
        </p:nvGraphicFramePr>
        <p:xfrm>
          <a:off x="838200" y="1964468"/>
          <a:ext cx="10515600" cy="4073652"/>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1891835042"/>
                    </a:ext>
                  </a:extLst>
                </a:gridCol>
                <a:gridCol w="3505200">
                  <a:extLst>
                    <a:ext uri="{9D8B030D-6E8A-4147-A177-3AD203B41FA5}">
                      <a16:colId xmlns:a16="http://schemas.microsoft.com/office/drawing/2014/main" val="442369323"/>
                    </a:ext>
                  </a:extLst>
                </a:gridCol>
                <a:gridCol w="3505200">
                  <a:extLst>
                    <a:ext uri="{9D8B030D-6E8A-4147-A177-3AD203B41FA5}">
                      <a16:colId xmlns:a16="http://schemas.microsoft.com/office/drawing/2014/main" val="3127669431"/>
                    </a:ext>
                  </a:extLst>
                </a:gridCol>
              </a:tblGrid>
              <a:tr h="0">
                <a:tc>
                  <a:txBody>
                    <a:bodyPr/>
                    <a:lstStyle/>
                    <a:p>
                      <a:pPr marL="0" marR="0" algn="ctr">
                        <a:lnSpc>
                          <a:spcPct val="107000"/>
                        </a:lnSpc>
                        <a:spcBef>
                          <a:spcPts val="0"/>
                        </a:spcBef>
                        <a:spcAft>
                          <a:spcPts val="0"/>
                        </a:spcAft>
                      </a:pPr>
                      <a:r>
                        <a:rPr lang="en-US" sz="1200">
                          <a:effectLst/>
                        </a:rPr>
                        <a:t>Key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ctr">
                        <a:lnSpc>
                          <a:spcPct val="107000"/>
                        </a:lnSpc>
                        <a:spcBef>
                          <a:spcPts val="0"/>
                        </a:spcBef>
                        <a:spcAft>
                          <a:spcPts val="0"/>
                        </a:spcAft>
                      </a:pPr>
                      <a:r>
                        <a:rPr lang="en-US" sz="1200">
                          <a:effectLst/>
                        </a:rPr>
                        <a:t>No. of permutations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ctr">
                        <a:lnSpc>
                          <a:spcPct val="107000"/>
                        </a:lnSpc>
                        <a:spcBef>
                          <a:spcPts val="0"/>
                        </a:spcBef>
                        <a:spcAft>
                          <a:spcPts val="0"/>
                        </a:spcAft>
                      </a:pPr>
                      <a:r>
                        <a:rPr lang="en-US" sz="1200">
                          <a:effectLst/>
                        </a:rPr>
                        <a:t>Examples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182316497"/>
                  </a:ext>
                </a:extLst>
              </a:tr>
              <a:tr h="0">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 BA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277385172"/>
                  </a:ext>
                </a:extLst>
              </a:tr>
              <a:tr h="0">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 BAC, CBA,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043687844"/>
                  </a:ext>
                </a:extLst>
              </a:tr>
              <a:tr h="0">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 ABDC, ACBD,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91020116"/>
                  </a:ext>
                </a:extLst>
              </a:tr>
              <a:tr h="0">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120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 ABCED,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917512754"/>
                  </a:ext>
                </a:extLst>
              </a:tr>
              <a:tr h="0">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720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 ABDCFE,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36381655"/>
                  </a:ext>
                </a:extLst>
              </a:tr>
              <a:tr h="0">
                <a:tc>
                  <a:txBody>
                    <a:bodyPr/>
                    <a:lstStyle/>
                    <a:p>
                      <a:pPr marL="0" marR="0">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5,040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ABCDEFG, ABDCGEF,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94837735"/>
                  </a:ext>
                </a:extLst>
              </a:tr>
              <a:tr h="0">
                <a:tc>
                  <a:txBody>
                    <a:bodyPr/>
                    <a:lstStyle/>
                    <a:p>
                      <a:pPr marL="0" marR="0">
                        <a:lnSpc>
                          <a:spcPct val="107000"/>
                        </a:lnSpc>
                        <a:spcBef>
                          <a:spcPts val="0"/>
                        </a:spcBef>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40,320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ABCDEFGH,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832707856"/>
                  </a:ext>
                </a:extLst>
              </a:tr>
              <a:tr h="0">
                <a:tc>
                  <a:txBody>
                    <a:bodyPr/>
                    <a:lstStyle/>
                    <a:p>
                      <a:pPr marL="0" marR="0">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362,880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ABCDEFGHI,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136109490"/>
                  </a:ext>
                </a:extLst>
              </a:tr>
              <a:tr h="0">
                <a:tc>
                  <a:txBody>
                    <a:bodyPr/>
                    <a:lstStyle/>
                    <a:p>
                      <a:pPr marL="0" marR="0">
                        <a:lnSpc>
                          <a:spcPct val="107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3,628,800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ABCDEFGHIJ,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375462224"/>
                  </a:ext>
                </a:extLst>
              </a:tr>
              <a:tr h="0">
                <a:tc>
                  <a:txBody>
                    <a:bodyPr/>
                    <a:lstStyle/>
                    <a:p>
                      <a:pPr marL="0" marR="0">
                        <a:lnSpc>
                          <a:spcPct val="107000"/>
                        </a:lnSpc>
                        <a:spcBef>
                          <a:spcPts val="0"/>
                        </a:spcBef>
                        <a:spcAft>
                          <a:spcPts val="0"/>
                        </a:spcAft>
                      </a:pPr>
                      <a:r>
                        <a:rPr lang="en-US"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39,916,800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ABCDEFGHIJK,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300396964"/>
                  </a:ext>
                </a:extLst>
              </a:tr>
              <a:tr h="0">
                <a:tc>
                  <a:txBody>
                    <a:bodyPr/>
                    <a:lstStyle/>
                    <a:p>
                      <a:pPr marL="0" marR="0">
                        <a:lnSpc>
                          <a:spcPct val="107000"/>
                        </a:lnSpc>
                        <a:spcBef>
                          <a:spcPts val="0"/>
                        </a:spcBef>
                        <a:spcAft>
                          <a:spcPts val="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a:effectLst/>
                        </a:rPr>
                        <a:t>479,001,600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0"/>
                        </a:spcAft>
                      </a:pPr>
                      <a:r>
                        <a:rPr lang="en-US" sz="1200" dirty="0">
                          <a:effectLst/>
                        </a:rPr>
                        <a:t>ABCDEFGHIJKL,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677164761"/>
                  </a:ext>
                </a:extLst>
              </a:tr>
            </a:tbl>
          </a:graphicData>
        </a:graphic>
      </p:graphicFrame>
      <p:sp>
        <p:nvSpPr>
          <p:cNvPr id="12" name="Text Placeholder 4">
            <a:extLst>
              <a:ext uri="{FF2B5EF4-FFF2-40B4-BE49-F238E27FC236}">
                <a16:creationId xmlns:a16="http://schemas.microsoft.com/office/drawing/2014/main" id="{ADF29E51-6373-4EC6-90A1-59D91673A1A9}"/>
              </a:ext>
            </a:extLst>
          </p:cNvPr>
          <p:cNvSpPr>
            <a:spLocks noGrp="1"/>
          </p:cNvSpPr>
          <p:nvPr>
            <p:ph type="body" sz="quarter" idx="13"/>
          </p:nvPr>
        </p:nvSpPr>
        <p:spPr>
          <a:xfrm>
            <a:off x="15638" y="6480023"/>
            <a:ext cx="1744662" cy="273050"/>
          </a:xfrm>
        </p:spPr>
        <p:txBody>
          <a:bodyPr/>
          <a:lstStyle/>
          <a:p>
            <a:pPr marL="0" indent="0">
              <a:buNone/>
            </a:pPr>
            <a:r>
              <a:rPr lang="en-US" dirty="0"/>
              <a:t>Date:12 October 2021	</a:t>
            </a:r>
          </a:p>
        </p:txBody>
      </p:sp>
    </p:spTree>
    <p:extLst>
      <p:ext uri="{BB962C8B-B14F-4D97-AF65-F5344CB8AC3E}">
        <p14:creationId xmlns:p14="http://schemas.microsoft.com/office/powerpoint/2010/main" val="150683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0" y="0"/>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64008" y="230254"/>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dirty="0"/>
          </a:p>
        </p:txBody>
      </p:sp>
      <p:sp>
        <p:nvSpPr>
          <p:cNvPr id="11" name="TextBox 10">
            <a:extLst>
              <a:ext uri="{FF2B5EF4-FFF2-40B4-BE49-F238E27FC236}">
                <a16:creationId xmlns:a16="http://schemas.microsoft.com/office/drawing/2014/main" id="{93A86ECA-7387-4D9F-AF59-27612C20ADCC}"/>
              </a:ext>
            </a:extLst>
          </p:cNvPr>
          <p:cNvSpPr txBox="1"/>
          <p:nvPr/>
        </p:nvSpPr>
        <p:spPr>
          <a:xfrm>
            <a:off x="4206095" y="1395843"/>
            <a:ext cx="4102779" cy="461665"/>
          </a:xfrm>
          <a:prstGeom prst="rect">
            <a:avLst/>
          </a:prstGeom>
          <a:noFill/>
        </p:spPr>
        <p:txBody>
          <a:bodyPr wrap="square">
            <a:spAutoFit/>
          </a:bodyPr>
          <a:lstStyle/>
          <a:p>
            <a:pPr>
              <a:lnSpc>
                <a:spcPct val="100000"/>
              </a:lnSpc>
            </a:pPr>
            <a:r>
              <a:rPr lang="en-IN" sz="2400" dirty="0">
                <a:solidFill>
                  <a:srgbClr val="EA7F25"/>
                </a:solidFill>
                <a:latin typeface="Trebuchet MS"/>
                <a:ea typeface="Trebuchet MS"/>
              </a:rPr>
              <a:t>Project </a:t>
            </a:r>
            <a:r>
              <a:rPr lang="en-IN" sz="2400" dirty="0">
                <a:solidFill>
                  <a:srgbClr val="EA7F25"/>
                </a:solidFill>
                <a:ea typeface="Trebuchet MS"/>
              </a:rPr>
              <a:t>Abstract</a:t>
            </a:r>
            <a:r>
              <a:rPr lang="en-IN" sz="2400" dirty="0">
                <a:solidFill>
                  <a:srgbClr val="EA7F25"/>
                </a:solidFill>
                <a:latin typeface="Trebuchet MS"/>
                <a:ea typeface="Trebuchet MS"/>
              </a:rPr>
              <a:t> and Scope </a:t>
            </a:r>
          </a:p>
        </p:txBody>
      </p:sp>
      <p:sp>
        <p:nvSpPr>
          <p:cNvPr id="13" name="CustomShape 3">
            <a:extLst>
              <a:ext uri="{FF2B5EF4-FFF2-40B4-BE49-F238E27FC236}">
                <a16:creationId xmlns:a16="http://schemas.microsoft.com/office/drawing/2014/main" id="{0E0ED8F5-FD20-458B-9BFC-BD808C7F2962}"/>
              </a:ext>
            </a:extLst>
          </p:cNvPr>
          <p:cNvSpPr/>
          <p:nvPr/>
        </p:nvSpPr>
        <p:spPr>
          <a:xfrm>
            <a:off x="606733" y="1857508"/>
            <a:ext cx="11301504" cy="4248017"/>
          </a:xfrm>
          <a:prstGeom prst="rect">
            <a:avLst/>
          </a:prstGeom>
          <a:noFill/>
          <a:ln>
            <a:noFill/>
          </a:ln>
        </p:spPr>
        <p:txBody>
          <a:bodyPr lIns="90000" tIns="45000" rIns="90000" bIns="45000" anchor="ct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current scope of the project considers the following two approaches</a:t>
            </a:r>
          </a:p>
          <a:p>
            <a:pPr marL="34290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columnar transposition has plain texts written with spaces instead of the compressed plain text. This helps to decipher the cipher text with trial-and-error method where we can try out all the permutations of keyword lengths from 1 to some n where we choose the value of the key length if it is perfectly dividing the cipher text length.</a:t>
            </a:r>
          </a:p>
          <a:p>
            <a:pPr marL="342900" indent="-342900">
              <a:buFont typeface="+mj-lt"/>
              <a:buAutoNum type="arabi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The key less columnar transposition decryption can be done by seeing the dimension of the matrix the data would perfectly into and then trying to decipher it for only those permutations using longest prefix match and checking whether the words are in the English dictionary.</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 Placeholder 4">
            <a:extLst>
              <a:ext uri="{FF2B5EF4-FFF2-40B4-BE49-F238E27FC236}">
                <a16:creationId xmlns:a16="http://schemas.microsoft.com/office/drawing/2014/main" id="{084EE58D-97A6-4082-A695-E73BABE143E5}"/>
              </a:ext>
            </a:extLst>
          </p:cNvPr>
          <p:cNvSpPr>
            <a:spLocks noGrp="1"/>
          </p:cNvSpPr>
          <p:nvPr>
            <p:ph type="body" sz="quarter" idx="13"/>
          </p:nvPr>
        </p:nvSpPr>
        <p:spPr>
          <a:xfrm>
            <a:off x="160377" y="6442720"/>
            <a:ext cx="1735137" cy="248940"/>
          </a:xfrm>
        </p:spPr>
        <p:txBody>
          <a:bodyPr/>
          <a:lstStyle/>
          <a:p>
            <a:pPr marL="0" indent="0">
              <a:buNone/>
            </a:pPr>
            <a:r>
              <a:rPr lang="en-US" dirty="0"/>
              <a:t>Date:12 October 2021	</a:t>
            </a:r>
          </a:p>
        </p:txBody>
      </p:sp>
    </p:spTree>
    <p:extLst>
      <p:ext uri="{BB962C8B-B14F-4D97-AF65-F5344CB8AC3E}">
        <p14:creationId xmlns:p14="http://schemas.microsoft.com/office/powerpoint/2010/main" val="237713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02;p16">
            <a:extLst>
              <a:ext uri="{FF2B5EF4-FFF2-40B4-BE49-F238E27FC236}">
                <a16:creationId xmlns:a16="http://schemas.microsoft.com/office/drawing/2014/main" id="{B952BFA6-CF10-4DA0-9A8D-FFC4B977689C}"/>
              </a:ext>
            </a:extLst>
          </p:cNvPr>
          <p:cNvPicPr preferRelativeResize="0"/>
          <p:nvPr/>
        </p:nvPicPr>
        <p:blipFill>
          <a:blip r:embed="rId2">
            <a:alphaModFix/>
          </a:blip>
          <a:stretch>
            <a:fillRect/>
          </a:stretch>
        </p:blipFill>
        <p:spPr>
          <a:xfrm>
            <a:off x="96005" y="18334"/>
            <a:ext cx="3471865" cy="1803833"/>
          </a:xfrm>
          <a:prstGeom prst="rect">
            <a:avLst/>
          </a:prstGeom>
          <a:noFill/>
          <a:ln>
            <a:noFill/>
          </a:ln>
        </p:spPr>
      </p:pic>
      <p:pic>
        <p:nvPicPr>
          <p:cNvPr id="8" name="Google Shape;101;p16">
            <a:extLst>
              <a:ext uri="{FF2B5EF4-FFF2-40B4-BE49-F238E27FC236}">
                <a16:creationId xmlns:a16="http://schemas.microsoft.com/office/drawing/2014/main" id="{B21BD31D-12DB-481C-B2BC-20C1CB4840AD}"/>
              </a:ext>
            </a:extLst>
          </p:cNvPr>
          <p:cNvPicPr preferRelativeResize="0"/>
          <p:nvPr/>
        </p:nvPicPr>
        <p:blipFill>
          <a:blip r:embed="rId3">
            <a:alphaModFix/>
          </a:blip>
          <a:stretch>
            <a:fillRect/>
          </a:stretch>
        </p:blipFill>
        <p:spPr>
          <a:xfrm>
            <a:off x="8781742" y="203000"/>
            <a:ext cx="3144229" cy="981599"/>
          </a:xfrm>
          <a:prstGeom prst="rect">
            <a:avLst/>
          </a:prstGeom>
          <a:noFill/>
          <a:ln>
            <a:noFill/>
          </a:ln>
        </p:spPr>
      </p:pic>
      <p:sp>
        <p:nvSpPr>
          <p:cNvPr id="9" name="Google Shape;105;p16">
            <a:extLst>
              <a:ext uri="{FF2B5EF4-FFF2-40B4-BE49-F238E27FC236}">
                <a16:creationId xmlns:a16="http://schemas.microsoft.com/office/drawing/2014/main" id="{F769EAE2-8724-4ECD-8730-03FA1E0E4005}"/>
              </a:ext>
            </a:extLst>
          </p:cNvPr>
          <p:cNvSpPr txBox="1">
            <a:spLocks noGrp="1"/>
          </p:cNvSpPr>
          <p:nvPr>
            <p:ph type="sldNum" idx="11"/>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dirty="0"/>
          </a:p>
        </p:txBody>
      </p:sp>
      <p:sp>
        <p:nvSpPr>
          <p:cNvPr id="7" name="TextBox 6">
            <a:extLst>
              <a:ext uri="{FF2B5EF4-FFF2-40B4-BE49-F238E27FC236}">
                <a16:creationId xmlns:a16="http://schemas.microsoft.com/office/drawing/2014/main" id="{C3C48D58-D936-440B-A0C8-92F9E89CA87A}"/>
              </a:ext>
            </a:extLst>
          </p:cNvPr>
          <p:cNvSpPr txBox="1"/>
          <p:nvPr/>
        </p:nvSpPr>
        <p:spPr>
          <a:xfrm>
            <a:off x="4988830" y="1309958"/>
            <a:ext cx="2488295" cy="461665"/>
          </a:xfrm>
          <a:prstGeom prst="rect">
            <a:avLst/>
          </a:prstGeom>
          <a:noFill/>
        </p:spPr>
        <p:txBody>
          <a:bodyPr wrap="square">
            <a:spAutoFit/>
          </a:bodyPr>
          <a:lstStyle/>
          <a:p>
            <a:pPr>
              <a:lnSpc>
                <a:spcPct val="100000"/>
              </a:lnSpc>
            </a:pPr>
            <a:r>
              <a:rPr lang="en-IN" sz="2400" dirty="0">
                <a:solidFill>
                  <a:srgbClr val="EA7F25"/>
                </a:solidFill>
                <a:ea typeface="Trebuchet MS"/>
              </a:rPr>
              <a:t>Design</a:t>
            </a:r>
            <a:r>
              <a:rPr lang="en-IN" sz="1800" dirty="0">
                <a:solidFill>
                  <a:srgbClr val="EA7F25"/>
                </a:solidFill>
                <a:ea typeface="Trebuchet MS"/>
              </a:rPr>
              <a:t> </a:t>
            </a:r>
            <a:r>
              <a:rPr lang="en-IN" sz="2400" dirty="0">
                <a:solidFill>
                  <a:srgbClr val="EA7F25"/>
                </a:solidFill>
                <a:ea typeface="Trebuchet MS"/>
              </a:rPr>
              <a:t>Approach</a:t>
            </a:r>
            <a:endParaRPr lang="en-IN" sz="1800" dirty="0">
              <a:solidFill>
                <a:srgbClr val="EA7F25"/>
              </a:solidFill>
              <a:ea typeface="Trebuchet MS"/>
            </a:endParaRPr>
          </a:p>
        </p:txBody>
      </p:sp>
      <p:sp>
        <p:nvSpPr>
          <p:cNvPr id="5" name="CustomShape 3">
            <a:extLst>
              <a:ext uri="{FF2B5EF4-FFF2-40B4-BE49-F238E27FC236}">
                <a16:creationId xmlns:a16="http://schemas.microsoft.com/office/drawing/2014/main" id="{7F815F10-F04F-479A-A7EF-422AEAB1CC9F}"/>
              </a:ext>
            </a:extLst>
          </p:cNvPr>
          <p:cNvSpPr/>
          <p:nvPr/>
        </p:nvSpPr>
        <p:spPr>
          <a:xfrm>
            <a:off x="704849" y="2171700"/>
            <a:ext cx="10130109" cy="4072183"/>
          </a:xfrm>
          <a:prstGeom prst="rect">
            <a:avLst/>
          </a:prstGeom>
          <a:noFill/>
          <a:ln>
            <a:noFill/>
          </a:ln>
        </p:spPr>
        <p:txBody>
          <a:bodyPr lIns="90000" tIns="45000" rIns="90000" bIns="45000" anchor="ct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Literature survey was first done to know the research in this cipher.</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Given any text in any language converted into cipher text by a particular key, the method of keyless decipher I have implemented </a:t>
            </a:r>
            <a:r>
              <a:rPr lang="en-US" dirty="0">
                <a:latin typeface="Calibri" panose="020F0502020204030204" pitchFamily="34" charset="0"/>
                <a:ea typeface="Calibri" panose="020F0502020204030204" pitchFamily="34" charset="0"/>
                <a:cs typeface="Times New Roman" panose="02020603050405020304" pitchFamily="18" charset="0"/>
              </a:rPr>
              <a:t>decrypts can be done by seeing the dimension of the matrix the data would perfectly into and then trying to decipher it for only those permutations using longest prefix match and checking whether the words are in the specified languages dictionary.</a:t>
            </a:r>
          </a:p>
          <a:p>
            <a:pPr algn="just">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Based on the permutations of the key order, the decryption algorithm generates all possible plain texts and then using longest prefix match, the plain text can be reconstructed without the use of the key. This is done in a brute force method which can be further optimized to get better time and space complexities using other algorithms.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 Placeholder 4">
            <a:extLst>
              <a:ext uri="{FF2B5EF4-FFF2-40B4-BE49-F238E27FC236}">
                <a16:creationId xmlns:a16="http://schemas.microsoft.com/office/drawing/2014/main" id="{6BC98704-DE60-4A76-98FE-DC5936B8A73C}"/>
              </a:ext>
            </a:extLst>
          </p:cNvPr>
          <p:cNvSpPr>
            <a:spLocks noGrp="1"/>
          </p:cNvSpPr>
          <p:nvPr>
            <p:ph type="body" sz="quarter" idx="13"/>
          </p:nvPr>
        </p:nvSpPr>
        <p:spPr>
          <a:xfrm>
            <a:off x="96005" y="6379633"/>
            <a:ext cx="1706562" cy="275166"/>
          </a:xfrm>
        </p:spPr>
        <p:txBody>
          <a:bodyPr/>
          <a:lstStyle/>
          <a:p>
            <a:pPr marL="0" indent="0">
              <a:buNone/>
            </a:pPr>
            <a:r>
              <a:rPr lang="en-US" dirty="0"/>
              <a:t>Date:12 October 2021	</a:t>
            </a:r>
          </a:p>
        </p:txBody>
      </p:sp>
    </p:spTree>
    <p:extLst>
      <p:ext uri="{BB962C8B-B14F-4D97-AF65-F5344CB8AC3E}">
        <p14:creationId xmlns:p14="http://schemas.microsoft.com/office/powerpoint/2010/main" val="3006565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1611</Words>
  <Application>Microsoft Office PowerPoint</Application>
  <PresentationFormat>Widescreen</PresentationFormat>
  <Paragraphs>286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Trebuchet MS</vt:lpstr>
      <vt:lpstr>Office Theme</vt:lpstr>
      <vt:lpstr>        Summer Internship Project Demonstration     PES2UG19CS257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Summer Internship Project Demonstration     SRN Number</dc:title>
  <dc:creator>Pesu</dc:creator>
  <cp:lastModifiedBy>EC CSE 5D NIKHIL M ADYAPAK</cp:lastModifiedBy>
  <cp:revision>21</cp:revision>
  <dcterms:created xsi:type="dcterms:W3CDTF">2020-06-26T07:26:08Z</dcterms:created>
  <dcterms:modified xsi:type="dcterms:W3CDTF">2021-10-13T13:27:51Z</dcterms:modified>
</cp:coreProperties>
</file>