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17B78-0DD3-4B66-8256-DB7289B00738}" v="1" dt="2020-10-29T07:48:30.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197944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02CCF-3731-4B7B-AD10-28D725F6488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7463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61895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2007033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897843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69957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99646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551450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43562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06862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02CCF-3731-4B7B-AD10-28D725F64880}"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181186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02CCF-3731-4B7B-AD10-28D725F6488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225697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402CCF-3731-4B7B-AD10-28D725F64880}" type="datetimeFigureOut">
              <a:rPr lang="en-IN" smtClean="0"/>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163051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402CCF-3731-4B7B-AD10-28D725F64880}"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07948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02CCF-3731-4B7B-AD10-28D725F64880}" type="datetimeFigureOut">
              <a:rPr lang="en-IN" smtClean="0"/>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136860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02CCF-3731-4B7B-AD10-28D725F6488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53071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02CCF-3731-4B7B-AD10-28D725F64880}"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E111B4-C29E-49FB-89E3-593E0A91E441}" type="slidenum">
              <a:rPr lang="en-IN" smtClean="0"/>
              <a:t>‹#›</a:t>
            </a:fld>
            <a:endParaRPr lang="en-IN"/>
          </a:p>
        </p:txBody>
      </p:sp>
    </p:spTree>
    <p:extLst>
      <p:ext uri="{BB962C8B-B14F-4D97-AF65-F5344CB8AC3E}">
        <p14:creationId xmlns:p14="http://schemas.microsoft.com/office/powerpoint/2010/main" val="354016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402CCF-3731-4B7B-AD10-28D725F64880}" type="datetimeFigureOut">
              <a:rPr lang="en-IN" smtClean="0"/>
              <a:t>29-10-2020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E111B4-C29E-49FB-89E3-593E0A91E441}" type="slidenum">
              <a:rPr lang="en-IN" smtClean="0"/>
              <a:t>‹#›</a:t>
            </a:fld>
            <a:endParaRPr lang="en-IN"/>
          </a:p>
        </p:txBody>
      </p:sp>
    </p:spTree>
    <p:extLst>
      <p:ext uri="{BB962C8B-B14F-4D97-AF65-F5344CB8AC3E}">
        <p14:creationId xmlns:p14="http://schemas.microsoft.com/office/powerpoint/2010/main" val="40904491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17D8-C8BA-4437-B80C-70773748CE73}"/>
              </a:ext>
            </a:extLst>
          </p:cNvPr>
          <p:cNvSpPr>
            <a:spLocks noGrp="1"/>
          </p:cNvSpPr>
          <p:nvPr>
            <p:ph type="ctrTitle"/>
          </p:nvPr>
        </p:nvSpPr>
        <p:spPr>
          <a:xfrm>
            <a:off x="6746628" y="1783959"/>
            <a:ext cx="4645250" cy="2889114"/>
          </a:xfrm>
        </p:spPr>
        <p:txBody>
          <a:bodyPr anchor="b">
            <a:normAutofit/>
          </a:bodyPr>
          <a:lstStyle/>
          <a:p>
            <a:pPr algn="l"/>
            <a:r>
              <a:rPr lang="en-IN" dirty="0"/>
              <a:t>Statistics for Data Science-Project</a:t>
            </a:r>
          </a:p>
        </p:txBody>
      </p:sp>
      <p:sp>
        <p:nvSpPr>
          <p:cNvPr id="3" name="Subtitle 2">
            <a:extLst>
              <a:ext uri="{FF2B5EF4-FFF2-40B4-BE49-F238E27FC236}">
                <a16:creationId xmlns:a16="http://schemas.microsoft.com/office/drawing/2014/main" id="{76DCFFE8-ED0A-4461-B910-A1A984C61D27}"/>
              </a:ext>
            </a:extLst>
          </p:cNvPr>
          <p:cNvSpPr>
            <a:spLocks noGrp="1"/>
          </p:cNvSpPr>
          <p:nvPr>
            <p:ph type="subTitle" idx="1"/>
          </p:nvPr>
        </p:nvSpPr>
        <p:spPr>
          <a:xfrm>
            <a:off x="6746627" y="4750893"/>
            <a:ext cx="4645250" cy="1147863"/>
          </a:xfrm>
        </p:spPr>
        <p:txBody>
          <a:bodyPr anchor="t">
            <a:normAutofit/>
          </a:bodyPr>
          <a:lstStyle/>
          <a:p>
            <a:pPr algn="l"/>
            <a:r>
              <a:rPr lang="en-IN" sz="2000" dirty="0"/>
              <a:t>Topic: Predicting the Survival Rate of Titanic Passengers</a:t>
            </a:r>
          </a:p>
        </p:txBody>
      </p:sp>
      <p:pic>
        <p:nvPicPr>
          <p:cNvPr id="5" name="Picture 4">
            <a:extLst>
              <a:ext uri="{FF2B5EF4-FFF2-40B4-BE49-F238E27FC236}">
                <a16:creationId xmlns:a16="http://schemas.microsoft.com/office/drawing/2014/main" id="{086A6059-15C7-45ED-B83C-59B177ECE249}"/>
              </a:ext>
            </a:extLst>
          </p:cNvPr>
          <p:cNvPicPr>
            <a:picLocks noChangeAspect="1"/>
          </p:cNvPicPr>
          <p:nvPr/>
        </p:nvPicPr>
        <p:blipFill rotWithShape="1">
          <a:blip r:embed="rId2"/>
          <a:srcRect l="7089" r="30763"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846982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D6E0-9577-4DC2-B985-D921AF0CC5B7}"/>
              </a:ext>
            </a:extLst>
          </p:cNvPr>
          <p:cNvSpPr>
            <a:spLocks noGrp="1"/>
          </p:cNvSpPr>
          <p:nvPr>
            <p:ph type="title"/>
          </p:nvPr>
        </p:nvSpPr>
        <p:spPr>
          <a:xfrm>
            <a:off x="-248928" y="-132348"/>
            <a:ext cx="10018713" cy="1752599"/>
          </a:xfrm>
        </p:spPr>
        <p:txBody>
          <a:bodyPr/>
          <a:lstStyle/>
          <a:p>
            <a:r>
              <a:rPr lang="en-IN" dirty="0"/>
              <a:t>Graph of Fare before normalization:</a:t>
            </a:r>
          </a:p>
        </p:txBody>
      </p:sp>
      <p:pic>
        <p:nvPicPr>
          <p:cNvPr id="5" name="Content Placeholder 4" descr="Graphical user interface&#10;&#10;Description automatically generated">
            <a:extLst>
              <a:ext uri="{FF2B5EF4-FFF2-40B4-BE49-F238E27FC236}">
                <a16:creationId xmlns:a16="http://schemas.microsoft.com/office/drawing/2014/main" id="{150B88AD-A45C-48F9-AEAC-0BC919BA1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232" y="1331495"/>
            <a:ext cx="8999621" cy="5005137"/>
          </a:xfrm>
        </p:spPr>
      </p:pic>
    </p:spTree>
    <p:extLst>
      <p:ext uri="{BB962C8B-B14F-4D97-AF65-F5344CB8AC3E}">
        <p14:creationId xmlns:p14="http://schemas.microsoft.com/office/powerpoint/2010/main" val="48177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55F8-95C2-440F-9DBE-B1B001D17ED4}"/>
              </a:ext>
            </a:extLst>
          </p:cNvPr>
          <p:cNvSpPr>
            <a:spLocks noGrp="1"/>
          </p:cNvSpPr>
          <p:nvPr>
            <p:ph type="title"/>
          </p:nvPr>
        </p:nvSpPr>
        <p:spPr>
          <a:xfrm>
            <a:off x="-1258889" y="190500"/>
            <a:ext cx="10018713" cy="1752599"/>
          </a:xfrm>
        </p:spPr>
        <p:txBody>
          <a:bodyPr/>
          <a:lstStyle/>
          <a:p>
            <a:r>
              <a:rPr lang="en-IN" dirty="0"/>
              <a:t>After Normalization:</a:t>
            </a:r>
          </a:p>
        </p:txBody>
      </p:sp>
      <p:pic>
        <p:nvPicPr>
          <p:cNvPr id="5" name="Content Placeholder 4" descr="Chart, histogram&#10;&#10;Description automatically generated">
            <a:extLst>
              <a:ext uri="{FF2B5EF4-FFF2-40B4-BE49-F238E27FC236}">
                <a16:creationId xmlns:a16="http://schemas.microsoft.com/office/drawing/2014/main" id="{864D2262-7BBD-4334-9BD5-19DB39662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589" y="1684420"/>
            <a:ext cx="9416716" cy="4379495"/>
          </a:xfrm>
        </p:spPr>
      </p:pic>
    </p:spTree>
    <p:extLst>
      <p:ext uri="{BB962C8B-B14F-4D97-AF65-F5344CB8AC3E}">
        <p14:creationId xmlns:p14="http://schemas.microsoft.com/office/powerpoint/2010/main" val="187430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BC10-2B3D-418C-854C-7F60E9FC2E6D}"/>
              </a:ext>
            </a:extLst>
          </p:cNvPr>
          <p:cNvSpPr>
            <a:spLocks noGrp="1"/>
          </p:cNvSpPr>
          <p:nvPr>
            <p:ph type="title"/>
          </p:nvPr>
        </p:nvSpPr>
        <p:spPr>
          <a:xfrm>
            <a:off x="409490" y="-180474"/>
            <a:ext cx="10018713" cy="1752599"/>
          </a:xfrm>
        </p:spPr>
        <p:txBody>
          <a:bodyPr/>
          <a:lstStyle/>
          <a:p>
            <a:r>
              <a:rPr lang="en-IN" dirty="0"/>
              <a:t>Graph of Age before Normalization:</a:t>
            </a:r>
          </a:p>
        </p:txBody>
      </p:sp>
      <p:pic>
        <p:nvPicPr>
          <p:cNvPr id="5" name="Content Placeholder 4" descr="Chart, histogram&#10;&#10;Description automatically generated">
            <a:extLst>
              <a:ext uri="{FF2B5EF4-FFF2-40B4-BE49-F238E27FC236}">
                <a16:creationId xmlns:a16="http://schemas.microsoft.com/office/drawing/2014/main" id="{7309A537-085B-445B-B7BD-E44683549C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79" y="1246995"/>
            <a:ext cx="9047747" cy="4977341"/>
          </a:xfrm>
        </p:spPr>
      </p:pic>
    </p:spTree>
    <p:extLst>
      <p:ext uri="{BB962C8B-B14F-4D97-AF65-F5344CB8AC3E}">
        <p14:creationId xmlns:p14="http://schemas.microsoft.com/office/powerpoint/2010/main" val="83400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C6AC-7258-42F8-A917-348F068657C8}"/>
              </a:ext>
            </a:extLst>
          </p:cNvPr>
          <p:cNvSpPr>
            <a:spLocks noGrp="1"/>
          </p:cNvSpPr>
          <p:nvPr>
            <p:ph type="title"/>
          </p:nvPr>
        </p:nvSpPr>
        <p:spPr>
          <a:xfrm>
            <a:off x="-1034300" y="0"/>
            <a:ext cx="10018713" cy="1752599"/>
          </a:xfrm>
        </p:spPr>
        <p:txBody>
          <a:bodyPr/>
          <a:lstStyle/>
          <a:p>
            <a:r>
              <a:rPr lang="en-IN" dirty="0"/>
              <a:t>After Normalization:</a:t>
            </a:r>
          </a:p>
        </p:txBody>
      </p:sp>
      <p:pic>
        <p:nvPicPr>
          <p:cNvPr id="5" name="Content Placeholder 4" descr="Chart, histogram&#10;&#10;Description automatically generated">
            <a:extLst>
              <a:ext uri="{FF2B5EF4-FFF2-40B4-BE49-F238E27FC236}">
                <a16:creationId xmlns:a16="http://schemas.microsoft.com/office/drawing/2014/main" id="{0E4457A2-7185-4256-B100-0AF0F043A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308" y="1411705"/>
            <a:ext cx="9484671" cy="4780548"/>
          </a:xfrm>
        </p:spPr>
      </p:pic>
    </p:spTree>
    <p:extLst>
      <p:ext uri="{BB962C8B-B14F-4D97-AF65-F5344CB8AC3E}">
        <p14:creationId xmlns:p14="http://schemas.microsoft.com/office/powerpoint/2010/main" val="364054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F5D5-6E96-4676-8440-92EC7A0505F2}"/>
              </a:ext>
            </a:extLst>
          </p:cNvPr>
          <p:cNvSpPr>
            <a:spLocks noGrp="1"/>
          </p:cNvSpPr>
          <p:nvPr>
            <p:ph type="title"/>
          </p:nvPr>
        </p:nvSpPr>
        <p:spPr>
          <a:xfrm>
            <a:off x="794500" y="0"/>
            <a:ext cx="10018713" cy="1752599"/>
          </a:xfrm>
        </p:spPr>
        <p:txBody>
          <a:bodyPr/>
          <a:lstStyle/>
          <a:p>
            <a:r>
              <a:rPr lang="en-IN" dirty="0"/>
              <a:t>Graph of Survived before Normalization:</a:t>
            </a:r>
          </a:p>
        </p:txBody>
      </p:sp>
      <p:pic>
        <p:nvPicPr>
          <p:cNvPr id="5" name="Content Placeholder 4" descr="Chart, histogram&#10;&#10;Description automatically generated">
            <a:extLst>
              <a:ext uri="{FF2B5EF4-FFF2-40B4-BE49-F238E27FC236}">
                <a16:creationId xmlns:a16="http://schemas.microsoft.com/office/drawing/2014/main" id="{1CDE92FF-810B-4A74-B505-79F314B22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348" y="1443789"/>
            <a:ext cx="9466408" cy="4620127"/>
          </a:xfrm>
        </p:spPr>
      </p:pic>
    </p:spTree>
    <p:extLst>
      <p:ext uri="{BB962C8B-B14F-4D97-AF65-F5344CB8AC3E}">
        <p14:creationId xmlns:p14="http://schemas.microsoft.com/office/powerpoint/2010/main" val="185913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8715-6EAA-4FC5-9EC1-F43FFEA9F755}"/>
              </a:ext>
            </a:extLst>
          </p:cNvPr>
          <p:cNvSpPr>
            <a:spLocks noGrp="1"/>
          </p:cNvSpPr>
          <p:nvPr>
            <p:ph type="title"/>
          </p:nvPr>
        </p:nvSpPr>
        <p:spPr>
          <a:xfrm>
            <a:off x="-1066384" y="0"/>
            <a:ext cx="10018713" cy="1752599"/>
          </a:xfrm>
        </p:spPr>
        <p:txBody>
          <a:bodyPr/>
          <a:lstStyle/>
          <a:p>
            <a:r>
              <a:rPr lang="en-IN" dirty="0"/>
              <a:t>After Normalization:</a:t>
            </a:r>
          </a:p>
        </p:txBody>
      </p:sp>
      <p:pic>
        <p:nvPicPr>
          <p:cNvPr id="5" name="Content Placeholder 4" descr="Chart, histogram&#10;&#10;Description automatically generated">
            <a:extLst>
              <a:ext uri="{FF2B5EF4-FFF2-40B4-BE49-F238E27FC236}">
                <a16:creationId xmlns:a16="http://schemas.microsoft.com/office/drawing/2014/main" id="{757C2BA8-DAD9-4D1C-9FAF-928614E0C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726" y="1509694"/>
            <a:ext cx="9031706" cy="4939232"/>
          </a:xfrm>
        </p:spPr>
      </p:pic>
    </p:spTree>
    <p:extLst>
      <p:ext uri="{BB962C8B-B14F-4D97-AF65-F5344CB8AC3E}">
        <p14:creationId xmlns:p14="http://schemas.microsoft.com/office/powerpoint/2010/main" val="109907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2AF-F73E-42A5-88B1-01F72FEC8296}"/>
              </a:ext>
            </a:extLst>
          </p:cNvPr>
          <p:cNvSpPr>
            <a:spLocks noGrp="1"/>
          </p:cNvSpPr>
          <p:nvPr>
            <p:ph type="title"/>
          </p:nvPr>
        </p:nvSpPr>
        <p:spPr>
          <a:xfrm>
            <a:off x="601995" y="0"/>
            <a:ext cx="10018713" cy="1752599"/>
          </a:xfrm>
        </p:spPr>
        <p:txBody>
          <a:bodyPr/>
          <a:lstStyle/>
          <a:p>
            <a:r>
              <a:rPr lang="en-IN" dirty="0"/>
              <a:t>Graph of </a:t>
            </a:r>
            <a:r>
              <a:rPr lang="en-IN" dirty="0" err="1"/>
              <a:t>Pclass</a:t>
            </a:r>
            <a:r>
              <a:rPr lang="en-IN" dirty="0"/>
              <a:t> before Normalization:</a:t>
            </a:r>
          </a:p>
        </p:txBody>
      </p:sp>
      <p:pic>
        <p:nvPicPr>
          <p:cNvPr id="5" name="Content Placeholder 4" descr="Chart, bar chart&#10;&#10;Description automatically generated">
            <a:extLst>
              <a:ext uri="{FF2B5EF4-FFF2-40B4-BE49-F238E27FC236}">
                <a16:creationId xmlns:a16="http://schemas.microsoft.com/office/drawing/2014/main" id="{F64FD099-8FE5-4D1D-9DB1-793D5AE19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968" y="1527013"/>
            <a:ext cx="10018713" cy="4697323"/>
          </a:xfrm>
        </p:spPr>
      </p:pic>
    </p:spTree>
    <p:extLst>
      <p:ext uri="{BB962C8B-B14F-4D97-AF65-F5344CB8AC3E}">
        <p14:creationId xmlns:p14="http://schemas.microsoft.com/office/powerpoint/2010/main" val="34073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13DA-7D1A-4CB1-8295-1F817D623AF6}"/>
              </a:ext>
            </a:extLst>
          </p:cNvPr>
          <p:cNvSpPr>
            <a:spLocks noGrp="1"/>
          </p:cNvSpPr>
          <p:nvPr>
            <p:ph type="title"/>
          </p:nvPr>
        </p:nvSpPr>
        <p:spPr>
          <a:xfrm>
            <a:off x="-1146594" y="190500"/>
            <a:ext cx="10018713" cy="1752599"/>
          </a:xfrm>
        </p:spPr>
        <p:txBody>
          <a:bodyPr/>
          <a:lstStyle/>
          <a:p>
            <a:r>
              <a:rPr lang="en-IN" dirty="0"/>
              <a:t>After Normalization:</a:t>
            </a:r>
          </a:p>
        </p:txBody>
      </p:sp>
      <p:pic>
        <p:nvPicPr>
          <p:cNvPr id="5" name="Content Placeholder 4" descr="Chart, bar chart, histogram&#10;&#10;Description automatically generated">
            <a:extLst>
              <a:ext uri="{FF2B5EF4-FFF2-40B4-BE49-F238E27FC236}">
                <a16:creationId xmlns:a16="http://schemas.microsoft.com/office/drawing/2014/main" id="{82F5A2E1-959A-4A4E-98C1-1C841EDFE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516" y="1590592"/>
            <a:ext cx="9448800" cy="4794166"/>
          </a:xfrm>
        </p:spPr>
      </p:pic>
    </p:spTree>
    <p:extLst>
      <p:ext uri="{BB962C8B-B14F-4D97-AF65-F5344CB8AC3E}">
        <p14:creationId xmlns:p14="http://schemas.microsoft.com/office/powerpoint/2010/main" val="169197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466E-9579-4381-9CFD-C8E56E3B5F2B}"/>
              </a:ext>
            </a:extLst>
          </p:cNvPr>
          <p:cNvSpPr>
            <a:spLocks noGrp="1"/>
          </p:cNvSpPr>
          <p:nvPr>
            <p:ph type="title"/>
          </p:nvPr>
        </p:nvSpPr>
        <p:spPr>
          <a:xfrm>
            <a:off x="489700" y="0"/>
            <a:ext cx="10018713" cy="1752599"/>
          </a:xfrm>
        </p:spPr>
        <p:txBody>
          <a:bodyPr/>
          <a:lstStyle/>
          <a:p>
            <a:r>
              <a:rPr lang="en-IN" dirty="0"/>
              <a:t>Graph of </a:t>
            </a:r>
            <a:r>
              <a:rPr lang="en-IN" dirty="0" err="1"/>
              <a:t>SibSp</a:t>
            </a:r>
            <a:r>
              <a:rPr lang="en-IN" dirty="0"/>
              <a:t> before Normalization:</a:t>
            </a:r>
          </a:p>
        </p:txBody>
      </p:sp>
      <p:pic>
        <p:nvPicPr>
          <p:cNvPr id="5" name="Content Placeholder 4">
            <a:extLst>
              <a:ext uri="{FF2B5EF4-FFF2-40B4-BE49-F238E27FC236}">
                <a16:creationId xmlns:a16="http://schemas.microsoft.com/office/drawing/2014/main" id="{CFEC26F3-998D-4A8B-8727-FE5356306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885" y="1491806"/>
            <a:ext cx="9625262" cy="4636278"/>
          </a:xfrm>
        </p:spPr>
      </p:pic>
    </p:spTree>
    <p:extLst>
      <p:ext uri="{BB962C8B-B14F-4D97-AF65-F5344CB8AC3E}">
        <p14:creationId xmlns:p14="http://schemas.microsoft.com/office/powerpoint/2010/main" val="36315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6D4B-A34D-4006-BC9B-3BBC69DEB845}"/>
              </a:ext>
            </a:extLst>
          </p:cNvPr>
          <p:cNvSpPr>
            <a:spLocks noGrp="1"/>
          </p:cNvSpPr>
          <p:nvPr>
            <p:ph type="title"/>
          </p:nvPr>
        </p:nvSpPr>
        <p:spPr>
          <a:xfrm>
            <a:off x="-1258889" y="0"/>
            <a:ext cx="10018713" cy="1752599"/>
          </a:xfrm>
        </p:spPr>
        <p:txBody>
          <a:bodyPr/>
          <a:lstStyle/>
          <a:p>
            <a:r>
              <a:rPr lang="en-IN" dirty="0"/>
              <a:t>After Normalization:</a:t>
            </a:r>
          </a:p>
        </p:txBody>
      </p:sp>
      <p:pic>
        <p:nvPicPr>
          <p:cNvPr id="5" name="Content Placeholder 4" descr="Chart, histogram&#10;&#10;Description automatically generated">
            <a:extLst>
              <a:ext uri="{FF2B5EF4-FFF2-40B4-BE49-F238E27FC236}">
                <a16:creationId xmlns:a16="http://schemas.microsoft.com/office/drawing/2014/main" id="{1D0C7710-3B15-49CC-867A-49E94CB7F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359" y="1515100"/>
            <a:ext cx="8621182" cy="4901741"/>
          </a:xfrm>
        </p:spPr>
      </p:pic>
    </p:spTree>
    <p:extLst>
      <p:ext uri="{BB962C8B-B14F-4D97-AF65-F5344CB8AC3E}">
        <p14:creationId xmlns:p14="http://schemas.microsoft.com/office/powerpoint/2010/main" val="142282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52A4541-E696-4618-94C1-D344BCA2B924}"/>
              </a:ext>
            </a:extLst>
          </p:cNvPr>
          <p:cNvSpPr>
            <a:spLocks noGrp="1"/>
          </p:cNvSpPr>
          <p:nvPr>
            <p:ph type="title"/>
          </p:nvPr>
        </p:nvSpPr>
        <p:spPr>
          <a:xfrm>
            <a:off x="496112" y="685801"/>
            <a:ext cx="2743200" cy="5105400"/>
          </a:xfrm>
        </p:spPr>
        <p:txBody>
          <a:bodyPr>
            <a:normAutofit/>
          </a:bodyPr>
          <a:lstStyle/>
          <a:p>
            <a:pPr algn="l"/>
            <a:r>
              <a:rPr lang="en-IN" sz="3200" b="1">
                <a:solidFill>
                  <a:srgbClr val="FFFFFF"/>
                </a:solidFill>
                <a:latin typeface="Arial Nova" panose="020B0504020202020204" pitchFamily="34" charset="0"/>
              </a:rPr>
              <a:t>Data Analysis:</a:t>
            </a:r>
          </a:p>
        </p:txBody>
      </p:sp>
      <p:grpSp>
        <p:nvGrpSpPr>
          <p:cNvPr id="26"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9AE6F24B-ED07-40F8-9E9F-4F46E72D1D52}"/>
              </a:ext>
            </a:extLst>
          </p:cNvPr>
          <p:cNvSpPr>
            <a:spLocks noGrp="1"/>
          </p:cNvSpPr>
          <p:nvPr>
            <p:ph idx="1"/>
          </p:nvPr>
        </p:nvSpPr>
        <p:spPr>
          <a:xfrm>
            <a:off x="5117106" y="685801"/>
            <a:ext cx="6385918" cy="5105400"/>
          </a:xfrm>
        </p:spPr>
        <p:txBody>
          <a:bodyPr>
            <a:normAutofit/>
          </a:bodyPr>
          <a:lstStyle/>
          <a:p>
            <a:pPr>
              <a:lnSpc>
                <a:spcPct val="90000"/>
              </a:lnSpc>
            </a:pPr>
            <a:r>
              <a:rPr lang="en-IN" sz="1900"/>
              <a:t>The data we’ve selected is the passenger list who survived after the titanic disaster. The data set contains the details of total 891 passengers.</a:t>
            </a:r>
          </a:p>
          <a:p>
            <a:pPr marL="0" indent="0">
              <a:lnSpc>
                <a:spcPct val="90000"/>
              </a:lnSpc>
              <a:buNone/>
            </a:pPr>
            <a:r>
              <a:rPr lang="en-IN" sz="1900"/>
              <a:t>Few columns:</a:t>
            </a:r>
          </a:p>
          <a:p>
            <a:pPr>
              <a:lnSpc>
                <a:spcPct val="90000"/>
              </a:lnSpc>
            </a:pPr>
            <a:r>
              <a:rPr lang="en-IN" sz="1900"/>
              <a:t>Survived- If the traveller lived or died</a:t>
            </a:r>
          </a:p>
          <a:p>
            <a:pPr>
              <a:lnSpc>
                <a:spcPct val="90000"/>
              </a:lnSpc>
            </a:pPr>
            <a:r>
              <a:rPr lang="en-IN" sz="1900"/>
              <a:t>Pclass- passenger division</a:t>
            </a:r>
          </a:p>
          <a:p>
            <a:pPr>
              <a:lnSpc>
                <a:spcPct val="90000"/>
              </a:lnSpc>
            </a:pPr>
            <a:r>
              <a:rPr lang="en-IN" sz="1900"/>
              <a:t>SibSp- no.of siblings/ spouse of a person onboard</a:t>
            </a:r>
          </a:p>
          <a:p>
            <a:pPr>
              <a:lnSpc>
                <a:spcPct val="90000"/>
              </a:lnSpc>
            </a:pPr>
            <a:r>
              <a:rPr lang="en-IN" sz="1900"/>
              <a:t>Parch- no. of parents/children each passenger was touring with</a:t>
            </a:r>
          </a:p>
          <a:p>
            <a:pPr>
              <a:lnSpc>
                <a:spcPct val="90000"/>
              </a:lnSpc>
            </a:pPr>
            <a:r>
              <a:rPr lang="en-IN" sz="1900"/>
              <a:t>Fare- Ticket fare</a:t>
            </a:r>
          </a:p>
          <a:p>
            <a:pPr>
              <a:lnSpc>
                <a:spcPct val="90000"/>
              </a:lnSpc>
            </a:pPr>
            <a:r>
              <a:rPr lang="en-IN" sz="1900"/>
              <a:t>Embarked-Implies where the traveller mounted from</a:t>
            </a:r>
          </a:p>
          <a:p>
            <a:pPr marL="0" indent="0">
              <a:lnSpc>
                <a:spcPct val="90000"/>
              </a:lnSpc>
              <a:buNone/>
            </a:pPr>
            <a:r>
              <a:rPr lang="en-IN" sz="1900"/>
              <a:t>       S-Southampton</a:t>
            </a:r>
          </a:p>
          <a:p>
            <a:pPr marL="0" indent="0">
              <a:lnSpc>
                <a:spcPct val="90000"/>
              </a:lnSpc>
              <a:buNone/>
            </a:pPr>
            <a:r>
              <a:rPr lang="en-IN" sz="1900"/>
              <a:t>       C-Cherbourg</a:t>
            </a:r>
          </a:p>
          <a:p>
            <a:pPr marL="0" indent="0">
              <a:lnSpc>
                <a:spcPct val="90000"/>
              </a:lnSpc>
              <a:buNone/>
            </a:pPr>
            <a:r>
              <a:rPr lang="en-IN" sz="1900"/>
              <a:t>       Q-Queenstown</a:t>
            </a:r>
          </a:p>
        </p:txBody>
      </p:sp>
    </p:spTree>
    <p:extLst>
      <p:ext uri="{BB962C8B-B14F-4D97-AF65-F5344CB8AC3E}">
        <p14:creationId xmlns:p14="http://schemas.microsoft.com/office/powerpoint/2010/main" val="827418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7E03-E084-4E09-AF83-F462B5023A0A}"/>
              </a:ext>
            </a:extLst>
          </p:cNvPr>
          <p:cNvSpPr>
            <a:spLocks noGrp="1"/>
          </p:cNvSpPr>
          <p:nvPr>
            <p:ph type="title"/>
          </p:nvPr>
        </p:nvSpPr>
        <p:spPr>
          <a:xfrm>
            <a:off x="489701" y="0"/>
            <a:ext cx="10018713" cy="1752599"/>
          </a:xfrm>
        </p:spPr>
        <p:txBody>
          <a:bodyPr/>
          <a:lstStyle/>
          <a:p>
            <a:r>
              <a:rPr lang="en-IN" dirty="0"/>
              <a:t>Graph of Parch before Normalization:</a:t>
            </a:r>
          </a:p>
        </p:txBody>
      </p:sp>
      <p:pic>
        <p:nvPicPr>
          <p:cNvPr id="5" name="Content Placeholder 4" descr="Chart, histogram&#10;&#10;Description automatically generated">
            <a:extLst>
              <a:ext uri="{FF2B5EF4-FFF2-40B4-BE49-F238E27FC236}">
                <a16:creationId xmlns:a16="http://schemas.microsoft.com/office/drawing/2014/main" id="{E7F71FE7-75A4-4002-BC2A-3518ECED1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6" y="1612541"/>
            <a:ext cx="8422105" cy="4387206"/>
          </a:xfrm>
        </p:spPr>
      </p:pic>
    </p:spTree>
    <p:extLst>
      <p:ext uri="{BB962C8B-B14F-4D97-AF65-F5344CB8AC3E}">
        <p14:creationId xmlns:p14="http://schemas.microsoft.com/office/powerpoint/2010/main" val="1179077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648E-ED5B-441E-AF9C-4DCE2D3CBD26}"/>
              </a:ext>
            </a:extLst>
          </p:cNvPr>
          <p:cNvSpPr>
            <a:spLocks noGrp="1"/>
          </p:cNvSpPr>
          <p:nvPr>
            <p:ph type="title"/>
          </p:nvPr>
        </p:nvSpPr>
        <p:spPr>
          <a:xfrm>
            <a:off x="-1018258" y="190500"/>
            <a:ext cx="10018713" cy="1752599"/>
          </a:xfrm>
        </p:spPr>
        <p:txBody>
          <a:bodyPr/>
          <a:lstStyle/>
          <a:p>
            <a:r>
              <a:rPr lang="en-IN" dirty="0"/>
              <a:t>After Normalization:</a:t>
            </a:r>
          </a:p>
        </p:txBody>
      </p:sp>
      <p:pic>
        <p:nvPicPr>
          <p:cNvPr id="5" name="Content Placeholder 4" descr="Chart, histogram&#10;&#10;Description automatically generated">
            <a:extLst>
              <a:ext uri="{FF2B5EF4-FFF2-40B4-BE49-F238E27FC236}">
                <a16:creationId xmlns:a16="http://schemas.microsoft.com/office/drawing/2014/main" id="{7E53A810-C394-47F1-A6F4-3AAF407A3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79" y="1546009"/>
            <a:ext cx="9448800" cy="4710411"/>
          </a:xfrm>
        </p:spPr>
      </p:pic>
    </p:spTree>
    <p:extLst>
      <p:ext uri="{BB962C8B-B14F-4D97-AF65-F5344CB8AC3E}">
        <p14:creationId xmlns:p14="http://schemas.microsoft.com/office/powerpoint/2010/main" val="83267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60D2-4AB9-4EF4-8850-B0E1D30F01E7}"/>
              </a:ext>
            </a:extLst>
          </p:cNvPr>
          <p:cNvSpPr>
            <a:spLocks noGrp="1"/>
          </p:cNvSpPr>
          <p:nvPr>
            <p:ph type="title"/>
          </p:nvPr>
        </p:nvSpPr>
        <p:spPr>
          <a:xfrm>
            <a:off x="1227637" y="190500"/>
            <a:ext cx="10018713" cy="1752599"/>
          </a:xfrm>
        </p:spPr>
        <p:txBody>
          <a:bodyPr/>
          <a:lstStyle/>
          <a:p>
            <a:r>
              <a:rPr lang="en-IN" b="1" dirty="0"/>
              <a:t>Hypothesis Testing</a:t>
            </a:r>
          </a:p>
        </p:txBody>
      </p:sp>
      <p:sp>
        <p:nvSpPr>
          <p:cNvPr id="3" name="Content Placeholder 2">
            <a:extLst>
              <a:ext uri="{FF2B5EF4-FFF2-40B4-BE49-F238E27FC236}">
                <a16:creationId xmlns:a16="http://schemas.microsoft.com/office/drawing/2014/main" id="{E3E57298-01FC-4FFC-8C00-40FA739818C7}"/>
              </a:ext>
            </a:extLst>
          </p:cNvPr>
          <p:cNvSpPr>
            <a:spLocks noGrp="1"/>
          </p:cNvSpPr>
          <p:nvPr>
            <p:ph idx="1"/>
          </p:nvPr>
        </p:nvSpPr>
        <p:spPr/>
        <p:txBody>
          <a:bodyPr/>
          <a:lstStyle/>
          <a:p>
            <a:r>
              <a:rPr lang="en-US" b="0" i="0" dirty="0">
                <a:solidFill>
                  <a:srgbClr val="000000"/>
                </a:solidFill>
                <a:effectLst/>
                <a:latin typeface="Helvetica Neue"/>
              </a:rPr>
              <a:t>The two main variables we are </a:t>
            </a:r>
            <a:r>
              <a:rPr lang="en-US" b="0" i="0" dirty="0" err="1">
                <a:solidFill>
                  <a:srgbClr val="000000"/>
                </a:solidFill>
                <a:effectLst/>
                <a:latin typeface="Helvetica Neue"/>
              </a:rPr>
              <a:t>concenred</a:t>
            </a:r>
            <a:r>
              <a:rPr lang="en-US" b="0" i="0" dirty="0">
                <a:solidFill>
                  <a:srgbClr val="000000"/>
                </a:solidFill>
                <a:effectLst/>
                <a:latin typeface="Helvetica Neue"/>
              </a:rPr>
              <a:t> with are "Survived", "</a:t>
            </a:r>
            <a:r>
              <a:rPr lang="en-US" b="0" i="0" dirty="0" err="1">
                <a:solidFill>
                  <a:srgbClr val="000000"/>
                </a:solidFill>
                <a:effectLst/>
                <a:latin typeface="Helvetica Neue"/>
              </a:rPr>
              <a:t>Pclass</a:t>
            </a:r>
            <a:r>
              <a:rPr lang="en-US" b="0" i="0" dirty="0">
                <a:solidFill>
                  <a:srgbClr val="000000"/>
                </a:solidFill>
                <a:effectLst/>
                <a:latin typeface="Helvetica Neue"/>
              </a:rPr>
              <a:t>". "Survived" is a binary variable that refers to whether that person </a:t>
            </a:r>
            <a:r>
              <a:rPr lang="en-US" b="0" i="0" dirty="0" err="1">
                <a:solidFill>
                  <a:srgbClr val="000000"/>
                </a:solidFill>
                <a:effectLst/>
                <a:latin typeface="Helvetica Neue"/>
              </a:rPr>
              <a:t>survivied</a:t>
            </a:r>
            <a:r>
              <a:rPr lang="en-US" b="0" i="0" dirty="0">
                <a:solidFill>
                  <a:srgbClr val="000000"/>
                </a:solidFill>
                <a:effectLst/>
                <a:latin typeface="Helvetica Neue"/>
              </a:rPr>
              <a:t> "</a:t>
            </a:r>
            <a:r>
              <a:rPr lang="en-US" b="0" i="0" dirty="0" err="1">
                <a:solidFill>
                  <a:srgbClr val="000000"/>
                </a:solidFill>
                <a:effectLst/>
                <a:latin typeface="Helvetica Neue"/>
              </a:rPr>
              <a:t>Pclass</a:t>
            </a:r>
            <a:r>
              <a:rPr lang="en-US" b="0" i="0" dirty="0">
                <a:solidFill>
                  <a:srgbClr val="000000"/>
                </a:solidFill>
                <a:effectLst/>
                <a:latin typeface="Helvetica Neue"/>
              </a:rPr>
              <a:t>": is a categorical variable that refers to the class of the person in the ship (first, second, or third) It seems safe to assume that rich people were on the first class while poor were on the third but let's check that using the "Fare" variable which refers to how much people paid.</a:t>
            </a:r>
            <a:endParaRPr lang="en-IN" dirty="0"/>
          </a:p>
        </p:txBody>
      </p:sp>
    </p:spTree>
    <p:extLst>
      <p:ext uri="{BB962C8B-B14F-4D97-AF65-F5344CB8AC3E}">
        <p14:creationId xmlns:p14="http://schemas.microsoft.com/office/powerpoint/2010/main" val="218423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3EFBF58F-1037-47F0-9127-CDD9C51EC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927" y="401053"/>
            <a:ext cx="4599404" cy="3513221"/>
          </a:xfrm>
        </p:spPr>
      </p:pic>
      <p:pic>
        <p:nvPicPr>
          <p:cNvPr id="7" name="Picture 6" descr="Chart, histogram&#10;&#10;Description automatically generated">
            <a:extLst>
              <a:ext uri="{FF2B5EF4-FFF2-40B4-BE49-F238E27FC236}">
                <a16:creationId xmlns:a16="http://schemas.microsoft.com/office/drawing/2014/main" id="{4DAAE224-E509-4C90-A18A-142E354C5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757" y="3075259"/>
            <a:ext cx="5385485" cy="3380061"/>
          </a:xfrm>
          <a:prstGeom prst="rect">
            <a:avLst/>
          </a:prstGeom>
        </p:spPr>
      </p:pic>
    </p:spTree>
    <p:extLst>
      <p:ext uri="{BB962C8B-B14F-4D97-AF65-F5344CB8AC3E}">
        <p14:creationId xmlns:p14="http://schemas.microsoft.com/office/powerpoint/2010/main" val="127700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C90DD-0B61-4AA8-9D68-7D88D089D462}"/>
              </a:ext>
            </a:extLst>
          </p:cNvPr>
          <p:cNvSpPr>
            <a:spLocks noGrp="1"/>
          </p:cNvSpPr>
          <p:nvPr>
            <p:ph idx="1"/>
          </p:nvPr>
        </p:nvSpPr>
        <p:spPr>
          <a:xfrm>
            <a:off x="1484310" y="-156410"/>
            <a:ext cx="10018713" cy="3124201"/>
          </a:xfrm>
        </p:spPr>
        <p:txBody>
          <a:bodyPr/>
          <a:lstStyle/>
          <a:p>
            <a:pPr marL="0" indent="0">
              <a:buNone/>
            </a:pPr>
            <a:r>
              <a:rPr lang="en-IN" dirty="0"/>
              <a:t>Our assumption seems </a:t>
            </a:r>
            <a:r>
              <a:rPr lang="en-IN" dirty="0" err="1"/>
              <a:t>fair.First</a:t>
            </a:r>
            <a:r>
              <a:rPr lang="en-IN" dirty="0"/>
              <a:t> class had rich people who paid more and third class had people who paid less</a:t>
            </a:r>
          </a:p>
        </p:txBody>
      </p:sp>
      <p:pic>
        <p:nvPicPr>
          <p:cNvPr id="5" name="Picture 4" descr="Chart, bar chart&#10;&#10;Description automatically generated">
            <a:extLst>
              <a:ext uri="{FF2B5EF4-FFF2-40B4-BE49-F238E27FC236}">
                <a16:creationId xmlns:a16="http://schemas.microsoft.com/office/drawing/2014/main" id="{3900F8E1-9A9D-45E1-A92A-4BC7ED218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717" y="2018824"/>
            <a:ext cx="9577136" cy="4125302"/>
          </a:xfrm>
          <a:prstGeom prst="rect">
            <a:avLst/>
          </a:prstGeom>
        </p:spPr>
      </p:pic>
    </p:spTree>
    <p:extLst>
      <p:ext uri="{BB962C8B-B14F-4D97-AF65-F5344CB8AC3E}">
        <p14:creationId xmlns:p14="http://schemas.microsoft.com/office/powerpoint/2010/main" val="3567104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9CFFB962-E927-43CF-BE57-FE0D795E4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304800"/>
            <a:ext cx="9785684" cy="3914274"/>
          </a:xfrm>
        </p:spPr>
      </p:pic>
      <p:pic>
        <p:nvPicPr>
          <p:cNvPr id="7" name="Picture 6" descr="Graphical user interface, application, Word&#10;&#10;Description automatically generated">
            <a:extLst>
              <a:ext uri="{FF2B5EF4-FFF2-40B4-BE49-F238E27FC236}">
                <a16:creationId xmlns:a16="http://schemas.microsoft.com/office/drawing/2014/main" id="{EA194EFC-4AFB-40FB-B035-9AFF7E1A2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4390632"/>
            <a:ext cx="8261684" cy="2278789"/>
          </a:xfrm>
          <a:prstGeom prst="rect">
            <a:avLst/>
          </a:prstGeom>
        </p:spPr>
      </p:pic>
    </p:spTree>
    <p:extLst>
      <p:ext uri="{BB962C8B-B14F-4D97-AF65-F5344CB8AC3E}">
        <p14:creationId xmlns:p14="http://schemas.microsoft.com/office/powerpoint/2010/main" val="900782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FB473-5CE4-44C6-8F32-04CD5F1560C7}"/>
              </a:ext>
            </a:extLst>
          </p:cNvPr>
          <p:cNvSpPr>
            <a:spLocks noGrp="1"/>
          </p:cNvSpPr>
          <p:nvPr>
            <p:ph idx="1"/>
          </p:nvPr>
        </p:nvSpPr>
        <p:spPr>
          <a:xfrm>
            <a:off x="1612646" y="2314072"/>
            <a:ext cx="10018713" cy="3124201"/>
          </a:xfrm>
        </p:spPr>
        <p:txBody>
          <a:bodyPr/>
          <a:lstStyle/>
          <a:p>
            <a:pPr algn="l"/>
            <a:r>
              <a:rPr lang="en-US" b="0" i="0" dirty="0">
                <a:solidFill>
                  <a:srgbClr val="000000"/>
                </a:solidFill>
                <a:effectLst/>
                <a:latin typeface="Helvetica Neue"/>
              </a:rPr>
              <a:t>The P-value is very low and it's safe to reject the null hypothesis.</a:t>
            </a:r>
          </a:p>
          <a:p>
            <a:pPr algn="l"/>
            <a:r>
              <a:rPr lang="en-US" b="0" i="0" dirty="0">
                <a:solidFill>
                  <a:srgbClr val="000000"/>
                </a:solidFill>
                <a:effectLst/>
                <a:latin typeface="Helvetica Neue"/>
              </a:rPr>
              <a:t>Conclusion The conclusion is that the provided sample proves a significant correlation between the socioeconomic class and the survival rate. Note that we still can’t establish causation between these two features as we discussed above but we can just make a generalized induction that richer people had a better chance of survival at the ship.</a:t>
            </a:r>
          </a:p>
          <a:p>
            <a:endParaRPr lang="en-IN" dirty="0"/>
          </a:p>
        </p:txBody>
      </p:sp>
      <p:sp>
        <p:nvSpPr>
          <p:cNvPr id="4" name="TextBox 3">
            <a:extLst>
              <a:ext uri="{FF2B5EF4-FFF2-40B4-BE49-F238E27FC236}">
                <a16:creationId xmlns:a16="http://schemas.microsoft.com/office/drawing/2014/main" id="{EE5BFF4E-EBC7-4A1D-A7E2-1C6A62018461}"/>
              </a:ext>
            </a:extLst>
          </p:cNvPr>
          <p:cNvSpPr txBox="1"/>
          <p:nvPr/>
        </p:nvSpPr>
        <p:spPr>
          <a:xfrm>
            <a:off x="1612646" y="1235061"/>
            <a:ext cx="2494594" cy="646331"/>
          </a:xfrm>
          <a:prstGeom prst="rect">
            <a:avLst/>
          </a:prstGeom>
          <a:noFill/>
        </p:spPr>
        <p:txBody>
          <a:bodyPr wrap="none" rtlCol="0">
            <a:spAutoFit/>
          </a:bodyPr>
          <a:lstStyle/>
          <a:p>
            <a:r>
              <a:rPr lang="en-IN" sz="3600" b="1" dirty="0"/>
              <a:t>Conclusion:</a:t>
            </a:r>
          </a:p>
        </p:txBody>
      </p:sp>
    </p:spTree>
    <p:extLst>
      <p:ext uri="{BB962C8B-B14F-4D97-AF65-F5344CB8AC3E}">
        <p14:creationId xmlns:p14="http://schemas.microsoft.com/office/powerpoint/2010/main" val="369681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B05C-123C-48D2-86CB-533258249013}"/>
              </a:ext>
            </a:extLst>
          </p:cNvPr>
          <p:cNvSpPr>
            <a:spLocks noGrp="1"/>
          </p:cNvSpPr>
          <p:nvPr>
            <p:ph type="title"/>
          </p:nvPr>
        </p:nvSpPr>
        <p:spPr>
          <a:xfrm>
            <a:off x="-1788278" y="0"/>
            <a:ext cx="10018713" cy="1752599"/>
          </a:xfrm>
        </p:spPr>
        <p:txBody>
          <a:bodyPr>
            <a:normAutofit/>
          </a:bodyPr>
          <a:lstStyle/>
          <a:p>
            <a:r>
              <a:rPr lang="en-IN" sz="4400" b="1" dirty="0"/>
              <a:t>Correlation:</a:t>
            </a:r>
          </a:p>
        </p:txBody>
      </p:sp>
      <p:pic>
        <p:nvPicPr>
          <p:cNvPr id="5" name="Content Placeholder 4" descr="A picture containing table&#10;&#10;Description automatically generated">
            <a:extLst>
              <a:ext uri="{FF2B5EF4-FFF2-40B4-BE49-F238E27FC236}">
                <a16:creationId xmlns:a16="http://schemas.microsoft.com/office/drawing/2014/main" id="{401AFE40-BED6-47E0-B5FF-B90AD2BCD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602761"/>
            <a:ext cx="9753599" cy="4701785"/>
          </a:xfrm>
        </p:spPr>
      </p:pic>
    </p:spTree>
    <p:extLst>
      <p:ext uri="{BB962C8B-B14F-4D97-AF65-F5344CB8AC3E}">
        <p14:creationId xmlns:p14="http://schemas.microsoft.com/office/powerpoint/2010/main" val="721855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7289D4BA-721E-428F-9B13-5E2D8E55B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812" y="458167"/>
            <a:ext cx="8823156" cy="5942633"/>
          </a:xfrm>
        </p:spPr>
      </p:pic>
    </p:spTree>
    <p:extLst>
      <p:ext uri="{BB962C8B-B14F-4D97-AF65-F5344CB8AC3E}">
        <p14:creationId xmlns:p14="http://schemas.microsoft.com/office/powerpoint/2010/main" val="274645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7731C04C-7B76-471A-B97E-3DB217EC2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097" y="404239"/>
            <a:ext cx="9329629" cy="5916350"/>
          </a:xfrm>
        </p:spPr>
      </p:pic>
    </p:spTree>
    <p:extLst>
      <p:ext uri="{BB962C8B-B14F-4D97-AF65-F5344CB8AC3E}">
        <p14:creationId xmlns:p14="http://schemas.microsoft.com/office/powerpoint/2010/main" val="178944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9BECD020-DBB9-43DC-9340-78ED683AB0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078832"/>
            <a:ext cx="9786323" cy="5049252"/>
          </a:xfrm>
        </p:spPr>
      </p:pic>
      <p:sp>
        <p:nvSpPr>
          <p:cNvPr id="6" name="TextBox 5">
            <a:extLst>
              <a:ext uri="{FF2B5EF4-FFF2-40B4-BE49-F238E27FC236}">
                <a16:creationId xmlns:a16="http://schemas.microsoft.com/office/drawing/2014/main" id="{0D4756D0-B97D-4C54-A9F6-C74252C325A1}"/>
              </a:ext>
            </a:extLst>
          </p:cNvPr>
          <p:cNvSpPr txBox="1"/>
          <p:nvPr/>
        </p:nvSpPr>
        <p:spPr>
          <a:xfrm>
            <a:off x="1828801" y="435233"/>
            <a:ext cx="6336631" cy="461665"/>
          </a:xfrm>
          <a:prstGeom prst="rect">
            <a:avLst/>
          </a:prstGeom>
          <a:noFill/>
        </p:spPr>
        <p:txBody>
          <a:bodyPr wrap="square" rtlCol="0">
            <a:spAutoFit/>
          </a:bodyPr>
          <a:lstStyle/>
          <a:p>
            <a:r>
              <a:rPr lang="en-IN" sz="2400" b="1" dirty="0"/>
              <a:t>Sample of the data set</a:t>
            </a:r>
            <a:r>
              <a:rPr lang="en-IN" dirty="0"/>
              <a:t>:</a:t>
            </a:r>
          </a:p>
        </p:txBody>
      </p:sp>
    </p:spTree>
    <p:extLst>
      <p:ext uri="{BB962C8B-B14F-4D97-AF65-F5344CB8AC3E}">
        <p14:creationId xmlns:p14="http://schemas.microsoft.com/office/powerpoint/2010/main" val="1590326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6A497F48-32D9-4107-B224-BE312DADFD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969" y="850232"/>
            <a:ext cx="9304420" cy="5358063"/>
          </a:xfrm>
        </p:spPr>
      </p:pic>
    </p:spTree>
    <p:extLst>
      <p:ext uri="{BB962C8B-B14F-4D97-AF65-F5344CB8AC3E}">
        <p14:creationId xmlns:p14="http://schemas.microsoft.com/office/powerpoint/2010/main" val="2780882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0874-5C80-4B0E-9CC1-22116AEA5CB9}"/>
              </a:ext>
            </a:extLst>
          </p:cNvPr>
          <p:cNvSpPr>
            <a:spLocks noGrp="1"/>
          </p:cNvSpPr>
          <p:nvPr>
            <p:ph type="title"/>
          </p:nvPr>
        </p:nvSpPr>
        <p:spPr>
          <a:xfrm>
            <a:off x="-1820362" y="190500"/>
            <a:ext cx="10018713" cy="1752599"/>
          </a:xfrm>
        </p:spPr>
        <p:txBody>
          <a:bodyPr/>
          <a:lstStyle/>
          <a:p>
            <a:r>
              <a:rPr lang="en-IN" b="1" dirty="0"/>
              <a:t>Conclusions:</a:t>
            </a:r>
          </a:p>
        </p:txBody>
      </p:sp>
      <p:sp>
        <p:nvSpPr>
          <p:cNvPr id="3" name="Content Placeholder 2">
            <a:extLst>
              <a:ext uri="{FF2B5EF4-FFF2-40B4-BE49-F238E27FC236}">
                <a16:creationId xmlns:a16="http://schemas.microsoft.com/office/drawing/2014/main" id="{43552626-115B-401D-ABF3-59256B7A8C65}"/>
              </a:ext>
            </a:extLst>
          </p:cNvPr>
          <p:cNvSpPr>
            <a:spLocks noGrp="1"/>
          </p:cNvSpPr>
          <p:nvPr>
            <p:ph idx="1"/>
          </p:nvPr>
        </p:nvSpPr>
        <p:spPr/>
        <p:txBody>
          <a:bodyPr>
            <a:normAutofit fontScale="70000" lnSpcReduction="20000"/>
          </a:bodyPr>
          <a:lstStyle/>
          <a:p>
            <a:r>
              <a:rPr lang="en-IN" dirty="0"/>
              <a:t>More than 60% of the passengers had died</a:t>
            </a:r>
          </a:p>
          <a:p>
            <a:r>
              <a:rPr lang="en-IN" dirty="0"/>
              <a:t>The survival chances of a class-1 </a:t>
            </a:r>
            <a:r>
              <a:rPr lang="en-IN" dirty="0" err="1"/>
              <a:t>traveler</a:t>
            </a:r>
            <a:r>
              <a:rPr lang="en-IN" dirty="0"/>
              <a:t> were higher than a class-2 and class-3 </a:t>
            </a:r>
            <a:r>
              <a:rPr lang="en-IN" dirty="0" err="1"/>
              <a:t>traveler</a:t>
            </a:r>
            <a:r>
              <a:rPr lang="en-IN" dirty="0"/>
              <a:t>.</a:t>
            </a:r>
          </a:p>
          <a:p>
            <a:r>
              <a:rPr lang="en-IN" dirty="0"/>
              <a:t>More than 80% of male commuters </a:t>
            </a:r>
            <a:r>
              <a:rPr lang="en-IN" dirty="0" err="1"/>
              <a:t>died,as</a:t>
            </a:r>
            <a:r>
              <a:rPr lang="en-IN" dirty="0"/>
              <a:t> compared to around 70% female commuters.</a:t>
            </a:r>
          </a:p>
          <a:p>
            <a:r>
              <a:rPr lang="en-IN" dirty="0"/>
              <a:t>A larger fraction of children under 10 survived than died.</a:t>
            </a:r>
          </a:p>
          <a:p>
            <a:r>
              <a:rPr lang="en-IN" dirty="0"/>
              <a:t>More than 90% of people travelled alone or with one of their of their sibling or </a:t>
            </a:r>
            <a:r>
              <a:rPr lang="en-IN" dirty="0" err="1"/>
              <a:t>spouse.The</a:t>
            </a:r>
            <a:r>
              <a:rPr lang="en-IN" dirty="0"/>
              <a:t> chances of survival dropped drastically if someone travelled with more than 2 siblings or spouse.</a:t>
            </a:r>
          </a:p>
          <a:p>
            <a:r>
              <a:rPr lang="en-IN" dirty="0"/>
              <a:t>The chances of survival skyrocketed when a traveller travelled alone.</a:t>
            </a:r>
          </a:p>
          <a:p>
            <a:r>
              <a:rPr lang="en-IN" dirty="0"/>
              <a:t>Th higher a tourist paid, the higher would be his chances to survive.</a:t>
            </a:r>
          </a:p>
          <a:p>
            <a:r>
              <a:rPr lang="en-IN" dirty="0"/>
              <a:t>People who boarded from Cherbourg had a higher chance of survival than people who boarded from Southampton or Queenstown.</a:t>
            </a:r>
          </a:p>
        </p:txBody>
      </p:sp>
    </p:spTree>
    <p:extLst>
      <p:ext uri="{BB962C8B-B14F-4D97-AF65-F5344CB8AC3E}">
        <p14:creationId xmlns:p14="http://schemas.microsoft.com/office/powerpoint/2010/main" val="1319752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726EB-7301-4091-B912-5055FADCE6FD}"/>
              </a:ext>
            </a:extLst>
          </p:cNvPr>
          <p:cNvSpPr>
            <a:spLocks noGrp="1"/>
          </p:cNvSpPr>
          <p:nvPr>
            <p:ph idx="1"/>
          </p:nvPr>
        </p:nvSpPr>
        <p:spPr/>
        <p:txBody>
          <a:bodyPr/>
          <a:lstStyle/>
          <a:p>
            <a:r>
              <a:rPr lang="en-IN" dirty="0"/>
              <a:t>BY:</a:t>
            </a:r>
          </a:p>
          <a:p>
            <a:pPr marL="0" indent="0">
              <a:buNone/>
            </a:pPr>
            <a:r>
              <a:rPr lang="en-IN" dirty="0">
                <a:latin typeface="Century" panose="02040604050505020304" pitchFamily="18" charset="0"/>
                <a:ea typeface="Batang" panose="020B0503020000020004" pitchFamily="18" charset="-127"/>
              </a:rPr>
              <a:t>Nikhil </a:t>
            </a:r>
            <a:r>
              <a:rPr lang="en-IN">
                <a:latin typeface="Century" panose="02040604050505020304" pitchFamily="18" charset="0"/>
                <a:ea typeface="Batang" panose="020B0503020000020004" pitchFamily="18" charset="-127"/>
              </a:rPr>
              <a:t>M Adyapak-PES2UG19CS257</a:t>
            </a:r>
            <a:endParaRPr lang="en-IN" dirty="0">
              <a:latin typeface="Century" panose="02040604050505020304" pitchFamily="18" charset="0"/>
              <a:ea typeface="Batang" panose="020B0503020000020004" pitchFamily="18" charset="-127"/>
            </a:endParaRPr>
          </a:p>
          <a:p>
            <a:pPr marL="0" indent="0">
              <a:buNone/>
            </a:pPr>
            <a:r>
              <a:rPr lang="en-IN" dirty="0">
                <a:latin typeface="Century" panose="02040604050505020304" pitchFamily="18" charset="0"/>
                <a:ea typeface="Batang" panose="020B0503020000020004" pitchFamily="18" charset="-127"/>
              </a:rPr>
              <a:t>Minal HR-PES2UG19CS234</a:t>
            </a:r>
          </a:p>
          <a:p>
            <a:pPr marL="0" indent="0">
              <a:buNone/>
            </a:pPr>
            <a:r>
              <a:rPr lang="en-IN" dirty="0">
                <a:latin typeface="Century" panose="02040604050505020304" pitchFamily="18" charset="0"/>
                <a:ea typeface="Batang" panose="020B0503020000020004" pitchFamily="18" charset="-127"/>
              </a:rPr>
              <a:t>Manoj Kumar-PES2UG19CS222</a:t>
            </a:r>
          </a:p>
          <a:p>
            <a:pPr marL="0" indent="0">
              <a:buNone/>
            </a:pPr>
            <a:r>
              <a:rPr lang="en-IN" dirty="0">
                <a:latin typeface="Century" panose="02040604050505020304" pitchFamily="18" charset="0"/>
                <a:ea typeface="Batang" panose="020B0503020000020004" pitchFamily="18" charset="-127"/>
              </a:rPr>
              <a:t>M Satvika-PES2UG19CS207</a:t>
            </a:r>
          </a:p>
        </p:txBody>
      </p:sp>
    </p:spTree>
    <p:extLst>
      <p:ext uri="{BB962C8B-B14F-4D97-AF65-F5344CB8AC3E}">
        <p14:creationId xmlns:p14="http://schemas.microsoft.com/office/powerpoint/2010/main" val="41809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07F6-C904-4235-B454-D08768188EBA}"/>
              </a:ext>
            </a:extLst>
          </p:cNvPr>
          <p:cNvSpPr>
            <a:spLocks noGrp="1"/>
          </p:cNvSpPr>
          <p:nvPr>
            <p:ph type="title"/>
          </p:nvPr>
        </p:nvSpPr>
        <p:spPr>
          <a:xfrm>
            <a:off x="-841795" y="0"/>
            <a:ext cx="10018713" cy="1752599"/>
          </a:xfrm>
        </p:spPr>
        <p:txBody>
          <a:bodyPr/>
          <a:lstStyle/>
          <a:p>
            <a:r>
              <a:rPr lang="en-IN" b="1" dirty="0"/>
              <a:t>Graph Visualization:</a:t>
            </a:r>
          </a:p>
        </p:txBody>
      </p:sp>
      <p:pic>
        <p:nvPicPr>
          <p:cNvPr id="5" name="Content Placeholder 4" descr="Chart, histogram&#10;&#10;Description automatically generated">
            <a:extLst>
              <a:ext uri="{FF2B5EF4-FFF2-40B4-BE49-F238E27FC236}">
                <a16:creationId xmlns:a16="http://schemas.microsoft.com/office/drawing/2014/main" id="{AC74A633-4E49-45E4-B25A-5ADFCDA8B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442" y="1395663"/>
            <a:ext cx="8213558" cy="5101390"/>
          </a:xfrm>
        </p:spPr>
      </p:pic>
    </p:spTree>
    <p:extLst>
      <p:ext uri="{BB962C8B-B14F-4D97-AF65-F5344CB8AC3E}">
        <p14:creationId xmlns:p14="http://schemas.microsoft.com/office/powerpoint/2010/main" val="119959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6B89644C-3B85-4FA3-B43D-825FFE861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892131"/>
            <a:ext cx="10018712" cy="4808625"/>
          </a:xfrm>
        </p:spPr>
      </p:pic>
    </p:spTree>
    <p:extLst>
      <p:ext uri="{BB962C8B-B14F-4D97-AF65-F5344CB8AC3E}">
        <p14:creationId xmlns:p14="http://schemas.microsoft.com/office/powerpoint/2010/main" val="309334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6A57487-8B68-42CA-B782-B33D95FF9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980" y="280737"/>
            <a:ext cx="7613324" cy="6296526"/>
          </a:xfrm>
          <a:prstGeom prst="rect">
            <a:avLst/>
          </a:prstGeom>
        </p:spPr>
      </p:pic>
    </p:spTree>
    <p:extLst>
      <p:ext uri="{BB962C8B-B14F-4D97-AF65-F5344CB8AC3E}">
        <p14:creationId xmlns:p14="http://schemas.microsoft.com/office/powerpoint/2010/main" val="4088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2477D7D6-8684-4706-99B5-434A3F6FD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678" y="625642"/>
            <a:ext cx="8748533" cy="5325979"/>
          </a:xfrm>
          <a:prstGeom prst="rect">
            <a:avLst/>
          </a:prstGeom>
        </p:spPr>
      </p:pic>
    </p:spTree>
    <p:extLst>
      <p:ext uri="{BB962C8B-B14F-4D97-AF65-F5344CB8AC3E}">
        <p14:creationId xmlns:p14="http://schemas.microsoft.com/office/powerpoint/2010/main" val="133802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1B5F7FB1-4A4F-4B27-8F15-9EC181361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694" y="346780"/>
            <a:ext cx="8566628" cy="6164439"/>
          </a:xfrm>
          <a:prstGeom prst="rect">
            <a:avLst/>
          </a:prstGeom>
        </p:spPr>
      </p:pic>
    </p:spTree>
    <p:extLst>
      <p:ext uri="{BB962C8B-B14F-4D97-AF65-F5344CB8AC3E}">
        <p14:creationId xmlns:p14="http://schemas.microsoft.com/office/powerpoint/2010/main" val="210923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4C75-3A7C-4F98-B025-5E8F8C4DEBED}"/>
              </a:ext>
            </a:extLst>
          </p:cNvPr>
          <p:cNvSpPr>
            <a:spLocks noGrp="1"/>
          </p:cNvSpPr>
          <p:nvPr>
            <p:ph type="title"/>
          </p:nvPr>
        </p:nvSpPr>
        <p:spPr>
          <a:xfrm>
            <a:off x="329279" y="0"/>
            <a:ext cx="10018713" cy="1752599"/>
          </a:xfrm>
        </p:spPr>
        <p:txBody>
          <a:bodyPr/>
          <a:lstStyle/>
          <a:p>
            <a:r>
              <a:rPr lang="en-IN" b="1" dirty="0"/>
              <a:t>Normalization and Standardization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37805B0-9EE7-4099-BADE-0D2868819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432" y="1331495"/>
            <a:ext cx="9593179" cy="4973051"/>
          </a:xfrm>
        </p:spPr>
      </p:pic>
    </p:spTree>
    <p:extLst>
      <p:ext uri="{BB962C8B-B14F-4D97-AF65-F5344CB8AC3E}">
        <p14:creationId xmlns:p14="http://schemas.microsoft.com/office/powerpoint/2010/main" val="2649208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124</TotalTime>
  <Words>498</Words>
  <Application>Microsoft Office PowerPoint</Application>
  <PresentationFormat>Widescreen</PresentationFormat>
  <Paragraphs>50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Nova</vt:lpstr>
      <vt:lpstr>Century</vt:lpstr>
      <vt:lpstr>Corbel</vt:lpstr>
      <vt:lpstr>Helvetica Neue</vt:lpstr>
      <vt:lpstr>Parallax</vt:lpstr>
      <vt:lpstr>Statistics for Data Science-Project</vt:lpstr>
      <vt:lpstr>Data Analysis:</vt:lpstr>
      <vt:lpstr>PowerPoint Presentation</vt:lpstr>
      <vt:lpstr>Graph Visualization:</vt:lpstr>
      <vt:lpstr>PowerPoint Presentation</vt:lpstr>
      <vt:lpstr>PowerPoint Presentation</vt:lpstr>
      <vt:lpstr>PowerPoint Presentation</vt:lpstr>
      <vt:lpstr>PowerPoint Presentation</vt:lpstr>
      <vt:lpstr>Normalization and Standardization</vt:lpstr>
      <vt:lpstr>Graph of Fare before normalization:</vt:lpstr>
      <vt:lpstr>After Normalization:</vt:lpstr>
      <vt:lpstr>Graph of Age before Normalization:</vt:lpstr>
      <vt:lpstr>After Normalization:</vt:lpstr>
      <vt:lpstr>Graph of Survived before Normalization:</vt:lpstr>
      <vt:lpstr>After Normalization:</vt:lpstr>
      <vt:lpstr>Graph of Pclass before Normalization:</vt:lpstr>
      <vt:lpstr>After Normalization:</vt:lpstr>
      <vt:lpstr>Graph of SibSp before Normalization:</vt:lpstr>
      <vt:lpstr>After Normalization:</vt:lpstr>
      <vt:lpstr>Graph of Parch before Normalization:</vt:lpstr>
      <vt:lpstr>After Normalization:</vt:lpstr>
      <vt:lpstr>Hypothesis Testing</vt:lpstr>
      <vt:lpstr>PowerPoint Presentation</vt:lpstr>
      <vt:lpstr>PowerPoint Presentation</vt:lpstr>
      <vt:lpstr>PowerPoint Presentation</vt:lpstr>
      <vt:lpstr>PowerPoint Presentation</vt:lpstr>
      <vt:lpstr>Correlation:</vt:lpstr>
      <vt:lpstr>PowerPoint Presentation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Data Science-Project</dc:title>
  <dc:creator>satvika M</dc:creator>
  <cp:lastModifiedBy>satvika M</cp:lastModifiedBy>
  <cp:revision>14</cp:revision>
  <dcterms:created xsi:type="dcterms:W3CDTF">2020-10-29T05:37:57Z</dcterms:created>
  <dcterms:modified xsi:type="dcterms:W3CDTF">2020-10-29T08:07:21Z</dcterms:modified>
</cp:coreProperties>
</file>