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70" r:id="rId4"/>
    <p:sldId id="258" r:id="rId5"/>
    <p:sldId id="260" r:id="rId6"/>
    <p:sldId id="259" r:id="rId7"/>
    <p:sldId id="261" r:id="rId8"/>
    <p:sldId id="262" r:id="rId9"/>
    <p:sldId id="263" r:id="rId10"/>
    <p:sldId id="264" r:id="rId11"/>
    <p:sldId id="265" r:id="rId12"/>
    <p:sldId id="266" r:id="rId13"/>
    <p:sldId id="267" r:id="rId14"/>
    <p:sldId id="273" r:id="rId15"/>
    <p:sldId id="268" r:id="rId16"/>
    <p:sldId id="271" r:id="rId17"/>
    <p:sldId id="269"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AAD4866-D220-4E4A-A81E-9245FE914609}" type="datetimeFigureOut">
              <a:rPr lang="en-IN" smtClean="0"/>
              <a:t>23-03-2025</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3C8F33F-29C0-46D0-BD6B-DC0FDC393763}"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D4866-D220-4E4A-A81E-9245FE914609}"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D4866-D220-4E4A-A81E-9245FE914609}"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AD4866-D220-4E4A-A81E-9245FE914609}"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D4866-D220-4E4A-A81E-9245FE914609}"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AAD4866-D220-4E4A-A81E-9245FE914609}"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8F33F-29C0-46D0-BD6B-DC0FDC393763}"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AD4866-D220-4E4A-A81E-9245FE914609}"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AD4866-D220-4E4A-A81E-9245FE914609}" type="datetimeFigureOut">
              <a:rPr lang="en-IN" smtClean="0"/>
              <a:t>23-03-2025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D4866-D220-4E4A-A81E-9245FE914609}" type="datetimeFigureOut">
              <a:rPr lang="en-IN" smtClean="0"/>
              <a:t>23-03-2025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AAD4866-D220-4E4A-A81E-9245FE914609}" type="datetimeFigureOut">
              <a:rPr lang="en-IN" smtClean="0"/>
              <a:t>23-03-2025</a:t>
            </a:fld>
            <a:endParaRPr lang="en-IN"/>
          </a:p>
        </p:txBody>
      </p:sp>
      <p:sp>
        <p:nvSpPr>
          <p:cNvPr id="7" name="Slide Number Placeholder 6"/>
          <p:cNvSpPr>
            <a:spLocks noGrp="1"/>
          </p:cNvSpPr>
          <p:nvPr>
            <p:ph type="sldNum" sz="quarter" idx="12"/>
          </p:nvPr>
        </p:nvSpPr>
        <p:spPr/>
        <p:txBody>
          <a:bodyPr/>
          <a:lstStyle/>
          <a:p>
            <a:fld id="{43C8F33F-29C0-46D0-BD6B-DC0FDC393763}"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D4866-D220-4E4A-A81E-9245FE914609}" type="datetimeFigureOut">
              <a:rPr lang="en-IN" smtClean="0"/>
              <a:t>23-03-2025</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43C8F33F-29C0-46D0-BD6B-DC0FDC39376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AAD4866-D220-4E4A-A81E-9245FE914609}" type="datetimeFigureOut">
              <a:rPr lang="en-IN" smtClean="0"/>
              <a:t>23-03-2025</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3C8F33F-29C0-46D0-BD6B-DC0FDC3937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latin typeface="Cambria" pitchFamily="18" charset="0"/>
                <a:ea typeface="Cambria" pitchFamily="18" charset="0"/>
              </a:rPr>
              <a:t>Employee Attrition Prediction</a:t>
            </a:r>
            <a:endParaRPr lang="en-IN" dirty="0">
              <a:latin typeface="Cambria" pitchFamily="18" charset="0"/>
              <a:ea typeface="Cambria" pitchFamily="18" charset="0"/>
            </a:endParaRPr>
          </a:p>
        </p:txBody>
      </p:sp>
      <p:sp>
        <p:nvSpPr>
          <p:cNvPr id="3" name="Subtitle 2"/>
          <p:cNvSpPr>
            <a:spLocks noGrp="1"/>
          </p:cNvSpPr>
          <p:nvPr>
            <p:ph type="subTitle" idx="1"/>
          </p:nvPr>
        </p:nvSpPr>
        <p:spPr/>
        <p:txBody>
          <a:bodyPr>
            <a:normAutofit fontScale="70000" lnSpcReduction="20000"/>
          </a:bodyPr>
          <a:lstStyle/>
          <a:p>
            <a:r>
              <a:rPr lang="en-IN" dirty="0" smtClean="0">
                <a:latin typeface="Californian FB" pitchFamily="18" charset="0"/>
              </a:rPr>
              <a:t>Presented By: </a:t>
            </a:r>
          </a:p>
          <a:p>
            <a:r>
              <a:rPr lang="en-IN" dirty="0" smtClean="0">
                <a:latin typeface="Californian FB" pitchFamily="18" charset="0"/>
              </a:rPr>
              <a:t>Nikhil </a:t>
            </a:r>
            <a:r>
              <a:rPr lang="en-IN" dirty="0" smtClean="0">
                <a:latin typeface="Californian FB" pitchFamily="18" charset="0"/>
              </a:rPr>
              <a:t>Agrawal (Team Leader)</a:t>
            </a:r>
            <a:endParaRPr lang="en-IN" dirty="0" smtClean="0">
              <a:latin typeface="Californian FB" pitchFamily="18" charset="0"/>
            </a:endParaRPr>
          </a:p>
          <a:p>
            <a:r>
              <a:rPr lang="en-IN" dirty="0" err="1" smtClean="0">
                <a:latin typeface="Californian FB" pitchFamily="18" charset="0"/>
              </a:rPr>
              <a:t>Ansh</a:t>
            </a:r>
            <a:r>
              <a:rPr lang="en-IN" dirty="0" smtClean="0">
                <a:latin typeface="Californian FB" pitchFamily="18" charset="0"/>
              </a:rPr>
              <a:t> </a:t>
            </a:r>
            <a:r>
              <a:rPr lang="en-IN" dirty="0" err="1" smtClean="0">
                <a:latin typeface="Californian FB" pitchFamily="18" charset="0"/>
              </a:rPr>
              <a:t>Dubey</a:t>
            </a:r>
            <a:endParaRPr lang="en-IN" dirty="0" smtClean="0">
              <a:latin typeface="Californian FB" pitchFamily="18" charset="0"/>
            </a:endParaRPr>
          </a:p>
          <a:p>
            <a:r>
              <a:rPr lang="en-IN" dirty="0" err="1" smtClean="0">
                <a:latin typeface="Californian FB" pitchFamily="18" charset="0"/>
              </a:rPr>
              <a:t>Rohit</a:t>
            </a:r>
            <a:r>
              <a:rPr lang="en-IN" dirty="0" smtClean="0">
                <a:latin typeface="Californian FB" pitchFamily="18" charset="0"/>
              </a:rPr>
              <a:t> </a:t>
            </a:r>
            <a:r>
              <a:rPr lang="en-IN" dirty="0" err="1" smtClean="0">
                <a:latin typeface="Californian FB" pitchFamily="18" charset="0"/>
              </a:rPr>
              <a:t>Choudhary</a:t>
            </a:r>
            <a:endParaRPr lang="en-IN" dirty="0" smtClean="0">
              <a:latin typeface="Californian FB" pitchFamily="18" charset="0"/>
            </a:endParaRPr>
          </a:p>
          <a:p>
            <a:r>
              <a:rPr lang="en-IN" dirty="0" err="1" smtClean="0">
                <a:latin typeface="Californian FB" pitchFamily="18" charset="0"/>
              </a:rPr>
              <a:t>Govind</a:t>
            </a:r>
            <a:r>
              <a:rPr lang="en-IN" dirty="0" smtClean="0">
                <a:latin typeface="Californian FB" pitchFamily="18" charset="0"/>
              </a:rPr>
              <a:t> </a:t>
            </a:r>
            <a:r>
              <a:rPr lang="en-IN" dirty="0" err="1" smtClean="0">
                <a:latin typeface="Californian FB" pitchFamily="18" charset="0"/>
              </a:rPr>
              <a:t>Upadhyay</a:t>
            </a:r>
            <a:endParaRPr lang="en-IN" dirty="0" smtClean="0">
              <a:latin typeface="Californian FB" pitchFamily="18" charset="0"/>
            </a:endParaRPr>
          </a:p>
          <a:p>
            <a:r>
              <a:rPr lang="en-IN" dirty="0" err="1" smtClean="0">
                <a:latin typeface="Californian FB" pitchFamily="18" charset="0"/>
              </a:rPr>
              <a:t>Vikas</a:t>
            </a:r>
            <a:r>
              <a:rPr lang="en-IN" dirty="0" smtClean="0">
                <a:latin typeface="Californian FB" pitchFamily="18" charset="0"/>
              </a:rPr>
              <a:t> Kumar</a:t>
            </a:r>
            <a:endParaRPr lang="en-IN" dirty="0">
              <a:latin typeface="Californian FB" pitchFamily="18" charset="0"/>
            </a:endParaRPr>
          </a:p>
        </p:txBody>
      </p:sp>
    </p:spTree>
    <p:extLst>
      <p:ext uri="{BB962C8B-B14F-4D97-AF65-F5344CB8AC3E}">
        <p14:creationId xmlns:p14="http://schemas.microsoft.com/office/powerpoint/2010/main" val="3411827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Cambria" pitchFamily="18" charset="0"/>
                <a:ea typeface="Cambria" pitchFamily="18" charset="0"/>
              </a:rPr>
              <a:t>Predictive </a:t>
            </a:r>
            <a:r>
              <a:rPr lang="en-IN" dirty="0" smtClean="0">
                <a:latin typeface="Cambria" pitchFamily="18" charset="0"/>
                <a:ea typeface="Cambria" pitchFamily="18" charset="0"/>
              </a:rPr>
              <a:t>models</a:t>
            </a:r>
            <a:endParaRPr lang="en-IN" dirty="0">
              <a:latin typeface="Cambria" pitchFamily="18" charset="0"/>
              <a:ea typeface="Cambria"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b="1" dirty="0" smtClean="0">
                <a:latin typeface="Mongolian Baiti" pitchFamily="66" charset="0"/>
                <a:cs typeface="Mongolian Baiti" pitchFamily="66" charset="0"/>
              </a:rPr>
              <a:t>Random </a:t>
            </a:r>
            <a:r>
              <a:rPr lang="en-US" b="1" dirty="0">
                <a:latin typeface="Mongolian Baiti" pitchFamily="66" charset="0"/>
                <a:cs typeface="Mongolian Baiti" pitchFamily="66" charset="0"/>
              </a:rPr>
              <a:t>Forest</a:t>
            </a:r>
            <a:r>
              <a:rPr lang="en-US" dirty="0">
                <a:latin typeface="Mongolian Baiti" pitchFamily="66" charset="0"/>
                <a:cs typeface="Mongolian Baiti" pitchFamily="66" charset="0"/>
              </a:rPr>
              <a:t>: </a:t>
            </a:r>
            <a:r>
              <a:rPr lang="en-US" dirty="0">
                <a:latin typeface="Californian FB" pitchFamily="18" charset="0"/>
                <a:ea typeface="Cambria" pitchFamily="18" charset="0"/>
              </a:rPr>
              <a:t>An ensemble learning method that builds multiple decision trees and averages their predictions. It’s more robust than a single decision tree and reduces </a:t>
            </a:r>
            <a:r>
              <a:rPr lang="en-US" dirty="0" err="1">
                <a:latin typeface="Californian FB" pitchFamily="18" charset="0"/>
                <a:ea typeface="Cambria" pitchFamily="18" charset="0"/>
              </a:rPr>
              <a:t>overfitting</a:t>
            </a:r>
            <a:r>
              <a:rPr lang="en-US" dirty="0" smtClean="0">
                <a:latin typeface="Californian FB" pitchFamily="18" charset="0"/>
                <a:ea typeface="Cambria" pitchFamily="18" charset="0"/>
              </a:rPr>
              <a:t>.</a:t>
            </a:r>
          </a:p>
          <a:p>
            <a:pPr>
              <a:buFont typeface="Wingdings" pitchFamily="2" charset="2"/>
              <a:buChar char="q"/>
            </a:pPr>
            <a:r>
              <a:rPr lang="en-US" b="1" dirty="0">
                <a:latin typeface="Mongolian Baiti" pitchFamily="66" charset="0"/>
                <a:cs typeface="Mongolian Baiti" pitchFamily="66" charset="0"/>
              </a:rPr>
              <a:t>Support Vector Machines (SVM)</a:t>
            </a:r>
            <a:r>
              <a:rPr lang="en-US" dirty="0">
                <a:latin typeface="Mongolian Baiti" pitchFamily="66" charset="0"/>
                <a:cs typeface="Mongolian Baiti" pitchFamily="66" charset="0"/>
              </a:rPr>
              <a:t>: </a:t>
            </a:r>
            <a:r>
              <a:rPr lang="en-US" dirty="0">
                <a:latin typeface="Californian FB" pitchFamily="18" charset="0"/>
                <a:ea typeface="Cambria" pitchFamily="18" charset="0"/>
              </a:rPr>
              <a:t>A powerful algorithm that can handle both linear and non-linear classification by finding a </a:t>
            </a:r>
            <a:r>
              <a:rPr lang="en-US" dirty="0" err="1">
                <a:latin typeface="Californian FB" pitchFamily="18" charset="0"/>
                <a:ea typeface="Cambria" pitchFamily="18" charset="0"/>
              </a:rPr>
              <a:t>hyperplane</a:t>
            </a:r>
            <a:r>
              <a:rPr lang="en-US" dirty="0">
                <a:latin typeface="Californian FB" pitchFamily="18" charset="0"/>
                <a:ea typeface="Cambria" pitchFamily="18" charset="0"/>
              </a:rPr>
              <a:t> that separates the classes.</a:t>
            </a:r>
            <a:endParaRPr lang="en-IN" dirty="0">
              <a:latin typeface="Californian FB" pitchFamily="18" charset="0"/>
              <a:ea typeface="Cambria" pitchFamily="18" charset="0"/>
            </a:endParaRPr>
          </a:p>
        </p:txBody>
      </p:sp>
    </p:spTree>
    <p:extLst>
      <p:ext uri="{BB962C8B-B14F-4D97-AF65-F5344CB8AC3E}">
        <p14:creationId xmlns:p14="http://schemas.microsoft.com/office/powerpoint/2010/main" val="717045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ambria" pitchFamily="18" charset="0"/>
                <a:ea typeface="Cambria" pitchFamily="18" charset="0"/>
              </a:rPr>
              <a:t>Model Training, Testing and </a:t>
            </a:r>
            <a:r>
              <a:rPr lang="en-IN" dirty="0" smtClean="0">
                <a:latin typeface="Cambria" pitchFamily="18" charset="0"/>
                <a:ea typeface="Cambria" pitchFamily="18" charset="0"/>
              </a:rPr>
              <a:t>Validation</a:t>
            </a:r>
            <a:endParaRPr lang="en-IN" dirty="0">
              <a:latin typeface="Cambria" pitchFamily="18" charset="0"/>
              <a:ea typeface="Cambria"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969" y="2324100"/>
            <a:ext cx="6315075" cy="3508375"/>
          </a:xfrm>
        </p:spPr>
      </p:pic>
    </p:spTree>
    <p:extLst>
      <p:ext uri="{BB962C8B-B14F-4D97-AF65-F5344CB8AC3E}">
        <p14:creationId xmlns:p14="http://schemas.microsoft.com/office/powerpoint/2010/main" val="4285898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Cambria" pitchFamily="18" charset="0"/>
                <a:ea typeface="Cambria" pitchFamily="18" charset="0"/>
              </a:rPr>
              <a:t>Model Results and </a:t>
            </a:r>
            <a:r>
              <a:rPr lang="en-IN" dirty="0" smtClean="0">
                <a:latin typeface="Cambria" pitchFamily="18" charset="0"/>
                <a:ea typeface="Cambria" pitchFamily="18" charset="0"/>
              </a:rPr>
              <a:t>comparison</a:t>
            </a:r>
            <a:endParaRPr lang="en-IN" dirty="0">
              <a:latin typeface="Cambria" pitchFamily="18" charset="0"/>
              <a:ea typeface="Cambria" pitchFamily="18" charset="0"/>
            </a:endParaRPr>
          </a:p>
        </p:txBody>
      </p:sp>
      <p:sp>
        <p:nvSpPr>
          <p:cNvPr id="3" name="Content Placeholder 2"/>
          <p:cNvSpPr>
            <a:spLocks noGrp="1"/>
          </p:cNvSpPr>
          <p:nvPr>
            <p:ph idx="1"/>
          </p:nvPr>
        </p:nvSpPr>
        <p:spPr/>
        <p:txBody>
          <a:bodyPr/>
          <a:lstStyle/>
          <a:p>
            <a:pPr marL="6858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84887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985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Cambria" pitchFamily="18" charset="0"/>
                <a:ea typeface="Cambria" pitchFamily="18" charset="0"/>
              </a:rPr>
              <a:t>Feature </a:t>
            </a:r>
            <a:r>
              <a:rPr lang="en-IN" dirty="0" smtClean="0">
                <a:latin typeface="Cambria" pitchFamily="18" charset="0"/>
                <a:ea typeface="Cambria" pitchFamily="18" charset="0"/>
              </a:rPr>
              <a:t>Importance</a:t>
            </a:r>
            <a:endParaRPr lang="en-IN" dirty="0">
              <a:latin typeface="Cambria" pitchFamily="18" charset="0"/>
              <a:ea typeface="Cambria" pitchFamily="18" charset="0"/>
            </a:endParaRPr>
          </a:p>
        </p:txBody>
      </p:sp>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Definition: </a:t>
            </a:r>
            <a:r>
              <a:rPr lang="en-US" dirty="0">
                <a:latin typeface="Californian FB" pitchFamily="18" charset="0"/>
              </a:rPr>
              <a:t>Features in machine learning, also known as variables or attributes, are individual measurable properties or characteristics of the phenomena being observed</a:t>
            </a:r>
            <a:r>
              <a:rPr lang="en-US" dirty="0" smtClean="0">
                <a:latin typeface="Californian FB" pitchFamily="18" charset="0"/>
              </a:rPr>
              <a:t>.</a:t>
            </a:r>
          </a:p>
          <a:p>
            <a:r>
              <a:rPr lang="en-US" dirty="0" smtClean="0">
                <a:latin typeface="Mongolian Baiti" pitchFamily="66" charset="0"/>
                <a:cs typeface="Mongolian Baiti" pitchFamily="66" charset="0"/>
              </a:rPr>
              <a:t>Importance: </a:t>
            </a:r>
          </a:p>
          <a:p>
            <a:pPr marL="582930" indent="-514350">
              <a:buFont typeface="+mj-lt"/>
              <a:buAutoNum type="romanUcPeriod"/>
            </a:pPr>
            <a:r>
              <a:rPr lang="en-US" dirty="0" smtClean="0">
                <a:latin typeface="Californian FB" pitchFamily="18" charset="0"/>
                <a:cs typeface="Mongolian Baiti" pitchFamily="66" charset="0"/>
              </a:rPr>
              <a:t>Enhanced Model Performance</a:t>
            </a:r>
          </a:p>
          <a:p>
            <a:pPr marL="582930" indent="-514350">
              <a:buFont typeface="+mj-lt"/>
              <a:buAutoNum type="romanUcPeriod"/>
            </a:pPr>
            <a:r>
              <a:rPr lang="en-US" dirty="0" smtClean="0">
                <a:latin typeface="Californian FB" pitchFamily="18" charset="0"/>
                <a:cs typeface="Mongolian Baiti" pitchFamily="66" charset="0"/>
              </a:rPr>
              <a:t>Faster Training Times</a:t>
            </a:r>
          </a:p>
          <a:p>
            <a:pPr marL="582930" indent="-514350">
              <a:buFont typeface="+mj-lt"/>
              <a:buAutoNum type="romanUcPeriod"/>
            </a:pPr>
            <a:r>
              <a:rPr lang="en-US" dirty="0" smtClean="0">
                <a:latin typeface="Californian FB" pitchFamily="18" charset="0"/>
                <a:cs typeface="Mongolian Baiti" pitchFamily="66" charset="0"/>
              </a:rPr>
              <a:t>Reduced </a:t>
            </a:r>
            <a:r>
              <a:rPr lang="en-US" dirty="0" err="1" smtClean="0">
                <a:latin typeface="Californian FB" pitchFamily="18" charset="0"/>
                <a:cs typeface="Mongolian Baiti" pitchFamily="66" charset="0"/>
              </a:rPr>
              <a:t>Overfitting</a:t>
            </a:r>
            <a:endParaRPr lang="en-US" dirty="0" smtClean="0">
              <a:latin typeface="Californian FB" pitchFamily="18" charset="0"/>
              <a:cs typeface="Mongolian Baiti" pitchFamily="66" charset="0"/>
            </a:endParaRPr>
          </a:p>
        </p:txBody>
      </p:sp>
    </p:spTree>
    <p:extLst>
      <p:ext uri="{BB962C8B-B14F-4D97-AF65-F5344CB8AC3E}">
        <p14:creationId xmlns:p14="http://schemas.microsoft.com/office/powerpoint/2010/main" val="2019501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780928"/>
            <a:ext cx="6192688" cy="1143000"/>
          </a:xfrm>
        </p:spPr>
        <p:txBody>
          <a:bodyPr>
            <a:normAutofit fontScale="90000"/>
          </a:bodyPr>
          <a:lstStyle/>
          <a:p>
            <a:r>
              <a:rPr lang="en-IN" sz="8000" dirty="0" smtClean="0">
                <a:latin typeface="Cambria" pitchFamily="18" charset="0"/>
                <a:ea typeface="Cambria" pitchFamily="18" charset="0"/>
              </a:rPr>
              <a:t>Demonstration</a:t>
            </a:r>
            <a:endParaRPr lang="en-IN" sz="8000" dirty="0">
              <a:latin typeface="Cambria" pitchFamily="18" charset="0"/>
              <a:ea typeface="Cambria" pitchFamily="18" charset="0"/>
            </a:endParaRPr>
          </a:p>
        </p:txBody>
      </p:sp>
    </p:spTree>
    <p:extLst>
      <p:ext uri="{BB962C8B-B14F-4D97-AF65-F5344CB8AC3E}">
        <p14:creationId xmlns:p14="http://schemas.microsoft.com/office/powerpoint/2010/main" val="134875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Californian FB" pitchFamily="18" charset="0"/>
              </a:rPr>
              <a:t>Conclusion</a:t>
            </a:r>
            <a:endParaRPr lang="en-IN" dirty="0"/>
          </a:p>
        </p:txBody>
      </p:sp>
      <p:sp>
        <p:nvSpPr>
          <p:cNvPr id="3" name="Content Placeholder 2"/>
          <p:cNvSpPr>
            <a:spLocks noGrp="1"/>
          </p:cNvSpPr>
          <p:nvPr>
            <p:ph idx="1"/>
          </p:nvPr>
        </p:nvSpPr>
        <p:spPr/>
        <p:txBody>
          <a:bodyPr>
            <a:normAutofit/>
          </a:bodyPr>
          <a:lstStyle/>
          <a:p>
            <a:pPr marL="68580" indent="0">
              <a:buNone/>
            </a:pPr>
            <a:r>
              <a:rPr lang="en-US" dirty="0">
                <a:latin typeface="Cambria" pitchFamily="18" charset="0"/>
                <a:ea typeface="Cambria" pitchFamily="18" charset="0"/>
              </a:rPr>
              <a:t>Building a predictive model for employee attrition can provide actionable insights into the factors influencing turnover and help HR departments develop targeted retention strategies. By carefully selecting the right model, preprocessing the data, and validating the results, organizations can identify employees at risk of leaving and take preventive measures to reduce attrition.</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1287143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fornian FB" pitchFamily="18" charset="0"/>
              </a:rPr>
              <a:t>References</a:t>
            </a:r>
            <a:r>
              <a:rPr lang="en-IN" dirty="0" smtClean="0"/>
              <a:t> and Tools</a:t>
            </a:r>
            <a:endParaRPr lang="en-IN" dirty="0"/>
          </a:p>
        </p:txBody>
      </p:sp>
      <p:sp>
        <p:nvSpPr>
          <p:cNvPr id="3" name="Text Placeholder 2"/>
          <p:cNvSpPr>
            <a:spLocks noGrp="1"/>
          </p:cNvSpPr>
          <p:nvPr>
            <p:ph type="body" idx="1"/>
          </p:nvPr>
        </p:nvSpPr>
        <p:spPr/>
        <p:txBody>
          <a:bodyPr/>
          <a:lstStyle/>
          <a:p>
            <a:r>
              <a:rPr lang="en-IN" dirty="0" smtClean="0">
                <a:latin typeface="Californian FB" pitchFamily="18" charset="0"/>
              </a:rPr>
              <a:t>References</a:t>
            </a:r>
            <a:endParaRPr lang="en-IN" dirty="0">
              <a:latin typeface="Californian FB" pitchFamily="18" charset="0"/>
            </a:endParaRPr>
          </a:p>
        </p:txBody>
      </p:sp>
      <p:sp>
        <p:nvSpPr>
          <p:cNvPr id="4" name="Content Placeholder 3"/>
          <p:cNvSpPr>
            <a:spLocks noGrp="1"/>
          </p:cNvSpPr>
          <p:nvPr>
            <p:ph sz="half" idx="2"/>
          </p:nvPr>
        </p:nvSpPr>
        <p:spPr/>
        <p:txBody>
          <a:bodyPr/>
          <a:lstStyle/>
          <a:p>
            <a:r>
              <a:rPr lang="en-IN" dirty="0" smtClean="0">
                <a:latin typeface="Cambria" pitchFamily="18" charset="0"/>
                <a:ea typeface="Cambria" pitchFamily="18" charset="0"/>
              </a:rPr>
              <a:t>YouTube</a:t>
            </a:r>
          </a:p>
          <a:p>
            <a:r>
              <a:rPr lang="en-IN" dirty="0" err="1" smtClean="0">
                <a:latin typeface="Cambria" pitchFamily="18" charset="0"/>
                <a:ea typeface="Cambria" pitchFamily="18" charset="0"/>
              </a:rPr>
              <a:t>Kaggle</a:t>
            </a:r>
            <a:endParaRPr lang="en-IN" dirty="0" smtClean="0">
              <a:latin typeface="Cambria" pitchFamily="18" charset="0"/>
              <a:ea typeface="Cambria" pitchFamily="18" charset="0"/>
            </a:endParaRPr>
          </a:p>
          <a:p>
            <a:r>
              <a:rPr lang="en-IN" dirty="0" smtClean="0">
                <a:latin typeface="Cambria" pitchFamily="18" charset="0"/>
                <a:ea typeface="Cambria" pitchFamily="18" charset="0"/>
              </a:rPr>
              <a:t>Google</a:t>
            </a:r>
          </a:p>
          <a:p>
            <a:endParaRPr lang="en-IN" dirty="0"/>
          </a:p>
        </p:txBody>
      </p:sp>
      <p:sp>
        <p:nvSpPr>
          <p:cNvPr id="5" name="Text Placeholder 4"/>
          <p:cNvSpPr>
            <a:spLocks noGrp="1"/>
          </p:cNvSpPr>
          <p:nvPr>
            <p:ph type="body" sz="quarter" idx="3"/>
          </p:nvPr>
        </p:nvSpPr>
        <p:spPr/>
        <p:txBody>
          <a:bodyPr/>
          <a:lstStyle/>
          <a:p>
            <a:r>
              <a:rPr lang="en-IN" dirty="0" smtClean="0">
                <a:latin typeface="Californian FB" pitchFamily="18" charset="0"/>
              </a:rPr>
              <a:t>Tools</a:t>
            </a:r>
            <a:endParaRPr lang="en-IN" dirty="0">
              <a:latin typeface="Californian FB" pitchFamily="18" charset="0"/>
            </a:endParaRPr>
          </a:p>
        </p:txBody>
      </p:sp>
      <p:sp>
        <p:nvSpPr>
          <p:cNvPr id="6" name="Content Placeholder 5"/>
          <p:cNvSpPr>
            <a:spLocks noGrp="1"/>
          </p:cNvSpPr>
          <p:nvPr>
            <p:ph sz="quarter" idx="4"/>
          </p:nvPr>
        </p:nvSpPr>
        <p:spPr/>
        <p:txBody>
          <a:bodyPr/>
          <a:lstStyle/>
          <a:p>
            <a:r>
              <a:rPr lang="en-IN" dirty="0" err="1" smtClean="0">
                <a:latin typeface="Cambria" pitchFamily="18" charset="0"/>
                <a:ea typeface="Cambria" pitchFamily="18" charset="0"/>
              </a:rPr>
              <a:t>Colab</a:t>
            </a:r>
            <a:r>
              <a:rPr lang="en-IN" dirty="0" smtClean="0">
                <a:latin typeface="Cambria" pitchFamily="18" charset="0"/>
                <a:ea typeface="Cambria" pitchFamily="18" charset="0"/>
              </a:rPr>
              <a:t> Notebook</a:t>
            </a:r>
          </a:p>
          <a:p>
            <a:r>
              <a:rPr lang="en-IN" dirty="0" err="1" smtClean="0">
                <a:latin typeface="Cambria" pitchFamily="18" charset="0"/>
                <a:ea typeface="Cambria" pitchFamily="18" charset="0"/>
              </a:rPr>
              <a:t>Vs</a:t>
            </a:r>
            <a:r>
              <a:rPr lang="en-IN" dirty="0" smtClean="0">
                <a:latin typeface="Cambria" pitchFamily="18" charset="0"/>
                <a:ea typeface="Cambria" pitchFamily="18" charset="0"/>
              </a:rPr>
              <a:t> Code</a:t>
            </a:r>
          </a:p>
          <a:p>
            <a:r>
              <a:rPr lang="en-IN" dirty="0" smtClean="0">
                <a:latin typeface="Cambria" pitchFamily="18" charset="0"/>
                <a:ea typeface="Cambria" pitchFamily="18" charset="0"/>
              </a:rPr>
              <a:t>Google Crawler</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255936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136904" cy="1080120"/>
          </a:xfrm>
        </p:spPr>
        <p:txBody>
          <a:bodyPr>
            <a:noAutofit/>
          </a:bodyPr>
          <a:lstStyle/>
          <a:p>
            <a:r>
              <a:rPr lang="en-IN" sz="7200" dirty="0">
                <a:latin typeface="Cambria" pitchFamily="18" charset="0"/>
                <a:ea typeface="Cambria" pitchFamily="18" charset="0"/>
              </a:rPr>
              <a:t>Question &amp; Answers</a:t>
            </a:r>
          </a:p>
        </p:txBody>
      </p:sp>
      <p:sp>
        <p:nvSpPr>
          <p:cNvPr id="3" name="Content Placeholder 2"/>
          <p:cNvSpPr>
            <a:spLocks noGrp="1"/>
          </p:cNvSpPr>
          <p:nvPr>
            <p:ph idx="1"/>
          </p:nvPr>
        </p:nvSpPr>
        <p:spPr>
          <a:xfrm flipH="1">
            <a:off x="8172400" y="7965504"/>
            <a:ext cx="63559" cy="171381"/>
          </a:xfrm>
        </p:spPr>
        <p:txBody>
          <a:bodyPr>
            <a:normAutofit fontScale="25000" lnSpcReduction="20000"/>
          </a:bodyPr>
          <a:lstStyle/>
          <a:p>
            <a:endParaRPr lang="en-IN" dirty="0"/>
          </a:p>
        </p:txBody>
      </p:sp>
    </p:spTree>
    <p:extLst>
      <p:ext uri="{BB962C8B-B14F-4D97-AF65-F5344CB8AC3E}">
        <p14:creationId xmlns:p14="http://schemas.microsoft.com/office/powerpoint/2010/main" val="308810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2420888"/>
            <a:ext cx="5328592" cy="1719064"/>
          </a:xfrm>
        </p:spPr>
        <p:txBody>
          <a:bodyPr>
            <a:noAutofit/>
          </a:bodyPr>
          <a:lstStyle/>
          <a:p>
            <a:r>
              <a:rPr lang="en-IN" sz="8000" dirty="0" smtClean="0"/>
              <a:t>                </a:t>
            </a:r>
            <a:r>
              <a:rPr lang="en-IN" sz="8000" dirty="0" smtClean="0">
                <a:latin typeface="Cambria" pitchFamily="18" charset="0"/>
                <a:ea typeface="Cambria" pitchFamily="18" charset="0"/>
              </a:rPr>
              <a:t>Thank</a:t>
            </a:r>
            <a:r>
              <a:rPr lang="en-IN" sz="8000" dirty="0" smtClean="0"/>
              <a:t> </a:t>
            </a:r>
            <a:r>
              <a:rPr lang="en-IN" sz="8000" dirty="0" smtClean="0">
                <a:latin typeface="Cambria" pitchFamily="18" charset="0"/>
                <a:ea typeface="Cambria" pitchFamily="18" charset="0"/>
              </a:rPr>
              <a:t>You</a:t>
            </a:r>
            <a:endParaRPr lang="en-IN" sz="8000" dirty="0">
              <a:latin typeface="Cambria" pitchFamily="18" charset="0"/>
              <a:ea typeface="Cambria" pitchFamily="18" charset="0"/>
            </a:endParaRPr>
          </a:p>
        </p:txBody>
      </p:sp>
    </p:spTree>
    <p:extLst>
      <p:ext uri="{BB962C8B-B14F-4D97-AF65-F5344CB8AC3E}">
        <p14:creationId xmlns:p14="http://schemas.microsoft.com/office/powerpoint/2010/main" val="1483661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61176"/>
          </a:xfrm>
        </p:spPr>
        <p:txBody>
          <a:bodyPr/>
          <a:lstStyle/>
          <a:p>
            <a:r>
              <a:rPr lang="en-IN" dirty="0" smtClean="0">
                <a:latin typeface="Cambria" pitchFamily="18" charset="0"/>
                <a:ea typeface="Cambria" pitchFamily="18" charset="0"/>
              </a:rPr>
              <a:t>Table </a:t>
            </a:r>
            <a:r>
              <a:rPr lang="en-IN" dirty="0">
                <a:latin typeface="Cambria" pitchFamily="18" charset="0"/>
                <a:ea typeface="Cambria" pitchFamily="18" charset="0"/>
              </a:rPr>
              <a:t>o</a:t>
            </a:r>
            <a:r>
              <a:rPr lang="en-IN" dirty="0" smtClean="0">
                <a:latin typeface="Cambria" pitchFamily="18" charset="0"/>
                <a:ea typeface="Cambria" pitchFamily="18" charset="0"/>
              </a:rPr>
              <a:t>f Contents</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1043492" y="2204864"/>
            <a:ext cx="6777317" cy="3744416"/>
          </a:xfrm>
        </p:spPr>
        <p:txBody>
          <a:bodyPr>
            <a:normAutofit fontScale="70000" lnSpcReduction="20000"/>
          </a:bodyPr>
          <a:lstStyle/>
          <a:p>
            <a:pPr>
              <a:buFont typeface="Wingdings" pitchFamily="2" charset="2"/>
              <a:buChar char="q"/>
            </a:pPr>
            <a:r>
              <a:rPr lang="en-IN" dirty="0" smtClean="0">
                <a:latin typeface="Californian FB" pitchFamily="18" charset="0"/>
              </a:rPr>
              <a:t>Introduction</a:t>
            </a:r>
          </a:p>
          <a:p>
            <a:pPr>
              <a:buFont typeface="Wingdings" pitchFamily="2" charset="2"/>
              <a:buChar char="q"/>
            </a:pPr>
            <a:r>
              <a:rPr lang="en-IN" dirty="0" smtClean="0">
                <a:latin typeface="Californian FB" pitchFamily="18" charset="0"/>
              </a:rPr>
              <a:t>Types of Attrition</a:t>
            </a:r>
          </a:p>
          <a:p>
            <a:pPr>
              <a:buFont typeface="Wingdings" pitchFamily="2" charset="2"/>
              <a:buChar char="q"/>
            </a:pPr>
            <a:r>
              <a:rPr lang="en-IN" dirty="0" smtClean="0">
                <a:latin typeface="Californian FB" pitchFamily="18" charset="0"/>
              </a:rPr>
              <a:t>Factors of Attrition</a:t>
            </a:r>
          </a:p>
          <a:p>
            <a:pPr>
              <a:buFont typeface="Wingdings" pitchFamily="2" charset="2"/>
              <a:buChar char="q"/>
            </a:pPr>
            <a:r>
              <a:rPr lang="en-IN" dirty="0" smtClean="0">
                <a:latin typeface="Californian FB" pitchFamily="18" charset="0"/>
              </a:rPr>
              <a:t>Dataset Overview</a:t>
            </a:r>
          </a:p>
          <a:p>
            <a:pPr>
              <a:buFont typeface="Wingdings" pitchFamily="2" charset="2"/>
              <a:buChar char="q"/>
            </a:pPr>
            <a:r>
              <a:rPr lang="en-IN" dirty="0" smtClean="0">
                <a:latin typeface="Californian FB" pitchFamily="18" charset="0"/>
              </a:rPr>
              <a:t>Data Pre-processing</a:t>
            </a:r>
          </a:p>
          <a:p>
            <a:pPr>
              <a:buFont typeface="Wingdings" pitchFamily="2" charset="2"/>
              <a:buChar char="q"/>
            </a:pPr>
            <a:r>
              <a:rPr lang="en-IN" dirty="0" smtClean="0">
                <a:latin typeface="Californian FB" pitchFamily="18" charset="0"/>
              </a:rPr>
              <a:t>Exploratory Data Analysis</a:t>
            </a:r>
          </a:p>
          <a:p>
            <a:pPr>
              <a:buFont typeface="Wingdings" pitchFamily="2" charset="2"/>
              <a:buChar char="q"/>
            </a:pPr>
            <a:r>
              <a:rPr lang="en-IN" dirty="0" smtClean="0">
                <a:latin typeface="Californian FB" pitchFamily="18" charset="0"/>
              </a:rPr>
              <a:t>Predictive models</a:t>
            </a:r>
          </a:p>
          <a:p>
            <a:pPr>
              <a:buFont typeface="Wingdings" pitchFamily="2" charset="2"/>
              <a:buChar char="q"/>
            </a:pPr>
            <a:r>
              <a:rPr lang="en-IN" dirty="0" smtClean="0">
                <a:latin typeface="Californian FB" pitchFamily="18" charset="0"/>
              </a:rPr>
              <a:t>Model Training, Testing and Validation</a:t>
            </a:r>
          </a:p>
          <a:p>
            <a:pPr>
              <a:buFont typeface="Wingdings" pitchFamily="2" charset="2"/>
              <a:buChar char="q"/>
            </a:pPr>
            <a:r>
              <a:rPr lang="en-IN" dirty="0" smtClean="0">
                <a:latin typeface="Californian FB" pitchFamily="18" charset="0"/>
              </a:rPr>
              <a:t>Model Results and comparison</a:t>
            </a:r>
          </a:p>
          <a:p>
            <a:pPr>
              <a:buFont typeface="Wingdings" pitchFamily="2" charset="2"/>
              <a:buChar char="q"/>
            </a:pPr>
            <a:r>
              <a:rPr lang="en-IN" dirty="0" smtClean="0">
                <a:latin typeface="Californian FB" pitchFamily="18" charset="0"/>
              </a:rPr>
              <a:t>Feature Importance</a:t>
            </a:r>
          </a:p>
          <a:p>
            <a:pPr>
              <a:buFont typeface="Wingdings" pitchFamily="2" charset="2"/>
              <a:buChar char="q"/>
            </a:pPr>
            <a:r>
              <a:rPr lang="en-IN" dirty="0" smtClean="0">
                <a:latin typeface="Californian FB" pitchFamily="18" charset="0"/>
              </a:rPr>
              <a:t>Demonstration</a:t>
            </a:r>
          </a:p>
          <a:p>
            <a:pPr>
              <a:buFont typeface="Wingdings" pitchFamily="2" charset="2"/>
              <a:buChar char="q"/>
            </a:pPr>
            <a:r>
              <a:rPr lang="en-IN" dirty="0" smtClean="0">
                <a:latin typeface="Californian FB" pitchFamily="18" charset="0"/>
              </a:rPr>
              <a:t>Conclusion</a:t>
            </a:r>
          </a:p>
          <a:p>
            <a:pPr>
              <a:buFont typeface="Wingdings" pitchFamily="2" charset="2"/>
              <a:buChar char="q"/>
            </a:pPr>
            <a:r>
              <a:rPr lang="en-IN" dirty="0" smtClean="0">
                <a:latin typeface="Californian FB" pitchFamily="18" charset="0"/>
              </a:rPr>
              <a:t>Reference and Tools</a:t>
            </a:r>
          </a:p>
          <a:p>
            <a:pPr>
              <a:buFont typeface="Wingdings" pitchFamily="2" charset="2"/>
              <a:buChar char="q"/>
            </a:pPr>
            <a:r>
              <a:rPr lang="en-IN" dirty="0" smtClean="0">
                <a:latin typeface="Californian FB" pitchFamily="18" charset="0"/>
              </a:rPr>
              <a:t>Question &amp; Answers</a:t>
            </a:r>
          </a:p>
          <a:p>
            <a:pPr>
              <a:buFont typeface="Wingdings" pitchFamily="2" charset="2"/>
              <a:buChar char="q"/>
            </a:pPr>
            <a:endParaRPr lang="en-IN" dirty="0" smtClean="0"/>
          </a:p>
          <a:p>
            <a:pPr>
              <a:buFont typeface="Wingdings" pitchFamily="2" charset="2"/>
              <a:buChar char="q"/>
            </a:pPr>
            <a:endParaRPr lang="en-IN" dirty="0" smtClean="0"/>
          </a:p>
        </p:txBody>
      </p:sp>
    </p:spTree>
    <p:extLst>
      <p:ext uri="{BB962C8B-B14F-4D97-AF65-F5344CB8AC3E}">
        <p14:creationId xmlns:p14="http://schemas.microsoft.com/office/powerpoint/2010/main" val="3753504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852936"/>
            <a:ext cx="6048672" cy="1512168"/>
          </a:xfrm>
        </p:spPr>
        <p:txBody>
          <a:bodyPr>
            <a:noAutofit/>
          </a:bodyPr>
          <a:lstStyle/>
          <a:p>
            <a:r>
              <a:rPr lang="en-IN" sz="9600" dirty="0" smtClean="0">
                <a:latin typeface="Cambria" pitchFamily="18" charset="0"/>
                <a:ea typeface="Cambria" pitchFamily="18" charset="0"/>
              </a:rPr>
              <a:t>Hook Story</a:t>
            </a:r>
            <a:endParaRPr lang="en-IN" sz="9600" dirty="0">
              <a:latin typeface="Cambria" pitchFamily="18" charset="0"/>
              <a:ea typeface="Cambria" pitchFamily="18" charset="0"/>
            </a:endParaRPr>
          </a:p>
        </p:txBody>
      </p:sp>
      <p:sp>
        <p:nvSpPr>
          <p:cNvPr id="7" name="Content Placeholder 6"/>
          <p:cNvSpPr>
            <a:spLocks noGrp="1"/>
          </p:cNvSpPr>
          <p:nvPr>
            <p:ph idx="1"/>
          </p:nvPr>
        </p:nvSpPr>
        <p:spPr>
          <a:xfrm>
            <a:off x="6732240" y="6903718"/>
            <a:ext cx="216024" cy="197689"/>
          </a:xfrm>
        </p:spPr>
        <p:txBody>
          <a:bodyPr>
            <a:normAutofit fontScale="32500" lnSpcReduction="20000"/>
          </a:bodyPr>
          <a:lstStyle/>
          <a:p>
            <a:endParaRPr lang="en-IN" dirty="0"/>
          </a:p>
        </p:txBody>
      </p:sp>
    </p:spTree>
    <p:extLst>
      <p:ext uri="{BB962C8B-B14F-4D97-AF65-F5344CB8AC3E}">
        <p14:creationId xmlns:p14="http://schemas.microsoft.com/office/powerpoint/2010/main" val="3478563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033184"/>
          </a:xfrm>
        </p:spPr>
        <p:txBody>
          <a:bodyPr/>
          <a:lstStyle/>
          <a:p>
            <a:r>
              <a:rPr lang="en-IN" dirty="0" smtClean="0">
                <a:latin typeface="Cambria" pitchFamily="18" charset="0"/>
                <a:ea typeface="Cambria" pitchFamily="18" charset="0"/>
              </a:rPr>
              <a:t>Introduction</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1043608" y="2132856"/>
            <a:ext cx="7344816" cy="4176464"/>
          </a:xfrm>
        </p:spPr>
        <p:txBody>
          <a:bodyPr anchor="t">
            <a:normAutofit/>
          </a:bodyPr>
          <a:lstStyle/>
          <a:p>
            <a:pPr>
              <a:buFont typeface="Wingdings" pitchFamily="2" charset="2"/>
              <a:buChar char="q"/>
            </a:pPr>
            <a:r>
              <a:rPr lang="en-IN" sz="2000" dirty="0" smtClean="0">
                <a:latin typeface="Mongolian Baiti" pitchFamily="66" charset="0"/>
                <a:cs typeface="Mongolian Baiti" pitchFamily="66" charset="0"/>
              </a:rPr>
              <a:t>Definition:   </a:t>
            </a:r>
            <a:r>
              <a:rPr lang="en-US" sz="2000" dirty="0" smtClean="0">
                <a:latin typeface="Californian FB" pitchFamily="18" charset="0"/>
              </a:rPr>
              <a:t>Attrition </a:t>
            </a:r>
            <a:r>
              <a:rPr lang="en-US" sz="2000" dirty="0">
                <a:latin typeface="Californian FB" pitchFamily="18" charset="0"/>
              </a:rPr>
              <a:t>refers to the normal phenomenon of the employees leaving the company/organization </a:t>
            </a:r>
            <a:r>
              <a:rPr lang="en-US" sz="2000" dirty="0" smtClean="0">
                <a:latin typeface="Californian FB" pitchFamily="18" charset="0"/>
              </a:rPr>
              <a:t>(voluntarily or </a:t>
            </a:r>
            <a:r>
              <a:rPr lang="en-US" sz="2000" dirty="0">
                <a:latin typeface="Californian FB" pitchFamily="18" charset="0"/>
              </a:rPr>
              <a:t>involuntary) due to reasons which can be professional or personal pertaining to the company's environment and culture</a:t>
            </a:r>
            <a:r>
              <a:rPr lang="en-US" sz="2000" dirty="0" smtClean="0">
                <a:latin typeface="Californian FB" pitchFamily="18" charset="0"/>
              </a:rPr>
              <a:t>.</a:t>
            </a:r>
          </a:p>
          <a:p>
            <a:pPr>
              <a:buFont typeface="Wingdings" pitchFamily="2" charset="2"/>
              <a:buChar char="q"/>
            </a:pPr>
            <a:r>
              <a:rPr lang="en-IN" sz="2000" dirty="0" smtClean="0">
                <a:latin typeface="Mongolian Baiti" pitchFamily="66" charset="0"/>
                <a:cs typeface="Mongolian Baiti" pitchFamily="66" charset="0"/>
              </a:rPr>
              <a:t>Importance: </a:t>
            </a:r>
          </a:p>
          <a:p>
            <a:pPr marL="582930" indent="-514350">
              <a:buFont typeface="+mj-lt"/>
              <a:buAutoNum type="romanUcPeriod"/>
            </a:pPr>
            <a:r>
              <a:rPr lang="en-US" sz="2000" dirty="0" smtClean="0">
                <a:latin typeface="Californian FB" pitchFamily="18" charset="0"/>
              </a:rPr>
              <a:t>High </a:t>
            </a:r>
            <a:r>
              <a:rPr lang="en-US" sz="2000" dirty="0">
                <a:latin typeface="Californian FB" pitchFamily="18" charset="0"/>
              </a:rPr>
              <a:t>attrition is a cause of concern for a company as it presents a cost to the company</a:t>
            </a:r>
            <a:r>
              <a:rPr lang="en-US" sz="2000" dirty="0" smtClean="0">
                <a:latin typeface="Californian FB" pitchFamily="18" charset="0"/>
              </a:rPr>
              <a:t>.</a:t>
            </a:r>
          </a:p>
          <a:p>
            <a:pPr marL="582930" indent="-514350">
              <a:buFont typeface="+mj-lt"/>
              <a:buAutoNum type="romanUcPeriod"/>
            </a:pPr>
            <a:r>
              <a:rPr lang="en-US" sz="2000" dirty="0">
                <a:latin typeface="Californian FB" pitchFamily="18" charset="0"/>
              </a:rPr>
              <a:t>The company </a:t>
            </a:r>
            <a:r>
              <a:rPr lang="en-US" sz="2000" dirty="0" smtClean="0">
                <a:latin typeface="Californian FB" pitchFamily="18" charset="0"/>
              </a:rPr>
              <a:t>also </a:t>
            </a:r>
            <a:r>
              <a:rPr lang="en-US" sz="2000" dirty="0">
                <a:latin typeface="Californian FB" pitchFamily="18" charset="0"/>
              </a:rPr>
              <a:t>have to spend additional money to fill the vacancies left open by these </a:t>
            </a:r>
            <a:r>
              <a:rPr lang="en-US" sz="2000" dirty="0" smtClean="0">
                <a:latin typeface="Californian FB" pitchFamily="18" charset="0"/>
              </a:rPr>
              <a:t>employees.</a:t>
            </a:r>
          </a:p>
          <a:p>
            <a:pPr>
              <a:buFont typeface="Wingdings" pitchFamily="2" charset="2"/>
              <a:buChar char="q"/>
            </a:pPr>
            <a:r>
              <a:rPr lang="en-US" sz="2000" dirty="0" smtClean="0">
                <a:latin typeface="Cambria" pitchFamily="18" charset="0"/>
                <a:ea typeface="Cambria" pitchFamily="18" charset="0"/>
              </a:rPr>
              <a:t>Formulae </a:t>
            </a:r>
          </a:p>
          <a:p>
            <a:pPr marL="68580" indent="0">
              <a:buNone/>
            </a:pPr>
            <a:r>
              <a:rPr lang="en-US" sz="2000" b="1" dirty="0" smtClean="0"/>
              <a:t>Attrition Rate (%)= (Number of separations/ Average   Number of employees) * 100</a:t>
            </a:r>
            <a:endParaRPr lang="en-US" sz="2000" dirty="0" smtClean="0">
              <a:latin typeface="Californian FB" pitchFamily="18" charset="0"/>
            </a:endParaRPr>
          </a:p>
        </p:txBody>
      </p:sp>
    </p:spTree>
    <p:extLst>
      <p:ext uri="{BB962C8B-B14F-4D97-AF65-F5344CB8AC3E}">
        <p14:creationId xmlns:p14="http://schemas.microsoft.com/office/powerpoint/2010/main" val="3926858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mbria" pitchFamily="18" charset="0"/>
                <a:ea typeface="Cambria" pitchFamily="18" charset="0"/>
              </a:rPr>
              <a:t>Types of Attrition</a:t>
            </a:r>
            <a:endParaRPr lang="en-IN" dirty="0">
              <a:latin typeface="Cambria" pitchFamily="18" charset="0"/>
              <a:ea typeface="Cambria" pitchFamily="18" charset="0"/>
            </a:endParaRPr>
          </a:p>
        </p:txBody>
      </p:sp>
      <p:sp>
        <p:nvSpPr>
          <p:cNvPr id="3" name="Content Placeholder 2"/>
          <p:cNvSpPr>
            <a:spLocks noGrp="1"/>
          </p:cNvSpPr>
          <p:nvPr>
            <p:ph idx="1"/>
          </p:nvPr>
        </p:nvSpPr>
        <p:spPr/>
        <p:txBody>
          <a:bodyPr anchor="ctr">
            <a:normAutofit fontScale="92500" lnSpcReduction="20000"/>
          </a:bodyPr>
          <a:lstStyle/>
          <a:p>
            <a:pPr marL="582930" indent="-514350">
              <a:buFont typeface="+mj-lt"/>
              <a:buAutoNum type="romanUcPeriod"/>
            </a:pPr>
            <a:r>
              <a:rPr lang="en-IN" sz="2000" dirty="0" smtClean="0">
                <a:latin typeface="Mongolian Baiti" pitchFamily="66" charset="0"/>
                <a:ea typeface="Cambria" pitchFamily="18" charset="0"/>
                <a:cs typeface="Mongolian Baiti" pitchFamily="66" charset="0"/>
              </a:rPr>
              <a:t>Voluntary Attrition: </a:t>
            </a:r>
            <a:r>
              <a:rPr lang="en-US" sz="2000" dirty="0">
                <a:latin typeface="Californian FB" pitchFamily="18" charset="0"/>
              </a:rPr>
              <a:t>When an employee leaves the company for a better job opportunity or career growth or more pay, and leaves on his own</a:t>
            </a:r>
            <a:r>
              <a:rPr lang="en-US" sz="2000" dirty="0" smtClean="0">
                <a:latin typeface="Californian FB" pitchFamily="18" charset="0"/>
              </a:rPr>
              <a:t>.</a:t>
            </a:r>
          </a:p>
          <a:p>
            <a:pPr marL="582930" indent="-514350">
              <a:buFont typeface="+mj-lt"/>
              <a:buAutoNum type="romanUcPeriod"/>
            </a:pPr>
            <a:endParaRPr lang="en-US" sz="2000" dirty="0" smtClean="0">
              <a:latin typeface="Californian FB" pitchFamily="18" charset="0"/>
            </a:endParaRPr>
          </a:p>
          <a:p>
            <a:pPr marL="582930" indent="-514350">
              <a:buFont typeface="+mj-lt"/>
              <a:buAutoNum type="romanUcPeriod"/>
            </a:pPr>
            <a:r>
              <a:rPr lang="en-US" sz="2000" dirty="0" smtClean="0">
                <a:latin typeface="Mongolian Baiti" pitchFamily="66" charset="0"/>
                <a:ea typeface="Cambria" pitchFamily="18" charset="0"/>
                <a:cs typeface="Mongolian Baiti" pitchFamily="66" charset="0"/>
              </a:rPr>
              <a:t>Involuntary Attrition: </a:t>
            </a:r>
            <a:r>
              <a:rPr lang="en-US" sz="2000" dirty="0">
                <a:latin typeface="Californian FB" pitchFamily="18" charset="0"/>
                <a:ea typeface="Cambria" pitchFamily="18" charset="0"/>
              </a:rPr>
              <a:t>If an employee is terminated from a job due to some issue like lack of performance. Sometimes, a </a:t>
            </a:r>
            <a:r>
              <a:rPr lang="en-US" sz="2000" dirty="0" err="1" smtClean="0">
                <a:latin typeface="Californian FB" pitchFamily="18" charset="0"/>
                <a:ea typeface="Cambria" pitchFamily="18" charset="0"/>
              </a:rPr>
              <a:t>degrowing</a:t>
            </a:r>
            <a:r>
              <a:rPr lang="en-US" sz="2000" dirty="0" smtClean="0">
                <a:latin typeface="Californian FB" pitchFamily="18" charset="0"/>
                <a:ea typeface="Cambria" pitchFamily="18" charset="0"/>
              </a:rPr>
              <a:t> </a:t>
            </a:r>
            <a:r>
              <a:rPr lang="en-US" sz="2000" dirty="0">
                <a:latin typeface="Californian FB" pitchFamily="18" charset="0"/>
                <a:ea typeface="Cambria" pitchFamily="18" charset="0"/>
              </a:rPr>
              <a:t>business also forces employees to quit the job, which leads to a higher rate of people leaving</a:t>
            </a:r>
            <a:r>
              <a:rPr lang="en-US" sz="2000" dirty="0" smtClean="0">
                <a:latin typeface="Californian FB" pitchFamily="18" charset="0"/>
                <a:ea typeface="Cambria" pitchFamily="18" charset="0"/>
              </a:rPr>
              <a:t>.</a:t>
            </a:r>
          </a:p>
          <a:p>
            <a:pPr marL="640080" indent="-571500">
              <a:buFont typeface="+mj-lt"/>
              <a:buAutoNum type="romanUcPeriod"/>
            </a:pPr>
            <a:endParaRPr lang="en-US" sz="2600" dirty="0" smtClean="0">
              <a:latin typeface="Californian FB" pitchFamily="18" charset="0"/>
              <a:ea typeface="Cambria" pitchFamily="18" charset="0"/>
            </a:endParaRPr>
          </a:p>
          <a:p>
            <a:pPr marL="582930" indent="-514350">
              <a:buFont typeface="+mj-lt"/>
              <a:buAutoNum type="romanUcPeriod"/>
            </a:pPr>
            <a:r>
              <a:rPr lang="en-US" sz="2000" dirty="0" smtClean="0">
                <a:latin typeface="Mongolian Baiti" pitchFamily="66" charset="0"/>
                <a:ea typeface="Cambria" pitchFamily="18" charset="0"/>
                <a:cs typeface="Mongolian Baiti" pitchFamily="66" charset="0"/>
              </a:rPr>
              <a:t>Retirement Attrition:</a:t>
            </a:r>
            <a:r>
              <a:rPr lang="en-US" sz="2000" dirty="0">
                <a:latin typeface="Mongolian Baiti" pitchFamily="66" charset="0"/>
                <a:cs typeface="Mongolian Baiti" pitchFamily="66" charset="0"/>
              </a:rPr>
              <a:t> </a:t>
            </a:r>
            <a:r>
              <a:rPr lang="en-US" sz="2000" dirty="0">
                <a:latin typeface="Californian FB" pitchFamily="18" charset="0"/>
              </a:rPr>
              <a:t>Once an employee finishes his/her tenure at a company and retires. This is mostly a natural attrition that occurs and companies are prepared with succession planning.</a:t>
            </a:r>
            <a:endParaRPr lang="en-IN" sz="2000" dirty="0">
              <a:latin typeface="Californian FB" pitchFamily="18" charset="0"/>
              <a:ea typeface="Cambria" pitchFamily="18" charset="0"/>
            </a:endParaRPr>
          </a:p>
        </p:txBody>
      </p:sp>
    </p:spTree>
    <p:extLst>
      <p:ext uri="{BB962C8B-B14F-4D97-AF65-F5344CB8AC3E}">
        <p14:creationId xmlns:p14="http://schemas.microsoft.com/office/powerpoint/2010/main" val="414171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052736"/>
            <a:ext cx="7024744" cy="1143000"/>
          </a:xfrm>
        </p:spPr>
        <p:txBody>
          <a:bodyPr/>
          <a:lstStyle/>
          <a:p>
            <a:r>
              <a:rPr lang="en-IN" dirty="0" smtClean="0">
                <a:latin typeface="Cambria" pitchFamily="18" charset="0"/>
                <a:ea typeface="Cambria" pitchFamily="18" charset="0"/>
              </a:rPr>
              <a:t>Factors of Attrition</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899592" y="2323120"/>
            <a:ext cx="4608512" cy="3508977"/>
          </a:xfrm>
        </p:spPr>
        <p:txBody>
          <a:bodyPr>
            <a:normAutofit fontScale="92500" lnSpcReduction="10000"/>
          </a:bodyPr>
          <a:lstStyle/>
          <a:p>
            <a:pPr>
              <a:buFont typeface="Wingdings" pitchFamily="2" charset="2"/>
              <a:buChar char="q"/>
            </a:pPr>
            <a:r>
              <a:rPr lang="en-US" sz="2200" dirty="0" smtClean="0">
                <a:latin typeface="Californian FB" pitchFamily="18" charset="0"/>
                <a:cs typeface="Mongolian Baiti" pitchFamily="66" charset="0"/>
              </a:rPr>
              <a:t>Better </a:t>
            </a:r>
            <a:r>
              <a:rPr lang="en-US" sz="2200" dirty="0">
                <a:latin typeface="Californian FB" pitchFamily="18" charset="0"/>
                <a:cs typeface="Mongolian Baiti" pitchFamily="66" charset="0"/>
              </a:rPr>
              <a:t>pay &amp; job opportunities outside the organization.</a:t>
            </a:r>
          </a:p>
          <a:p>
            <a:pPr>
              <a:buFont typeface="Wingdings" pitchFamily="2" charset="2"/>
              <a:buChar char="q"/>
            </a:pPr>
            <a:r>
              <a:rPr lang="en-US" sz="2200" dirty="0" smtClean="0">
                <a:latin typeface="Californian FB" pitchFamily="18" charset="0"/>
                <a:cs typeface="Mongolian Baiti" pitchFamily="66" charset="0"/>
              </a:rPr>
              <a:t>Low </a:t>
            </a:r>
            <a:r>
              <a:rPr lang="en-US" sz="2200" dirty="0">
                <a:latin typeface="Californian FB" pitchFamily="18" charset="0"/>
                <a:cs typeface="Mongolian Baiti" pitchFamily="66" charset="0"/>
              </a:rPr>
              <a:t>Pay or no recognition </a:t>
            </a:r>
            <a:r>
              <a:rPr lang="en-US" sz="2200" dirty="0" smtClean="0">
                <a:latin typeface="Californian FB" pitchFamily="18" charset="0"/>
                <a:cs typeface="Mongolian Baiti" pitchFamily="66" charset="0"/>
              </a:rPr>
              <a:t>of </a:t>
            </a:r>
            <a:r>
              <a:rPr lang="en-US" sz="2200" dirty="0">
                <a:latin typeface="Californian FB" pitchFamily="18" charset="0"/>
                <a:cs typeface="Mongolian Baiti" pitchFamily="66" charset="0"/>
              </a:rPr>
              <a:t>employees</a:t>
            </a:r>
          </a:p>
          <a:p>
            <a:pPr>
              <a:buFont typeface="Wingdings" pitchFamily="2" charset="2"/>
              <a:buChar char="q"/>
            </a:pPr>
            <a:r>
              <a:rPr lang="en-US" sz="2200" dirty="0" smtClean="0">
                <a:latin typeface="Californian FB" pitchFamily="18" charset="0"/>
                <a:cs typeface="Mongolian Baiti" pitchFamily="66" charset="0"/>
              </a:rPr>
              <a:t>Improper </a:t>
            </a:r>
            <a:r>
              <a:rPr lang="en-US" sz="2200" dirty="0">
                <a:latin typeface="Californian FB" pitchFamily="18" charset="0"/>
                <a:cs typeface="Mongolian Baiti" pitchFamily="66" charset="0"/>
              </a:rPr>
              <a:t>work life balance can cause a high attrition rate</a:t>
            </a:r>
            <a:r>
              <a:rPr lang="en-US" sz="2200" dirty="0" smtClean="0">
                <a:latin typeface="Californian FB" pitchFamily="18" charset="0"/>
                <a:cs typeface="Mongolian Baiti" pitchFamily="66" charset="0"/>
              </a:rPr>
              <a:t>.</a:t>
            </a:r>
          </a:p>
          <a:p>
            <a:pPr>
              <a:buFont typeface="Wingdings" pitchFamily="2" charset="2"/>
              <a:buChar char="q"/>
            </a:pPr>
            <a:r>
              <a:rPr lang="en-US" sz="2200" dirty="0" smtClean="0">
                <a:latin typeface="Californian FB" pitchFamily="18" charset="0"/>
                <a:cs typeface="Mongolian Baiti" pitchFamily="66" charset="0"/>
              </a:rPr>
              <a:t>Inadequate </a:t>
            </a:r>
            <a:r>
              <a:rPr lang="en-US" sz="2200" dirty="0">
                <a:latin typeface="Californian FB" pitchFamily="18" charset="0"/>
                <a:cs typeface="Mongolian Baiti" pitchFamily="66" charset="0"/>
              </a:rPr>
              <a:t>and poor working conditions leading to lack of motivation.</a:t>
            </a:r>
          </a:p>
          <a:p>
            <a:pPr>
              <a:buFont typeface="Wingdings" pitchFamily="2" charset="2"/>
              <a:buChar char="q"/>
            </a:pPr>
            <a:r>
              <a:rPr lang="en-US" sz="2200" dirty="0" smtClean="0">
                <a:latin typeface="Californian FB" pitchFamily="18" charset="0"/>
                <a:cs typeface="Mongolian Baiti" pitchFamily="66" charset="0"/>
              </a:rPr>
              <a:t>Retirement or </a:t>
            </a:r>
            <a:r>
              <a:rPr lang="en-US" sz="2200" dirty="0">
                <a:latin typeface="Californian FB" pitchFamily="18" charset="0"/>
                <a:cs typeface="Mongolian Baiti" pitchFamily="66" charset="0"/>
              </a:rPr>
              <a:t>death of employees when at job.</a:t>
            </a:r>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348880"/>
            <a:ext cx="3169588" cy="2838078"/>
          </a:xfrm>
          <a:prstGeom prst="rect">
            <a:avLst/>
          </a:prstGeom>
        </p:spPr>
      </p:pic>
    </p:spTree>
    <p:extLst>
      <p:ext uri="{BB962C8B-B14F-4D97-AF65-F5344CB8AC3E}">
        <p14:creationId xmlns:p14="http://schemas.microsoft.com/office/powerpoint/2010/main" val="1684351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3960558" cy="1143000"/>
          </a:xfrm>
        </p:spPr>
        <p:txBody>
          <a:bodyPr>
            <a:normAutofit fontScale="90000"/>
          </a:bodyPr>
          <a:lstStyle/>
          <a:p>
            <a:r>
              <a:rPr lang="en-IN" dirty="0" smtClean="0">
                <a:latin typeface="Cambria" pitchFamily="18" charset="0"/>
                <a:ea typeface="Cambria" pitchFamily="18" charset="0"/>
              </a:rPr>
              <a:t>Dataset Overview</a:t>
            </a:r>
            <a:endParaRPr lang="en-IN" dirty="0">
              <a:latin typeface="Cambria" pitchFamily="18" charset="0"/>
              <a:ea typeface="Cambria" pitchFamily="18" charset="0"/>
            </a:endParaRPr>
          </a:p>
        </p:txBody>
      </p:sp>
      <p:sp>
        <p:nvSpPr>
          <p:cNvPr id="3" name="Content Placeholder 2"/>
          <p:cNvSpPr>
            <a:spLocks noGrp="1"/>
          </p:cNvSpPr>
          <p:nvPr>
            <p:ph idx="1"/>
          </p:nvPr>
        </p:nvSpPr>
        <p:spPr>
          <a:xfrm>
            <a:off x="827584" y="2276872"/>
            <a:ext cx="4248587" cy="2977556"/>
          </a:xfrm>
        </p:spPr>
        <p:txBody>
          <a:bodyPr>
            <a:normAutofit/>
          </a:bodyPr>
          <a:lstStyle/>
          <a:p>
            <a:pPr>
              <a:buFont typeface="Wingdings" pitchFamily="2" charset="2"/>
              <a:buChar char="q"/>
            </a:pPr>
            <a:r>
              <a:rPr lang="en-IN" dirty="0">
                <a:latin typeface="Mongolian Baiti" pitchFamily="66" charset="0"/>
                <a:cs typeface="Mongolian Baiti" pitchFamily="66" charset="0"/>
              </a:rPr>
              <a:t>Employee </a:t>
            </a:r>
            <a:r>
              <a:rPr lang="en-IN" dirty="0" smtClean="0">
                <a:latin typeface="Mongolian Baiti" pitchFamily="66" charset="0"/>
                <a:cs typeface="Mongolian Baiti" pitchFamily="66" charset="0"/>
              </a:rPr>
              <a:t> &amp; Demographics</a:t>
            </a:r>
          </a:p>
          <a:p>
            <a:pPr>
              <a:buFont typeface="Wingdings" pitchFamily="2" charset="2"/>
              <a:buChar char="q"/>
            </a:pPr>
            <a:r>
              <a:rPr lang="en-IN" dirty="0">
                <a:latin typeface="Mongolian Baiti" pitchFamily="66" charset="0"/>
                <a:cs typeface="Mongolian Baiti" pitchFamily="66" charset="0"/>
              </a:rPr>
              <a:t>Employment </a:t>
            </a:r>
            <a:r>
              <a:rPr lang="en-IN" dirty="0" smtClean="0">
                <a:latin typeface="Mongolian Baiti" pitchFamily="66" charset="0"/>
                <a:cs typeface="Mongolian Baiti" pitchFamily="66" charset="0"/>
              </a:rPr>
              <a:t>History</a:t>
            </a:r>
          </a:p>
          <a:p>
            <a:pPr>
              <a:buFont typeface="Wingdings" pitchFamily="2" charset="2"/>
              <a:buChar char="q"/>
            </a:pPr>
            <a:r>
              <a:rPr lang="en-IN" dirty="0">
                <a:latin typeface="Mongolian Baiti" pitchFamily="66" charset="0"/>
                <a:cs typeface="Mongolian Baiti" pitchFamily="66" charset="0"/>
              </a:rPr>
              <a:t>Performance and </a:t>
            </a:r>
            <a:r>
              <a:rPr lang="en-IN" dirty="0" smtClean="0">
                <a:latin typeface="Mongolian Baiti" pitchFamily="66" charset="0"/>
                <a:cs typeface="Mongolian Baiti" pitchFamily="66" charset="0"/>
              </a:rPr>
              <a:t>Engagement</a:t>
            </a:r>
          </a:p>
          <a:p>
            <a:pPr>
              <a:buFont typeface="Wingdings" pitchFamily="2" charset="2"/>
              <a:buChar char="q"/>
            </a:pPr>
            <a:r>
              <a:rPr lang="en-IN" dirty="0">
                <a:latin typeface="Mongolian Baiti" pitchFamily="66" charset="0"/>
                <a:cs typeface="Mongolian Baiti" pitchFamily="66" charset="0"/>
              </a:rPr>
              <a:t>Compensation and </a:t>
            </a:r>
            <a:r>
              <a:rPr lang="en-IN" dirty="0" smtClean="0">
                <a:latin typeface="Mongolian Baiti" pitchFamily="66" charset="0"/>
                <a:cs typeface="Mongolian Baiti" pitchFamily="66" charset="0"/>
              </a:rPr>
              <a:t>Benefits</a:t>
            </a:r>
          </a:p>
          <a:p>
            <a:pPr>
              <a:buFont typeface="Wingdings" pitchFamily="2" charset="2"/>
              <a:buChar char="q"/>
            </a:pPr>
            <a:r>
              <a:rPr lang="en-IN" dirty="0">
                <a:latin typeface="Mongolian Baiti" pitchFamily="66" charset="0"/>
                <a:cs typeface="Mongolian Baiti" pitchFamily="66" charset="0"/>
              </a:rPr>
              <a:t>Work </a:t>
            </a:r>
            <a:r>
              <a:rPr lang="en-IN" dirty="0" smtClean="0">
                <a:latin typeface="Mongolian Baiti" pitchFamily="66" charset="0"/>
                <a:cs typeface="Mongolian Baiti" pitchFamily="66" charset="0"/>
              </a:rPr>
              <a:t>Environment</a:t>
            </a:r>
          </a:p>
          <a:p>
            <a:pPr>
              <a:buFont typeface="Wingdings" pitchFamily="2" charset="2"/>
              <a:buChar char="q"/>
            </a:pPr>
            <a:r>
              <a:rPr lang="en-IN" dirty="0">
                <a:latin typeface="Mongolian Baiti" pitchFamily="66" charset="0"/>
                <a:cs typeface="Mongolian Baiti" pitchFamily="66" charset="0"/>
              </a:rPr>
              <a:t>Company-Related </a:t>
            </a:r>
            <a:r>
              <a:rPr lang="en-IN" dirty="0" smtClean="0">
                <a:latin typeface="Mongolian Baiti" pitchFamily="66" charset="0"/>
                <a:cs typeface="Mongolian Baiti" pitchFamily="66" charset="0"/>
              </a:rPr>
              <a:t>Factors</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208" y="1844824"/>
            <a:ext cx="2520280" cy="309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153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24744"/>
            <a:ext cx="4608512" cy="1143000"/>
          </a:xfrm>
        </p:spPr>
        <p:txBody>
          <a:bodyPr>
            <a:normAutofit/>
          </a:bodyPr>
          <a:lstStyle/>
          <a:p>
            <a:r>
              <a:rPr lang="en-IN" dirty="0" smtClean="0">
                <a:latin typeface="Cambria" pitchFamily="18" charset="0"/>
                <a:ea typeface="Cambria" pitchFamily="18" charset="0"/>
              </a:rPr>
              <a:t>Data pre-processing</a:t>
            </a:r>
            <a:endParaRPr lang="en-IN" dirty="0">
              <a:latin typeface="Cambria" pitchFamily="18" charset="0"/>
              <a:ea typeface="Cambria" pitchFamily="18" charset="0"/>
            </a:endParaRPr>
          </a:p>
        </p:txBody>
      </p:sp>
      <p:sp>
        <p:nvSpPr>
          <p:cNvPr id="6" name="Content Placeholder 5"/>
          <p:cNvSpPr>
            <a:spLocks noGrp="1"/>
          </p:cNvSpPr>
          <p:nvPr>
            <p:ph idx="1"/>
          </p:nvPr>
        </p:nvSpPr>
        <p:spPr>
          <a:xfrm>
            <a:off x="899592" y="2564904"/>
            <a:ext cx="4722592" cy="2232248"/>
          </a:xfrm>
        </p:spPr>
        <p:txBody>
          <a:bodyPr>
            <a:normAutofit/>
          </a:bodyPr>
          <a:lstStyle/>
          <a:p>
            <a:pPr>
              <a:buFont typeface="Wingdings" pitchFamily="2" charset="2"/>
              <a:buChar char="q"/>
            </a:pPr>
            <a:r>
              <a:rPr lang="en-US" dirty="0" smtClean="0">
                <a:latin typeface="Mongolian Baiti" pitchFamily="66" charset="0"/>
                <a:ea typeface="Cambria" pitchFamily="18" charset="0"/>
                <a:cs typeface="Mongolian Baiti" pitchFamily="66" charset="0"/>
              </a:rPr>
              <a:t>Noise Reduction</a:t>
            </a:r>
          </a:p>
          <a:p>
            <a:pPr>
              <a:buFont typeface="Wingdings" pitchFamily="2" charset="2"/>
              <a:buChar char="q"/>
            </a:pPr>
            <a:r>
              <a:rPr lang="en-US" dirty="0" smtClean="0">
                <a:latin typeface="Mongolian Baiti" pitchFamily="66" charset="0"/>
                <a:ea typeface="Cambria" pitchFamily="18" charset="0"/>
                <a:cs typeface="Mongolian Baiti" pitchFamily="66" charset="0"/>
              </a:rPr>
              <a:t>Handling Categorical Data</a:t>
            </a:r>
          </a:p>
          <a:p>
            <a:pPr>
              <a:buFont typeface="Wingdings" pitchFamily="2" charset="2"/>
              <a:buChar char="q"/>
            </a:pPr>
            <a:r>
              <a:rPr lang="en-US" dirty="0" smtClean="0">
                <a:latin typeface="Mongolian Baiti" pitchFamily="66" charset="0"/>
                <a:ea typeface="Cambria" pitchFamily="18" charset="0"/>
                <a:cs typeface="Mongolian Baiti" pitchFamily="66" charset="0"/>
              </a:rPr>
              <a:t>Normalization of Data</a:t>
            </a:r>
          </a:p>
          <a:p>
            <a:pPr>
              <a:buFont typeface="Wingdings" pitchFamily="2" charset="2"/>
              <a:buChar char="q"/>
            </a:pPr>
            <a:r>
              <a:rPr lang="en-US" dirty="0" smtClean="0">
                <a:latin typeface="Mongolian Baiti" pitchFamily="66" charset="0"/>
                <a:ea typeface="Cambria" pitchFamily="18" charset="0"/>
                <a:cs typeface="Mongolian Baiti" pitchFamily="66" charset="0"/>
              </a:rPr>
              <a:t>Dimensionality Reduction</a:t>
            </a:r>
            <a:endParaRPr lang="en-IN" dirty="0">
              <a:latin typeface="Mongolian Baiti" pitchFamily="66" charset="0"/>
              <a:ea typeface="Cambria" pitchFamily="18" charset="0"/>
              <a:cs typeface="Mongolian Baiti"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191" y="2204864"/>
            <a:ext cx="2763269" cy="2664296"/>
          </a:xfrm>
          <a:prstGeom prst="rect">
            <a:avLst/>
          </a:prstGeom>
        </p:spPr>
      </p:pic>
    </p:spTree>
    <p:extLst>
      <p:ext uri="{BB962C8B-B14F-4D97-AF65-F5344CB8AC3E}">
        <p14:creationId xmlns:p14="http://schemas.microsoft.com/office/powerpoint/2010/main" val="1686074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52736"/>
            <a:ext cx="5832648" cy="1143000"/>
          </a:xfrm>
        </p:spPr>
        <p:txBody>
          <a:bodyPr>
            <a:normAutofit/>
          </a:bodyPr>
          <a:lstStyle/>
          <a:p>
            <a:r>
              <a:rPr lang="en-IN" dirty="0" smtClean="0">
                <a:latin typeface="Cambria" pitchFamily="18" charset="0"/>
                <a:ea typeface="Cambria" pitchFamily="18" charset="0"/>
              </a:rPr>
              <a:t>Exploratory Data Analysis</a:t>
            </a:r>
            <a:endParaRPr lang="en-IN" dirty="0">
              <a:latin typeface="Cambria" pitchFamily="18" charset="0"/>
              <a:ea typeface="Cambria"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525217"/>
            <a:ext cx="6913388" cy="3106141"/>
          </a:xfrm>
        </p:spPr>
      </p:pic>
    </p:spTree>
    <p:extLst>
      <p:ext uri="{BB962C8B-B14F-4D97-AF65-F5344CB8AC3E}">
        <p14:creationId xmlns:p14="http://schemas.microsoft.com/office/powerpoint/2010/main" val="1134471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TM02900743[[fn=Organic]]</Template>
  <TotalTime>555</TotalTime>
  <Words>523</Words>
  <Application>Microsoft Office PowerPoint</Application>
  <PresentationFormat>On-screen Show (4:3)</PresentationFormat>
  <Paragraphs>80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Californian FB</vt:lpstr>
      <vt:lpstr>Cambria</vt:lpstr>
      <vt:lpstr>Century Gothic</vt:lpstr>
      <vt:lpstr>Mongolian Baiti</vt:lpstr>
      <vt:lpstr>Wingdings</vt:lpstr>
      <vt:lpstr>Wingdings 2</vt:lpstr>
      <vt:lpstr>Austin</vt:lpstr>
      <vt:lpstr>Employee Attrition Prediction</vt:lpstr>
      <vt:lpstr>Table of Contents</vt:lpstr>
      <vt:lpstr>Hook Story</vt:lpstr>
      <vt:lpstr>Introduction</vt:lpstr>
      <vt:lpstr>Types of Attrition</vt:lpstr>
      <vt:lpstr>Factors of Attrition</vt:lpstr>
      <vt:lpstr>Dataset Overview</vt:lpstr>
      <vt:lpstr>Data pre-processing</vt:lpstr>
      <vt:lpstr>Exploratory Data Analysis</vt:lpstr>
      <vt:lpstr>Predictive models</vt:lpstr>
      <vt:lpstr>Model Training, Testing and Validation</vt:lpstr>
      <vt:lpstr>Model Results and comparison</vt:lpstr>
      <vt:lpstr>Feature Importance</vt:lpstr>
      <vt:lpstr>Demonstration</vt:lpstr>
      <vt:lpstr>Conclusion</vt:lpstr>
      <vt:lpstr>References and Tools</vt:lpstr>
      <vt:lpstr>Question &amp; Answers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dc:creator>DELL</dc:creator>
  <cp:lastModifiedBy>Microsoft account</cp:lastModifiedBy>
  <cp:revision>31</cp:revision>
  <dcterms:created xsi:type="dcterms:W3CDTF">2024-09-14T12:35:26Z</dcterms:created>
  <dcterms:modified xsi:type="dcterms:W3CDTF">2025-03-23T08:26:57Z</dcterms:modified>
</cp:coreProperties>
</file>