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4472717-E08E-42F8-B7A0-1302EB6AFD5F}">
  <a:tblStyle styleId="{04472717-E08E-42F8-B7A0-1302EB6AFD5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acf5d91588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acf5d9158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cf5d91588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acf5d91588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acf5d91588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acf5d91588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acf5d9158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acf5d9158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acf5d91588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acf5d91588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acf5d91588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acf5d91588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acf5d91588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acf5d9158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acf5d91588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acf5d91588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acf5d91588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acf5d91588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acf5d9158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acf5d9158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acc994685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acc99468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acf5d91588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acf5d91588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cf5d91588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cf5d9158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cf5d9158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cf5d9158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acf5d91588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acf5d91588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acf5d91588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acf5d91588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acf5d91588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acf5d91588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acf5d91588_3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acf5d91588_3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acf5d91588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acf5d91588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acf5d91588_3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acf5d91588_3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acf5d91588_3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acf5d91588_3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acf5d91588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acf5d91588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acf5d91588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acf5d91588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acf5d9158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acf5d9158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acc994685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acc994685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acc994685b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acc994685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acc994685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cc994685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acf5d9158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acf5d9158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acf5d91588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acf5d91588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2B2B2B"/>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solidFill>
                  <a:srgbClr val="C77531"/>
                </a:solidFill>
              </a:rPr>
              <a:t>Twitter ETL with Spark </a:t>
            </a:r>
            <a:endParaRPr dirty="0">
              <a:solidFill>
                <a:srgbClr val="C77531"/>
              </a:solidFill>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rgbClr val="DBB461"/>
                </a:solidFill>
              </a:rPr>
              <a:t>Nikhil Agrawal</a:t>
            </a:r>
            <a:endParaRPr dirty="0">
              <a:solidFill>
                <a:srgbClr val="DBB46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311700" y="233700"/>
            <a:ext cx="86073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Analysis Engine Setup</a:t>
            </a:r>
            <a:endParaRPr>
              <a:solidFill>
                <a:srgbClr val="C77531"/>
              </a:solidFill>
            </a:endParaRPr>
          </a:p>
        </p:txBody>
      </p:sp>
      <p:sp>
        <p:nvSpPr>
          <p:cNvPr id="113" name="Google Shape;113;p22"/>
          <p:cNvSpPr txBox="1">
            <a:spLocks noGrp="1"/>
          </p:cNvSpPr>
          <p:nvPr>
            <p:ph type="body" idx="1"/>
          </p:nvPr>
        </p:nvSpPr>
        <p:spPr>
          <a:xfrm>
            <a:off x="311700" y="989400"/>
            <a:ext cx="2808000" cy="35796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a:solidFill>
                  <a:srgbClr val="9EB0BA"/>
                </a:solidFill>
              </a:rPr>
              <a:t>Since the Analysis Engine is the only part of the code which uses Spark, it is responsible for creating its own SparkSession.</a:t>
            </a:r>
            <a:endParaRPr>
              <a:solidFill>
                <a:srgbClr val="9EB0BA"/>
              </a:solidFill>
            </a:endParaRPr>
          </a:p>
        </p:txBody>
      </p:sp>
      <p:pic>
        <p:nvPicPr>
          <p:cNvPr id="114" name="Google Shape;114;p22"/>
          <p:cNvPicPr preferRelativeResize="0"/>
          <p:nvPr/>
        </p:nvPicPr>
        <p:blipFill rotWithShape="1">
          <a:blip r:embed="rId3">
            <a:alphaModFix/>
          </a:blip>
          <a:srcRect l="626"/>
          <a:stretch/>
        </p:blipFill>
        <p:spPr>
          <a:xfrm>
            <a:off x="3306050" y="1123950"/>
            <a:ext cx="5612950" cy="2895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231025"/>
            <a:ext cx="85995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Sub-Method:</a:t>
            </a:r>
            <a:r>
              <a:rPr lang="en"/>
              <a:t> </a:t>
            </a:r>
            <a:r>
              <a:rPr lang="en">
                <a:solidFill>
                  <a:srgbClr val="DBB461"/>
                </a:solidFill>
              </a:rPr>
              <a:t>flattenSchema</a:t>
            </a:r>
            <a:endParaRPr>
              <a:solidFill>
                <a:srgbClr val="DBB461"/>
              </a:solidFill>
            </a:endParaRPr>
          </a:p>
        </p:txBody>
      </p:sp>
      <p:sp>
        <p:nvSpPr>
          <p:cNvPr id="120" name="Google Shape;120;p23"/>
          <p:cNvSpPr txBox="1">
            <a:spLocks noGrp="1"/>
          </p:cNvSpPr>
          <p:nvPr>
            <p:ph type="body" idx="1"/>
          </p:nvPr>
        </p:nvSpPr>
        <p:spPr>
          <a:xfrm>
            <a:off x="311700" y="986725"/>
            <a:ext cx="2808000" cy="358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EB0BA"/>
                </a:solidFill>
              </a:rPr>
              <a:t>This method was pulled from a StackOverflow answer at:  </a:t>
            </a:r>
            <a:r>
              <a:rPr lang="en" sz="1000">
                <a:solidFill>
                  <a:srgbClr val="629755"/>
                </a:solidFill>
                <a:highlight>
                  <a:srgbClr val="2B2B2B"/>
                </a:highlight>
                <a:latin typeface="Courier New"/>
                <a:ea typeface="Courier New"/>
                <a:cs typeface="Courier New"/>
                <a:sym typeface="Courier New"/>
              </a:rPr>
              <a:t>https://stackoverflow.com/questions/37471346/automatically-and-elegantly-flatten-dataframe-in-spark-sql/38460312</a:t>
            </a:r>
            <a:endParaRPr sz="1000">
              <a:solidFill>
                <a:srgbClr val="629755"/>
              </a:solidFill>
              <a:highlight>
                <a:srgbClr val="2B2B2B"/>
              </a:highlight>
              <a:latin typeface="Courier New"/>
              <a:ea typeface="Courier New"/>
              <a:cs typeface="Courier New"/>
              <a:sym typeface="Courier New"/>
            </a:endParaRPr>
          </a:p>
          <a:p>
            <a:pPr marL="0" lvl="0" indent="0" algn="l" rtl="0">
              <a:spcBef>
                <a:spcPts val="1600"/>
              </a:spcBef>
              <a:spcAft>
                <a:spcPts val="1600"/>
              </a:spcAft>
              <a:buNone/>
            </a:pPr>
            <a:r>
              <a:rPr lang="en">
                <a:solidFill>
                  <a:srgbClr val="9EB0BA"/>
                </a:solidFill>
              </a:rPr>
              <a:t>It takes any schema, rolls through it and if it discovers any nested columns it pulls them out ot the root level.</a:t>
            </a:r>
            <a:endParaRPr>
              <a:solidFill>
                <a:srgbClr val="9EB0BA"/>
              </a:solidFill>
            </a:endParaRPr>
          </a:p>
        </p:txBody>
      </p:sp>
      <p:pic>
        <p:nvPicPr>
          <p:cNvPr id="121" name="Google Shape;121;p23"/>
          <p:cNvPicPr preferRelativeResize="0"/>
          <p:nvPr/>
        </p:nvPicPr>
        <p:blipFill>
          <a:blip r:embed="rId3">
            <a:alphaModFix/>
          </a:blip>
          <a:stretch>
            <a:fillRect/>
          </a:stretch>
        </p:blipFill>
        <p:spPr>
          <a:xfrm>
            <a:off x="3191700" y="1609675"/>
            <a:ext cx="5719501" cy="192415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231025"/>
            <a:ext cx="85995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Sub-Method:</a:t>
            </a:r>
            <a:r>
              <a:rPr lang="en"/>
              <a:t> </a:t>
            </a:r>
            <a:r>
              <a:rPr lang="en">
                <a:solidFill>
                  <a:srgbClr val="DBB461"/>
                </a:solidFill>
              </a:rPr>
              <a:t>passesWordFilter</a:t>
            </a:r>
            <a:endParaRPr>
              <a:solidFill>
                <a:srgbClr val="DBB461"/>
              </a:solidFill>
            </a:endParaRPr>
          </a:p>
        </p:txBody>
      </p:sp>
      <p:sp>
        <p:nvSpPr>
          <p:cNvPr id="127" name="Google Shape;127;p24"/>
          <p:cNvSpPr txBox="1">
            <a:spLocks noGrp="1"/>
          </p:cNvSpPr>
          <p:nvPr>
            <p:ph type="body" idx="1"/>
          </p:nvPr>
        </p:nvSpPr>
        <p:spPr>
          <a:xfrm>
            <a:off x="311700" y="986725"/>
            <a:ext cx="2808000" cy="358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EB0BA"/>
                </a:solidFill>
              </a:rPr>
              <a:t>The filter word list was modified from the one at:</a:t>
            </a:r>
            <a:endParaRPr>
              <a:solidFill>
                <a:srgbClr val="9EB0BA"/>
              </a:solidFill>
            </a:endParaRPr>
          </a:p>
          <a:p>
            <a:pPr marL="0" lvl="0" indent="0" algn="l" rtl="0">
              <a:spcBef>
                <a:spcPts val="0"/>
              </a:spcBef>
              <a:spcAft>
                <a:spcPts val="0"/>
              </a:spcAft>
              <a:buNone/>
            </a:pPr>
            <a:r>
              <a:rPr lang="en" sz="1000">
                <a:solidFill>
                  <a:srgbClr val="629755"/>
                </a:solidFill>
                <a:highlight>
                  <a:srgbClr val="2B2B2B"/>
                </a:highlight>
                <a:latin typeface="Courier New"/>
                <a:ea typeface="Courier New"/>
                <a:cs typeface="Courier New"/>
                <a:sym typeface="Courier New"/>
              </a:rPr>
              <a:t>https://www.link-assistant.com/seo-stop-words.html</a:t>
            </a:r>
            <a:endParaRPr sz="1000">
              <a:solidFill>
                <a:srgbClr val="629755"/>
              </a:solidFill>
              <a:highlight>
                <a:srgbClr val="2B2B2B"/>
              </a:highlight>
              <a:latin typeface="Courier New"/>
              <a:ea typeface="Courier New"/>
              <a:cs typeface="Courier New"/>
              <a:sym typeface="Courier New"/>
            </a:endParaRPr>
          </a:p>
          <a:p>
            <a:pPr marL="0" lvl="0" indent="0" algn="l" rtl="0">
              <a:spcBef>
                <a:spcPts val="1600"/>
              </a:spcBef>
              <a:spcAft>
                <a:spcPts val="1600"/>
              </a:spcAft>
              <a:buNone/>
            </a:pPr>
            <a:r>
              <a:rPr lang="en">
                <a:solidFill>
                  <a:srgbClr val="9EB0BA"/>
                </a:solidFill>
              </a:rPr>
              <a:t>This method takes checks if a given word is in the FILTER_WORDS set and if it is it returns a false value, otherwise it returns true. </a:t>
            </a:r>
            <a:endParaRPr>
              <a:solidFill>
                <a:srgbClr val="9EB0BA"/>
              </a:solidFill>
            </a:endParaRPr>
          </a:p>
        </p:txBody>
      </p:sp>
      <p:pic>
        <p:nvPicPr>
          <p:cNvPr id="128" name="Google Shape;128;p24"/>
          <p:cNvPicPr preferRelativeResize="0"/>
          <p:nvPr/>
        </p:nvPicPr>
        <p:blipFill>
          <a:blip r:embed="rId3">
            <a:alphaModFix/>
          </a:blip>
          <a:stretch>
            <a:fillRect/>
          </a:stretch>
        </p:blipFill>
        <p:spPr>
          <a:xfrm>
            <a:off x="3119698" y="986725"/>
            <a:ext cx="1661200" cy="3794825"/>
          </a:xfrm>
          <a:prstGeom prst="rect">
            <a:avLst/>
          </a:prstGeom>
          <a:noFill/>
          <a:ln>
            <a:noFill/>
          </a:ln>
        </p:spPr>
      </p:pic>
      <p:pic>
        <p:nvPicPr>
          <p:cNvPr id="129" name="Google Shape;129;p24"/>
          <p:cNvPicPr preferRelativeResize="0"/>
          <p:nvPr/>
        </p:nvPicPr>
        <p:blipFill>
          <a:blip r:embed="rId4">
            <a:alphaModFix/>
          </a:blip>
          <a:stretch>
            <a:fillRect/>
          </a:stretch>
        </p:blipFill>
        <p:spPr>
          <a:xfrm>
            <a:off x="4898023" y="986725"/>
            <a:ext cx="3695700" cy="1190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311700" y="193475"/>
            <a:ext cx="86061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Method 1:</a:t>
            </a:r>
            <a:r>
              <a:rPr lang="en"/>
              <a:t> </a:t>
            </a:r>
            <a:r>
              <a:rPr lang="en">
                <a:solidFill>
                  <a:srgbClr val="DBB461"/>
                </a:solidFill>
              </a:rPr>
              <a:t>handleStripper </a:t>
            </a:r>
            <a:r>
              <a:rPr lang="en"/>
              <a:t>                                             </a:t>
            </a:r>
            <a:r>
              <a:rPr lang="en">
                <a:solidFill>
                  <a:srgbClr val="3E7378"/>
                </a:solidFill>
              </a:rPr>
              <a:t>(Part 1)</a:t>
            </a:r>
            <a:endParaRPr>
              <a:solidFill>
                <a:srgbClr val="3E7378"/>
              </a:solidFill>
            </a:endParaRPr>
          </a:p>
        </p:txBody>
      </p:sp>
      <p:sp>
        <p:nvSpPr>
          <p:cNvPr id="135" name="Google Shape;135;p25"/>
          <p:cNvSpPr txBox="1">
            <a:spLocks noGrp="1"/>
          </p:cNvSpPr>
          <p:nvPr>
            <p:ph type="body" idx="1"/>
          </p:nvPr>
        </p:nvSpPr>
        <p:spPr>
          <a:xfrm>
            <a:off x="311700" y="949175"/>
            <a:ext cx="2808000" cy="3619800"/>
          </a:xfrm>
          <a:prstGeom prst="rect">
            <a:avLst/>
          </a:prstGeom>
        </p:spPr>
        <p:txBody>
          <a:bodyPr spcFirstLastPara="1" wrap="square" lIns="91425" tIns="91425" rIns="91425" bIns="91425" anchor="t" anchorCtr="0">
            <a:noAutofit/>
          </a:bodyPr>
          <a:lstStyle/>
          <a:p>
            <a:pPr marL="182880" lvl="0" indent="-121919" algn="l" rtl="0">
              <a:lnSpc>
                <a:spcPct val="130000"/>
              </a:lnSpc>
              <a:spcBef>
                <a:spcPts val="0"/>
              </a:spcBef>
              <a:spcAft>
                <a:spcPts val="0"/>
              </a:spcAft>
              <a:buClr>
                <a:srgbClr val="9EB0BA"/>
              </a:buClr>
              <a:buSzPts val="1200"/>
              <a:buChar char="●"/>
            </a:pPr>
            <a:r>
              <a:rPr lang="en">
                <a:solidFill>
                  <a:srgbClr val="9EB0BA"/>
                </a:solidFill>
              </a:rPr>
              <a:t>Reads in the data </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Splits the data into separate words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Removes all trivial characters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Filters for: </a:t>
            </a:r>
            <a:endParaRPr>
              <a:solidFill>
                <a:srgbClr val="9EB0BA"/>
              </a:solidFill>
            </a:endParaRPr>
          </a:p>
          <a:p>
            <a:pPr marL="365760" lvl="1" indent="-213359" algn="l" rtl="0">
              <a:lnSpc>
                <a:spcPct val="130000"/>
              </a:lnSpc>
              <a:spcBef>
                <a:spcPts val="0"/>
              </a:spcBef>
              <a:spcAft>
                <a:spcPts val="0"/>
              </a:spcAft>
              <a:buClr>
                <a:srgbClr val="9EB0BA"/>
              </a:buClr>
              <a:buSzPts val="1200"/>
              <a:buChar char="○"/>
            </a:pPr>
            <a:r>
              <a:rPr lang="en">
                <a:solidFill>
                  <a:srgbClr val="9EB0BA"/>
                </a:solidFill>
              </a:rPr>
              <a:t>words longer than 1, </a:t>
            </a:r>
            <a:endParaRPr>
              <a:solidFill>
                <a:srgbClr val="9EB0BA"/>
              </a:solidFill>
            </a:endParaRPr>
          </a:p>
          <a:p>
            <a:pPr marL="365760" lvl="1" indent="-213359" algn="l" rtl="0">
              <a:lnSpc>
                <a:spcPct val="130000"/>
              </a:lnSpc>
              <a:spcBef>
                <a:spcPts val="0"/>
              </a:spcBef>
              <a:spcAft>
                <a:spcPts val="0"/>
              </a:spcAft>
              <a:buClr>
                <a:srgbClr val="9EB0BA"/>
              </a:buClr>
              <a:buSzPts val="1200"/>
              <a:buChar char="○"/>
            </a:pPr>
            <a:r>
              <a:rPr lang="en">
                <a:solidFill>
                  <a:srgbClr val="9EB0BA"/>
                </a:solidFill>
              </a:rPr>
              <a:t>words starting with ‘@’</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Slices off the ‘@’</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Groups by word</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Counts the groups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Sorts by count number</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Collects the results and packages them into an Array</a:t>
            </a:r>
            <a:endParaRPr>
              <a:solidFill>
                <a:srgbClr val="9EB0BA"/>
              </a:solidFill>
            </a:endParaRPr>
          </a:p>
        </p:txBody>
      </p:sp>
      <p:pic>
        <p:nvPicPr>
          <p:cNvPr id="136" name="Google Shape;136;p25"/>
          <p:cNvPicPr preferRelativeResize="0"/>
          <p:nvPr/>
        </p:nvPicPr>
        <p:blipFill>
          <a:blip r:embed="rId3">
            <a:alphaModFix/>
          </a:blip>
          <a:stretch>
            <a:fillRect/>
          </a:stretch>
        </p:blipFill>
        <p:spPr>
          <a:xfrm>
            <a:off x="3198300" y="1122238"/>
            <a:ext cx="5719499" cy="28990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311700" y="233700"/>
            <a:ext cx="86007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Sub-Method:</a:t>
            </a:r>
            <a:r>
              <a:rPr lang="en"/>
              <a:t> </a:t>
            </a:r>
            <a:r>
              <a:rPr lang="en">
                <a:solidFill>
                  <a:srgbClr val="DBB461"/>
                </a:solidFill>
              </a:rPr>
              <a:t>StringBuilder</a:t>
            </a:r>
            <a:endParaRPr>
              <a:solidFill>
                <a:srgbClr val="DBB461"/>
              </a:solidFill>
            </a:endParaRPr>
          </a:p>
        </p:txBody>
      </p:sp>
      <p:sp>
        <p:nvSpPr>
          <p:cNvPr id="142" name="Google Shape;142;p26"/>
          <p:cNvSpPr txBox="1">
            <a:spLocks noGrp="1"/>
          </p:cNvSpPr>
          <p:nvPr>
            <p:ph type="body" idx="1"/>
          </p:nvPr>
        </p:nvSpPr>
        <p:spPr>
          <a:xfrm>
            <a:off x="311700" y="989400"/>
            <a:ext cx="2919900" cy="357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EB0BA"/>
                </a:solidFill>
              </a:rPr>
              <a:t>This sub-method appears at the end of:</a:t>
            </a:r>
            <a:endParaRPr>
              <a:solidFill>
                <a:srgbClr val="9EB0BA"/>
              </a:solidFill>
            </a:endParaRPr>
          </a:p>
          <a:p>
            <a:pPr marL="182880" lvl="0" indent="-121919" algn="l" rtl="0">
              <a:spcBef>
                <a:spcPts val="0"/>
              </a:spcBef>
              <a:spcAft>
                <a:spcPts val="0"/>
              </a:spcAft>
              <a:buClr>
                <a:srgbClr val="9EB0BA"/>
              </a:buClr>
              <a:buSzPts val="1200"/>
              <a:buChar char="●"/>
            </a:pPr>
            <a:r>
              <a:rPr lang="en">
                <a:solidFill>
                  <a:srgbClr val="9EB0BA"/>
                </a:solidFill>
              </a:rPr>
              <a:t>handleStripper</a:t>
            </a:r>
            <a:endParaRPr>
              <a:solidFill>
                <a:srgbClr val="9EB0BA"/>
              </a:solidFill>
            </a:endParaRPr>
          </a:p>
          <a:p>
            <a:pPr marL="182880" lvl="0" indent="-121919" algn="l" rtl="0">
              <a:spcBef>
                <a:spcPts val="0"/>
              </a:spcBef>
              <a:spcAft>
                <a:spcPts val="0"/>
              </a:spcAft>
              <a:buClr>
                <a:srgbClr val="9EB0BA"/>
              </a:buClr>
              <a:buSzPts val="1200"/>
              <a:buChar char="●"/>
            </a:pPr>
            <a:r>
              <a:rPr lang="en">
                <a:solidFill>
                  <a:srgbClr val="9EB0BA"/>
                </a:solidFill>
              </a:rPr>
              <a:t>hashtagStripper</a:t>
            </a:r>
            <a:endParaRPr>
              <a:solidFill>
                <a:srgbClr val="9EB0BA"/>
              </a:solidFill>
            </a:endParaRPr>
          </a:p>
          <a:p>
            <a:pPr marL="182880" lvl="0" indent="-121919" algn="l" rtl="0">
              <a:spcBef>
                <a:spcPts val="0"/>
              </a:spcBef>
              <a:spcAft>
                <a:spcPts val="0"/>
              </a:spcAft>
              <a:buClr>
                <a:srgbClr val="9EB0BA"/>
              </a:buClr>
              <a:buSzPts val="1200"/>
              <a:buChar char="●"/>
            </a:pPr>
            <a:r>
              <a:rPr lang="en">
                <a:solidFill>
                  <a:srgbClr val="9EB0BA"/>
                </a:solidFill>
              </a:rPr>
              <a:t>wordCount</a:t>
            </a:r>
            <a:endParaRPr>
              <a:solidFill>
                <a:srgbClr val="9EB0BA"/>
              </a:solidFill>
            </a:endParaRPr>
          </a:p>
          <a:p>
            <a:pPr marL="182880" lvl="0" indent="-121919" algn="l" rtl="0">
              <a:spcBef>
                <a:spcPts val="0"/>
              </a:spcBef>
              <a:spcAft>
                <a:spcPts val="0"/>
              </a:spcAft>
              <a:buClr>
                <a:srgbClr val="9EB0BA"/>
              </a:buClr>
              <a:buSzPts val="1200"/>
              <a:buChar char="●"/>
            </a:pPr>
            <a:r>
              <a:rPr lang="en">
                <a:solidFill>
                  <a:srgbClr val="9EB0BA"/>
                </a:solidFill>
              </a:rPr>
              <a:t>followingCharacter</a:t>
            </a:r>
            <a:endParaRPr>
              <a:solidFill>
                <a:srgbClr val="9EB0BA"/>
              </a:solidFill>
            </a:endParaRPr>
          </a:p>
          <a:p>
            <a:pPr marL="0" lvl="0" indent="0" algn="l" rtl="0">
              <a:spcBef>
                <a:spcPts val="1600"/>
              </a:spcBef>
              <a:spcAft>
                <a:spcPts val="0"/>
              </a:spcAft>
              <a:buNone/>
            </a:pPr>
            <a:r>
              <a:rPr lang="en">
                <a:solidFill>
                  <a:srgbClr val="9EB0BA"/>
                </a:solidFill>
              </a:rPr>
              <a:t>It does the following:</a:t>
            </a:r>
            <a:endParaRPr>
              <a:solidFill>
                <a:srgbClr val="9EB0BA"/>
              </a:solidFill>
            </a:endParaRPr>
          </a:p>
          <a:p>
            <a:pPr marL="182880" lvl="0" indent="-121919" algn="l" rtl="0">
              <a:spcBef>
                <a:spcPts val="0"/>
              </a:spcBef>
              <a:spcAft>
                <a:spcPts val="0"/>
              </a:spcAft>
              <a:buClr>
                <a:srgbClr val="9EB0BA"/>
              </a:buClr>
              <a:buSzPts val="1200"/>
              <a:buChar char="●"/>
            </a:pPr>
            <a:r>
              <a:rPr lang="en">
                <a:solidFill>
                  <a:srgbClr val="9EB0BA"/>
                </a:solidFill>
              </a:rPr>
              <a:t>Tests if the result Array is empty</a:t>
            </a:r>
            <a:endParaRPr>
              <a:solidFill>
                <a:srgbClr val="9EB0BA"/>
              </a:solidFill>
            </a:endParaRPr>
          </a:p>
          <a:p>
            <a:pPr marL="182880" lvl="0" indent="-121919" algn="l" rtl="0">
              <a:spcBef>
                <a:spcPts val="0"/>
              </a:spcBef>
              <a:spcAft>
                <a:spcPts val="0"/>
              </a:spcAft>
              <a:buClr>
                <a:srgbClr val="9EB0BA"/>
              </a:buClr>
              <a:buSzPts val="1200"/>
              <a:buChar char="●"/>
            </a:pPr>
            <a:r>
              <a:rPr lang="en">
                <a:solidFill>
                  <a:srgbClr val="9EB0BA"/>
                </a:solidFill>
              </a:rPr>
              <a:t>Starts a foreach loop through each item in the list that:</a:t>
            </a:r>
            <a:endParaRPr>
              <a:solidFill>
                <a:srgbClr val="9EB0BA"/>
              </a:solidFill>
            </a:endParaRPr>
          </a:p>
          <a:p>
            <a:pPr marL="274320" lvl="1" indent="-121920" algn="l" rtl="0">
              <a:spcBef>
                <a:spcPts val="0"/>
              </a:spcBef>
              <a:spcAft>
                <a:spcPts val="0"/>
              </a:spcAft>
              <a:buClr>
                <a:srgbClr val="9EB0BA"/>
              </a:buClr>
              <a:buSzPts val="1200"/>
              <a:buChar char="○"/>
            </a:pPr>
            <a:r>
              <a:rPr lang="en">
                <a:solidFill>
                  <a:srgbClr val="9EB0BA"/>
                </a:solidFill>
              </a:rPr>
              <a:t>Checks if the length of the current string plus the next item goes over the character limit</a:t>
            </a:r>
            <a:endParaRPr>
              <a:solidFill>
                <a:srgbClr val="9EB0BA"/>
              </a:solidFill>
            </a:endParaRPr>
          </a:p>
          <a:p>
            <a:pPr marL="274320" lvl="1" indent="-121920" algn="l" rtl="0">
              <a:spcBef>
                <a:spcPts val="0"/>
              </a:spcBef>
              <a:spcAft>
                <a:spcPts val="0"/>
              </a:spcAft>
              <a:buClr>
                <a:srgbClr val="9EB0BA"/>
              </a:buClr>
              <a:buSzPts val="1200"/>
              <a:buChar char="○"/>
            </a:pPr>
            <a:r>
              <a:rPr lang="en">
                <a:solidFill>
                  <a:srgbClr val="9EB0BA"/>
                </a:solidFill>
              </a:rPr>
              <a:t>If not, it appends the item and moves on to the next</a:t>
            </a:r>
            <a:endParaRPr>
              <a:solidFill>
                <a:srgbClr val="9EB0BA"/>
              </a:solidFill>
            </a:endParaRPr>
          </a:p>
          <a:p>
            <a:pPr marL="274320" lvl="1" indent="-121920" algn="l" rtl="0">
              <a:spcBef>
                <a:spcPts val="0"/>
              </a:spcBef>
              <a:spcAft>
                <a:spcPts val="0"/>
              </a:spcAft>
              <a:buClr>
                <a:srgbClr val="9EB0BA"/>
              </a:buClr>
              <a:buSzPts val="1200"/>
              <a:buChar char="○"/>
            </a:pPr>
            <a:r>
              <a:rPr lang="en">
                <a:solidFill>
                  <a:srgbClr val="9EB0BA"/>
                </a:solidFill>
              </a:rPr>
              <a:t>Stops when the limit is exceeded or the loop completes (i.e. list runs out of items)</a:t>
            </a:r>
            <a:endParaRPr>
              <a:solidFill>
                <a:srgbClr val="9EB0BA"/>
              </a:solidFill>
            </a:endParaRPr>
          </a:p>
        </p:txBody>
      </p:sp>
      <p:pic>
        <p:nvPicPr>
          <p:cNvPr id="143" name="Google Shape;143;p26"/>
          <p:cNvPicPr preferRelativeResize="0"/>
          <p:nvPr/>
        </p:nvPicPr>
        <p:blipFill>
          <a:blip r:embed="rId3">
            <a:alphaModFix/>
          </a:blip>
          <a:stretch>
            <a:fillRect/>
          </a:stretch>
        </p:blipFill>
        <p:spPr>
          <a:xfrm>
            <a:off x="3768900" y="1343025"/>
            <a:ext cx="5143500" cy="24574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284875" y="233725"/>
            <a:ext cx="86340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Method 2:</a:t>
            </a:r>
            <a:r>
              <a:rPr lang="en"/>
              <a:t> </a:t>
            </a:r>
            <a:r>
              <a:rPr lang="en">
                <a:solidFill>
                  <a:srgbClr val="DBB461"/>
                </a:solidFill>
              </a:rPr>
              <a:t>hashtagStripper  </a:t>
            </a:r>
            <a:r>
              <a:rPr lang="en"/>
              <a:t>                     </a:t>
            </a:r>
            <a:r>
              <a:rPr lang="en" sz="2100">
                <a:solidFill>
                  <a:srgbClr val="3E7378"/>
                </a:solidFill>
              </a:rPr>
              <a:t>(excluding StringBuilder)</a:t>
            </a:r>
            <a:endParaRPr sz="2100">
              <a:solidFill>
                <a:srgbClr val="3E7378"/>
              </a:solidFill>
            </a:endParaRPr>
          </a:p>
        </p:txBody>
      </p:sp>
      <p:sp>
        <p:nvSpPr>
          <p:cNvPr id="149" name="Google Shape;149;p27"/>
          <p:cNvSpPr txBox="1">
            <a:spLocks noGrp="1"/>
          </p:cNvSpPr>
          <p:nvPr>
            <p:ph type="body" idx="1"/>
          </p:nvPr>
        </p:nvSpPr>
        <p:spPr>
          <a:xfrm>
            <a:off x="311700" y="989425"/>
            <a:ext cx="2808000" cy="3579600"/>
          </a:xfrm>
          <a:prstGeom prst="rect">
            <a:avLst/>
          </a:prstGeom>
        </p:spPr>
        <p:txBody>
          <a:bodyPr spcFirstLastPara="1" wrap="square" lIns="91425" tIns="91425" rIns="91425" bIns="91425" anchor="t" anchorCtr="0">
            <a:noAutofit/>
          </a:bodyPr>
          <a:lstStyle/>
          <a:p>
            <a:pPr marL="182880" lvl="0" indent="-121919" algn="l" rtl="0">
              <a:lnSpc>
                <a:spcPct val="130000"/>
              </a:lnSpc>
              <a:spcBef>
                <a:spcPts val="0"/>
              </a:spcBef>
              <a:spcAft>
                <a:spcPts val="0"/>
              </a:spcAft>
              <a:buClr>
                <a:srgbClr val="9EB0BA"/>
              </a:buClr>
              <a:buSzPts val="1200"/>
              <a:buChar char="●"/>
            </a:pPr>
            <a:r>
              <a:rPr lang="en">
                <a:solidFill>
                  <a:srgbClr val="9EB0BA"/>
                </a:solidFill>
              </a:rPr>
              <a:t>Reads in the data </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Splits the data into separate words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Removes all trivial characters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Filters for: </a:t>
            </a:r>
            <a:endParaRPr>
              <a:solidFill>
                <a:srgbClr val="9EB0BA"/>
              </a:solidFill>
            </a:endParaRPr>
          </a:p>
          <a:p>
            <a:pPr marL="365760" lvl="1" indent="-213359" algn="l" rtl="0">
              <a:lnSpc>
                <a:spcPct val="130000"/>
              </a:lnSpc>
              <a:spcBef>
                <a:spcPts val="0"/>
              </a:spcBef>
              <a:spcAft>
                <a:spcPts val="0"/>
              </a:spcAft>
              <a:buClr>
                <a:srgbClr val="9EB0BA"/>
              </a:buClr>
              <a:buSzPts val="1200"/>
              <a:buChar char="○"/>
            </a:pPr>
            <a:r>
              <a:rPr lang="en">
                <a:solidFill>
                  <a:srgbClr val="9EB0BA"/>
                </a:solidFill>
              </a:rPr>
              <a:t>words longer than 1, </a:t>
            </a:r>
            <a:endParaRPr>
              <a:solidFill>
                <a:srgbClr val="9EB0BA"/>
              </a:solidFill>
            </a:endParaRPr>
          </a:p>
          <a:p>
            <a:pPr marL="365760" lvl="1" indent="-213359" algn="l" rtl="0">
              <a:lnSpc>
                <a:spcPct val="130000"/>
              </a:lnSpc>
              <a:spcBef>
                <a:spcPts val="0"/>
              </a:spcBef>
              <a:spcAft>
                <a:spcPts val="0"/>
              </a:spcAft>
              <a:buClr>
                <a:srgbClr val="9EB0BA"/>
              </a:buClr>
              <a:buSzPts val="1200"/>
              <a:buChar char="○"/>
            </a:pPr>
            <a:r>
              <a:rPr lang="en">
                <a:solidFill>
                  <a:srgbClr val="9EB0BA"/>
                </a:solidFill>
              </a:rPr>
              <a:t>words starting with ‘#’</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Slices off the ‘#’</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Groups by word</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Counts the groups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Sorts by count number</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Collects the results and packages them into an Array</a:t>
            </a:r>
            <a:endParaRPr>
              <a:solidFill>
                <a:srgbClr val="9EB0BA"/>
              </a:solidFill>
            </a:endParaRPr>
          </a:p>
        </p:txBody>
      </p:sp>
      <p:pic>
        <p:nvPicPr>
          <p:cNvPr id="150" name="Google Shape;150;p27"/>
          <p:cNvPicPr preferRelativeResize="0"/>
          <p:nvPr/>
        </p:nvPicPr>
        <p:blipFill>
          <a:blip r:embed="rId3">
            <a:alphaModFix/>
          </a:blip>
          <a:stretch>
            <a:fillRect/>
          </a:stretch>
        </p:blipFill>
        <p:spPr>
          <a:xfrm>
            <a:off x="3199375" y="1120175"/>
            <a:ext cx="5719500" cy="290313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233725"/>
            <a:ext cx="86007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Method 3:</a:t>
            </a:r>
            <a:r>
              <a:rPr lang="en"/>
              <a:t> </a:t>
            </a:r>
            <a:r>
              <a:rPr lang="en">
                <a:solidFill>
                  <a:srgbClr val="DBB461"/>
                </a:solidFill>
              </a:rPr>
              <a:t>wordCounter  </a:t>
            </a:r>
            <a:r>
              <a:rPr lang="en"/>
              <a:t>                         </a:t>
            </a:r>
            <a:r>
              <a:rPr lang="en" sz="2100">
                <a:solidFill>
                  <a:srgbClr val="3E7378"/>
                </a:solidFill>
              </a:rPr>
              <a:t>(excluding StringBuilder)</a:t>
            </a:r>
            <a:endParaRPr>
              <a:solidFill>
                <a:srgbClr val="3E7378"/>
              </a:solidFill>
            </a:endParaRPr>
          </a:p>
        </p:txBody>
      </p:sp>
      <p:sp>
        <p:nvSpPr>
          <p:cNvPr id="156" name="Google Shape;156;p28"/>
          <p:cNvSpPr txBox="1">
            <a:spLocks noGrp="1"/>
          </p:cNvSpPr>
          <p:nvPr>
            <p:ph type="body" idx="1"/>
          </p:nvPr>
        </p:nvSpPr>
        <p:spPr>
          <a:xfrm>
            <a:off x="311700" y="989425"/>
            <a:ext cx="2808000" cy="3579600"/>
          </a:xfrm>
          <a:prstGeom prst="rect">
            <a:avLst/>
          </a:prstGeom>
        </p:spPr>
        <p:txBody>
          <a:bodyPr spcFirstLastPara="1" wrap="square" lIns="91425" tIns="91425" rIns="91425" bIns="91425" anchor="t" anchorCtr="0">
            <a:noAutofit/>
          </a:bodyPr>
          <a:lstStyle/>
          <a:p>
            <a:pPr marL="182880" lvl="0" indent="-121919" algn="l" rtl="0">
              <a:lnSpc>
                <a:spcPct val="130000"/>
              </a:lnSpc>
              <a:spcBef>
                <a:spcPts val="0"/>
              </a:spcBef>
              <a:spcAft>
                <a:spcPts val="0"/>
              </a:spcAft>
              <a:buClr>
                <a:srgbClr val="9EB0BA"/>
              </a:buClr>
              <a:buSzPts val="1200"/>
              <a:buChar char="●"/>
            </a:pPr>
            <a:r>
              <a:rPr lang="en">
                <a:solidFill>
                  <a:srgbClr val="9EB0BA"/>
                </a:solidFill>
              </a:rPr>
              <a:t>Reads in the data </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Splits the data into separate words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Removes all trivial characters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Filters for Strings longer than 0</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Makes all words lowercase</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Filters for non-trivial words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Groups by word</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Counts the groups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Filters for counts higher than 2</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Sorts by count number</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Collects the results and packages them into an Array</a:t>
            </a:r>
            <a:endParaRPr>
              <a:solidFill>
                <a:srgbClr val="9EB0BA"/>
              </a:solidFill>
            </a:endParaRPr>
          </a:p>
        </p:txBody>
      </p:sp>
      <p:pic>
        <p:nvPicPr>
          <p:cNvPr id="157" name="Google Shape;157;p28"/>
          <p:cNvPicPr preferRelativeResize="0"/>
          <p:nvPr/>
        </p:nvPicPr>
        <p:blipFill>
          <a:blip r:embed="rId3">
            <a:alphaModFix/>
          </a:blip>
          <a:stretch>
            <a:fillRect/>
          </a:stretch>
        </p:blipFill>
        <p:spPr>
          <a:xfrm>
            <a:off x="3192900" y="1017700"/>
            <a:ext cx="5719501" cy="31080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title"/>
          </p:nvPr>
        </p:nvSpPr>
        <p:spPr>
          <a:xfrm>
            <a:off x="311700" y="233725"/>
            <a:ext cx="86007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Method 4:</a:t>
            </a:r>
            <a:r>
              <a:rPr lang="en"/>
              <a:t> </a:t>
            </a:r>
            <a:r>
              <a:rPr lang="en">
                <a:solidFill>
                  <a:srgbClr val="DBB461"/>
                </a:solidFill>
              </a:rPr>
              <a:t>followingCharacter</a:t>
            </a:r>
            <a:r>
              <a:rPr lang="en"/>
              <a:t>                                 </a:t>
            </a:r>
            <a:r>
              <a:rPr lang="en">
                <a:solidFill>
                  <a:srgbClr val="3E7378"/>
                </a:solidFill>
              </a:rPr>
              <a:t>(Step One)</a:t>
            </a:r>
            <a:endParaRPr>
              <a:solidFill>
                <a:srgbClr val="3E7378"/>
              </a:solidFill>
            </a:endParaRPr>
          </a:p>
        </p:txBody>
      </p:sp>
      <p:sp>
        <p:nvSpPr>
          <p:cNvPr id="163" name="Google Shape;163;p29"/>
          <p:cNvSpPr txBox="1">
            <a:spLocks noGrp="1"/>
          </p:cNvSpPr>
          <p:nvPr>
            <p:ph type="body" idx="1"/>
          </p:nvPr>
        </p:nvSpPr>
        <p:spPr>
          <a:xfrm>
            <a:off x="311700" y="989425"/>
            <a:ext cx="2808000" cy="35796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a:solidFill>
                  <a:srgbClr val="9EB0BA"/>
                </a:solidFill>
              </a:rPr>
              <a:t>In the first step, this method:</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Reads in the data </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Splits the data into separate words at the given character</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Filters for Strings longer than 0</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Makes all words lowercase</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Chops off all but the first character</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Filters for letters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Counts up the total number of instances that match the criteria, pre-combine and sort.</a:t>
            </a:r>
            <a:endParaRPr>
              <a:solidFill>
                <a:srgbClr val="9EB0BA"/>
              </a:solidFill>
            </a:endParaRPr>
          </a:p>
        </p:txBody>
      </p:sp>
      <p:pic>
        <p:nvPicPr>
          <p:cNvPr id="164" name="Google Shape;164;p29"/>
          <p:cNvPicPr preferRelativeResize="0"/>
          <p:nvPr/>
        </p:nvPicPr>
        <p:blipFill>
          <a:blip r:embed="rId3">
            <a:alphaModFix/>
          </a:blip>
          <a:stretch>
            <a:fillRect/>
          </a:stretch>
        </p:blipFill>
        <p:spPr>
          <a:xfrm>
            <a:off x="4330875" y="1347788"/>
            <a:ext cx="4581525" cy="2447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0"/>
          <p:cNvSpPr txBox="1">
            <a:spLocks noGrp="1"/>
          </p:cNvSpPr>
          <p:nvPr>
            <p:ph type="title"/>
          </p:nvPr>
        </p:nvSpPr>
        <p:spPr>
          <a:xfrm>
            <a:off x="311700" y="233725"/>
            <a:ext cx="86010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Method 4:</a:t>
            </a:r>
            <a:r>
              <a:rPr lang="en"/>
              <a:t> </a:t>
            </a:r>
            <a:r>
              <a:rPr lang="en">
                <a:solidFill>
                  <a:srgbClr val="DBB461"/>
                </a:solidFill>
              </a:rPr>
              <a:t>followingCharacter</a:t>
            </a:r>
            <a:r>
              <a:rPr lang="en"/>
              <a:t>                                 </a:t>
            </a:r>
            <a:r>
              <a:rPr lang="en">
                <a:solidFill>
                  <a:srgbClr val="3E7378"/>
                </a:solidFill>
              </a:rPr>
              <a:t>(Step Two)</a:t>
            </a:r>
            <a:endParaRPr>
              <a:solidFill>
                <a:srgbClr val="3E7378"/>
              </a:solidFill>
            </a:endParaRPr>
          </a:p>
        </p:txBody>
      </p:sp>
      <p:sp>
        <p:nvSpPr>
          <p:cNvPr id="170" name="Google Shape;170;p30"/>
          <p:cNvSpPr txBox="1">
            <a:spLocks noGrp="1"/>
          </p:cNvSpPr>
          <p:nvPr>
            <p:ph type="body" idx="1"/>
          </p:nvPr>
        </p:nvSpPr>
        <p:spPr>
          <a:xfrm>
            <a:off x="311700" y="989425"/>
            <a:ext cx="3159600" cy="357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9EB0BA"/>
                </a:solidFill>
              </a:rPr>
              <a:t>In the second step, the method:</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Reads in the data from stepOne</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Counts up the occurrence of each letter</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Sorts the letters by count</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Creates columns that:</a:t>
            </a:r>
            <a:endParaRPr>
              <a:solidFill>
                <a:srgbClr val="9EB0BA"/>
              </a:solidFill>
            </a:endParaRPr>
          </a:p>
          <a:p>
            <a:pPr marL="365760" lvl="1" indent="-121919" algn="l" rtl="0">
              <a:lnSpc>
                <a:spcPct val="130000"/>
              </a:lnSpc>
              <a:spcBef>
                <a:spcPts val="0"/>
              </a:spcBef>
              <a:spcAft>
                <a:spcPts val="0"/>
              </a:spcAft>
              <a:buClr>
                <a:srgbClr val="9EB0BA"/>
              </a:buClr>
              <a:buSzPts val="1200"/>
              <a:buChar char="○"/>
            </a:pPr>
            <a:r>
              <a:rPr lang="en">
                <a:solidFill>
                  <a:srgbClr val="9EB0BA"/>
                </a:solidFill>
              </a:rPr>
              <a:t>Calculate the percentage as</a:t>
            </a:r>
            <a:br>
              <a:rPr lang="en">
                <a:solidFill>
                  <a:srgbClr val="9EB0BA"/>
                </a:solidFill>
              </a:rPr>
            </a:br>
            <a:r>
              <a:rPr lang="en">
                <a:solidFill>
                  <a:srgbClr val="9EB0BA"/>
                </a:solidFill>
              </a:rPr>
              <a:t>count / totalInstances * 100</a:t>
            </a:r>
            <a:endParaRPr>
              <a:solidFill>
                <a:srgbClr val="9EB0BA"/>
              </a:solidFill>
            </a:endParaRPr>
          </a:p>
          <a:p>
            <a:pPr marL="365760" lvl="1" indent="-121919" algn="l" rtl="0">
              <a:lnSpc>
                <a:spcPct val="130000"/>
              </a:lnSpc>
              <a:spcBef>
                <a:spcPts val="0"/>
              </a:spcBef>
              <a:spcAft>
                <a:spcPts val="0"/>
              </a:spcAft>
              <a:buClr>
                <a:srgbClr val="9EB0BA"/>
              </a:buClr>
              <a:buSzPts val="1200"/>
              <a:buChar char="○"/>
            </a:pPr>
            <a:r>
              <a:rPr lang="en">
                <a:solidFill>
                  <a:srgbClr val="9EB0BA"/>
                </a:solidFill>
              </a:rPr>
              <a:t>Multiply the result by 100 </a:t>
            </a:r>
            <a:br>
              <a:rPr lang="en">
                <a:solidFill>
                  <a:srgbClr val="9EB0BA"/>
                </a:solidFill>
              </a:rPr>
            </a:br>
            <a:r>
              <a:rPr lang="en">
                <a:solidFill>
                  <a:srgbClr val="9EB0BA"/>
                </a:solidFill>
              </a:rPr>
              <a:t>and cast it to an Integer</a:t>
            </a:r>
            <a:endParaRPr>
              <a:solidFill>
                <a:srgbClr val="9EB0BA"/>
              </a:solidFill>
            </a:endParaRPr>
          </a:p>
          <a:p>
            <a:pPr marL="365760" lvl="1" indent="-121919" algn="l" rtl="0">
              <a:lnSpc>
                <a:spcPct val="130000"/>
              </a:lnSpc>
              <a:spcBef>
                <a:spcPts val="0"/>
              </a:spcBef>
              <a:spcAft>
                <a:spcPts val="0"/>
              </a:spcAft>
              <a:buClr>
                <a:srgbClr val="9EB0BA"/>
              </a:buClr>
              <a:buSzPts val="1200"/>
              <a:buChar char="○"/>
            </a:pPr>
            <a:r>
              <a:rPr lang="en">
                <a:solidFill>
                  <a:srgbClr val="9EB0BA"/>
                </a:solidFill>
              </a:rPr>
              <a:t>Divides the result by 100 </a:t>
            </a:r>
            <a:br>
              <a:rPr lang="en">
                <a:solidFill>
                  <a:srgbClr val="9EB0BA"/>
                </a:solidFill>
              </a:rPr>
            </a:br>
            <a:r>
              <a:rPr lang="en">
                <a:solidFill>
                  <a:srgbClr val="9EB0BA"/>
                </a:solidFill>
              </a:rPr>
              <a:t>and cast it back to a Double</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Collects the results and packages them into an Array</a:t>
            </a:r>
            <a:endParaRPr>
              <a:solidFill>
                <a:srgbClr val="9EB0BA"/>
              </a:solidFill>
            </a:endParaRPr>
          </a:p>
        </p:txBody>
      </p:sp>
      <p:pic>
        <p:nvPicPr>
          <p:cNvPr id="171" name="Google Shape;171;p30"/>
          <p:cNvPicPr preferRelativeResize="0"/>
          <p:nvPr/>
        </p:nvPicPr>
        <p:blipFill rotWithShape="1">
          <a:blip r:embed="rId3">
            <a:alphaModFix/>
          </a:blip>
          <a:srcRect b="48683"/>
          <a:stretch/>
        </p:blipFill>
        <p:spPr>
          <a:xfrm>
            <a:off x="3632550" y="1330225"/>
            <a:ext cx="5280149" cy="2483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1"/>
          <p:cNvSpPr txBox="1">
            <a:spLocks noGrp="1"/>
          </p:cNvSpPr>
          <p:nvPr>
            <p:ph type="title"/>
          </p:nvPr>
        </p:nvSpPr>
        <p:spPr>
          <a:xfrm>
            <a:off x="311700" y="233725"/>
            <a:ext cx="86073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Method 5:</a:t>
            </a:r>
            <a:r>
              <a:rPr lang="en"/>
              <a:t> </a:t>
            </a:r>
            <a:r>
              <a:rPr lang="en">
                <a:solidFill>
                  <a:srgbClr val="DBB461"/>
                </a:solidFill>
              </a:rPr>
              <a:t>tweetCountEstimate</a:t>
            </a:r>
            <a:r>
              <a:rPr lang="en"/>
              <a:t>                                 </a:t>
            </a:r>
            <a:endParaRPr>
              <a:solidFill>
                <a:srgbClr val="3E7378"/>
              </a:solidFill>
            </a:endParaRPr>
          </a:p>
        </p:txBody>
      </p:sp>
      <p:sp>
        <p:nvSpPr>
          <p:cNvPr id="177" name="Google Shape;177;p31"/>
          <p:cNvSpPr txBox="1">
            <a:spLocks noGrp="1"/>
          </p:cNvSpPr>
          <p:nvPr>
            <p:ph type="body" idx="1"/>
          </p:nvPr>
        </p:nvSpPr>
        <p:spPr>
          <a:xfrm>
            <a:off x="311700" y="989425"/>
            <a:ext cx="2808000" cy="3579600"/>
          </a:xfrm>
          <a:prstGeom prst="rect">
            <a:avLst/>
          </a:prstGeom>
        </p:spPr>
        <p:txBody>
          <a:bodyPr spcFirstLastPara="1" wrap="square" lIns="91425" tIns="91425" rIns="91425" bIns="91425" anchor="t" anchorCtr="0">
            <a:noAutofit/>
          </a:bodyPr>
          <a:lstStyle/>
          <a:p>
            <a:pPr marL="182880" lvl="0" indent="-121919" algn="l" rtl="0">
              <a:lnSpc>
                <a:spcPct val="130000"/>
              </a:lnSpc>
              <a:spcBef>
                <a:spcPts val="0"/>
              </a:spcBef>
              <a:spcAft>
                <a:spcPts val="0"/>
              </a:spcAft>
              <a:buClr>
                <a:srgbClr val="9EB0BA"/>
              </a:buClr>
              <a:buSzPts val="1200"/>
              <a:buChar char="●"/>
            </a:pPr>
            <a:r>
              <a:rPr lang="en">
                <a:solidFill>
                  <a:srgbClr val="9EB0BA"/>
                </a:solidFill>
              </a:rPr>
              <a:t>Reads in the JSON</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Counts up the total number of Tweets in the JSON</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Gets the traffic normalization factor for the current time</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Calculates the estimated number of daily tweets using the given formula.</a:t>
            </a:r>
            <a:endParaRPr>
              <a:solidFill>
                <a:srgbClr val="9EB0BA"/>
              </a:solidFill>
            </a:endParaRPr>
          </a:p>
          <a:p>
            <a:pPr marL="0" lvl="0" indent="0" algn="l" rtl="0">
              <a:lnSpc>
                <a:spcPct val="130000"/>
              </a:lnSpc>
              <a:spcBef>
                <a:spcPts val="0"/>
              </a:spcBef>
              <a:spcAft>
                <a:spcPts val="0"/>
              </a:spcAft>
              <a:buClr>
                <a:schemeClr val="dk1"/>
              </a:buClr>
              <a:buSzPts val="1100"/>
              <a:buFont typeface="Arial"/>
              <a:buNone/>
            </a:pPr>
            <a:endParaRPr>
              <a:solidFill>
                <a:srgbClr val="9EB0BA"/>
              </a:solidFill>
            </a:endParaRPr>
          </a:p>
          <a:p>
            <a:pPr marL="0" lvl="0" indent="0" algn="l" rtl="0">
              <a:lnSpc>
                <a:spcPct val="130000"/>
              </a:lnSpc>
              <a:spcBef>
                <a:spcPts val="0"/>
              </a:spcBef>
              <a:spcAft>
                <a:spcPts val="0"/>
              </a:spcAft>
              <a:buClr>
                <a:schemeClr val="dk1"/>
              </a:buClr>
              <a:buSzPts val="1100"/>
              <a:buFont typeface="Arial"/>
              <a:buNone/>
            </a:pPr>
            <a:r>
              <a:rPr lang="en">
                <a:solidFill>
                  <a:srgbClr val="9EB0BA"/>
                </a:solidFill>
              </a:rPr>
              <a:t>trafficNormalization() is explained on the next slide.</a:t>
            </a:r>
            <a:endParaRPr>
              <a:solidFill>
                <a:srgbClr val="9EB0BA"/>
              </a:solidFill>
            </a:endParaRPr>
          </a:p>
        </p:txBody>
      </p:sp>
      <p:pic>
        <p:nvPicPr>
          <p:cNvPr id="178" name="Google Shape;178;p31"/>
          <p:cNvPicPr preferRelativeResize="0"/>
          <p:nvPr/>
        </p:nvPicPr>
        <p:blipFill>
          <a:blip r:embed="rId3">
            <a:alphaModFix/>
          </a:blip>
          <a:stretch>
            <a:fillRect/>
          </a:stretch>
        </p:blipFill>
        <p:spPr>
          <a:xfrm>
            <a:off x="3222900" y="1015525"/>
            <a:ext cx="5696098" cy="3527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rgbClr val="C77531"/>
                </a:solidFill>
              </a:rPr>
              <a:t>Project Goals and Responsibilities</a:t>
            </a:r>
            <a:endParaRPr i="1">
              <a:solidFill>
                <a:srgbClr val="C77531"/>
              </a:solidFill>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E88F43"/>
                </a:solidFill>
              </a:rPr>
              <a:t>Goals</a:t>
            </a:r>
            <a:endParaRPr sz="2000" b="1">
              <a:solidFill>
                <a:srgbClr val="E88F43"/>
              </a:solidFill>
            </a:endParaRPr>
          </a:p>
          <a:p>
            <a:pPr marL="457200" lvl="0" indent="-311150" algn="l" rtl="0">
              <a:spcBef>
                <a:spcPts val="1600"/>
              </a:spcBef>
              <a:spcAft>
                <a:spcPts val="0"/>
              </a:spcAft>
              <a:buClr>
                <a:srgbClr val="9EB0BA"/>
              </a:buClr>
              <a:buSzPts val="1300"/>
              <a:buChar char="●"/>
            </a:pPr>
            <a:r>
              <a:rPr lang="en" sz="1300">
                <a:solidFill>
                  <a:srgbClr val="9EB0BA"/>
                </a:solidFill>
              </a:rPr>
              <a:t>Gather Twitter data via Twitter API</a:t>
            </a:r>
            <a:endParaRPr sz="1300">
              <a:solidFill>
                <a:srgbClr val="9EB0BA"/>
              </a:solidFill>
            </a:endParaRPr>
          </a:p>
          <a:p>
            <a:pPr marL="457200" lvl="0" indent="-311150" algn="l" rtl="0">
              <a:spcBef>
                <a:spcPts val="0"/>
              </a:spcBef>
              <a:spcAft>
                <a:spcPts val="0"/>
              </a:spcAft>
              <a:buClr>
                <a:srgbClr val="9EB0BA"/>
              </a:buClr>
              <a:buSzPts val="1300"/>
              <a:buChar char="●"/>
            </a:pPr>
            <a:r>
              <a:rPr lang="en" sz="1300">
                <a:solidFill>
                  <a:srgbClr val="9EB0BA"/>
                </a:solidFill>
              </a:rPr>
              <a:t>Create a Spark application that processes Twitter data</a:t>
            </a:r>
            <a:endParaRPr sz="1300">
              <a:solidFill>
                <a:srgbClr val="9EB0BA"/>
              </a:solidFill>
            </a:endParaRPr>
          </a:p>
          <a:p>
            <a:pPr marL="914400" lvl="1" indent="-311150" algn="l" rtl="0">
              <a:spcBef>
                <a:spcPts val="0"/>
              </a:spcBef>
              <a:spcAft>
                <a:spcPts val="0"/>
              </a:spcAft>
              <a:buClr>
                <a:srgbClr val="9EB0BA"/>
              </a:buClr>
              <a:buSzPts val="1300"/>
              <a:buChar char="○"/>
            </a:pPr>
            <a:r>
              <a:rPr lang="en" sz="1300">
                <a:solidFill>
                  <a:srgbClr val="9EB0BA"/>
                </a:solidFill>
              </a:rPr>
              <a:t>Approximate tweet count for the day, word count, most popular hashtags, retweet percentage, following character probability.</a:t>
            </a:r>
            <a:endParaRPr sz="1300">
              <a:solidFill>
                <a:srgbClr val="9EB0BA"/>
              </a:solidFill>
            </a:endParaRPr>
          </a:p>
          <a:p>
            <a:pPr marL="457200" lvl="0" indent="-311150" algn="l" rtl="0">
              <a:spcBef>
                <a:spcPts val="0"/>
              </a:spcBef>
              <a:spcAft>
                <a:spcPts val="0"/>
              </a:spcAft>
              <a:buClr>
                <a:srgbClr val="9EB0BA"/>
              </a:buClr>
              <a:buSzPts val="1300"/>
              <a:buChar char="●"/>
            </a:pPr>
            <a:r>
              <a:rPr lang="en" sz="1300">
                <a:solidFill>
                  <a:srgbClr val="9EB0BA"/>
                </a:solidFill>
              </a:rPr>
              <a:t>Create a Twitter bot that can take queries, call the Spark application, and reply</a:t>
            </a:r>
            <a:endParaRPr sz="1300">
              <a:solidFill>
                <a:srgbClr val="9EB0BA"/>
              </a:solidFill>
            </a:endParaRPr>
          </a:p>
          <a:p>
            <a:pPr marL="0" lvl="0" indent="0" algn="l" rtl="0">
              <a:spcBef>
                <a:spcPts val="1600"/>
              </a:spcBef>
              <a:spcAft>
                <a:spcPts val="0"/>
              </a:spcAft>
              <a:buNone/>
            </a:pPr>
            <a:r>
              <a:rPr lang="en" sz="2000" b="1">
                <a:solidFill>
                  <a:srgbClr val="E88F43"/>
                </a:solidFill>
              </a:rPr>
              <a:t>Responsibilities</a:t>
            </a:r>
            <a:endParaRPr sz="2000" b="1">
              <a:solidFill>
                <a:srgbClr val="E88F43"/>
              </a:solidFill>
            </a:endParaRPr>
          </a:p>
          <a:p>
            <a:pPr marL="457200" lvl="0" indent="-311150" algn="l" rtl="0">
              <a:spcBef>
                <a:spcPts val="1600"/>
              </a:spcBef>
              <a:spcAft>
                <a:spcPts val="0"/>
              </a:spcAft>
              <a:buClr>
                <a:srgbClr val="9EB0BA"/>
              </a:buClr>
              <a:buSzPts val="1300"/>
              <a:buChar char="●"/>
            </a:pPr>
            <a:r>
              <a:rPr lang="en" sz="1300">
                <a:solidFill>
                  <a:srgbClr val="9EB0BA"/>
                </a:solidFill>
              </a:rPr>
              <a:t>Kyle wrote functions that can gather and parse data into Tweet and TwitterUser objects</a:t>
            </a:r>
            <a:endParaRPr sz="1300">
              <a:solidFill>
                <a:srgbClr val="9EB0BA"/>
              </a:solidFill>
            </a:endParaRPr>
          </a:p>
          <a:p>
            <a:pPr marL="457200" lvl="0" indent="-311150" algn="l" rtl="0">
              <a:spcBef>
                <a:spcPts val="0"/>
              </a:spcBef>
              <a:spcAft>
                <a:spcPts val="0"/>
              </a:spcAft>
              <a:buClr>
                <a:srgbClr val="9EB0BA"/>
              </a:buClr>
              <a:buSzPts val="1300"/>
              <a:buChar char="●"/>
            </a:pPr>
            <a:r>
              <a:rPr lang="en" sz="1300">
                <a:solidFill>
                  <a:srgbClr val="9EB0BA"/>
                </a:solidFill>
              </a:rPr>
              <a:t>Sean created the analysis engine that ran all analyses</a:t>
            </a:r>
            <a:endParaRPr sz="1300">
              <a:solidFill>
                <a:srgbClr val="9EB0BA"/>
              </a:solidFill>
            </a:endParaRPr>
          </a:p>
          <a:p>
            <a:pPr marL="457200" lvl="0" indent="-311150" algn="l" rtl="0">
              <a:spcBef>
                <a:spcPts val="0"/>
              </a:spcBef>
              <a:spcAft>
                <a:spcPts val="0"/>
              </a:spcAft>
              <a:buClr>
                <a:srgbClr val="9EB0BA"/>
              </a:buClr>
              <a:buSzPts val="1300"/>
              <a:buChar char="●"/>
            </a:pPr>
            <a:r>
              <a:rPr lang="en" sz="1300">
                <a:solidFill>
                  <a:srgbClr val="9EB0BA"/>
                </a:solidFill>
              </a:rPr>
              <a:t>Tanner put everything together and wrote the bot to take queries and post a response</a:t>
            </a:r>
            <a:endParaRPr sz="1300">
              <a:solidFill>
                <a:srgbClr val="9EB0BA"/>
              </a:solidFill>
            </a:endParaRPr>
          </a:p>
          <a:p>
            <a:pPr marL="0" lvl="0" indent="0" algn="l" rtl="0">
              <a:spcBef>
                <a:spcPts val="1600"/>
              </a:spcBef>
              <a:spcAft>
                <a:spcPts val="0"/>
              </a:spcAft>
              <a:buNone/>
            </a:pPr>
            <a:endParaRPr sz="1300" b="1"/>
          </a:p>
          <a:p>
            <a:pPr marL="0" lvl="0" indent="0" algn="l" rtl="0">
              <a:spcBef>
                <a:spcPts val="1600"/>
              </a:spcBef>
              <a:spcAft>
                <a:spcPts val="1600"/>
              </a:spcAft>
              <a:buNone/>
            </a:pP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2"/>
          <p:cNvSpPr txBox="1">
            <a:spLocks noGrp="1"/>
          </p:cNvSpPr>
          <p:nvPr>
            <p:ph type="title"/>
          </p:nvPr>
        </p:nvSpPr>
        <p:spPr>
          <a:xfrm>
            <a:off x="311700" y="233725"/>
            <a:ext cx="86073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Sub-method:</a:t>
            </a:r>
            <a:r>
              <a:rPr lang="en"/>
              <a:t> </a:t>
            </a:r>
            <a:r>
              <a:rPr lang="en">
                <a:solidFill>
                  <a:srgbClr val="DBB461"/>
                </a:solidFill>
              </a:rPr>
              <a:t>trafficNormalization</a:t>
            </a:r>
            <a:endParaRPr>
              <a:solidFill>
                <a:srgbClr val="DBB461"/>
              </a:solidFill>
            </a:endParaRPr>
          </a:p>
        </p:txBody>
      </p:sp>
      <p:sp>
        <p:nvSpPr>
          <p:cNvPr id="184" name="Google Shape;184;p32"/>
          <p:cNvSpPr txBox="1">
            <a:spLocks noGrp="1"/>
          </p:cNvSpPr>
          <p:nvPr>
            <p:ph type="body" idx="1"/>
          </p:nvPr>
        </p:nvSpPr>
        <p:spPr>
          <a:xfrm>
            <a:off x="311700" y="989425"/>
            <a:ext cx="2808000" cy="3579600"/>
          </a:xfrm>
          <a:prstGeom prst="rect">
            <a:avLst/>
          </a:prstGeom>
        </p:spPr>
        <p:txBody>
          <a:bodyPr spcFirstLastPara="1" wrap="square" lIns="91425" tIns="91425" rIns="91425" bIns="91425" anchor="t" anchorCtr="0">
            <a:noAutofit/>
          </a:bodyPr>
          <a:lstStyle/>
          <a:p>
            <a:pPr marL="0" lvl="0" indent="0" algn="l" rtl="0">
              <a:lnSpc>
                <a:spcPct val="130000"/>
              </a:lnSpc>
              <a:spcBef>
                <a:spcPts val="0"/>
              </a:spcBef>
              <a:spcAft>
                <a:spcPts val="0"/>
              </a:spcAft>
              <a:buNone/>
            </a:pPr>
            <a:r>
              <a:rPr lang="en">
                <a:solidFill>
                  <a:srgbClr val="9EB0BA"/>
                </a:solidFill>
              </a:rPr>
              <a:t>Twitter traffic varies by the time of day, so to account for that variation when we’re making our estimates we need to normalize the current count for the time of day.</a:t>
            </a:r>
            <a:endParaRPr>
              <a:solidFill>
                <a:srgbClr val="9EB0BA"/>
              </a:solidFill>
            </a:endParaRPr>
          </a:p>
          <a:p>
            <a:pPr marL="0" lvl="0" indent="0" algn="l" rtl="0">
              <a:lnSpc>
                <a:spcPct val="130000"/>
              </a:lnSpc>
              <a:spcBef>
                <a:spcPts val="0"/>
              </a:spcBef>
              <a:spcAft>
                <a:spcPts val="0"/>
              </a:spcAft>
              <a:buNone/>
            </a:pPr>
            <a:endParaRPr>
              <a:solidFill>
                <a:srgbClr val="9EB0BA"/>
              </a:solidFill>
            </a:endParaRPr>
          </a:p>
          <a:p>
            <a:pPr marL="0" lvl="0" indent="0" algn="l" rtl="0">
              <a:lnSpc>
                <a:spcPct val="130000"/>
              </a:lnSpc>
              <a:spcBef>
                <a:spcPts val="0"/>
              </a:spcBef>
              <a:spcAft>
                <a:spcPts val="0"/>
              </a:spcAft>
              <a:buNone/>
            </a:pPr>
            <a:r>
              <a:rPr lang="en">
                <a:solidFill>
                  <a:srgbClr val="9EB0BA"/>
                </a:solidFill>
              </a:rPr>
              <a:t>This method:</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Calls the current time</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Gets the current hour from that time</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Calls the normalization factor for that hour from the twitterNormalization List</a:t>
            </a:r>
            <a:endParaRPr>
              <a:solidFill>
                <a:srgbClr val="9EB0BA"/>
              </a:solidFill>
            </a:endParaRPr>
          </a:p>
        </p:txBody>
      </p:sp>
      <p:pic>
        <p:nvPicPr>
          <p:cNvPr id="185" name="Google Shape;185;p32"/>
          <p:cNvPicPr preferRelativeResize="0"/>
          <p:nvPr/>
        </p:nvPicPr>
        <p:blipFill>
          <a:blip r:embed="rId3">
            <a:alphaModFix/>
          </a:blip>
          <a:stretch>
            <a:fillRect/>
          </a:stretch>
        </p:blipFill>
        <p:spPr>
          <a:xfrm>
            <a:off x="3199500" y="989425"/>
            <a:ext cx="2040676" cy="3849275"/>
          </a:xfrm>
          <a:prstGeom prst="rect">
            <a:avLst/>
          </a:prstGeom>
          <a:noFill/>
          <a:ln>
            <a:noFill/>
          </a:ln>
        </p:spPr>
      </p:pic>
      <p:sp>
        <p:nvSpPr>
          <p:cNvPr id="186" name="Google Shape;186;p32"/>
          <p:cNvSpPr txBox="1"/>
          <p:nvPr/>
        </p:nvSpPr>
        <p:spPr>
          <a:xfrm>
            <a:off x="3224400" y="4838700"/>
            <a:ext cx="5355300" cy="269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700">
                <a:solidFill>
                  <a:srgbClr val="9EB0BA"/>
                </a:solidFill>
              </a:rPr>
              <a:t>Source: https://firstmonday.org/ojs/index.php/fm/article/view/4366/3654?utm_source=twitterfeed&amp;utm_medium=twitter</a:t>
            </a:r>
            <a:endParaRPr sz="700">
              <a:solidFill>
                <a:srgbClr val="9EB0BA"/>
              </a:solidFill>
            </a:endParaRPr>
          </a:p>
          <a:p>
            <a:pPr marL="0" lvl="0" indent="0" algn="l" rtl="0">
              <a:spcBef>
                <a:spcPts val="0"/>
              </a:spcBef>
              <a:spcAft>
                <a:spcPts val="0"/>
              </a:spcAft>
              <a:buNone/>
            </a:pPr>
            <a:endParaRPr sz="700">
              <a:solidFill>
                <a:srgbClr val="9EB0BA"/>
              </a:solidFill>
            </a:endParaRPr>
          </a:p>
        </p:txBody>
      </p:sp>
      <p:pic>
        <p:nvPicPr>
          <p:cNvPr id="187" name="Google Shape;187;p32"/>
          <p:cNvPicPr preferRelativeResize="0"/>
          <p:nvPr/>
        </p:nvPicPr>
        <p:blipFill>
          <a:blip r:embed="rId4">
            <a:alphaModFix/>
          </a:blip>
          <a:stretch>
            <a:fillRect/>
          </a:stretch>
        </p:blipFill>
        <p:spPr>
          <a:xfrm>
            <a:off x="5348076" y="3218975"/>
            <a:ext cx="3678824" cy="1181191"/>
          </a:xfrm>
          <a:prstGeom prst="rect">
            <a:avLst/>
          </a:prstGeom>
          <a:noFill/>
          <a:ln>
            <a:noFill/>
          </a:ln>
        </p:spPr>
      </p:pic>
      <p:pic>
        <p:nvPicPr>
          <p:cNvPr id="188" name="Google Shape;188;p32"/>
          <p:cNvPicPr preferRelativeResize="0"/>
          <p:nvPr/>
        </p:nvPicPr>
        <p:blipFill>
          <a:blip r:embed="rId5">
            <a:alphaModFix/>
          </a:blip>
          <a:stretch>
            <a:fillRect/>
          </a:stretch>
        </p:blipFill>
        <p:spPr>
          <a:xfrm>
            <a:off x="5348063" y="1543291"/>
            <a:ext cx="3599024" cy="1576892"/>
          </a:xfrm>
          <a:prstGeom prst="rect">
            <a:avLst/>
          </a:prstGeom>
          <a:noFill/>
          <a:ln>
            <a:noFill/>
          </a:ln>
        </p:spPr>
      </p:pic>
      <p:cxnSp>
        <p:nvCxnSpPr>
          <p:cNvPr id="189" name="Google Shape;189;p32"/>
          <p:cNvCxnSpPr/>
          <p:nvPr/>
        </p:nvCxnSpPr>
        <p:spPr>
          <a:xfrm>
            <a:off x="5319975" y="1093600"/>
            <a:ext cx="1820400" cy="14100"/>
          </a:xfrm>
          <a:prstGeom prst="straightConnector1">
            <a:avLst/>
          </a:prstGeom>
          <a:noFill/>
          <a:ln w="28575" cap="flat" cmpd="sng">
            <a:solidFill>
              <a:srgbClr val="9EB0BA"/>
            </a:solidFill>
            <a:prstDash val="solid"/>
            <a:round/>
            <a:headEnd type="none" w="med" len="med"/>
            <a:tailEnd type="none" w="med" len="med"/>
          </a:ln>
        </p:spPr>
      </p:cxnSp>
      <p:cxnSp>
        <p:nvCxnSpPr>
          <p:cNvPr id="190" name="Google Shape;190;p32"/>
          <p:cNvCxnSpPr/>
          <p:nvPr/>
        </p:nvCxnSpPr>
        <p:spPr>
          <a:xfrm>
            <a:off x="7140363" y="1093608"/>
            <a:ext cx="14400" cy="449700"/>
          </a:xfrm>
          <a:prstGeom prst="straightConnector1">
            <a:avLst/>
          </a:prstGeom>
          <a:noFill/>
          <a:ln w="28575" cap="flat" cmpd="sng">
            <a:solidFill>
              <a:srgbClr val="9EB0BA"/>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3"/>
          <p:cNvSpPr txBox="1">
            <a:spLocks noGrp="1"/>
          </p:cNvSpPr>
          <p:nvPr>
            <p:ph type="title"/>
          </p:nvPr>
        </p:nvSpPr>
        <p:spPr>
          <a:xfrm>
            <a:off x="311700" y="233725"/>
            <a:ext cx="86073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Method 5:</a:t>
            </a:r>
            <a:r>
              <a:rPr lang="en"/>
              <a:t> </a:t>
            </a:r>
            <a:r>
              <a:rPr lang="en">
                <a:solidFill>
                  <a:srgbClr val="DBB461"/>
                </a:solidFill>
              </a:rPr>
              <a:t>tweetCountEstimate                               </a:t>
            </a:r>
            <a:r>
              <a:rPr lang="en">
                <a:solidFill>
                  <a:srgbClr val="3E7378"/>
                </a:solidFill>
              </a:rPr>
              <a:t>(Alternate)</a:t>
            </a:r>
            <a:endParaRPr>
              <a:solidFill>
                <a:srgbClr val="3E7378"/>
              </a:solidFill>
            </a:endParaRPr>
          </a:p>
        </p:txBody>
      </p:sp>
      <p:sp>
        <p:nvSpPr>
          <p:cNvPr id="196" name="Google Shape;196;p33"/>
          <p:cNvSpPr txBox="1">
            <a:spLocks noGrp="1"/>
          </p:cNvSpPr>
          <p:nvPr>
            <p:ph type="body" idx="1"/>
          </p:nvPr>
        </p:nvSpPr>
        <p:spPr>
          <a:xfrm>
            <a:off x="311700" y="989425"/>
            <a:ext cx="2808000" cy="3579600"/>
          </a:xfrm>
          <a:prstGeom prst="rect">
            <a:avLst/>
          </a:prstGeom>
        </p:spPr>
        <p:txBody>
          <a:bodyPr spcFirstLastPara="1" wrap="square" lIns="91425" tIns="91425" rIns="91425" bIns="91425" anchor="t" anchorCtr="0">
            <a:noAutofit/>
          </a:bodyPr>
          <a:lstStyle/>
          <a:p>
            <a:pPr marL="182880" lvl="0" indent="-121919" algn="l" rtl="0">
              <a:lnSpc>
                <a:spcPct val="130000"/>
              </a:lnSpc>
              <a:spcBef>
                <a:spcPts val="0"/>
              </a:spcBef>
              <a:spcAft>
                <a:spcPts val="0"/>
              </a:spcAft>
              <a:buClr>
                <a:srgbClr val="9EB0BA"/>
              </a:buClr>
              <a:buSzPts val="1200"/>
              <a:buChar char="●"/>
            </a:pPr>
            <a:r>
              <a:rPr lang="en">
                <a:solidFill>
                  <a:srgbClr val="9EB0BA"/>
                </a:solidFill>
              </a:rPr>
              <a:t>Takes the given time span in millis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Gets the traffic normalization factor for the current time</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Calculates the tweets per milli</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Calculates the estimated number of daily tweets using the given formula.</a:t>
            </a:r>
            <a:endParaRPr>
              <a:solidFill>
                <a:srgbClr val="9EB0BA"/>
              </a:solidFill>
            </a:endParaRPr>
          </a:p>
        </p:txBody>
      </p:sp>
      <p:pic>
        <p:nvPicPr>
          <p:cNvPr id="197" name="Google Shape;197;p33"/>
          <p:cNvPicPr preferRelativeResize="0"/>
          <p:nvPr/>
        </p:nvPicPr>
        <p:blipFill>
          <a:blip r:embed="rId3">
            <a:alphaModFix/>
          </a:blip>
          <a:stretch>
            <a:fillRect/>
          </a:stretch>
        </p:blipFill>
        <p:spPr>
          <a:xfrm>
            <a:off x="4699425" y="1843088"/>
            <a:ext cx="4219575" cy="1457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4"/>
          <p:cNvSpPr txBox="1">
            <a:spLocks noGrp="1"/>
          </p:cNvSpPr>
          <p:nvPr>
            <p:ph type="title"/>
          </p:nvPr>
        </p:nvSpPr>
        <p:spPr>
          <a:xfrm>
            <a:off x="311700" y="231050"/>
            <a:ext cx="85995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Method 6:</a:t>
            </a:r>
            <a:r>
              <a:rPr lang="en"/>
              <a:t> </a:t>
            </a:r>
            <a:r>
              <a:rPr lang="en">
                <a:solidFill>
                  <a:srgbClr val="DBB461"/>
                </a:solidFill>
              </a:rPr>
              <a:t>retweetCount</a:t>
            </a:r>
            <a:endParaRPr>
              <a:solidFill>
                <a:srgbClr val="DBB461"/>
              </a:solidFill>
            </a:endParaRPr>
          </a:p>
        </p:txBody>
      </p:sp>
      <p:sp>
        <p:nvSpPr>
          <p:cNvPr id="203" name="Google Shape;203;p34"/>
          <p:cNvSpPr txBox="1">
            <a:spLocks noGrp="1"/>
          </p:cNvSpPr>
          <p:nvPr>
            <p:ph type="body" idx="1"/>
          </p:nvPr>
        </p:nvSpPr>
        <p:spPr>
          <a:xfrm>
            <a:off x="311700" y="986750"/>
            <a:ext cx="2757600" cy="3582300"/>
          </a:xfrm>
          <a:prstGeom prst="rect">
            <a:avLst/>
          </a:prstGeom>
        </p:spPr>
        <p:txBody>
          <a:bodyPr spcFirstLastPara="1" wrap="square" lIns="91425" tIns="91425" rIns="91425" bIns="91425" anchor="t" anchorCtr="0">
            <a:noAutofit/>
          </a:bodyPr>
          <a:lstStyle/>
          <a:p>
            <a:pPr marL="182880" lvl="0" indent="-121919" algn="l" rtl="0">
              <a:lnSpc>
                <a:spcPct val="130000"/>
              </a:lnSpc>
              <a:spcBef>
                <a:spcPts val="0"/>
              </a:spcBef>
              <a:spcAft>
                <a:spcPts val="0"/>
              </a:spcAft>
              <a:buClr>
                <a:srgbClr val="9EB0BA"/>
              </a:buClr>
              <a:buSzPts val="1200"/>
              <a:buChar char="●"/>
            </a:pPr>
            <a:r>
              <a:rPr lang="en">
                <a:solidFill>
                  <a:srgbClr val="9EB0BA"/>
                </a:solidFill>
              </a:rPr>
              <a:t>Reads in the data </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Splits the data into separate words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Removes all trivial characters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Filters for Strings longer than 0</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Makes all words lowercase</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Filters for non-trivial words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Matches for instances that </a:t>
            </a:r>
            <a:br>
              <a:rPr lang="en">
                <a:solidFill>
                  <a:srgbClr val="9EB0BA"/>
                </a:solidFill>
              </a:rPr>
            </a:br>
            <a:r>
              <a:rPr lang="en">
                <a:solidFill>
                  <a:srgbClr val="9EB0BA"/>
                </a:solidFill>
              </a:rPr>
              <a:t>contain “RT”</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Counts the matches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Returns the count as an Int</a:t>
            </a:r>
            <a:endParaRPr>
              <a:solidFill>
                <a:srgbClr val="9EB0BA"/>
              </a:solidFill>
            </a:endParaRPr>
          </a:p>
        </p:txBody>
      </p:sp>
      <p:pic>
        <p:nvPicPr>
          <p:cNvPr id="204" name="Google Shape;204;p34"/>
          <p:cNvPicPr preferRelativeResize="0"/>
          <p:nvPr/>
        </p:nvPicPr>
        <p:blipFill>
          <a:blip r:embed="rId3">
            <a:alphaModFix/>
          </a:blip>
          <a:stretch>
            <a:fillRect/>
          </a:stretch>
        </p:blipFill>
        <p:spPr>
          <a:xfrm>
            <a:off x="3191700" y="1232950"/>
            <a:ext cx="5719501" cy="26776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5"/>
          <p:cNvSpPr txBox="1">
            <a:spLocks noGrp="1"/>
          </p:cNvSpPr>
          <p:nvPr>
            <p:ph type="title"/>
          </p:nvPr>
        </p:nvSpPr>
        <p:spPr>
          <a:xfrm>
            <a:off x="311700" y="231050"/>
            <a:ext cx="85995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Method 7:</a:t>
            </a:r>
            <a:r>
              <a:rPr lang="en"/>
              <a:t> </a:t>
            </a:r>
            <a:r>
              <a:rPr lang="en">
                <a:solidFill>
                  <a:srgbClr val="DBB461"/>
                </a:solidFill>
              </a:rPr>
              <a:t>retweetPercentage</a:t>
            </a:r>
            <a:endParaRPr>
              <a:solidFill>
                <a:srgbClr val="DBB461"/>
              </a:solidFill>
            </a:endParaRPr>
          </a:p>
        </p:txBody>
      </p:sp>
      <p:sp>
        <p:nvSpPr>
          <p:cNvPr id="210" name="Google Shape;210;p35"/>
          <p:cNvSpPr txBox="1">
            <a:spLocks noGrp="1"/>
          </p:cNvSpPr>
          <p:nvPr>
            <p:ph type="body" idx="1"/>
          </p:nvPr>
        </p:nvSpPr>
        <p:spPr>
          <a:xfrm>
            <a:off x="311700" y="986750"/>
            <a:ext cx="2808000" cy="3582300"/>
          </a:xfrm>
          <a:prstGeom prst="rect">
            <a:avLst/>
          </a:prstGeom>
        </p:spPr>
        <p:txBody>
          <a:bodyPr spcFirstLastPara="1" wrap="square" lIns="91425" tIns="91425" rIns="91425" bIns="91425" anchor="t" anchorCtr="0">
            <a:noAutofit/>
          </a:bodyPr>
          <a:lstStyle/>
          <a:p>
            <a:pPr marL="182880" lvl="0" indent="-121919" algn="l" rtl="0">
              <a:lnSpc>
                <a:spcPct val="130000"/>
              </a:lnSpc>
              <a:spcBef>
                <a:spcPts val="0"/>
              </a:spcBef>
              <a:spcAft>
                <a:spcPts val="0"/>
              </a:spcAft>
              <a:buClr>
                <a:srgbClr val="9EB0BA"/>
              </a:buClr>
              <a:buSzPts val="1200"/>
              <a:buChar char="●"/>
            </a:pPr>
            <a:r>
              <a:rPr lang="en">
                <a:solidFill>
                  <a:srgbClr val="9EB0BA"/>
                </a:solidFill>
              </a:rPr>
              <a:t>Reads in the text data of each Tweet as a String</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Counts up the number of Tweets by the number of Strings</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Casts it to a Double</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Calculates the number of Retweets by using the retweetCount method</a:t>
            </a:r>
            <a:endParaRPr>
              <a:solidFill>
                <a:srgbClr val="9EB0BA"/>
              </a:solidFill>
            </a:endParaRPr>
          </a:p>
          <a:p>
            <a:pPr marL="182880" lvl="0" indent="-121919" algn="l" rtl="0">
              <a:lnSpc>
                <a:spcPct val="130000"/>
              </a:lnSpc>
              <a:spcBef>
                <a:spcPts val="0"/>
              </a:spcBef>
              <a:spcAft>
                <a:spcPts val="0"/>
              </a:spcAft>
              <a:buClr>
                <a:srgbClr val="9EB0BA"/>
              </a:buClr>
              <a:buSzPts val="1200"/>
              <a:buChar char="●"/>
            </a:pPr>
            <a:r>
              <a:rPr lang="en">
                <a:solidFill>
                  <a:srgbClr val="9EB0BA"/>
                </a:solidFill>
              </a:rPr>
              <a:t>Calculates a two-decimal-place formatted percentage by the given formula.</a:t>
            </a:r>
            <a:endParaRPr>
              <a:solidFill>
                <a:srgbClr val="9EB0BA"/>
              </a:solidFill>
            </a:endParaRPr>
          </a:p>
        </p:txBody>
      </p:sp>
      <p:pic>
        <p:nvPicPr>
          <p:cNvPr id="211" name="Google Shape;211;p35"/>
          <p:cNvPicPr preferRelativeResize="0"/>
          <p:nvPr/>
        </p:nvPicPr>
        <p:blipFill>
          <a:blip r:embed="rId3">
            <a:alphaModFix/>
          </a:blip>
          <a:stretch>
            <a:fillRect/>
          </a:stretch>
        </p:blipFill>
        <p:spPr>
          <a:xfrm>
            <a:off x="3615300" y="1152525"/>
            <a:ext cx="5295900" cy="2838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C77531"/>
                </a:solidFill>
              </a:rPr>
              <a:t>The Bot</a:t>
            </a:r>
            <a:endParaRPr>
              <a:solidFill>
                <a:srgbClr val="C7753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a:p>
        </p:txBody>
      </p:sp>
      <p:sp>
        <p:nvSpPr>
          <p:cNvPr id="222" name="Google Shape;222;p3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223" name="Google Shape;223;p37"/>
          <p:cNvPicPr preferRelativeResize="0"/>
          <p:nvPr/>
        </p:nvPicPr>
        <p:blipFill>
          <a:blip r:embed="rId3">
            <a:alphaModFix/>
          </a:blip>
          <a:stretch>
            <a:fillRect/>
          </a:stretch>
        </p:blipFill>
        <p:spPr>
          <a:xfrm>
            <a:off x="166750" y="152400"/>
            <a:ext cx="4661204" cy="4838700"/>
          </a:xfrm>
          <a:prstGeom prst="rect">
            <a:avLst/>
          </a:prstGeom>
          <a:noFill/>
          <a:ln>
            <a:noFill/>
          </a:ln>
        </p:spPr>
      </p:pic>
      <p:pic>
        <p:nvPicPr>
          <p:cNvPr id="224" name="Google Shape;224;p37"/>
          <p:cNvPicPr preferRelativeResize="0"/>
          <p:nvPr/>
        </p:nvPicPr>
        <p:blipFill>
          <a:blip r:embed="rId4">
            <a:alphaModFix/>
          </a:blip>
          <a:stretch>
            <a:fillRect/>
          </a:stretch>
        </p:blipFill>
        <p:spPr>
          <a:xfrm>
            <a:off x="4952150" y="152400"/>
            <a:ext cx="4008225" cy="1246700"/>
          </a:xfrm>
          <a:prstGeom prst="rect">
            <a:avLst/>
          </a:prstGeom>
          <a:noFill/>
          <a:ln>
            <a:noFill/>
          </a:ln>
        </p:spPr>
      </p:pic>
      <p:pic>
        <p:nvPicPr>
          <p:cNvPr id="225" name="Google Shape;225;p37"/>
          <p:cNvPicPr preferRelativeResize="0"/>
          <p:nvPr/>
        </p:nvPicPr>
        <p:blipFill>
          <a:blip r:embed="rId5">
            <a:alphaModFix/>
          </a:blip>
          <a:stretch>
            <a:fillRect/>
          </a:stretch>
        </p:blipFill>
        <p:spPr>
          <a:xfrm>
            <a:off x="5388754" y="1551500"/>
            <a:ext cx="3135025" cy="3439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8"/>
          <p:cNvSpPr txBox="1">
            <a:spLocks noGrp="1"/>
          </p:cNvSpPr>
          <p:nvPr>
            <p:ph type="title"/>
          </p:nvPr>
        </p:nvSpPr>
        <p:spPr>
          <a:xfrm>
            <a:off x="311700" y="231050"/>
            <a:ext cx="85995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Basic Flow</a:t>
            </a:r>
            <a:endParaRPr>
              <a:solidFill>
                <a:srgbClr val="C77531"/>
              </a:solidFill>
            </a:endParaRPr>
          </a:p>
        </p:txBody>
      </p:sp>
      <p:sp>
        <p:nvSpPr>
          <p:cNvPr id="231" name="Google Shape;231;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9EB0BA"/>
              </a:buClr>
              <a:buSzPts val="1800"/>
              <a:buAutoNum type="arabicPeriod"/>
            </a:pPr>
            <a:r>
              <a:rPr lang="en" sz="1800">
                <a:solidFill>
                  <a:srgbClr val="9EB0BA"/>
                </a:solidFill>
              </a:rPr>
              <a:t>Obtain new mentions of self from oldest to newest</a:t>
            </a:r>
            <a:endParaRPr sz="1800">
              <a:solidFill>
                <a:srgbClr val="9EB0BA"/>
              </a:solidFill>
            </a:endParaRPr>
          </a:p>
          <a:p>
            <a:pPr marL="457200" lvl="0" indent="-342900" algn="l" rtl="0">
              <a:spcBef>
                <a:spcPts val="0"/>
              </a:spcBef>
              <a:spcAft>
                <a:spcPts val="0"/>
              </a:spcAft>
              <a:buClr>
                <a:srgbClr val="9EB0BA"/>
              </a:buClr>
              <a:buSzPts val="1800"/>
              <a:buAutoNum type="arabicPeriod"/>
            </a:pPr>
            <a:r>
              <a:rPr lang="en" sz="1800">
                <a:solidFill>
                  <a:srgbClr val="9EB0BA"/>
                </a:solidFill>
              </a:rPr>
              <a:t>For every mentions, use RegEx to validate queries and send them to their functions</a:t>
            </a:r>
            <a:endParaRPr sz="1800">
              <a:solidFill>
                <a:srgbClr val="9EB0BA"/>
              </a:solidFill>
            </a:endParaRPr>
          </a:p>
          <a:p>
            <a:pPr marL="457200" lvl="0" indent="-342900" algn="l" rtl="0">
              <a:spcBef>
                <a:spcPts val="0"/>
              </a:spcBef>
              <a:spcAft>
                <a:spcPts val="0"/>
              </a:spcAft>
              <a:buClr>
                <a:srgbClr val="9EB0BA"/>
              </a:buClr>
              <a:buSzPts val="1800"/>
              <a:buAutoNum type="arabicPeriod"/>
            </a:pPr>
            <a:r>
              <a:rPr lang="en" sz="1800">
                <a:solidFill>
                  <a:srgbClr val="9EB0BA"/>
                </a:solidFill>
              </a:rPr>
              <a:t>Gather data via Twitter DAO  and analyze it with AnalysisEngine</a:t>
            </a:r>
            <a:endParaRPr sz="1800">
              <a:solidFill>
                <a:srgbClr val="9EB0BA"/>
              </a:solidFill>
            </a:endParaRPr>
          </a:p>
          <a:p>
            <a:pPr marL="457200" lvl="0" indent="-342900" algn="l" rtl="0">
              <a:spcBef>
                <a:spcPts val="0"/>
              </a:spcBef>
              <a:spcAft>
                <a:spcPts val="0"/>
              </a:spcAft>
              <a:buClr>
                <a:srgbClr val="9EB0BA"/>
              </a:buClr>
              <a:buSzPts val="1800"/>
              <a:buAutoNum type="arabicPeriod"/>
            </a:pPr>
            <a:r>
              <a:rPr lang="en" sz="1800">
                <a:solidFill>
                  <a:srgbClr val="9EB0BA"/>
                </a:solidFill>
              </a:rPr>
              <a:t>Tweet out reply to query</a:t>
            </a:r>
            <a:endParaRPr sz="1800">
              <a:solidFill>
                <a:srgbClr val="9EB0BA"/>
              </a:solidFill>
            </a:endParaRPr>
          </a:p>
          <a:p>
            <a:pPr marL="457200" lvl="0" indent="-342900" algn="l" rtl="0">
              <a:spcBef>
                <a:spcPts val="0"/>
              </a:spcBef>
              <a:spcAft>
                <a:spcPts val="0"/>
              </a:spcAft>
              <a:buClr>
                <a:srgbClr val="9EB0BA"/>
              </a:buClr>
              <a:buSzPts val="1800"/>
              <a:buAutoNum type="arabicPeriod"/>
            </a:pPr>
            <a:r>
              <a:rPr lang="en" sz="1800">
                <a:solidFill>
                  <a:srgbClr val="9EB0BA"/>
                </a:solidFill>
              </a:rPr>
              <a:t>Wait five minutes before repeating the cycle</a:t>
            </a:r>
            <a:endParaRPr sz="1800">
              <a:solidFill>
                <a:srgbClr val="9EB0BA"/>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xfrm>
            <a:off x="311700" y="231050"/>
            <a:ext cx="85995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Main Method:</a:t>
            </a:r>
            <a:r>
              <a:rPr lang="en"/>
              <a:t> </a:t>
            </a:r>
            <a:r>
              <a:rPr lang="en">
                <a:solidFill>
                  <a:srgbClr val="DBB461"/>
                </a:solidFill>
              </a:rPr>
              <a:t>mainLoop</a:t>
            </a:r>
            <a:endParaRPr>
              <a:solidFill>
                <a:srgbClr val="DBB461"/>
              </a:solidFill>
            </a:endParaRPr>
          </a:p>
        </p:txBody>
      </p:sp>
      <p:sp>
        <p:nvSpPr>
          <p:cNvPr id="237" name="Google Shape;237;p39"/>
          <p:cNvSpPr txBox="1">
            <a:spLocks noGrp="1"/>
          </p:cNvSpPr>
          <p:nvPr>
            <p:ph type="body" idx="1"/>
          </p:nvPr>
        </p:nvSpPr>
        <p:spPr>
          <a:xfrm>
            <a:off x="311700" y="986750"/>
            <a:ext cx="2808000" cy="3582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9EB0BA"/>
              </a:buClr>
              <a:buSzPts val="1200"/>
              <a:buChar char="●"/>
            </a:pPr>
            <a:r>
              <a:rPr lang="en">
                <a:solidFill>
                  <a:srgbClr val="9EB0BA"/>
                </a:solidFill>
              </a:rPr>
              <a:t>Reads saved data from JSON</a:t>
            </a:r>
            <a:endParaRPr>
              <a:solidFill>
                <a:srgbClr val="9EB0BA"/>
              </a:solidFill>
            </a:endParaRPr>
          </a:p>
          <a:p>
            <a:pPr marL="457200" lvl="0" indent="-304800" algn="l" rtl="0">
              <a:spcBef>
                <a:spcPts val="0"/>
              </a:spcBef>
              <a:spcAft>
                <a:spcPts val="0"/>
              </a:spcAft>
              <a:buClr>
                <a:srgbClr val="9EB0BA"/>
              </a:buClr>
              <a:buSzPts val="1200"/>
              <a:buChar char="●"/>
            </a:pPr>
            <a:r>
              <a:rPr lang="en">
                <a:solidFill>
                  <a:srgbClr val="9EB0BA"/>
                </a:solidFill>
              </a:rPr>
              <a:t>Retrieves all mentions from API, so long as they are newer than the last handled mention</a:t>
            </a:r>
            <a:endParaRPr>
              <a:solidFill>
                <a:srgbClr val="9EB0BA"/>
              </a:solidFill>
            </a:endParaRPr>
          </a:p>
          <a:p>
            <a:pPr marL="457200" lvl="0" indent="-304800" algn="l" rtl="0">
              <a:spcBef>
                <a:spcPts val="0"/>
              </a:spcBef>
              <a:spcAft>
                <a:spcPts val="0"/>
              </a:spcAft>
              <a:buClr>
                <a:srgbClr val="9EB0BA"/>
              </a:buClr>
              <a:buSzPts val="1200"/>
              <a:buChar char="●"/>
            </a:pPr>
            <a:r>
              <a:rPr lang="en">
                <a:solidFill>
                  <a:srgbClr val="9EB0BA"/>
                </a:solidFill>
              </a:rPr>
              <a:t>Map mentions to Tweet objects and order from oldest to newest</a:t>
            </a:r>
            <a:endParaRPr>
              <a:solidFill>
                <a:srgbClr val="9EB0BA"/>
              </a:solidFill>
            </a:endParaRPr>
          </a:p>
          <a:p>
            <a:pPr marL="457200" lvl="0" indent="-304800" algn="l" rtl="0">
              <a:spcBef>
                <a:spcPts val="0"/>
              </a:spcBef>
              <a:spcAft>
                <a:spcPts val="0"/>
              </a:spcAft>
              <a:buClr>
                <a:srgbClr val="9EB0BA"/>
              </a:buClr>
              <a:buSzPts val="1200"/>
              <a:buChar char="●"/>
            </a:pPr>
            <a:r>
              <a:rPr lang="en">
                <a:solidFill>
                  <a:srgbClr val="9EB0BA"/>
                </a:solidFill>
              </a:rPr>
              <a:t>Send mentions to be executed</a:t>
            </a:r>
            <a:endParaRPr>
              <a:solidFill>
                <a:srgbClr val="9EB0BA"/>
              </a:solidFill>
            </a:endParaRPr>
          </a:p>
          <a:p>
            <a:pPr marL="457200" lvl="0" indent="-304800" algn="l" rtl="0">
              <a:spcBef>
                <a:spcPts val="0"/>
              </a:spcBef>
              <a:spcAft>
                <a:spcPts val="0"/>
              </a:spcAft>
              <a:buClr>
                <a:srgbClr val="9EB0BA"/>
              </a:buClr>
              <a:buSzPts val="1200"/>
              <a:buChar char="●"/>
            </a:pPr>
            <a:r>
              <a:rPr lang="en">
                <a:solidFill>
                  <a:srgbClr val="9EB0BA"/>
                </a:solidFill>
              </a:rPr>
              <a:t>Update save data to reflect that mention was handled</a:t>
            </a:r>
            <a:endParaRPr>
              <a:solidFill>
                <a:srgbClr val="9EB0BA"/>
              </a:solidFill>
            </a:endParaRPr>
          </a:p>
          <a:p>
            <a:pPr marL="457200" lvl="0" indent="-304800" algn="l" rtl="0">
              <a:spcBef>
                <a:spcPts val="0"/>
              </a:spcBef>
              <a:spcAft>
                <a:spcPts val="0"/>
              </a:spcAft>
              <a:buClr>
                <a:srgbClr val="9EB0BA"/>
              </a:buClr>
              <a:buSzPts val="1200"/>
              <a:buChar char="●"/>
            </a:pPr>
            <a:r>
              <a:rPr lang="en">
                <a:solidFill>
                  <a:srgbClr val="9EB0BA"/>
                </a:solidFill>
              </a:rPr>
              <a:t>Wait five minutes before running loop again</a:t>
            </a:r>
            <a:endParaRPr>
              <a:solidFill>
                <a:srgbClr val="9EB0BA"/>
              </a:solidFill>
            </a:endParaRPr>
          </a:p>
        </p:txBody>
      </p:sp>
      <p:pic>
        <p:nvPicPr>
          <p:cNvPr id="238" name="Google Shape;238;p39"/>
          <p:cNvPicPr preferRelativeResize="0"/>
          <p:nvPr/>
        </p:nvPicPr>
        <p:blipFill>
          <a:blip r:embed="rId3">
            <a:alphaModFix/>
          </a:blip>
          <a:stretch>
            <a:fillRect/>
          </a:stretch>
        </p:blipFill>
        <p:spPr>
          <a:xfrm>
            <a:off x="3264700" y="949725"/>
            <a:ext cx="5567272" cy="38519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311700" y="231050"/>
            <a:ext cx="85995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Regex</a:t>
            </a:r>
            <a:endParaRPr>
              <a:solidFill>
                <a:srgbClr val="C77531"/>
              </a:solidFill>
            </a:endParaRPr>
          </a:p>
        </p:txBody>
      </p:sp>
      <p:sp>
        <p:nvSpPr>
          <p:cNvPr id="244" name="Google Shape;244;p40"/>
          <p:cNvSpPr txBox="1">
            <a:spLocks noGrp="1"/>
          </p:cNvSpPr>
          <p:nvPr>
            <p:ph type="body" idx="1"/>
          </p:nvPr>
        </p:nvSpPr>
        <p:spPr>
          <a:xfrm>
            <a:off x="311700" y="986750"/>
            <a:ext cx="2808000" cy="3582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9EB0BA"/>
              </a:buClr>
              <a:buSzPts val="1200"/>
              <a:buChar char="●"/>
            </a:pPr>
            <a:r>
              <a:rPr lang="en">
                <a:solidFill>
                  <a:srgbClr val="9EB0BA"/>
                </a:solidFill>
              </a:rPr>
              <a:t>Commands are interpreted by including a keyword and argument to the right of the mention</a:t>
            </a:r>
            <a:endParaRPr>
              <a:solidFill>
                <a:srgbClr val="9EB0BA"/>
              </a:solidFill>
            </a:endParaRPr>
          </a:p>
          <a:p>
            <a:pPr marL="457200" lvl="0" indent="-304800" algn="l" rtl="0">
              <a:spcBef>
                <a:spcPts val="0"/>
              </a:spcBef>
              <a:spcAft>
                <a:spcPts val="0"/>
              </a:spcAft>
              <a:buClr>
                <a:srgbClr val="9EB0BA"/>
              </a:buClr>
              <a:buSzPts val="1200"/>
              <a:buChar char="●"/>
            </a:pPr>
            <a:r>
              <a:rPr lang="en">
                <a:solidFill>
                  <a:srgbClr val="9EB0BA"/>
                </a:solidFill>
              </a:rPr>
              <a:t>Arguments are often twitter usernames, but if a mention is used, the @ symbol is stripped from input</a:t>
            </a:r>
            <a:endParaRPr>
              <a:solidFill>
                <a:srgbClr val="9EB0BA"/>
              </a:solidFill>
            </a:endParaRPr>
          </a:p>
        </p:txBody>
      </p:sp>
      <p:pic>
        <p:nvPicPr>
          <p:cNvPr id="245" name="Google Shape;245;p40"/>
          <p:cNvPicPr preferRelativeResize="0"/>
          <p:nvPr/>
        </p:nvPicPr>
        <p:blipFill>
          <a:blip r:embed="rId3">
            <a:alphaModFix/>
          </a:blip>
          <a:stretch>
            <a:fillRect/>
          </a:stretch>
        </p:blipFill>
        <p:spPr>
          <a:xfrm>
            <a:off x="3272100" y="2260675"/>
            <a:ext cx="5639100" cy="62215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1"/>
          <p:cNvSpPr txBox="1">
            <a:spLocks noGrp="1"/>
          </p:cNvSpPr>
          <p:nvPr>
            <p:ph type="title"/>
          </p:nvPr>
        </p:nvSpPr>
        <p:spPr>
          <a:xfrm>
            <a:off x="311700" y="231050"/>
            <a:ext cx="8599500" cy="75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solidFill>
                  <a:srgbClr val="C77531"/>
                </a:solidFill>
              </a:rPr>
              <a:t>Subroutine:</a:t>
            </a:r>
            <a:r>
              <a:rPr lang="en"/>
              <a:t> </a:t>
            </a:r>
            <a:r>
              <a:rPr lang="en">
                <a:solidFill>
                  <a:srgbClr val="DBB461"/>
                </a:solidFill>
              </a:rPr>
              <a:t>executeQuery</a:t>
            </a:r>
            <a:endParaRPr>
              <a:solidFill>
                <a:srgbClr val="DBB461"/>
              </a:solidFill>
            </a:endParaRPr>
          </a:p>
        </p:txBody>
      </p:sp>
      <p:sp>
        <p:nvSpPr>
          <p:cNvPr id="251" name="Google Shape;251;p41"/>
          <p:cNvSpPr txBox="1">
            <a:spLocks noGrp="1"/>
          </p:cNvSpPr>
          <p:nvPr>
            <p:ph type="body" idx="1"/>
          </p:nvPr>
        </p:nvSpPr>
        <p:spPr>
          <a:xfrm>
            <a:off x="311700" y="986750"/>
            <a:ext cx="2808000" cy="35823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Clr>
                <a:srgbClr val="9EB0BA"/>
              </a:buClr>
              <a:buSzPts val="1200"/>
              <a:buChar char="●"/>
            </a:pPr>
            <a:r>
              <a:rPr lang="en">
                <a:solidFill>
                  <a:srgbClr val="9EB0BA"/>
                </a:solidFill>
              </a:rPr>
              <a:t>For general tweet queries, 1000 tweets are streamed and written to file</a:t>
            </a:r>
            <a:endParaRPr>
              <a:solidFill>
                <a:srgbClr val="9EB0BA"/>
              </a:solidFill>
            </a:endParaRPr>
          </a:p>
          <a:p>
            <a:pPr marL="457200" lvl="0" indent="-304800" algn="l" rtl="0">
              <a:spcBef>
                <a:spcPts val="0"/>
              </a:spcBef>
              <a:spcAft>
                <a:spcPts val="0"/>
              </a:spcAft>
              <a:buClr>
                <a:srgbClr val="9EB0BA"/>
              </a:buClr>
              <a:buSzPts val="1200"/>
              <a:buChar char="●"/>
            </a:pPr>
            <a:r>
              <a:rPr lang="en">
                <a:solidFill>
                  <a:srgbClr val="9EB0BA"/>
                </a:solidFill>
              </a:rPr>
              <a:t>For queries involving a user’s timeline, up to 1000 tweets are pulled instead of streamed and written to file</a:t>
            </a:r>
            <a:endParaRPr>
              <a:solidFill>
                <a:srgbClr val="9EB0BA"/>
              </a:solidFill>
            </a:endParaRPr>
          </a:p>
          <a:p>
            <a:pPr marL="457200" lvl="0" indent="-304800" algn="l" rtl="0">
              <a:spcBef>
                <a:spcPts val="0"/>
              </a:spcBef>
              <a:spcAft>
                <a:spcPts val="0"/>
              </a:spcAft>
              <a:buClr>
                <a:srgbClr val="9EB0BA"/>
              </a:buClr>
              <a:buSzPts val="1200"/>
              <a:buChar char="●"/>
            </a:pPr>
            <a:r>
              <a:rPr lang="en">
                <a:solidFill>
                  <a:srgbClr val="9EB0BA"/>
                </a:solidFill>
              </a:rPr>
              <a:t>Temp file is sent as an argument to the Analysis Engine’s corresponding function</a:t>
            </a:r>
            <a:endParaRPr>
              <a:solidFill>
                <a:srgbClr val="9EB0BA"/>
              </a:solidFill>
            </a:endParaRPr>
          </a:p>
          <a:p>
            <a:pPr marL="457200" lvl="0" indent="-304800" algn="l" rtl="0">
              <a:spcBef>
                <a:spcPts val="0"/>
              </a:spcBef>
              <a:spcAft>
                <a:spcPts val="0"/>
              </a:spcAft>
              <a:buClr>
                <a:srgbClr val="9EB0BA"/>
              </a:buClr>
              <a:buSzPts val="1200"/>
              <a:buChar char="●"/>
            </a:pPr>
            <a:r>
              <a:rPr lang="en">
                <a:solidFill>
                  <a:srgbClr val="9EB0BA"/>
                </a:solidFill>
              </a:rPr>
              <a:t>The return of this function is packaged into a string and then tweeted back out to the prompting tweet</a:t>
            </a:r>
            <a:endParaRPr>
              <a:solidFill>
                <a:srgbClr val="9EB0BA"/>
              </a:solidFill>
            </a:endParaRPr>
          </a:p>
        </p:txBody>
      </p:sp>
      <p:pic>
        <p:nvPicPr>
          <p:cNvPr id="252" name="Google Shape;252;p41"/>
          <p:cNvPicPr preferRelativeResize="0"/>
          <p:nvPr/>
        </p:nvPicPr>
        <p:blipFill>
          <a:blip r:embed="rId3">
            <a:alphaModFix/>
          </a:blip>
          <a:stretch>
            <a:fillRect/>
          </a:stretch>
        </p:blipFill>
        <p:spPr>
          <a:xfrm>
            <a:off x="3191700" y="1049475"/>
            <a:ext cx="5719499" cy="34568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C77531"/>
                </a:solidFill>
              </a:rPr>
              <a:t>Classes and the DAO</a:t>
            </a:r>
            <a:endParaRPr>
              <a:solidFill>
                <a:srgbClr val="C7753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C77531"/>
                </a:solidFill>
              </a:rPr>
              <a:t>Questions?</a:t>
            </a:r>
            <a:endParaRPr>
              <a:solidFill>
                <a:srgbClr val="C7753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77531"/>
                </a:solidFill>
              </a:rPr>
              <a:t>Necessary Objects</a:t>
            </a:r>
            <a:endParaRPr>
              <a:solidFill>
                <a:srgbClr val="C77531"/>
              </a:solidFill>
            </a:endParaRPr>
          </a:p>
        </p:txBody>
      </p:sp>
      <p:graphicFrame>
        <p:nvGraphicFramePr>
          <p:cNvPr id="72" name="Google Shape;72;p16"/>
          <p:cNvGraphicFramePr/>
          <p:nvPr/>
        </p:nvGraphicFramePr>
        <p:xfrm>
          <a:off x="311700" y="1017725"/>
          <a:ext cx="3000000" cy="3000000"/>
        </p:xfrm>
        <a:graphic>
          <a:graphicData uri="http://schemas.openxmlformats.org/drawingml/2006/table">
            <a:tbl>
              <a:tblPr>
                <a:noFill/>
                <a:tableStyleId>{04472717-E08E-42F8-B7A0-1302EB6AFD5F}</a:tableStyleId>
              </a:tblPr>
              <a:tblGrid>
                <a:gridCol w="1285550">
                  <a:extLst>
                    <a:ext uri="{9D8B030D-6E8A-4147-A177-3AD203B41FA5}">
                      <a16:colId xmlns:a16="http://schemas.microsoft.com/office/drawing/2014/main" val="20000"/>
                    </a:ext>
                  </a:extLst>
                </a:gridCol>
                <a:gridCol w="2974725">
                  <a:extLst>
                    <a:ext uri="{9D8B030D-6E8A-4147-A177-3AD203B41FA5}">
                      <a16:colId xmlns:a16="http://schemas.microsoft.com/office/drawing/2014/main" val="20001"/>
                    </a:ext>
                  </a:extLst>
                </a:gridCol>
                <a:gridCol w="1396100">
                  <a:extLst>
                    <a:ext uri="{9D8B030D-6E8A-4147-A177-3AD203B41FA5}">
                      <a16:colId xmlns:a16="http://schemas.microsoft.com/office/drawing/2014/main" val="20002"/>
                    </a:ext>
                  </a:extLst>
                </a:gridCol>
                <a:gridCol w="2864225">
                  <a:extLst>
                    <a:ext uri="{9D8B030D-6E8A-4147-A177-3AD203B41FA5}">
                      <a16:colId xmlns:a16="http://schemas.microsoft.com/office/drawing/2014/main" val="20003"/>
                    </a:ext>
                  </a:extLst>
                </a:gridCol>
              </a:tblGrid>
              <a:tr h="406875">
                <a:tc gridSpan="2">
                  <a:txBody>
                    <a:bodyPr/>
                    <a:lstStyle/>
                    <a:p>
                      <a:pPr marL="0" lvl="0" indent="0" algn="ctr" rtl="0">
                        <a:lnSpc>
                          <a:spcPct val="100000"/>
                        </a:lnSpc>
                        <a:spcBef>
                          <a:spcPts val="0"/>
                        </a:spcBef>
                        <a:spcAft>
                          <a:spcPts val="0"/>
                        </a:spcAft>
                        <a:buClr>
                          <a:schemeClr val="dk1"/>
                        </a:buClr>
                        <a:buSzPts val="1100"/>
                        <a:buFont typeface="Arial"/>
                        <a:buNone/>
                      </a:pPr>
                      <a:r>
                        <a:rPr lang="en" sz="1600" b="1">
                          <a:solidFill>
                            <a:srgbClr val="DBB461"/>
                          </a:solidFill>
                        </a:rPr>
                        <a:t>TwitterUser:</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tc gridSpan="2">
                  <a:txBody>
                    <a:bodyPr/>
                    <a:lstStyle/>
                    <a:p>
                      <a:pPr marL="0" lvl="0" indent="0" algn="ctr" rtl="0">
                        <a:lnSpc>
                          <a:spcPct val="100000"/>
                        </a:lnSpc>
                        <a:spcBef>
                          <a:spcPts val="0"/>
                        </a:spcBef>
                        <a:spcAft>
                          <a:spcPts val="0"/>
                        </a:spcAft>
                        <a:buClr>
                          <a:schemeClr val="dk1"/>
                        </a:buClr>
                        <a:buSzPts val="1100"/>
                        <a:buFont typeface="Arial"/>
                        <a:buNone/>
                      </a:pPr>
                      <a:r>
                        <a:rPr lang="en" sz="1600" b="1">
                          <a:solidFill>
                            <a:srgbClr val="DBB461"/>
                          </a:solidFill>
                        </a:rPr>
                        <a:t>Tweet:</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lnSpc>
                          <a:spcPct val="100000"/>
                        </a:lnSpc>
                        <a:spcBef>
                          <a:spcPts val="0"/>
                        </a:spcBef>
                        <a:spcAft>
                          <a:spcPts val="0"/>
                        </a:spcAft>
                        <a:buNone/>
                      </a:pPr>
                      <a:r>
                        <a:rPr lang="en" sz="1300">
                          <a:solidFill>
                            <a:srgbClr val="DBB461"/>
                          </a:solidFill>
                        </a:rPr>
                        <a:t>userId:</a:t>
                      </a:r>
                      <a:r>
                        <a:rPr lang="en" sz="1300">
                          <a:solidFill>
                            <a:schemeClr val="dk2"/>
                          </a:solidFill>
                        </a:rPr>
                        <a:t> </a:t>
                      </a:r>
                      <a:r>
                        <a:rPr lang="en" sz="1300">
                          <a:solidFill>
                            <a:srgbClr val="3E7378"/>
                          </a:solidFill>
                        </a:rPr>
                        <a:t>Long</a:t>
                      </a:r>
                      <a:endParaRPr/>
                    </a:p>
                  </a:txBody>
                  <a:tcPr marL="91425" marR="91425" marT="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solidFill>
                            <a:srgbClr val="9EB0BA"/>
                          </a:solidFill>
                        </a:rPr>
                        <a:t>Unique ID given to user upon account creation</a:t>
                      </a:r>
                      <a:endParaRPr/>
                    </a:p>
                  </a:txBody>
                  <a:tcPr marL="91425" marR="91425" marT="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solidFill>
                            <a:srgbClr val="DBB461"/>
                          </a:solidFill>
                        </a:rPr>
                        <a:t>  tweetId:</a:t>
                      </a:r>
                      <a:r>
                        <a:rPr lang="en" sz="1300">
                          <a:solidFill>
                            <a:schemeClr val="dk2"/>
                          </a:solidFill>
                        </a:rPr>
                        <a:t> </a:t>
                      </a:r>
                      <a:r>
                        <a:rPr lang="en" sz="1300">
                          <a:solidFill>
                            <a:srgbClr val="3E7378"/>
                          </a:solidFill>
                        </a:rPr>
                        <a:t>Long</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solidFill>
                            <a:srgbClr val="9EB0BA"/>
                          </a:solidFill>
                        </a:rPr>
                        <a:t>Unique ID given to each tweet </a:t>
                      </a:r>
                      <a:br>
                        <a:rPr lang="en" sz="1300">
                          <a:solidFill>
                            <a:srgbClr val="9EB0BA"/>
                          </a:solidFill>
                        </a:rPr>
                      </a:br>
                      <a:r>
                        <a:rPr lang="en" sz="1300">
                          <a:solidFill>
                            <a:srgbClr val="9EB0BA"/>
                          </a:solidFill>
                        </a:rPr>
                        <a:t>upon posting</a:t>
                      </a:r>
                      <a:endParaRPr>
                        <a:solidFill>
                          <a:srgbClr val="9EB0BA"/>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l" rtl="0">
                        <a:lnSpc>
                          <a:spcPct val="100000"/>
                        </a:lnSpc>
                        <a:spcBef>
                          <a:spcPts val="0"/>
                        </a:spcBef>
                        <a:spcAft>
                          <a:spcPts val="0"/>
                        </a:spcAft>
                        <a:buNone/>
                      </a:pPr>
                      <a:r>
                        <a:rPr lang="en" sz="1300">
                          <a:solidFill>
                            <a:srgbClr val="DBB461"/>
                          </a:solidFill>
                        </a:rPr>
                        <a:t>userName:</a:t>
                      </a:r>
                      <a:r>
                        <a:rPr lang="en" sz="1300">
                          <a:solidFill>
                            <a:schemeClr val="dk2"/>
                          </a:solidFill>
                        </a:rPr>
                        <a:t> </a:t>
                      </a:r>
                      <a:r>
                        <a:rPr lang="en" sz="1300">
                          <a:solidFill>
                            <a:srgbClr val="3E7378"/>
                          </a:solidFill>
                        </a:rPr>
                        <a:t>String</a:t>
                      </a:r>
                      <a:endParaRPr/>
                    </a:p>
                  </a:txBody>
                  <a:tcPr marL="91425" marR="91425" marT="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solidFill>
                            <a:srgbClr val="9EB0BA"/>
                          </a:solidFill>
                        </a:rPr>
                        <a:t>Unique string chosen by user during account creation</a:t>
                      </a:r>
                      <a:endParaRPr/>
                    </a:p>
                  </a:txBody>
                  <a:tcPr marL="91425" marR="91425" marT="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solidFill>
                            <a:srgbClr val="DBB461"/>
                          </a:solidFill>
                        </a:rPr>
                        <a:t>  authorId:</a:t>
                      </a:r>
                      <a:r>
                        <a:rPr lang="en" sz="1300">
                          <a:solidFill>
                            <a:schemeClr val="dk2"/>
                          </a:solidFill>
                        </a:rPr>
                        <a:t> </a:t>
                      </a:r>
                      <a:r>
                        <a:rPr lang="en" sz="1300">
                          <a:solidFill>
                            <a:srgbClr val="3E7378"/>
                          </a:solidFill>
                        </a:rPr>
                        <a:t>Long</a:t>
                      </a:r>
                      <a:r>
                        <a:rPr lang="en" sz="1300">
                          <a:solidFill>
                            <a:schemeClr val="dk2"/>
                          </a:solidFill>
                        </a:rPr>
                        <a:t> </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rowSpan="2">
                  <a:txBody>
                    <a:bodyPr/>
                    <a:lstStyle/>
                    <a:p>
                      <a:pPr marL="0" lvl="0" indent="0" algn="l" rtl="0">
                        <a:lnSpc>
                          <a:spcPct val="115000"/>
                        </a:lnSpc>
                        <a:spcBef>
                          <a:spcPts val="0"/>
                        </a:spcBef>
                        <a:spcAft>
                          <a:spcPts val="0"/>
                        </a:spcAft>
                        <a:buNone/>
                      </a:pPr>
                      <a:r>
                        <a:rPr lang="en" sz="1300">
                          <a:solidFill>
                            <a:srgbClr val="9EB0BA"/>
                          </a:solidFill>
                        </a:rPr>
                        <a:t>Unique ID of user who posted the tweet (same as userId field of</a:t>
                      </a:r>
                      <a:r>
                        <a:rPr lang="en" sz="1300">
                          <a:solidFill>
                            <a:schemeClr val="dk2"/>
                          </a:solidFill>
                        </a:rPr>
                        <a:t> </a:t>
                      </a:r>
                      <a:r>
                        <a:rPr lang="en" sz="1300">
                          <a:solidFill>
                            <a:srgbClr val="9EB0BA"/>
                          </a:solidFill>
                        </a:rPr>
                        <a:t>TwitterUser object)</a:t>
                      </a:r>
                      <a:endParaRPr>
                        <a:solidFill>
                          <a:srgbClr val="9EB0BA"/>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96200">
                <a:tc>
                  <a:txBody>
                    <a:bodyPr/>
                    <a:lstStyle/>
                    <a:p>
                      <a:pPr marL="0" lvl="0" indent="0" algn="l" rtl="0">
                        <a:lnSpc>
                          <a:spcPct val="100000"/>
                        </a:lnSpc>
                        <a:spcBef>
                          <a:spcPts val="0"/>
                        </a:spcBef>
                        <a:spcAft>
                          <a:spcPts val="0"/>
                        </a:spcAft>
                        <a:buNone/>
                      </a:pPr>
                      <a:r>
                        <a:rPr lang="en" sz="1300">
                          <a:solidFill>
                            <a:srgbClr val="DBB461"/>
                          </a:solidFill>
                        </a:rPr>
                        <a:t>name:</a:t>
                      </a:r>
                      <a:r>
                        <a:rPr lang="en" sz="1300">
                          <a:solidFill>
                            <a:schemeClr val="dk2"/>
                          </a:solidFill>
                        </a:rPr>
                        <a:t> </a:t>
                      </a:r>
                      <a:r>
                        <a:rPr lang="en" sz="1300">
                          <a:solidFill>
                            <a:srgbClr val="3E7378"/>
                          </a:solidFill>
                        </a:rPr>
                        <a:t>String</a:t>
                      </a:r>
                      <a:endParaRPr/>
                    </a:p>
                  </a:txBody>
                  <a:tcPr marL="91425" marR="91425" marT="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300">
                          <a:solidFill>
                            <a:srgbClr val="9EB0BA"/>
                          </a:solidFill>
                        </a:rPr>
                        <a:t>Name chosen by user</a:t>
                      </a:r>
                      <a:endParaRPr/>
                    </a:p>
                  </a:txBody>
                  <a:tcPr marL="91425" marR="91425" marT="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vMerge="1">
                  <a:txBody>
                    <a:bodyPr/>
                    <a:lstStyle/>
                    <a:p>
                      <a:endParaRPr lang="en-US"/>
                    </a:p>
                  </a:txBody>
                  <a:tcPr/>
                </a:tc>
                <a:extLst>
                  <a:ext uri="{0D108BD9-81ED-4DB2-BD59-A6C34878D82A}">
                    <a16:rowId xmlns:a16="http://schemas.microsoft.com/office/drawing/2014/main" val="10003"/>
                  </a:ext>
                </a:extLst>
              </a:tr>
              <a:tr h="381000">
                <a:tc>
                  <a:txBody>
                    <a:bodyPr/>
                    <a:lstStyle/>
                    <a:p>
                      <a:pPr marL="0" lvl="0" indent="0" algn="l" rtl="0">
                        <a:lnSpc>
                          <a:spcPct val="100000"/>
                        </a:lnSpc>
                        <a:spcBef>
                          <a:spcPts val="0"/>
                        </a:spcBef>
                        <a:spcAft>
                          <a:spcPts val="0"/>
                        </a:spcAft>
                        <a:buNone/>
                      </a:pPr>
                      <a:r>
                        <a:rPr lang="en" sz="1300">
                          <a:solidFill>
                            <a:srgbClr val="DBB461"/>
                          </a:solidFill>
                        </a:rPr>
                        <a:t>createDate:</a:t>
                      </a:r>
                      <a:r>
                        <a:rPr lang="en" sz="1300">
                          <a:solidFill>
                            <a:schemeClr val="dk2"/>
                          </a:solidFill>
                        </a:rPr>
                        <a:t> </a:t>
                      </a:r>
                      <a:r>
                        <a:rPr lang="en" sz="1300">
                          <a:solidFill>
                            <a:srgbClr val="3E7378"/>
                          </a:solidFill>
                        </a:rPr>
                        <a:t>DateTime</a:t>
                      </a:r>
                      <a:endParaRPr/>
                    </a:p>
                  </a:txBody>
                  <a:tcPr marL="91425" marR="91425" marT="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300">
                          <a:solidFill>
                            <a:srgbClr val="9EB0BA"/>
                          </a:solidFill>
                        </a:rPr>
                        <a:t>Day and time user account was created</a:t>
                      </a:r>
                      <a:endParaRPr/>
                    </a:p>
                  </a:txBody>
                  <a:tcPr marL="91425" marR="91425" marT="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solidFill>
                            <a:srgbClr val="DBB461"/>
                          </a:solidFill>
                        </a:rPr>
                        <a:t>  text:</a:t>
                      </a:r>
                      <a:r>
                        <a:rPr lang="en" sz="1300">
                          <a:solidFill>
                            <a:schemeClr val="dk2"/>
                          </a:solidFill>
                        </a:rPr>
                        <a:t> </a:t>
                      </a:r>
                      <a:r>
                        <a:rPr lang="en" sz="1300">
                          <a:solidFill>
                            <a:srgbClr val="3E7378"/>
                          </a:solidFill>
                        </a:rPr>
                        <a:t>String</a:t>
                      </a:r>
                      <a:r>
                        <a:rPr lang="en" sz="1300">
                          <a:solidFill>
                            <a:schemeClr val="dk2"/>
                          </a:solidFill>
                        </a:rPr>
                        <a:t> </a:t>
                      </a: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300">
                          <a:solidFill>
                            <a:srgbClr val="9EB0BA"/>
                          </a:solidFill>
                        </a:rPr>
                        <a:t>Text content of the tweet</a:t>
                      </a:r>
                      <a:endParaRPr>
                        <a:solidFill>
                          <a:srgbClr val="9EB0BA"/>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r h="381000">
                <a:tc>
                  <a:txBody>
                    <a:bodyPr/>
                    <a:lstStyle/>
                    <a:p>
                      <a:pPr marL="0" lvl="0" indent="0" algn="l" rtl="0">
                        <a:lnSpc>
                          <a:spcPct val="100000"/>
                        </a:lnSpc>
                        <a:spcBef>
                          <a:spcPts val="0"/>
                        </a:spcBef>
                        <a:spcAft>
                          <a:spcPts val="0"/>
                        </a:spcAft>
                        <a:buNone/>
                      </a:pPr>
                      <a:r>
                        <a:rPr lang="en" sz="1300">
                          <a:solidFill>
                            <a:srgbClr val="DBB461"/>
                          </a:solidFill>
                        </a:rPr>
                        <a:t>description:</a:t>
                      </a:r>
                      <a:r>
                        <a:rPr lang="en" sz="1300">
                          <a:solidFill>
                            <a:schemeClr val="dk2"/>
                          </a:solidFill>
                        </a:rPr>
                        <a:t> </a:t>
                      </a:r>
                      <a:r>
                        <a:rPr lang="en" sz="1300">
                          <a:solidFill>
                            <a:srgbClr val="3E7378"/>
                          </a:solidFill>
                        </a:rPr>
                        <a:t>String</a:t>
                      </a:r>
                      <a:endParaRPr/>
                    </a:p>
                  </a:txBody>
                  <a:tcPr marL="91425" marR="91425" marT="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00000"/>
                        </a:lnSpc>
                        <a:spcBef>
                          <a:spcPts val="0"/>
                        </a:spcBef>
                        <a:spcAft>
                          <a:spcPts val="0"/>
                        </a:spcAft>
                        <a:buNone/>
                      </a:pPr>
                      <a:r>
                        <a:rPr lang="en" sz="1300">
                          <a:solidFill>
                            <a:srgbClr val="9EB0BA"/>
                          </a:solidFill>
                        </a:rPr>
                        <a:t>Description set by user on profile</a:t>
                      </a:r>
                      <a:endParaRPr>
                        <a:solidFill>
                          <a:srgbClr val="9EB0BA"/>
                        </a:solidFill>
                      </a:endParaRPr>
                    </a:p>
                  </a:txBody>
                  <a:tcPr marL="91425" marR="91425" marT="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9EB0BA"/>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r h="381000">
                <a:tc>
                  <a:txBody>
                    <a:bodyPr/>
                    <a:lstStyle/>
                    <a:p>
                      <a:pPr marL="0" lvl="0" indent="0" algn="l" rtl="0">
                        <a:lnSpc>
                          <a:spcPct val="100000"/>
                        </a:lnSpc>
                        <a:spcBef>
                          <a:spcPts val="0"/>
                        </a:spcBef>
                        <a:spcAft>
                          <a:spcPts val="0"/>
                        </a:spcAft>
                        <a:buNone/>
                      </a:pPr>
                      <a:r>
                        <a:rPr lang="en" sz="1300">
                          <a:solidFill>
                            <a:srgbClr val="DBB461"/>
                          </a:solidFill>
                        </a:rPr>
                        <a:t>followers:</a:t>
                      </a:r>
                      <a:r>
                        <a:rPr lang="en" sz="1300">
                          <a:solidFill>
                            <a:schemeClr val="dk2"/>
                          </a:solidFill>
                        </a:rPr>
                        <a:t> </a:t>
                      </a:r>
                      <a:r>
                        <a:rPr lang="en" sz="1300">
                          <a:solidFill>
                            <a:srgbClr val="3E7378"/>
                          </a:solidFill>
                        </a:rPr>
                        <a:t>Int</a:t>
                      </a:r>
                      <a:r>
                        <a:rPr lang="en" sz="1300">
                          <a:solidFill>
                            <a:schemeClr val="dk2"/>
                          </a:solidFill>
                        </a:rPr>
                        <a:t> </a:t>
                      </a:r>
                      <a:endParaRPr/>
                    </a:p>
                  </a:txBody>
                  <a:tcPr marL="91425" marR="91425" marT="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300">
                          <a:solidFill>
                            <a:srgbClr val="9EB0BA"/>
                          </a:solidFill>
                        </a:rPr>
                        <a:t>Number of followers for user</a:t>
                      </a:r>
                      <a:endParaRPr/>
                    </a:p>
                  </a:txBody>
                  <a:tcPr marL="91425" marR="91425" marT="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9EB0BA"/>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6"/>
                  </a:ext>
                </a:extLst>
              </a:tr>
              <a:tr h="381000">
                <a:tc>
                  <a:txBody>
                    <a:bodyPr/>
                    <a:lstStyle/>
                    <a:p>
                      <a:pPr marL="0" lvl="0" indent="0" algn="l" rtl="0">
                        <a:lnSpc>
                          <a:spcPct val="100000"/>
                        </a:lnSpc>
                        <a:spcBef>
                          <a:spcPts val="0"/>
                        </a:spcBef>
                        <a:spcAft>
                          <a:spcPts val="0"/>
                        </a:spcAft>
                        <a:buNone/>
                      </a:pPr>
                      <a:r>
                        <a:rPr lang="en" sz="1300">
                          <a:solidFill>
                            <a:srgbClr val="DBB461"/>
                          </a:solidFill>
                        </a:rPr>
                        <a:t>following:</a:t>
                      </a:r>
                      <a:r>
                        <a:rPr lang="en" sz="1300">
                          <a:solidFill>
                            <a:schemeClr val="dk2"/>
                          </a:solidFill>
                        </a:rPr>
                        <a:t> </a:t>
                      </a:r>
                      <a:r>
                        <a:rPr lang="en" sz="1300">
                          <a:solidFill>
                            <a:srgbClr val="3E7378"/>
                          </a:solidFill>
                        </a:rPr>
                        <a:t>Int</a:t>
                      </a:r>
                      <a:r>
                        <a:rPr lang="en" sz="1300">
                          <a:solidFill>
                            <a:schemeClr val="dk2"/>
                          </a:solidFill>
                        </a:rPr>
                        <a:t> </a:t>
                      </a:r>
                      <a:endParaRPr/>
                    </a:p>
                  </a:txBody>
                  <a:tcPr marL="91425" marR="91425" marT="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300">
                          <a:solidFill>
                            <a:srgbClr val="9EB0BA"/>
                          </a:solidFill>
                        </a:rPr>
                        <a:t>Number of users following</a:t>
                      </a:r>
                      <a:endParaRPr/>
                    </a:p>
                  </a:txBody>
                  <a:tcPr marL="91425" marR="91425" marT="0"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a:solidFill>
                          <a:srgbClr val="9EB0BA"/>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77531"/>
                </a:solidFill>
              </a:rPr>
              <a:t>Get User</a:t>
            </a:r>
            <a:endParaRPr>
              <a:solidFill>
                <a:srgbClr val="C77531"/>
              </a:solidFill>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9EB0BA"/>
              </a:buClr>
              <a:buSzPts val="1800"/>
              <a:buAutoNum type="arabicPeriod"/>
            </a:pPr>
            <a:r>
              <a:rPr lang="en">
                <a:solidFill>
                  <a:srgbClr val="9EB0BA"/>
                </a:solidFill>
              </a:rPr>
              <a:t>Takes a unique ID or username</a:t>
            </a:r>
            <a:endParaRPr>
              <a:solidFill>
                <a:srgbClr val="9EB0BA"/>
              </a:solidFill>
            </a:endParaRPr>
          </a:p>
          <a:p>
            <a:pPr marL="457200" lvl="0" indent="-342900" algn="l" rtl="0">
              <a:spcBef>
                <a:spcPts val="0"/>
              </a:spcBef>
              <a:spcAft>
                <a:spcPts val="0"/>
              </a:spcAft>
              <a:buClr>
                <a:srgbClr val="9EB0BA"/>
              </a:buClr>
              <a:buSzPts val="1800"/>
              <a:buAutoNum type="arabicPeriod"/>
            </a:pPr>
            <a:r>
              <a:rPr lang="en">
                <a:solidFill>
                  <a:srgbClr val="9EB0BA"/>
                </a:solidFill>
              </a:rPr>
              <a:t>Sends GET request via Twitter V2 API</a:t>
            </a:r>
            <a:endParaRPr>
              <a:solidFill>
                <a:srgbClr val="9EB0BA"/>
              </a:solidFill>
            </a:endParaRPr>
          </a:p>
          <a:p>
            <a:pPr marL="457200" lvl="0" indent="-342900" algn="l" rtl="0">
              <a:spcBef>
                <a:spcPts val="0"/>
              </a:spcBef>
              <a:spcAft>
                <a:spcPts val="0"/>
              </a:spcAft>
              <a:buClr>
                <a:srgbClr val="9EB0BA"/>
              </a:buClr>
              <a:buSzPts val="1800"/>
              <a:buAutoNum type="arabicPeriod"/>
            </a:pPr>
            <a:r>
              <a:rPr lang="en">
                <a:solidFill>
                  <a:srgbClr val="9EB0BA"/>
                </a:solidFill>
              </a:rPr>
              <a:t>Parse JSON response into TwitterUser object</a:t>
            </a:r>
            <a:endParaRPr>
              <a:solidFill>
                <a:srgbClr val="9EB0BA"/>
              </a:solidFill>
            </a:endParaRPr>
          </a:p>
        </p:txBody>
      </p:sp>
      <p:pic>
        <p:nvPicPr>
          <p:cNvPr id="79" name="Google Shape;79;p17"/>
          <p:cNvPicPr preferRelativeResize="0"/>
          <p:nvPr/>
        </p:nvPicPr>
        <p:blipFill>
          <a:blip r:embed="rId3">
            <a:alphaModFix/>
          </a:blip>
          <a:stretch>
            <a:fillRect/>
          </a:stretch>
        </p:blipFill>
        <p:spPr>
          <a:xfrm>
            <a:off x="2477538" y="2646675"/>
            <a:ext cx="4188924" cy="428000"/>
          </a:xfrm>
          <a:prstGeom prst="rect">
            <a:avLst/>
          </a:prstGeom>
          <a:noFill/>
          <a:ln>
            <a:noFill/>
          </a:ln>
        </p:spPr>
      </p:pic>
      <p:sp>
        <p:nvSpPr>
          <p:cNvPr id="80" name="Google Shape;80;p17"/>
          <p:cNvSpPr/>
          <p:nvPr/>
        </p:nvSpPr>
        <p:spPr>
          <a:xfrm>
            <a:off x="4401450" y="3346300"/>
            <a:ext cx="341100" cy="572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 name="Google Shape;81;p17"/>
          <p:cNvPicPr preferRelativeResize="0"/>
          <p:nvPr/>
        </p:nvPicPr>
        <p:blipFill>
          <a:blip r:embed="rId4">
            <a:alphaModFix/>
          </a:blip>
          <a:stretch>
            <a:fillRect/>
          </a:stretch>
        </p:blipFill>
        <p:spPr>
          <a:xfrm>
            <a:off x="152400" y="4190650"/>
            <a:ext cx="8839201" cy="1461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0"/>
                                        </p:tgtEl>
                                        <p:attrNameLst>
                                          <p:attrName>style.visibility</p:attrName>
                                        </p:attrNameLst>
                                      </p:cBhvr>
                                      <p:to>
                                        <p:strVal val="visible"/>
                                      </p:to>
                                    </p:set>
                                    <p:animEffect transition="in" filter="fade">
                                      <p:cBhvr>
                                        <p:cTn id="12" dur="1"/>
                                        <p:tgtEl>
                                          <p:spTgt spid="80"/>
                                        </p:tgtEl>
                                      </p:cBhvr>
                                    </p:animEffect>
                                  </p:childTnLst>
                                </p:cTn>
                              </p:par>
                              <p:par>
                                <p:cTn id="13" presetID="10" presetClass="entr" presetSubtype="0" fill="hold" nodeType="with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1"/>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77531"/>
                </a:solidFill>
              </a:rPr>
              <a:t>Get User Timeline</a:t>
            </a:r>
            <a:endParaRPr>
              <a:solidFill>
                <a:srgbClr val="C77531"/>
              </a:solidFill>
            </a:endParaRPr>
          </a:p>
        </p:txBody>
      </p:sp>
      <p:sp>
        <p:nvSpPr>
          <p:cNvPr id="87" name="Google Shape;87;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9EB0BA"/>
              </a:buClr>
              <a:buSzPts val="1800"/>
              <a:buAutoNum type="arabicPeriod"/>
            </a:pPr>
            <a:r>
              <a:rPr lang="en">
                <a:solidFill>
                  <a:srgbClr val="9EB0BA"/>
                </a:solidFill>
              </a:rPr>
              <a:t>Takes a TwitterUser, a count for how many tweets you want returned, and optional boolean fields to exclude replies and retweets</a:t>
            </a:r>
            <a:endParaRPr>
              <a:solidFill>
                <a:srgbClr val="9EB0BA"/>
              </a:solidFill>
            </a:endParaRPr>
          </a:p>
          <a:p>
            <a:pPr marL="457200" lvl="0" indent="-342900" algn="l" rtl="0">
              <a:spcBef>
                <a:spcPts val="0"/>
              </a:spcBef>
              <a:spcAft>
                <a:spcPts val="0"/>
              </a:spcAft>
              <a:buClr>
                <a:srgbClr val="9EB0BA"/>
              </a:buClr>
              <a:buSzPts val="1800"/>
              <a:buAutoNum type="arabicPeriod"/>
            </a:pPr>
            <a:r>
              <a:rPr lang="en">
                <a:solidFill>
                  <a:srgbClr val="9EB0BA"/>
                </a:solidFill>
              </a:rPr>
              <a:t>Sends GET request via Twitter 1.1 API</a:t>
            </a:r>
            <a:endParaRPr>
              <a:solidFill>
                <a:srgbClr val="9EB0BA"/>
              </a:solidFill>
            </a:endParaRPr>
          </a:p>
          <a:p>
            <a:pPr marL="457200" lvl="0" indent="-342900" algn="l" rtl="0">
              <a:spcBef>
                <a:spcPts val="0"/>
              </a:spcBef>
              <a:spcAft>
                <a:spcPts val="0"/>
              </a:spcAft>
              <a:buClr>
                <a:srgbClr val="9EB0BA"/>
              </a:buClr>
              <a:buSzPts val="1800"/>
              <a:buAutoNum type="arabicPeriod"/>
            </a:pPr>
            <a:r>
              <a:rPr lang="en">
                <a:solidFill>
                  <a:srgbClr val="9EB0BA"/>
                </a:solidFill>
              </a:rPr>
              <a:t>Parse JSON response into a list of Tweet objects</a:t>
            </a:r>
            <a:endParaRPr>
              <a:solidFill>
                <a:srgbClr val="9EB0BA"/>
              </a:solidFill>
            </a:endParaRPr>
          </a:p>
        </p:txBody>
      </p:sp>
      <p:pic>
        <p:nvPicPr>
          <p:cNvPr id="88" name="Google Shape;88;p18"/>
          <p:cNvPicPr preferRelativeResize="0"/>
          <p:nvPr/>
        </p:nvPicPr>
        <p:blipFill>
          <a:blip r:embed="rId3">
            <a:alphaModFix/>
          </a:blip>
          <a:stretch>
            <a:fillRect/>
          </a:stretch>
        </p:blipFill>
        <p:spPr>
          <a:xfrm>
            <a:off x="2209900" y="2652932"/>
            <a:ext cx="4724200" cy="415500"/>
          </a:xfrm>
          <a:prstGeom prst="rect">
            <a:avLst/>
          </a:prstGeom>
          <a:noFill/>
          <a:ln>
            <a:noFill/>
          </a:ln>
        </p:spPr>
      </p:pic>
      <p:sp>
        <p:nvSpPr>
          <p:cNvPr id="89" name="Google Shape;89;p18"/>
          <p:cNvSpPr/>
          <p:nvPr/>
        </p:nvSpPr>
        <p:spPr>
          <a:xfrm>
            <a:off x="4401450" y="3183575"/>
            <a:ext cx="341100" cy="5727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0" name="Google Shape;90;p18"/>
          <p:cNvPicPr preferRelativeResize="0"/>
          <p:nvPr/>
        </p:nvPicPr>
        <p:blipFill>
          <a:blip r:embed="rId4">
            <a:alphaModFix/>
          </a:blip>
          <a:stretch>
            <a:fillRect/>
          </a:stretch>
        </p:blipFill>
        <p:spPr>
          <a:xfrm>
            <a:off x="1224560" y="3871425"/>
            <a:ext cx="6694874" cy="965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
                                        <p:tgtEl>
                                          <p:spTgt spid="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
                                        </p:tgtEl>
                                        <p:attrNameLst>
                                          <p:attrName>style.visibility</p:attrName>
                                        </p:attrNameLst>
                                      </p:cBhvr>
                                      <p:to>
                                        <p:strVal val="visible"/>
                                      </p:to>
                                    </p:set>
                                    <p:animEffect transition="in" filter="fade">
                                      <p:cBhvr>
                                        <p:cTn id="12" dur="1"/>
                                        <p:tgtEl>
                                          <p:spTgt spid="89"/>
                                        </p:tgtEl>
                                      </p:cBhvr>
                                    </p:animEffect>
                                  </p:childTnLst>
                                </p:cTn>
                              </p:par>
                              <p:par>
                                <p:cTn id="13" presetID="10" presetClass="entr" presetSubtype="0" fill="hold" nodeType="with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fade">
                                      <p:cBhvr>
                                        <p:cTn id="15" dur="1"/>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77531"/>
                </a:solidFill>
              </a:rPr>
              <a:t>Get Replies to Tweet (experimental)</a:t>
            </a:r>
            <a:endParaRPr>
              <a:solidFill>
                <a:srgbClr val="C77531"/>
              </a:solidFill>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rgbClr val="9EB0BA"/>
              </a:buClr>
              <a:buSzPts val="1800"/>
              <a:buAutoNum type="arabicPeriod"/>
            </a:pPr>
            <a:r>
              <a:rPr lang="en">
                <a:solidFill>
                  <a:srgbClr val="9EB0BA"/>
                </a:solidFill>
              </a:rPr>
              <a:t>Takes a TwitterUser and gets their timeline with getUserTimeline function</a:t>
            </a:r>
            <a:endParaRPr>
              <a:solidFill>
                <a:srgbClr val="9EB0BA"/>
              </a:solidFill>
            </a:endParaRPr>
          </a:p>
          <a:p>
            <a:pPr marL="457200" lvl="0" indent="-342900" algn="l" rtl="0">
              <a:spcBef>
                <a:spcPts val="0"/>
              </a:spcBef>
              <a:spcAft>
                <a:spcPts val="0"/>
              </a:spcAft>
              <a:buClr>
                <a:srgbClr val="9EB0BA"/>
              </a:buClr>
              <a:buSzPts val="1800"/>
              <a:buAutoNum type="arabicPeriod"/>
            </a:pPr>
            <a:r>
              <a:rPr lang="en">
                <a:solidFill>
                  <a:srgbClr val="9EB0BA"/>
                </a:solidFill>
              </a:rPr>
              <a:t>Does a recent search for all tweets that mention initial user and stores them into Tweet objects</a:t>
            </a:r>
            <a:endParaRPr>
              <a:solidFill>
                <a:srgbClr val="9EB0BA"/>
              </a:solidFill>
            </a:endParaRPr>
          </a:p>
          <a:p>
            <a:pPr marL="457200" lvl="0" indent="-342900" algn="l" rtl="0">
              <a:spcBef>
                <a:spcPts val="0"/>
              </a:spcBef>
              <a:spcAft>
                <a:spcPts val="0"/>
              </a:spcAft>
              <a:buClr>
                <a:srgbClr val="9EB0BA"/>
              </a:buClr>
              <a:buSzPts val="1800"/>
              <a:buAutoNum type="arabicPeriod"/>
            </a:pPr>
            <a:r>
              <a:rPr lang="en">
                <a:solidFill>
                  <a:srgbClr val="9EB0BA"/>
                </a:solidFill>
              </a:rPr>
              <a:t>Filters the response where the field “in_response_to_tweet_id” matches the tweet from the initial user’s timeline</a:t>
            </a:r>
            <a:endParaRPr>
              <a:solidFill>
                <a:srgbClr val="9EB0BA"/>
              </a:solidFill>
            </a:endParaRPr>
          </a:p>
          <a:p>
            <a:pPr marL="457200" lvl="0" indent="-342900" algn="l" rtl="0">
              <a:spcBef>
                <a:spcPts val="0"/>
              </a:spcBef>
              <a:spcAft>
                <a:spcPts val="0"/>
              </a:spcAft>
              <a:buClr>
                <a:srgbClr val="9EB0BA"/>
              </a:buClr>
              <a:buSzPts val="1800"/>
              <a:buAutoNum type="arabicPeriod"/>
            </a:pPr>
            <a:r>
              <a:rPr lang="en">
                <a:solidFill>
                  <a:srgbClr val="9EB0BA"/>
                </a:solidFill>
              </a:rPr>
              <a:t>Returns a list of Tweet objects which are replies to tweets on the initial user’s timeline</a:t>
            </a:r>
            <a:endParaRPr>
              <a:solidFill>
                <a:srgbClr val="9EB0BA"/>
              </a:solidFill>
            </a:endParaRPr>
          </a:p>
          <a:p>
            <a:pPr marL="0" lvl="0" indent="0" algn="l" rtl="0">
              <a:spcBef>
                <a:spcPts val="1600"/>
              </a:spcBef>
              <a:spcAft>
                <a:spcPts val="1600"/>
              </a:spcAft>
              <a:buNone/>
            </a:pPr>
            <a:endParaRPr>
              <a:solidFill>
                <a:srgbClr val="9EB0BA"/>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rgbClr val="C77531"/>
                </a:solidFill>
              </a:rPr>
              <a:t>Analysis Engine</a:t>
            </a:r>
            <a:endParaRPr>
              <a:solidFill>
                <a:srgbClr val="C7753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C77531"/>
                </a:solidFill>
              </a:rPr>
              <a:t>What is our Analysis Engine?</a:t>
            </a:r>
            <a:endParaRPr>
              <a:solidFill>
                <a:srgbClr val="C77531"/>
              </a:solidFill>
            </a:endParaRPr>
          </a:p>
        </p:txBody>
      </p:sp>
      <p:sp>
        <p:nvSpPr>
          <p:cNvPr id="107" name="Google Shape;107;p21"/>
          <p:cNvSpPr txBox="1">
            <a:spLocks noGrp="1"/>
          </p:cNvSpPr>
          <p:nvPr>
            <p:ph type="body" idx="1"/>
          </p:nvPr>
        </p:nvSpPr>
        <p:spPr>
          <a:xfrm>
            <a:off x="1374725" y="1152475"/>
            <a:ext cx="5941500" cy="3416400"/>
          </a:xfrm>
          <a:prstGeom prst="rect">
            <a:avLst/>
          </a:prstGeom>
        </p:spPr>
        <p:txBody>
          <a:bodyPr spcFirstLastPara="1" wrap="square" lIns="91425" tIns="91425" rIns="91425" bIns="91425" anchor="t" anchorCtr="0">
            <a:noAutofit/>
          </a:bodyPr>
          <a:lstStyle/>
          <a:p>
            <a:pPr marL="274320" lvl="0" indent="-251459" algn="l" rtl="0">
              <a:spcBef>
                <a:spcPts val="0"/>
              </a:spcBef>
              <a:spcAft>
                <a:spcPts val="0"/>
              </a:spcAft>
              <a:buClr>
                <a:srgbClr val="9EB0BA"/>
              </a:buClr>
              <a:buSzPts val="1800"/>
              <a:buChar char="●"/>
            </a:pPr>
            <a:r>
              <a:rPr lang="en">
                <a:solidFill>
                  <a:srgbClr val="9EB0BA"/>
                </a:solidFill>
              </a:rPr>
              <a:t>The Analysis Engine (AE) is the data processing mechanism used in the bot’s analyses. </a:t>
            </a:r>
            <a:br>
              <a:rPr lang="en">
                <a:solidFill>
                  <a:srgbClr val="9EB0BA"/>
                </a:solidFill>
              </a:rPr>
            </a:br>
            <a:endParaRPr>
              <a:solidFill>
                <a:srgbClr val="9EB0BA"/>
              </a:solidFill>
            </a:endParaRPr>
          </a:p>
          <a:p>
            <a:pPr marL="274320" lvl="0" indent="-251459" algn="l" rtl="0">
              <a:spcBef>
                <a:spcPts val="0"/>
              </a:spcBef>
              <a:spcAft>
                <a:spcPts val="0"/>
              </a:spcAft>
              <a:buClr>
                <a:srgbClr val="9EB0BA"/>
              </a:buClr>
              <a:buSzPts val="1800"/>
              <a:buChar char="●"/>
            </a:pPr>
            <a:r>
              <a:rPr lang="en">
                <a:solidFill>
                  <a:srgbClr val="9EB0BA"/>
                </a:solidFill>
              </a:rPr>
              <a:t>After information is gathered and parsed through the DAO, the AE is instantiated and the user requested analysis is initiated on the gathered data.</a:t>
            </a:r>
            <a:br>
              <a:rPr lang="en">
                <a:solidFill>
                  <a:srgbClr val="9EB0BA"/>
                </a:solidFill>
              </a:rPr>
            </a:br>
            <a:endParaRPr>
              <a:solidFill>
                <a:srgbClr val="9EB0BA"/>
              </a:solidFill>
            </a:endParaRPr>
          </a:p>
          <a:p>
            <a:pPr marL="274320" lvl="0" indent="-251459" algn="l" rtl="0">
              <a:spcBef>
                <a:spcPts val="0"/>
              </a:spcBef>
              <a:spcAft>
                <a:spcPts val="0"/>
              </a:spcAft>
              <a:buClr>
                <a:srgbClr val="9EB0BA"/>
              </a:buClr>
              <a:buSzPts val="1800"/>
              <a:buChar char="●"/>
            </a:pPr>
            <a:r>
              <a:rPr lang="en">
                <a:solidFill>
                  <a:srgbClr val="9EB0BA"/>
                </a:solidFill>
              </a:rPr>
              <a:t>There are seven methods and four sub-methods the AE uses to do its analyses.</a:t>
            </a:r>
            <a:endParaRPr>
              <a:solidFill>
                <a:srgbClr val="9EB0BA"/>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1465</Words>
  <Application>Microsoft Office PowerPoint</Application>
  <PresentationFormat>On-screen Show (16:9)</PresentationFormat>
  <Paragraphs>189</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Courier New</vt:lpstr>
      <vt:lpstr>Simple Light</vt:lpstr>
      <vt:lpstr>Twitter ETL with Spark </vt:lpstr>
      <vt:lpstr>Project Goals and Responsibilities</vt:lpstr>
      <vt:lpstr>Classes and the DAO</vt:lpstr>
      <vt:lpstr>Necessary Objects</vt:lpstr>
      <vt:lpstr>Get User</vt:lpstr>
      <vt:lpstr>Get User Timeline</vt:lpstr>
      <vt:lpstr>Get Replies to Tweet (experimental)</vt:lpstr>
      <vt:lpstr>Analysis Engine</vt:lpstr>
      <vt:lpstr>What is our Analysis Engine?</vt:lpstr>
      <vt:lpstr>Analysis Engine Setup</vt:lpstr>
      <vt:lpstr>Sub-Method: flattenSchema</vt:lpstr>
      <vt:lpstr>Sub-Method: passesWordFilter</vt:lpstr>
      <vt:lpstr>Method 1: handleStripper                                              (Part 1)</vt:lpstr>
      <vt:lpstr>Sub-Method: StringBuilder</vt:lpstr>
      <vt:lpstr>Method 2: hashtagStripper                       (excluding StringBuilder)</vt:lpstr>
      <vt:lpstr>Method 3: wordCounter                           (excluding StringBuilder)</vt:lpstr>
      <vt:lpstr>Method 4: followingCharacter                                 (Step One)</vt:lpstr>
      <vt:lpstr>Method 4: followingCharacter                                 (Step Two)</vt:lpstr>
      <vt:lpstr>Method 5: tweetCountEstimate                                 </vt:lpstr>
      <vt:lpstr>Sub-method: trafficNormalization</vt:lpstr>
      <vt:lpstr>Method 5: tweetCountEstimate                               (Alternate)</vt:lpstr>
      <vt:lpstr>Method 6: retweetCount</vt:lpstr>
      <vt:lpstr>Method 7: retweetPercentage</vt:lpstr>
      <vt:lpstr>The Bot</vt:lpstr>
      <vt:lpstr>PowerPoint Presentation</vt:lpstr>
      <vt:lpstr>Basic Flow</vt:lpstr>
      <vt:lpstr>Main Method: mainLoop</vt:lpstr>
      <vt:lpstr>Regex</vt:lpstr>
      <vt:lpstr>Subroutine: executeQuery</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Nikhil Agrawal</cp:lastModifiedBy>
  <cp:revision>2</cp:revision>
  <dcterms:modified xsi:type="dcterms:W3CDTF">2025-05-21T21:52:37Z</dcterms:modified>
</cp:coreProperties>
</file>