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4" r:id="rId1"/>
  </p:sldMasterIdLst>
  <p:sldIdLst>
    <p:sldId id="280" r:id="rId2"/>
    <p:sldId id="281" r:id="rId3"/>
    <p:sldId id="282" r:id="rId4"/>
    <p:sldId id="257" r:id="rId5"/>
    <p:sldId id="258" r:id="rId6"/>
    <p:sldId id="283" r:id="rId7"/>
    <p:sldId id="259" r:id="rId8"/>
    <p:sldId id="284" r:id="rId9"/>
    <p:sldId id="260" r:id="rId10"/>
    <p:sldId id="266" r:id="rId11"/>
    <p:sldId id="274" r:id="rId12"/>
    <p:sldId id="286" r:id="rId13"/>
    <p:sldId id="287" r:id="rId14"/>
    <p:sldId id="288" r:id="rId15"/>
    <p:sldId id="294" r:id="rId16"/>
    <p:sldId id="289" r:id="rId17"/>
    <p:sldId id="305" r:id="rId18"/>
    <p:sldId id="309" r:id="rId19"/>
    <p:sldId id="315" r:id="rId20"/>
    <p:sldId id="311" r:id="rId21"/>
    <p:sldId id="314" r:id="rId22"/>
    <p:sldId id="312" r:id="rId23"/>
    <p:sldId id="316" r:id="rId24"/>
    <p:sldId id="313" r:id="rId25"/>
    <p:sldId id="296" r:id="rId26"/>
    <p:sldId id="298" r:id="rId27"/>
    <p:sldId id="301" r:id="rId28"/>
    <p:sldId id="303" r:id="rId29"/>
    <p:sldId id="306" r:id="rId30"/>
    <p:sldId id="262" r:id="rId31"/>
    <p:sldId id="285" r:id="rId32"/>
    <p:sldId id="26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EABD51-E30D-4699-BC59-BC5BC27E32F5}">
          <p14:sldIdLst>
            <p14:sldId id="280"/>
            <p14:sldId id="281"/>
            <p14:sldId id="282"/>
            <p14:sldId id="257"/>
            <p14:sldId id="258"/>
            <p14:sldId id="283"/>
            <p14:sldId id="259"/>
            <p14:sldId id="284"/>
            <p14:sldId id="260"/>
            <p14:sldId id="266"/>
            <p14:sldId id="274"/>
            <p14:sldId id="286"/>
            <p14:sldId id="287"/>
            <p14:sldId id="288"/>
            <p14:sldId id="294"/>
            <p14:sldId id="289"/>
            <p14:sldId id="305"/>
            <p14:sldId id="309"/>
            <p14:sldId id="315"/>
            <p14:sldId id="311"/>
            <p14:sldId id="314"/>
            <p14:sldId id="312"/>
            <p14:sldId id="316"/>
            <p14:sldId id="313"/>
            <p14:sldId id="296"/>
            <p14:sldId id="298"/>
            <p14:sldId id="301"/>
            <p14:sldId id="303"/>
            <p14:sldId id="306"/>
            <p14:sldId id="262"/>
            <p14:sldId id="285"/>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69E5A-68CD-4E5C-8D3B-AD999F0634FD}" v="5" dt="2023-02-11T15:25:44.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6" d="100"/>
          <a:sy n="86" d="100"/>
        </p:scale>
        <p:origin x="72"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ha manda" userId="a1635f9807fd6e0c" providerId="LiveId" clId="{E3D69E5A-68CD-4E5C-8D3B-AD999F0634FD}"/>
    <pc:docChg chg="custSel addSld delSld modSld sldOrd modSection">
      <pc:chgData name="nikitha manda" userId="a1635f9807fd6e0c" providerId="LiveId" clId="{E3D69E5A-68CD-4E5C-8D3B-AD999F0634FD}" dt="2023-02-12T14:40:27.120" v="668" actId="1076"/>
      <pc:docMkLst>
        <pc:docMk/>
      </pc:docMkLst>
      <pc:sldChg chg="modSp mod">
        <pc:chgData name="nikitha manda" userId="a1635f9807fd6e0c" providerId="LiveId" clId="{E3D69E5A-68CD-4E5C-8D3B-AD999F0634FD}" dt="2023-02-11T15:32:38.704" v="344" actId="14100"/>
        <pc:sldMkLst>
          <pc:docMk/>
          <pc:sldMk cId="812569739" sldId="262"/>
        </pc:sldMkLst>
        <pc:spChg chg="mod">
          <ac:chgData name="nikitha manda" userId="a1635f9807fd6e0c" providerId="LiveId" clId="{E3D69E5A-68CD-4E5C-8D3B-AD999F0634FD}" dt="2023-02-11T15:32:38.704" v="344" actId="14100"/>
          <ac:spMkLst>
            <pc:docMk/>
            <pc:sldMk cId="812569739" sldId="262"/>
            <ac:spMk id="3" creationId="{76371C82-5654-4B21-B2BA-8A69FD36EB87}"/>
          </ac:spMkLst>
        </pc:spChg>
      </pc:sldChg>
      <pc:sldChg chg="modSp mod">
        <pc:chgData name="nikitha manda" userId="a1635f9807fd6e0c" providerId="LiveId" clId="{E3D69E5A-68CD-4E5C-8D3B-AD999F0634FD}" dt="2023-02-12T14:38:15.916" v="660" actId="313"/>
        <pc:sldMkLst>
          <pc:docMk/>
          <pc:sldMk cId="3628764971" sldId="280"/>
        </pc:sldMkLst>
        <pc:spChg chg="mod">
          <ac:chgData name="nikitha manda" userId="a1635f9807fd6e0c" providerId="LiveId" clId="{E3D69E5A-68CD-4E5C-8D3B-AD999F0634FD}" dt="2023-02-12T14:38:15.916" v="660" actId="313"/>
          <ac:spMkLst>
            <pc:docMk/>
            <pc:sldMk cId="3628764971" sldId="280"/>
            <ac:spMk id="3" creationId="{ED4D7F86-D647-36D0-6FF5-B78AB0E6D701}"/>
          </ac:spMkLst>
        </pc:spChg>
      </pc:sldChg>
      <pc:sldChg chg="ord">
        <pc:chgData name="nikitha manda" userId="a1635f9807fd6e0c" providerId="LiveId" clId="{E3D69E5A-68CD-4E5C-8D3B-AD999F0634FD}" dt="2023-02-12T14:38:26.324" v="662"/>
        <pc:sldMkLst>
          <pc:docMk/>
          <pc:sldMk cId="1046657226" sldId="281"/>
        </pc:sldMkLst>
      </pc:sldChg>
      <pc:sldChg chg="modSp mod">
        <pc:chgData name="nikitha manda" userId="a1635f9807fd6e0c" providerId="LiveId" clId="{E3D69E5A-68CD-4E5C-8D3B-AD999F0634FD}" dt="2023-02-08T09:14:22.953" v="0" actId="1036"/>
        <pc:sldMkLst>
          <pc:docMk/>
          <pc:sldMk cId="834456972" sldId="282"/>
        </pc:sldMkLst>
        <pc:spChg chg="mod">
          <ac:chgData name="nikitha manda" userId="a1635f9807fd6e0c" providerId="LiveId" clId="{E3D69E5A-68CD-4E5C-8D3B-AD999F0634FD}" dt="2023-02-08T09:14:22.953" v="0" actId="1036"/>
          <ac:spMkLst>
            <pc:docMk/>
            <pc:sldMk cId="834456972" sldId="282"/>
            <ac:spMk id="2" creationId="{FABFF16F-05B2-622B-2F3E-C9D1A953F867}"/>
          </ac:spMkLst>
        </pc:spChg>
      </pc:sldChg>
      <pc:sldChg chg="modSp mod">
        <pc:chgData name="nikitha manda" userId="a1635f9807fd6e0c" providerId="LiveId" clId="{E3D69E5A-68CD-4E5C-8D3B-AD999F0634FD}" dt="2023-02-11T15:26:44.160" v="64" actId="20577"/>
        <pc:sldMkLst>
          <pc:docMk/>
          <pc:sldMk cId="2084376617" sldId="286"/>
        </pc:sldMkLst>
        <pc:spChg chg="mod">
          <ac:chgData name="nikitha manda" userId="a1635f9807fd6e0c" providerId="LiveId" clId="{E3D69E5A-68CD-4E5C-8D3B-AD999F0634FD}" dt="2023-02-11T15:26:44.160" v="64" actId="20577"/>
          <ac:spMkLst>
            <pc:docMk/>
            <pc:sldMk cId="2084376617" sldId="286"/>
            <ac:spMk id="3" creationId="{80FEF930-0FCA-350A-CDD7-1015FB91D302}"/>
          </ac:spMkLst>
        </pc:spChg>
      </pc:sldChg>
      <pc:sldChg chg="modSp mod">
        <pc:chgData name="nikitha manda" userId="a1635f9807fd6e0c" providerId="LiveId" clId="{E3D69E5A-68CD-4E5C-8D3B-AD999F0634FD}" dt="2023-02-08T09:14:47.760" v="4" actId="1076"/>
        <pc:sldMkLst>
          <pc:docMk/>
          <pc:sldMk cId="444135552" sldId="287"/>
        </pc:sldMkLst>
        <pc:spChg chg="mod">
          <ac:chgData name="nikitha manda" userId="a1635f9807fd6e0c" providerId="LiveId" clId="{E3D69E5A-68CD-4E5C-8D3B-AD999F0634FD}" dt="2023-02-08T09:14:43.910" v="3" actId="20577"/>
          <ac:spMkLst>
            <pc:docMk/>
            <pc:sldMk cId="444135552" sldId="287"/>
            <ac:spMk id="2" creationId="{5E6E8116-AD8E-C526-641C-A69C8362D519}"/>
          </ac:spMkLst>
        </pc:spChg>
        <pc:picChg chg="mod">
          <ac:chgData name="nikitha manda" userId="a1635f9807fd6e0c" providerId="LiveId" clId="{E3D69E5A-68CD-4E5C-8D3B-AD999F0634FD}" dt="2023-02-08T09:14:47.760" v="4" actId="1076"/>
          <ac:picMkLst>
            <pc:docMk/>
            <pc:sldMk cId="444135552" sldId="287"/>
            <ac:picMk id="5" creationId="{D9378414-B380-027A-A65F-3B16EBA8FB99}"/>
          </ac:picMkLst>
        </pc:picChg>
      </pc:sldChg>
      <pc:sldChg chg="modSp mod">
        <pc:chgData name="nikitha manda" userId="a1635f9807fd6e0c" providerId="LiveId" clId="{E3D69E5A-68CD-4E5C-8D3B-AD999F0634FD}" dt="2023-02-11T15:29:52.493" v="159" actId="14100"/>
        <pc:sldMkLst>
          <pc:docMk/>
          <pc:sldMk cId="3678436622" sldId="288"/>
        </pc:sldMkLst>
        <pc:spChg chg="mod">
          <ac:chgData name="nikitha manda" userId="a1635f9807fd6e0c" providerId="LiveId" clId="{E3D69E5A-68CD-4E5C-8D3B-AD999F0634FD}" dt="2023-02-08T09:14:55.242" v="5" actId="20577"/>
          <ac:spMkLst>
            <pc:docMk/>
            <pc:sldMk cId="3678436622" sldId="288"/>
            <ac:spMk id="2" creationId="{A9F6C502-63FD-B174-9E31-FBD3701755C7}"/>
          </ac:spMkLst>
        </pc:spChg>
        <pc:spChg chg="mod">
          <ac:chgData name="nikitha manda" userId="a1635f9807fd6e0c" providerId="LiveId" clId="{E3D69E5A-68CD-4E5C-8D3B-AD999F0634FD}" dt="2023-02-11T15:29:52.493" v="159" actId="14100"/>
          <ac:spMkLst>
            <pc:docMk/>
            <pc:sldMk cId="3678436622" sldId="288"/>
            <ac:spMk id="3" creationId="{8B1069F3-5929-98B5-A324-4D571A211337}"/>
          </ac:spMkLst>
        </pc:spChg>
      </pc:sldChg>
      <pc:sldChg chg="modSp mod">
        <pc:chgData name="nikitha manda" userId="a1635f9807fd6e0c" providerId="LiveId" clId="{E3D69E5A-68CD-4E5C-8D3B-AD999F0634FD}" dt="2023-02-12T14:30:40.734" v="659" actId="20577"/>
        <pc:sldMkLst>
          <pc:docMk/>
          <pc:sldMk cId="3555657803" sldId="289"/>
        </pc:sldMkLst>
        <pc:spChg chg="mod">
          <ac:chgData name="nikitha manda" userId="a1635f9807fd6e0c" providerId="LiveId" clId="{E3D69E5A-68CD-4E5C-8D3B-AD999F0634FD}" dt="2023-02-12T14:30:40.734" v="659" actId="20577"/>
          <ac:spMkLst>
            <pc:docMk/>
            <pc:sldMk cId="3555657803" sldId="289"/>
            <ac:spMk id="3" creationId="{5C7E400A-453B-308E-AA65-B5A2277437C3}"/>
          </ac:spMkLst>
        </pc:spChg>
      </pc:sldChg>
      <pc:sldChg chg="delSp del mod">
        <pc:chgData name="nikitha manda" userId="a1635f9807fd6e0c" providerId="LiveId" clId="{E3D69E5A-68CD-4E5C-8D3B-AD999F0634FD}" dt="2023-02-09T06:44:24.122" v="29" actId="47"/>
        <pc:sldMkLst>
          <pc:docMk/>
          <pc:sldMk cId="1455951986" sldId="290"/>
        </pc:sldMkLst>
        <pc:spChg chg="del">
          <ac:chgData name="nikitha manda" userId="a1635f9807fd6e0c" providerId="LiveId" clId="{E3D69E5A-68CD-4E5C-8D3B-AD999F0634FD}" dt="2023-02-08T09:18:56.836" v="16" actId="21"/>
          <ac:spMkLst>
            <pc:docMk/>
            <pc:sldMk cId="1455951986" sldId="290"/>
            <ac:spMk id="2" creationId="{BE52052F-1505-0437-CE07-BBE944E88CAA}"/>
          </ac:spMkLst>
        </pc:spChg>
      </pc:sldChg>
      <pc:sldChg chg="delSp del mod">
        <pc:chgData name="nikitha manda" userId="a1635f9807fd6e0c" providerId="LiveId" clId="{E3D69E5A-68CD-4E5C-8D3B-AD999F0634FD}" dt="2023-02-09T06:44:26.208" v="30" actId="47"/>
        <pc:sldMkLst>
          <pc:docMk/>
          <pc:sldMk cId="872900386" sldId="291"/>
        </pc:sldMkLst>
        <pc:spChg chg="del">
          <ac:chgData name="nikitha manda" userId="a1635f9807fd6e0c" providerId="LiveId" clId="{E3D69E5A-68CD-4E5C-8D3B-AD999F0634FD}" dt="2023-02-08T09:18:51.406" v="15" actId="21"/>
          <ac:spMkLst>
            <pc:docMk/>
            <pc:sldMk cId="872900386" sldId="291"/>
            <ac:spMk id="2" creationId="{5CE13E81-AE47-E389-1E15-3977E840D8CD}"/>
          </ac:spMkLst>
        </pc:spChg>
      </pc:sldChg>
      <pc:sldChg chg="delSp modSp del mod">
        <pc:chgData name="nikitha manda" userId="a1635f9807fd6e0c" providerId="LiveId" clId="{E3D69E5A-68CD-4E5C-8D3B-AD999F0634FD}" dt="2023-02-09T06:44:20.061" v="28" actId="47"/>
        <pc:sldMkLst>
          <pc:docMk/>
          <pc:sldMk cId="2244750348" sldId="292"/>
        </pc:sldMkLst>
        <pc:spChg chg="del mod">
          <ac:chgData name="nikitha manda" userId="a1635f9807fd6e0c" providerId="LiveId" clId="{E3D69E5A-68CD-4E5C-8D3B-AD999F0634FD}" dt="2023-02-08T09:18:44.147" v="14" actId="21"/>
          <ac:spMkLst>
            <pc:docMk/>
            <pc:sldMk cId="2244750348" sldId="292"/>
            <ac:spMk id="2" creationId="{EA4507BE-BD16-AE2E-1FDD-4D00D25CA0ED}"/>
          </ac:spMkLst>
        </pc:spChg>
      </pc:sldChg>
      <pc:sldChg chg="delSp modSp del mod">
        <pc:chgData name="nikitha manda" userId="a1635f9807fd6e0c" providerId="LiveId" clId="{E3D69E5A-68CD-4E5C-8D3B-AD999F0634FD}" dt="2023-02-09T06:44:16.358" v="27" actId="47"/>
        <pc:sldMkLst>
          <pc:docMk/>
          <pc:sldMk cId="3530498687" sldId="293"/>
        </pc:sldMkLst>
        <pc:spChg chg="del mod">
          <ac:chgData name="nikitha manda" userId="a1635f9807fd6e0c" providerId="LiveId" clId="{E3D69E5A-68CD-4E5C-8D3B-AD999F0634FD}" dt="2023-02-08T09:18:37.994" v="12" actId="21"/>
          <ac:spMkLst>
            <pc:docMk/>
            <pc:sldMk cId="3530498687" sldId="293"/>
            <ac:spMk id="2" creationId="{604CF9A6-4FFB-5106-9B9D-A0711BB6B875}"/>
          </ac:spMkLst>
        </pc:spChg>
      </pc:sldChg>
      <pc:sldChg chg="addSp delSp modSp new mod">
        <pc:chgData name="nikitha manda" userId="a1635f9807fd6e0c" providerId="LiveId" clId="{E3D69E5A-68CD-4E5C-8D3B-AD999F0634FD}" dt="2023-02-09T06:02:40.801" v="26" actId="14100"/>
        <pc:sldMkLst>
          <pc:docMk/>
          <pc:sldMk cId="4289190278" sldId="294"/>
        </pc:sldMkLst>
        <pc:spChg chg="del">
          <ac:chgData name="nikitha manda" userId="a1635f9807fd6e0c" providerId="LiveId" clId="{E3D69E5A-68CD-4E5C-8D3B-AD999F0634FD}" dt="2023-02-09T06:02:34.488" v="24" actId="21"/>
          <ac:spMkLst>
            <pc:docMk/>
            <pc:sldMk cId="4289190278" sldId="294"/>
            <ac:spMk id="2" creationId="{1263F987-EBA1-3C43-20F2-3DFFF4E74E5D}"/>
          </ac:spMkLst>
        </pc:spChg>
        <pc:spChg chg="del">
          <ac:chgData name="nikitha manda" userId="a1635f9807fd6e0c" providerId="LiveId" clId="{E3D69E5A-68CD-4E5C-8D3B-AD999F0634FD}" dt="2023-02-09T06:02:14.590" v="18" actId="931"/>
          <ac:spMkLst>
            <pc:docMk/>
            <pc:sldMk cId="4289190278" sldId="294"/>
            <ac:spMk id="3" creationId="{2457C4AC-7715-182D-B6F8-B793A750257C}"/>
          </ac:spMkLst>
        </pc:spChg>
        <pc:picChg chg="add mod">
          <ac:chgData name="nikitha manda" userId="a1635f9807fd6e0c" providerId="LiveId" clId="{E3D69E5A-68CD-4E5C-8D3B-AD999F0634FD}" dt="2023-02-09T06:02:40.801" v="26" actId="14100"/>
          <ac:picMkLst>
            <pc:docMk/>
            <pc:sldMk cId="4289190278" sldId="294"/>
            <ac:picMk id="5" creationId="{75F323DE-15A1-C24E-2D44-2445480136BB}"/>
          </ac:picMkLst>
        </pc:picChg>
      </pc:sldChg>
      <pc:sldChg chg="addSp delSp modSp new mod">
        <pc:chgData name="nikitha manda" userId="a1635f9807fd6e0c" providerId="LiveId" clId="{E3D69E5A-68CD-4E5C-8D3B-AD999F0634FD}" dt="2023-02-12T14:40:27.120" v="668" actId="1076"/>
        <pc:sldMkLst>
          <pc:docMk/>
          <pc:sldMk cId="2900525313" sldId="295"/>
        </pc:sldMkLst>
        <pc:spChg chg="del mod">
          <ac:chgData name="nikitha manda" userId="a1635f9807fd6e0c" providerId="LiveId" clId="{E3D69E5A-68CD-4E5C-8D3B-AD999F0634FD}" dt="2023-02-09T06:45:30.368" v="34" actId="478"/>
          <ac:spMkLst>
            <pc:docMk/>
            <pc:sldMk cId="2900525313" sldId="295"/>
            <ac:spMk id="2" creationId="{C893B1FF-F10D-9DD7-669E-9B502369BE94}"/>
          </ac:spMkLst>
        </pc:spChg>
        <pc:spChg chg="del">
          <ac:chgData name="nikitha manda" userId="a1635f9807fd6e0c" providerId="LiveId" clId="{E3D69E5A-68CD-4E5C-8D3B-AD999F0634FD}" dt="2023-02-09T06:45:11.388" v="32" actId="931"/>
          <ac:spMkLst>
            <pc:docMk/>
            <pc:sldMk cId="2900525313" sldId="295"/>
            <ac:spMk id="3" creationId="{B95F7B99-8749-223D-EC09-E53B365C846F}"/>
          </ac:spMkLst>
        </pc:spChg>
        <pc:picChg chg="add mod">
          <ac:chgData name="nikitha manda" userId="a1635f9807fd6e0c" providerId="LiveId" clId="{E3D69E5A-68CD-4E5C-8D3B-AD999F0634FD}" dt="2023-02-12T14:40:27.120" v="668" actId="1076"/>
          <ac:picMkLst>
            <pc:docMk/>
            <pc:sldMk cId="2900525313" sldId="295"/>
            <ac:picMk id="5" creationId="{194D8510-05BD-BD09-895D-4C127741366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06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8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99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269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891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2379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8265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8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0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86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54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38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82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406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dirty="0"/>
          </a:p>
        </p:txBody>
      </p:sp>
    </p:spTree>
    <p:extLst>
      <p:ext uri="{BB962C8B-B14F-4D97-AF65-F5344CB8AC3E}">
        <p14:creationId xmlns:p14="http://schemas.microsoft.com/office/powerpoint/2010/main" val="194550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27772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code/vikramb/fusers/data.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nbc.com/2018/01/31/facebookearnings-q4-2017-%20arpu.html" TargetMode="External"/><Relationship Id="rId2" Type="http://schemas.openxmlformats.org/officeDocument/2006/relationships/hyperlink" Target="https://www.kaggle.com/code/vikramb/fusers/data.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8AAF-873C-DA4D-FFB7-85380A8C60D0}"/>
              </a:ext>
            </a:extLst>
          </p:cNvPr>
          <p:cNvSpPr>
            <a:spLocks noGrp="1"/>
          </p:cNvSpPr>
          <p:nvPr>
            <p:ph type="title"/>
          </p:nvPr>
        </p:nvSpPr>
        <p:spPr>
          <a:xfrm>
            <a:off x="677334" y="816638"/>
            <a:ext cx="9595670" cy="1362269"/>
          </a:xfrm>
        </p:spPr>
        <p:txBody>
          <a:bodyPr>
            <a:noAutofit/>
          </a:bodyPr>
          <a:lstStyle/>
          <a:p>
            <a:r>
              <a:rPr lang="en-IN" dirty="0">
                <a:latin typeface="Times New Roman" panose="02020603050405020304" pitchFamily="18" charset="0"/>
                <a:cs typeface="Times New Roman" panose="02020603050405020304" pitchFamily="18" charset="0"/>
              </a:rPr>
              <a:t>USE OF ARTIFICIAL NEURAL NETWORKS TO IDENTIFY FAKE PROFILES</a:t>
            </a:r>
          </a:p>
        </p:txBody>
      </p:sp>
      <p:sp>
        <p:nvSpPr>
          <p:cNvPr id="3" name="Content Placeholder 2">
            <a:extLst>
              <a:ext uri="{FF2B5EF4-FFF2-40B4-BE49-F238E27FC236}">
                <a16:creationId xmlns:a16="http://schemas.microsoft.com/office/drawing/2014/main" id="{ED4D7F86-D647-36D0-6FF5-B78AB0E6D701}"/>
              </a:ext>
            </a:extLst>
          </p:cNvPr>
          <p:cNvSpPr>
            <a:spLocks noGrp="1"/>
          </p:cNvSpPr>
          <p:nvPr>
            <p:ph idx="1"/>
          </p:nvPr>
        </p:nvSpPr>
        <p:spPr>
          <a:xfrm>
            <a:off x="677333" y="2472613"/>
            <a:ext cx="9670315" cy="3568750"/>
          </a:xfrm>
        </p:spPr>
        <p:txBody>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Under the guidance of </a:t>
            </a:r>
            <a:r>
              <a:rPr lang="en-IN" b="1" dirty="0"/>
              <a:t>:                                        Presented by :</a:t>
            </a:r>
          </a:p>
          <a:p>
            <a:pPr marL="0" indent="0">
              <a:lnSpc>
                <a:spcPct val="150000"/>
              </a:lnSpc>
              <a:buNone/>
            </a:pPr>
            <a:r>
              <a:rPr lang="en-IN" sz="2000" dirty="0">
                <a:latin typeface="Times New Roman" panose="02020603050405020304" pitchFamily="18" charset="0"/>
                <a:cs typeface="Times New Roman" panose="02020603050405020304" pitchFamily="18" charset="0"/>
              </a:rPr>
              <a:t>Mr.P.Durga Prasad                                                      A.Nikhil(4511-19-733-045)</a:t>
            </a:r>
          </a:p>
          <a:p>
            <a:pPr marL="0" indent="0">
              <a:lnSpc>
                <a:spcPct val="150000"/>
              </a:lnSpc>
              <a:buNone/>
            </a:pPr>
            <a:r>
              <a:rPr lang="en-IN" sz="2000" dirty="0">
                <a:latin typeface="Times New Roman" panose="02020603050405020304" pitchFamily="18" charset="0"/>
                <a:cs typeface="Times New Roman" panose="02020603050405020304" pitchFamily="18" charset="0"/>
              </a:rPr>
              <a:t>Assistant Professor                                                     M.Nikitha(4511-19-733-019)</a:t>
            </a:r>
          </a:p>
          <a:p>
            <a:pPr marL="0" indent="0">
              <a:lnSpc>
                <a:spcPct val="150000"/>
              </a:lnSpc>
              <a:buNone/>
            </a:pPr>
            <a:r>
              <a:rPr lang="en-IN" sz="2000" dirty="0">
                <a:latin typeface="Times New Roman" panose="02020603050405020304" pitchFamily="18" charset="0"/>
                <a:cs typeface="Times New Roman" panose="02020603050405020304" pitchFamily="18" charset="0"/>
              </a:rPr>
              <a:t>Dept of CSE,MGU,UCET                                          R.Raju(4511-19-733-036)</a:t>
            </a:r>
          </a:p>
        </p:txBody>
      </p:sp>
    </p:spTree>
    <p:extLst>
      <p:ext uri="{BB962C8B-B14F-4D97-AF65-F5344CB8AC3E}">
        <p14:creationId xmlns:p14="http://schemas.microsoft.com/office/powerpoint/2010/main" val="362876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4A42-EDC2-4651-9146-9A525C7E2D3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Architecture</a:t>
            </a:r>
          </a:p>
        </p:txBody>
      </p:sp>
      <p:sp>
        <p:nvSpPr>
          <p:cNvPr id="6" name="Rectangle 5">
            <a:extLst>
              <a:ext uri="{FF2B5EF4-FFF2-40B4-BE49-F238E27FC236}">
                <a16:creationId xmlns:a16="http://schemas.microsoft.com/office/drawing/2014/main" id="{F09A7DAA-CE70-4C47-858B-09D35B1CD5D8}"/>
              </a:ext>
            </a:extLst>
          </p:cNvPr>
          <p:cNvSpPr>
            <a:spLocks noChangeArrowheads="1"/>
          </p:cNvSpPr>
          <p:nvPr/>
        </p:nvSpPr>
        <p:spPr bwMode="auto">
          <a:xfrm>
            <a:off x="2606893" y="2296349"/>
            <a:ext cx="2071674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EFB986CC-95C7-4FC4-B17C-FFF558C3EDE7}"/>
              </a:ext>
            </a:extLst>
          </p:cNvPr>
          <p:cNvSpPr>
            <a:spLocks noChangeArrowheads="1"/>
          </p:cNvSpPr>
          <p:nvPr/>
        </p:nvSpPr>
        <p:spPr bwMode="auto">
          <a:xfrm>
            <a:off x="2606893" y="4768182"/>
            <a:ext cx="20716747" cy="718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38276"/>
            <a:ext cx="9058275" cy="4305300"/>
          </a:xfrm>
          <a:prstGeom prst="rect">
            <a:avLst/>
          </a:prstGeom>
          <a:noFill/>
          <a:ln>
            <a:noFill/>
          </a:ln>
        </p:spPr>
      </p:pic>
    </p:spTree>
    <p:extLst>
      <p:ext uri="{BB962C8B-B14F-4D97-AF65-F5344CB8AC3E}">
        <p14:creationId xmlns:p14="http://schemas.microsoft.com/office/powerpoint/2010/main" val="310217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C5B18-B4E3-495F-8692-EB3978535B83}"/>
              </a:ext>
            </a:extLst>
          </p:cNvPr>
          <p:cNvSpPr>
            <a:spLocks noGrp="1"/>
          </p:cNvSpPr>
          <p:nvPr>
            <p:ph idx="1"/>
          </p:nvPr>
        </p:nvSpPr>
        <p:spPr>
          <a:xfrm>
            <a:off x="677333" y="1586205"/>
            <a:ext cx="9091817" cy="4455158"/>
          </a:xfrm>
        </p:spPr>
        <p:txBody>
          <a:bodyPr/>
          <a:lstStyle/>
          <a:p>
            <a:pPr>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1.Data Collection</a:t>
            </a:r>
          </a:p>
          <a:p>
            <a:pPr>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2.Data Pre-processing</a:t>
            </a:r>
          </a:p>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3</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Model building </a:t>
            </a:r>
          </a:p>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4</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.Prediction</a:t>
            </a:r>
          </a:p>
          <a:p>
            <a:endParaRPr lang="en-IN" dirty="0"/>
          </a:p>
        </p:txBody>
      </p:sp>
      <p:sp>
        <p:nvSpPr>
          <p:cNvPr id="5" name="Title 4">
            <a:extLst>
              <a:ext uri="{FF2B5EF4-FFF2-40B4-BE49-F238E27FC236}">
                <a16:creationId xmlns:a16="http://schemas.microsoft.com/office/drawing/2014/main" id="{04CF2018-EF07-D510-414D-6F531091D8B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124498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B187-597B-509F-F6B0-86407A108D98}"/>
              </a:ext>
            </a:extLst>
          </p:cNvPr>
          <p:cNvSpPr>
            <a:spLocks noGrp="1"/>
          </p:cNvSpPr>
          <p:nvPr>
            <p:ph type="title"/>
          </p:nvPr>
        </p:nvSpPr>
        <p:spPr>
          <a:xfrm>
            <a:off x="677334" y="609600"/>
            <a:ext cx="8596668" cy="752669"/>
          </a:xfrm>
        </p:spPr>
        <p:txBody>
          <a:bodyPr/>
          <a:lstStyle/>
          <a:p>
            <a:r>
              <a:rPr lang="en-IN" dirty="0"/>
              <a:t>Data Collection</a:t>
            </a:r>
          </a:p>
        </p:txBody>
      </p:sp>
      <p:sp>
        <p:nvSpPr>
          <p:cNvPr id="3" name="Content Placeholder 2">
            <a:extLst>
              <a:ext uri="{FF2B5EF4-FFF2-40B4-BE49-F238E27FC236}">
                <a16:creationId xmlns:a16="http://schemas.microsoft.com/office/drawing/2014/main" id="{80FEF930-0FCA-350A-CDD7-1015FB91D302}"/>
              </a:ext>
            </a:extLst>
          </p:cNvPr>
          <p:cNvSpPr>
            <a:spLocks noGrp="1"/>
          </p:cNvSpPr>
          <p:nvPr>
            <p:ph idx="1"/>
          </p:nvPr>
        </p:nvSpPr>
        <p:spPr>
          <a:xfrm>
            <a:off x="677334" y="1791478"/>
            <a:ext cx="8596668" cy="4456921"/>
          </a:xfrm>
        </p:spPr>
        <p:txBody>
          <a:bodyPr>
            <a:normAutofit/>
          </a:bodyPr>
          <a:lstStyle/>
          <a:p>
            <a:pPr>
              <a:lnSpc>
                <a:spcPct val="150000"/>
              </a:lnSpc>
            </a:pPr>
            <a:r>
              <a:rPr lang="en-IN" sz="2000" dirty="0"/>
              <a:t>Data collection, we are collected the data from </a:t>
            </a:r>
            <a:r>
              <a:rPr lang="en-IN" sz="2000" dirty="0" err="1"/>
              <a:t>kaggle</a:t>
            </a:r>
            <a:r>
              <a:rPr lang="en-US" sz="2000" dirty="0">
                <a:latin typeface="Times New Roman" panose="02020603050405020304" pitchFamily="18" charset="0"/>
                <a:cs typeface="Times New Roman" panose="02020603050405020304" pitchFamily="18" charset="0"/>
                <a:hlinkClick r:id="rId2"/>
              </a:rPr>
              <a:t> https://www.kaggle.com/code/vikramb/fusers/data.com [1] </a:t>
            </a:r>
            <a:endParaRPr lang="en-US" sz="2000" dirty="0">
              <a:latin typeface="Times New Roman" panose="02020603050405020304" pitchFamily="18" charset="0"/>
              <a:cs typeface="Times New Roman" panose="02020603050405020304" pitchFamily="18" charset="0"/>
            </a:endParaRPr>
          </a:p>
          <a:p>
            <a:pPr>
              <a:lnSpc>
                <a:spcPct val="150000"/>
              </a:lnSpc>
            </a:pPr>
            <a:r>
              <a:rPr lang="en-IN" sz="2000" dirty="0"/>
              <a:t>The collected data is in the csv file format.</a:t>
            </a:r>
          </a:p>
          <a:p>
            <a:pPr>
              <a:lnSpc>
                <a:spcPct val="150000"/>
              </a:lnSpc>
            </a:pPr>
            <a:r>
              <a:rPr lang="en-IN" sz="2000" dirty="0"/>
              <a:t>Bellow we have a sample dataset with the attribute names as follows: </a:t>
            </a:r>
          </a:p>
          <a:p>
            <a:pPr marL="0" indent="0">
              <a:lnSpc>
                <a:spcPct val="150000"/>
              </a:lnSpc>
              <a:buNone/>
            </a:pPr>
            <a:r>
              <a:rPr lang="en-IN" sz="2000" dirty="0"/>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Account _Age, Gender, User_ Age, Link _Description, Status_Count, Friend_Count,  Location, Location_IP,  Status</a:t>
            </a:r>
          </a:p>
          <a:p>
            <a:pPr marL="0" indent="0">
              <a:buNone/>
            </a:pPr>
            <a:endParaRPr lang="en-IN" dirty="0"/>
          </a:p>
        </p:txBody>
      </p:sp>
    </p:spTree>
    <p:extLst>
      <p:ext uri="{BB962C8B-B14F-4D97-AF65-F5344CB8AC3E}">
        <p14:creationId xmlns:p14="http://schemas.microsoft.com/office/powerpoint/2010/main" val="208437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8116-AD8E-C526-641C-A69C8362D519}"/>
              </a:ext>
            </a:extLst>
          </p:cNvPr>
          <p:cNvSpPr>
            <a:spLocks noGrp="1"/>
          </p:cNvSpPr>
          <p:nvPr>
            <p:ph type="title"/>
          </p:nvPr>
        </p:nvSpPr>
        <p:spPr>
          <a:xfrm>
            <a:off x="677334" y="609600"/>
            <a:ext cx="8596668" cy="780661"/>
          </a:xfrm>
        </p:spPr>
        <p:txBody>
          <a:bodyPr>
            <a:normAutofit fontScale="90000"/>
          </a:bodyPr>
          <a:lstStyle/>
          <a:p>
            <a:br>
              <a:rPr lang="en-IN" dirty="0"/>
            </a:br>
            <a:br>
              <a:rPr lang="en-IN" dirty="0"/>
            </a:br>
            <a:endParaRPr lang="en-IN" dirty="0"/>
          </a:p>
        </p:txBody>
      </p:sp>
      <p:pic>
        <p:nvPicPr>
          <p:cNvPr id="5" name="Content Placeholder 4">
            <a:extLst>
              <a:ext uri="{FF2B5EF4-FFF2-40B4-BE49-F238E27FC236}">
                <a16:creationId xmlns:a16="http://schemas.microsoft.com/office/drawing/2014/main" id="{D9378414-B380-027A-A65F-3B16EBA8FB99}"/>
              </a:ext>
            </a:extLst>
          </p:cNvPr>
          <p:cNvPicPr>
            <a:picLocks noGrp="1" noChangeAspect="1"/>
          </p:cNvPicPr>
          <p:nvPr>
            <p:ph idx="1"/>
          </p:nvPr>
        </p:nvPicPr>
        <p:blipFill>
          <a:blip r:embed="rId2"/>
          <a:stretch>
            <a:fillRect/>
          </a:stretch>
        </p:blipFill>
        <p:spPr>
          <a:xfrm>
            <a:off x="1349768" y="1102190"/>
            <a:ext cx="7501813" cy="4185233"/>
          </a:xfrm>
        </p:spPr>
      </p:pic>
    </p:spTree>
    <p:extLst>
      <p:ext uri="{BB962C8B-B14F-4D97-AF65-F5344CB8AC3E}">
        <p14:creationId xmlns:p14="http://schemas.microsoft.com/office/powerpoint/2010/main" val="44413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C502-63FD-B174-9E31-FBD3701755C7}"/>
              </a:ext>
            </a:extLst>
          </p:cNvPr>
          <p:cNvSpPr>
            <a:spLocks noGrp="1"/>
          </p:cNvSpPr>
          <p:nvPr>
            <p:ph type="title"/>
          </p:nvPr>
        </p:nvSpPr>
        <p:spPr>
          <a:xfrm>
            <a:off x="677334" y="609600"/>
            <a:ext cx="8596668" cy="640702"/>
          </a:xfrm>
        </p:spPr>
        <p:txBody>
          <a:bodyPr/>
          <a:lstStyle/>
          <a:p>
            <a:r>
              <a:rPr lang="en-IN" dirty="0"/>
              <a:t>Data Pre-processing</a:t>
            </a:r>
          </a:p>
        </p:txBody>
      </p:sp>
      <p:sp>
        <p:nvSpPr>
          <p:cNvPr id="3" name="Content Placeholder 2">
            <a:extLst>
              <a:ext uri="{FF2B5EF4-FFF2-40B4-BE49-F238E27FC236}">
                <a16:creationId xmlns:a16="http://schemas.microsoft.com/office/drawing/2014/main" id="{8B1069F3-5929-98B5-A324-4D571A211337}"/>
              </a:ext>
            </a:extLst>
          </p:cNvPr>
          <p:cNvSpPr>
            <a:spLocks noGrp="1"/>
          </p:cNvSpPr>
          <p:nvPr>
            <p:ph idx="1"/>
          </p:nvPr>
        </p:nvSpPr>
        <p:spPr>
          <a:xfrm>
            <a:off x="677334" y="2183907"/>
            <a:ext cx="8596668" cy="3857455"/>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The obtaining information must be pre-processed through multiple measures until entering every classifier to ensure the algorithm recognizes the data and creates the absolute best model.</a:t>
            </a:r>
          </a:p>
          <a:p>
            <a:pPr>
              <a:lnSpc>
                <a:spcPct val="150000"/>
              </a:lnSpc>
            </a:pPr>
            <a:r>
              <a:rPr lang="en-IN" sz="2000" dirty="0">
                <a:latin typeface="Times New Roman" panose="02020603050405020304" pitchFamily="18" charset="0"/>
                <a:cs typeface="Times New Roman" panose="02020603050405020304" pitchFamily="18" charset="0"/>
              </a:rPr>
              <a:t>Formatting and data cleaning are one of the pre-processing activities.</a:t>
            </a:r>
          </a:p>
          <a:p>
            <a:pPr>
              <a:lnSpc>
                <a:spcPct val="150000"/>
              </a:lnSpc>
            </a:pPr>
            <a:r>
              <a:rPr lang="en-IN" sz="2000" dirty="0">
                <a:latin typeface="Times New Roman" panose="02020603050405020304" pitchFamily="18" charset="0"/>
                <a:cs typeface="Times New Roman" panose="02020603050405020304" pitchFamily="18" charset="0"/>
              </a:rPr>
              <a:t>Data cleaning is used to manage the missing values of dataset. </a:t>
            </a:r>
          </a:p>
        </p:txBody>
      </p:sp>
    </p:spTree>
    <p:extLst>
      <p:ext uri="{BB962C8B-B14F-4D97-AF65-F5344CB8AC3E}">
        <p14:creationId xmlns:p14="http://schemas.microsoft.com/office/powerpoint/2010/main" val="367843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F323DE-15A1-C24E-2D44-2445480136BB}"/>
              </a:ext>
            </a:extLst>
          </p:cNvPr>
          <p:cNvPicPr>
            <a:picLocks noGrp="1" noChangeAspect="1"/>
          </p:cNvPicPr>
          <p:nvPr>
            <p:ph idx="1"/>
          </p:nvPr>
        </p:nvPicPr>
        <p:blipFill>
          <a:blip r:embed="rId2"/>
          <a:stretch>
            <a:fillRect/>
          </a:stretch>
        </p:blipFill>
        <p:spPr>
          <a:xfrm>
            <a:off x="1464816" y="1589103"/>
            <a:ext cx="7430609" cy="3906175"/>
          </a:xfrm>
        </p:spPr>
      </p:pic>
    </p:spTree>
    <p:extLst>
      <p:ext uri="{BB962C8B-B14F-4D97-AF65-F5344CB8AC3E}">
        <p14:creationId xmlns:p14="http://schemas.microsoft.com/office/powerpoint/2010/main" val="428919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50DC-8694-0249-6AAD-C0493A3A82E9}"/>
              </a:ext>
            </a:extLst>
          </p:cNvPr>
          <p:cNvSpPr>
            <a:spLocks noGrp="1"/>
          </p:cNvSpPr>
          <p:nvPr>
            <p:ph type="title"/>
          </p:nvPr>
        </p:nvSpPr>
        <p:spPr>
          <a:xfrm>
            <a:off x="677334" y="609600"/>
            <a:ext cx="8596668" cy="752669"/>
          </a:xfrm>
        </p:spPr>
        <p:txBody>
          <a:bodyPr/>
          <a:lstStyle/>
          <a:p>
            <a:r>
              <a:rPr lang="en-IN"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5C7E400A-453B-308E-AA65-B5A2277437C3}"/>
              </a:ext>
            </a:extLst>
          </p:cNvPr>
          <p:cNvSpPr>
            <a:spLocks noGrp="1"/>
          </p:cNvSpPr>
          <p:nvPr>
            <p:ph idx="1"/>
          </p:nvPr>
        </p:nvSpPr>
        <p:spPr>
          <a:xfrm>
            <a:off x="677334" y="1362269"/>
            <a:ext cx="8596668" cy="4679093"/>
          </a:xfrm>
        </p:spPr>
        <p:txBody>
          <a:bodyPr>
            <a:normAutofit fontScale="85000" lnSpcReduction="10000"/>
          </a:bodyPr>
          <a:lstStyle/>
          <a:p>
            <a:pPr>
              <a:lnSpc>
                <a:spcPct val="160000"/>
              </a:lnSpc>
            </a:pPr>
            <a:r>
              <a:rPr lang="en-IN" sz="2000" dirty="0">
                <a:latin typeface="Times New Roman" panose="02020603050405020304" pitchFamily="18" charset="0"/>
                <a:cs typeface="Times New Roman" panose="02020603050405020304" pitchFamily="18" charset="0"/>
              </a:rPr>
              <a:t>We use machine learning, namely an artificial neural network to determine what  are the chances that Facebook friend request is authentic or not. We also outline the  classes and libraries involved</a:t>
            </a:r>
          </a:p>
          <a:p>
            <a:pPr>
              <a:lnSpc>
                <a:spcPct val="160000"/>
              </a:lnSpc>
            </a:pPr>
            <a:r>
              <a:rPr lang="en-IN" sz="2000" dirty="0">
                <a:effectLst/>
                <a:latin typeface="Times New Roman" panose="02020603050405020304" pitchFamily="18" charset="0"/>
                <a:ea typeface="Calibri" panose="020F0502020204030204" pitchFamily="34" charset="0"/>
              </a:rPr>
              <a:t>To demonstrate how to build a ANN neural network based image classifier, we shall build a 6 layer neural network that will identify and separate one image from other.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60000"/>
              </a:lnSpc>
            </a:pPr>
            <a:r>
              <a:rPr lang="en-IN" sz="2000" dirty="0">
                <a:effectLst/>
                <a:latin typeface="Times New Roman" panose="02020603050405020304" pitchFamily="18" charset="0"/>
                <a:ea typeface="Calibri" panose="020F0502020204030204" pitchFamily="34" charset="0"/>
              </a:rPr>
              <a:t>To predict image class multiple layers operate on each other to get best match layer and this process continues till no more improvement left</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60000"/>
              </a:lnSpc>
              <a:spcAft>
                <a:spcPts val="800"/>
              </a:spcAft>
            </a:pPr>
            <a:r>
              <a:rPr lang="en-US" sz="1900" dirty="0">
                <a:latin typeface="Times New Roman" panose="02020603050405020304" pitchFamily="18" charset="0"/>
                <a:cs typeface="Times New Roman" panose="02020603050405020304" pitchFamily="18" charset="0"/>
              </a:rPr>
              <a:t>We utilize Microsoft Excel to store old and new fake data profiles. The algorithm then stores the data in a data frame. This collection of data will be divided into a training set and a testing set. We would need a data set from the social media sites to train our model.</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55565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F1A220-B3A0-860B-515B-D02C0AA3639D}"/>
              </a:ext>
            </a:extLst>
          </p:cNvPr>
          <p:cNvPicPr>
            <a:picLocks noGrp="1" noChangeAspect="1"/>
          </p:cNvPicPr>
          <p:nvPr>
            <p:ph idx="1"/>
          </p:nvPr>
        </p:nvPicPr>
        <p:blipFill rotWithShape="1">
          <a:blip r:embed="rId2"/>
          <a:srcRect l="856" t="853" r="4208" b="5673"/>
          <a:stretch/>
        </p:blipFill>
        <p:spPr>
          <a:xfrm>
            <a:off x="1155107" y="807868"/>
            <a:ext cx="8610330" cy="4847207"/>
          </a:xfrm>
        </p:spPr>
      </p:pic>
    </p:spTree>
    <p:extLst>
      <p:ext uri="{BB962C8B-B14F-4D97-AF65-F5344CB8AC3E}">
        <p14:creationId xmlns:p14="http://schemas.microsoft.com/office/powerpoint/2010/main" val="389382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49D205-5C3D-6757-05E2-BFA197174C39}"/>
              </a:ext>
            </a:extLst>
          </p:cNvPr>
          <p:cNvSpPr>
            <a:spLocks noGrp="1"/>
          </p:cNvSpPr>
          <p:nvPr>
            <p:ph type="body" idx="1"/>
          </p:nvPr>
        </p:nvSpPr>
        <p:spPr>
          <a:xfrm>
            <a:off x="677335" y="4962616"/>
            <a:ext cx="8596668" cy="1571349"/>
          </a:xfrm>
        </p:spPr>
        <p:txBody>
          <a:bodyPr/>
          <a:lstStyle/>
          <a:p>
            <a:pPr>
              <a:lnSpc>
                <a:spcPct val="150000"/>
              </a:lnSpc>
            </a:pPr>
            <a:r>
              <a:rPr lang="en-IN" dirty="0"/>
              <a:t> </a:t>
            </a:r>
            <a:r>
              <a:rPr lang="en-IN" sz="2000" dirty="0">
                <a:latin typeface="Times New Roman" panose="02020603050405020304" pitchFamily="18" charset="0"/>
                <a:cs typeface="Times New Roman" panose="02020603050405020304" pitchFamily="18" charset="0"/>
              </a:rPr>
              <a:t>Admin will login to application by using username as ‘admin’ and password as ‘admin’ and then perform below actions</a:t>
            </a:r>
          </a:p>
        </p:txBody>
      </p:sp>
      <p:pic>
        <p:nvPicPr>
          <p:cNvPr id="5" name="Picture 4">
            <a:extLst>
              <a:ext uri="{FF2B5EF4-FFF2-40B4-BE49-F238E27FC236}">
                <a16:creationId xmlns:a16="http://schemas.microsoft.com/office/drawing/2014/main" id="{03A5C1E9-5D57-5DED-ACD4-4C7A9676F24A}"/>
              </a:ext>
            </a:extLst>
          </p:cNvPr>
          <p:cNvPicPr>
            <a:picLocks noChangeAspect="1"/>
          </p:cNvPicPr>
          <p:nvPr/>
        </p:nvPicPr>
        <p:blipFill>
          <a:blip r:embed="rId2"/>
          <a:stretch>
            <a:fillRect/>
          </a:stretch>
        </p:blipFill>
        <p:spPr>
          <a:xfrm>
            <a:off x="381740" y="168676"/>
            <a:ext cx="9534617" cy="4385569"/>
          </a:xfrm>
          <a:prstGeom prst="rect">
            <a:avLst/>
          </a:prstGeom>
        </p:spPr>
      </p:pic>
    </p:spTree>
    <p:extLst>
      <p:ext uri="{BB962C8B-B14F-4D97-AF65-F5344CB8AC3E}">
        <p14:creationId xmlns:p14="http://schemas.microsoft.com/office/powerpoint/2010/main" val="228266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03DC97-8216-3F37-D2CA-C2458AF41F90}"/>
              </a:ext>
            </a:extLst>
          </p:cNvPr>
          <p:cNvSpPr>
            <a:spLocks noGrp="1"/>
          </p:cNvSpPr>
          <p:nvPr>
            <p:ph type="body" idx="1"/>
          </p:nvPr>
        </p:nvSpPr>
        <p:spPr/>
        <p:txBody>
          <a:bodyPr>
            <a:normAutofit/>
          </a:bodyPr>
          <a:lstStyle/>
          <a:p>
            <a:r>
              <a:rPr lang="en-IN" sz="2400" dirty="0">
                <a:latin typeface="Times New Roman" panose="02020603050405020304" pitchFamily="18" charset="0"/>
                <a:cs typeface="Times New Roman" panose="02020603050405020304" pitchFamily="18" charset="0"/>
              </a:rPr>
              <a:t>In the above black console we can see all ANN details.</a:t>
            </a:r>
          </a:p>
        </p:txBody>
      </p:sp>
      <p:pic>
        <p:nvPicPr>
          <p:cNvPr id="5" name="Picture 4">
            <a:extLst>
              <a:ext uri="{FF2B5EF4-FFF2-40B4-BE49-F238E27FC236}">
                <a16:creationId xmlns:a16="http://schemas.microsoft.com/office/drawing/2014/main" id="{0BC85DCB-AA00-1B44-3AE1-AB29DC8A6298}"/>
              </a:ext>
            </a:extLst>
          </p:cNvPr>
          <p:cNvPicPr>
            <a:picLocks noChangeAspect="1"/>
          </p:cNvPicPr>
          <p:nvPr/>
        </p:nvPicPr>
        <p:blipFill rotWithShape="1">
          <a:blip r:embed="rId2"/>
          <a:srcRect l="5043" t="2586" r="36449" b="29750"/>
          <a:stretch/>
        </p:blipFill>
        <p:spPr>
          <a:xfrm>
            <a:off x="976544" y="290004"/>
            <a:ext cx="6454066" cy="4539448"/>
          </a:xfrm>
          <a:prstGeom prst="rect">
            <a:avLst/>
          </a:prstGeom>
        </p:spPr>
      </p:pic>
    </p:spTree>
    <p:extLst>
      <p:ext uri="{BB962C8B-B14F-4D97-AF65-F5344CB8AC3E}">
        <p14:creationId xmlns:p14="http://schemas.microsoft.com/office/powerpoint/2010/main" val="152982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D124-AFDA-271F-8AE9-6219D327D479}"/>
              </a:ext>
            </a:extLst>
          </p:cNvPr>
          <p:cNvSpPr>
            <a:spLocks noGrp="1"/>
          </p:cNvSpPr>
          <p:nvPr>
            <p:ph type="title"/>
          </p:nvPr>
        </p:nvSpPr>
        <p:spPr>
          <a:xfrm>
            <a:off x="677334" y="55984"/>
            <a:ext cx="8596668" cy="643812"/>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BC68D9D-A52F-E621-8DF2-E1BBCE79647E}"/>
              </a:ext>
            </a:extLst>
          </p:cNvPr>
          <p:cNvSpPr>
            <a:spLocks noGrp="1"/>
          </p:cNvSpPr>
          <p:nvPr>
            <p:ph idx="1"/>
          </p:nvPr>
        </p:nvSpPr>
        <p:spPr>
          <a:xfrm>
            <a:off x="677334" y="802433"/>
            <a:ext cx="8596668" cy="5822302"/>
          </a:xfrm>
        </p:spPr>
        <p:txBody>
          <a:bodyPr>
            <a:noAutofit/>
          </a:bodyPr>
          <a:lstStyle/>
          <a:p>
            <a:pPr>
              <a:lnSpc>
                <a:spcPct val="150000"/>
              </a:lnSpc>
            </a:pPr>
            <a:r>
              <a:rPr lang="en-IN" sz="2000" dirty="0">
                <a:latin typeface="Times New Roman" panose="02020603050405020304" pitchFamily="18" charset="0"/>
                <a:cs typeface="Times New Roman" panose="02020603050405020304" pitchFamily="18" charset="0"/>
              </a:rPr>
              <a:t>Abstract</a:t>
            </a:r>
          </a:p>
          <a:p>
            <a:pPr>
              <a:lnSpc>
                <a:spcPct val="150000"/>
              </a:lnSpc>
            </a:pPr>
            <a:r>
              <a:rPr lang="en-IN" sz="2000" dirty="0">
                <a:latin typeface="Times New Roman" panose="02020603050405020304" pitchFamily="18" charset="0"/>
                <a:cs typeface="Times New Roman" panose="02020603050405020304" pitchFamily="18" charset="0"/>
              </a:rPr>
              <a:t>Introduction</a:t>
            </a:r>
          </a:p>
          <a:p>
            <a:pPr>
              <a:lnSpc>
                <a:spcPct val="150000"/>
              </a:lnSpc>
            </a:pPr>
            <a:r>
              <a:rPr lang="en-IN" sz="2000" dirty="0">
                <a:latin typeface="Times New Roman" panose="02020603050405020304" pitchFamily="18" charset="0"/>
                <a:cs typeface="Times New Roman" panose="02020603050405020304" pitchFamily="18" charset="0"/>
              </a:rPr>
              <a:t>Existing system</a:t>
            </a:r>
          </a:p>
          <a:p>
            <a:pPr marL="0" indent="0">
              <a:lnSpc>
                <a:spcPct val="150000"/>
              </a:lnSpc>
              <a:buNone/>
            </a:pPr>
            <a:r>
              <a:rPr lang="en-IN" sz="2000" dirty="0">
                <a:latin typeface="Times New Roman" panose="02020603050405020304" pitchFamily="18" charset="0"/>
                <a:cs typeface="Times New Roman" panose="02020603050405020304" pitchFamily="18" charset="0"/>
              </a:rPr>
              <a:t>     -Disadvantages</a:t>
            </a:r>
          </a:p>
          <a:p>
            <a:pPr>
              <a:lnSpc>
                <a:spcPct val="150000"/>
              </a:lnSpc>
            </a:pPr>
            <a:r>
              <a:rPr lang="en-IN" sz="2000" dirty="0">
                <a:latin typeface="Times New Roman" panose="02020603050405020304" pitchFamily="18" charset="0"/>
                <a:cs typeface="Times New Roman" panose="02020603050405020304" pitchFamily="18" charset="0"/>
              </a:rPr>
              <a:t>Proposed system</a:t>
            </a:r>
          </a:p>
          <a:p>
            <a:pPr marL="0" indent="0">
              <a:lnSpc>
                <a:spcPct val="150000"/>
              </a:lnSpc>
              <a:buNone/>
            </a:pPr>
            <a:r>
              <a:rPr lang="en-IN" sz="2000" dirty="0">
                <a:latin typeface="Times New Roman" panose="02020603050405020304" pitchFamily="18" charset="0"/>
                <a:cs typeface="Times New Roman" panose="02020603050405020304" pitchFamily="18" charset="0"/>
              </a:rPr>
              <a:t>     -Advantages</a:t>
            </a:r>
          </a:p>
          <a:p>
            <a:pPr>
              <a:lnSpc>
                <a:spcPct val="150000"/>
              </a:lnSpc>
            </a:pPr>
            <a:r>
              <a:rPr lang="en-IN" sz="2000" dirty="0">
                <a:latin typeface="Times New Roman" panose="02020603050405020304" pitchFamily="18" charset="0"/>
                <a:cs typeface="Times New Roman" panose="02020603050405020304" pitchFamily="18" charset="0"/>
              </a:rPr>
              <a:t>System Requirements</a:t>
            </a:r>
          </a:p>
          <a:p>
            <a:pPr>
              <a:lnSpc>
                <a:spcPct val="150000"/>
              </a:lnSpc>
            </a:pPr>
            <a:r>
              <a:rPr lang="en-IN" sz="2000" dirty="0">
                <a:latin typeface="Times New Roman" panose="02020603050405020304" pitchFamily="18" charset="0"/>
                <a:cs typeface="Times New Roman" panose="02020603050405020304" pitchFamily="18" charset="0"/>
              </a:rPr>
              <a:t>System Architecture</a:t>
            </a:r>
          </a:p>
          <a:p>
            <a:pPr>
              <a:lnSpc>
                <a:spcPct val="150000"/>
              </a:lnSpc>
            </a:pPr>
            <a:r>
              <a:rPr lang="en-IN" sz="2000" dirty="0">
                <a:latin typeface="Times New Roman" panose="02020603050405020304" pitchFamily="18" charset="0"/>
                <a:cs typeface="Times New Roman" panose="02020603050405020304" pitchFamily="18" charset="0"/>
              </a:rPr>
              <a:t>Modules</a:t>
            </a:r>
          </a:p>
          <a:p>
            <a:pPr>
              <a:lnSpc>
                <a:spcPct val="150000"/>
              </a:lnSpc>
            </a:pPr>
            <a:r>
              <a:rPr lang="en-IN"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046657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B6F5-7143-D84F-F38C-740613242A0D}"/>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9045D634-1443-089D-82D5-2D3390ED74ED}"/>
              </a:ext>
            </a:extLst>
          </p:cNvPr>
          <p:cNvSpPr>
            <a:spLocks noGrp="1"/>
          </p:cNvSpPr>
          <p:nvPr>
            <p:ph idx="1"/>
          </p:nvPr>
        </p:nvSpPr>
        <p:spPr>
          <a:xfrm>
            <a:off x="677333" y="2160589"/>
            <a:ext cx="9407699" cy="3880773"/>
          </a:xfrm>
        </p:spPr>
        <p:txBody>
          <a:bodyPr/>
          <a:lstStyle/>
          <a:p>
            <a:pPr>
              <a:lnSpc>
                <a:spcPct val="150000"/>
              </a:lnSpc>
            </a:pPr>
            <a:r>
              <a:rPr lang="en-IN" sz="2000" dirty="0">
                <a:latin typeface="Times New Roman" panose="02020603050405020304" pitchFamily="18" charset="0"/>
                <a:cs typeface="Times New Roman" panose="02020603050405020304" pitchFamily="18" charset="0"/>
              </a:rPr>
              <a:t>Artificial Neural Networks we are identifying whether given account details  are from Genuine or Fake users. ANN algorithm will be trained with all previous users fake or genuine account data and then whenever we gave new test data then that ANN train model will be applied on new data to identify whether given new account details are from Genuine or Fake users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0799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3ABB44-4F3D-244C-0044-9FA75FC24A6B}"/>
              </a:ext>
            </a:extLst>
          </p:cNvPr>
          <p:cNvPicPr>
            <a:picLocks noChangeAspect="1"/>
          </p:cNvPicPr>
          <p:nvPr/>
        </p:nvPicPr>
        <p:blipFill>
          <a:blip r:embed="rId2"/>
          <a:stretch>
            <a:fillRect/>
          </a:stretch>
        </p:blipFill>
        <p:spPr>
          <a:xfrm>
            <a:off x="677335" y="310718"/>
            <a:ext cx="9256778" cy="5433134"/>
          </a:xfrm>
          <a:prstGeom prst="rect">
            <a:avLst/>
          </a:prstGeom>
        </p:spPr>
      </p:pic>
    </p:spTree>
    <p:extLst>
      <p:ext uri="{BB962C8B-B14F-4D97-AF65-F5344CB8AC3E}">
        <p14:creationId xmlns:p14="http://schemas.microsoft.com/office/powerpoint/2010/main" val="3932505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A14C8A-6A50-1A00-2940-7D4DD9088D70}"/>
              </a:ext>
            </a:extLst>
          </p:cNvPr>
          <p:cNvPicPr>
            <a:picLocks noChangeAspect="1"/>
          </p:cNvPicPr>
          <p:nvPr/>
        </p:nvPicPr>
        <p:blipFill>
          <a:blip r:embed="rId2"/>
          <a:stretch>
            <a:fillRect/>
          </a:stretch>
        </p:blipFill>
        <p:spPr>
          <a:xfrm>
            <a:off x="896645" y="1367161"/>
            <a:ext cx="8939813" cy="4403324"/>
          </a:xfrm>
          <a:prstGeom prst="rect">
            <a:avLst/>
          </a:prstGeom>
        </p:spPr>
      </p:pic>
    </p:spTree>
    <p:extLst>
      <p:ext uri="{BB962C8B-B14F-4D97-AF65-F5344CB8AC3E}">
        <p14:creationId xmlns:p14="http://schemas.microsoft.com/office/powerpoint/2010/main" val="1966688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53F844-AF4F-7839-6F34-9289DFDF88DB}"/>
              </a:ext>
            </a:extLst>
          </p:cNvPr>
          <p:cNvPicPr>
            <a:picLocks noChangeAspect="1"/>
          </p:cNvPicPr>
          <p:nvPr/>
        </p:nvPicPr>
        <p:blipFill>
          <a:blip r:embed="rId2"/>
          <a:stretch>
            <a:fillRect/>
          </a:stretch>
        </p:blipFill>
        <p:spPr>
          <a:xfrm>
            <a:off x="845911" y="1447061"/>
            <a:ext cx="8617685" cy="4252404"/>
          </a:xfrm>
          <a:prstGeom prst="rect">
            <a:avLst/>
          </a:prstGeom>
        </p:spPr>
      </p:pic>
    </p:spTree>
    <p:extLst>
      <p:ext uri="{BB962C8B-B14F-4D97-AF65-F5344CB8AC3E}">
        <p14:creationId xmlns:p14="http://schemas.microsoft.com/office/powerpoint/2010/main" val="109102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B3CBCA-A0B4-EB3E-105D-58E70F23DE95}"/>
              </a:ext>
            </a:extLst>
          </p:cNvPr>
          <p:cNvPicPr>
            <a:picLocks noChangeAspect="1"/>
          </p:cNvPicPr>
          <p:nvPr/>
        </p:nvPicPr>
        <p:blipFill>
          <a:blip r:embed="rId2"/>
          <a:stretch>
            <a:fillRect/>
          </a:stretch>
        </p:blipFill>
        <p:spPr>
          <a:xfrm>
            <a:off x="1225117" y="1420427"/>
            <a:ext cx="8416033" cy="4483223"/>
          </a:xfrm>
          <a:prstGeom prst="rect">
            <a:avLst/>
          </a:prstGeom>
        </p:spPr>
      </p:pic>
    </p:spTree>
    <p:extLst>
      <p:ext uri="{BB962C8B-B14F-4D97-AF65-F5344CB8AC3E}">
        <p14:creationId xmlns:p14="http://schemas.microsoft.com/office/powerpoint/2010/main" val="659167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6952-F417-E3AC-D903-040410E400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UML Diagrams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E9EC0-035B-094B-EF9D-E3E6C42E207F}"/>
              </a:ext>
            </a:extLst>
          </p:cNvPr>
          <p:cNvSpPr>
            <a:spLocks noGrp="1"/>
          </p:cNvSpPr>
          <p:nvPr>
            <p:ph idx="1"/>
          </p:nvPr>
        </p:nvSpPr>
        <p:spPr>
          <a:xfrm>
            <a:off x="677334" y="1562471"/>
            <a:ext cx="10073524" cy="4478892"/>
          </a:xfrm>
        </p:spPr>
        <p:txBody>
          <a:bodyPr/>
          <a:lstStyle/>
          <a:p>
            <a:pPr marL="0" indent="0" algn="just">
              <a:lnSpc>
                <a:spcPct val="150000"/>
              </a:lnSpc>
              <a:buNone/>
            </a:pPr>
            <a:r>
              <a:rPr lang="en-IN" sz="2800" b="1" dirty="0">
                <a:latin typeface="Times New Roman" panose="02020603050405020304" pitchFamily="18" charset="0"/>
                <a:cs typeface="Times New Roman" panose="02020603050405020304" pitchFamily="18" charset="0"/>
              </a:rPr>
              <a:t>Use Case Diagram</a:t>
            </a:r>
            <a:r>
              <a:rPr lang="en-IN" sz="2000" b="1"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2000" b="1" kern="150" dirty="0">
              <a:solidFill>
                <a:srgbClr val="000000"/>
              </a:solidFill>
              <a:effectLst/>
              <a:latin typeface="Times New Roman" panose="02020603050405020304" pitchFamily="18" charset="0"/>
              <a:ea typeface="DejaVu Sans"/>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4CECD738-7F9F-2D4E-3CD1-A4C5D5052981}"/>
              </a:ext>
            </a:extLst>
          </p:cNvPr>
          <p:cNvPicPr>
            <a:picLocks noChangeAspect="1"/>
          </p:cNvPicPr>
          <p:nvPr/>
        </p:nvPicPr>
        <p:blipFill rotWithShape="1">
          <a:blip r:embed="rId2"/>
          <a:srcRect l="36626" t="26667" r="18956" b="13787"/>
          <a:stretch/>
        </p:blipFill>
        <p:spPr>
          <a:xfrm>
            <a:off x="1713390" y="2450236"/>
            <a:ext cx="7315200" cy="3701989"/>
          </a:xfrm>
          <a:prstGeom prst="rect">
            <a:avLst/>
          </a:prstGeom>
        </p:spPr>
      </p:pic>
    </p:spTree>
    <p:extLst>
      <p:ext uri="{BB962C8B-B14F-4D97-AF65-F5344CB8AC3E}">
        <p14:creationId xmlns:p14="http://schemas.microsoft.com/office/powerpoint/2010/main" val="1842929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35CC-4E03-0E1B-BC2E-788036B6017E}"/>
              </a:ext>
            </a:extLst>
          </p:cNvPr>
          <p:cNvSpPr>
            <a:spLocks noGrp="1"/>
          </p:cNvSpPr>
          <p:nvPr>
            <p:ph type="title"/>
          </p:nvPr>
        </p:nvSpPr>
        <p:spPr/>
        <p:txBody>
          <a:bodyPr/>
          <a:lstStyle/>
          <a:p>
            <a:r>
              <a:rPr lang="en-US" dirty="0"/>
              <a:t>Class Diagram</a:t>
            </a:r>
            <a:endParaRPr lang="en-IN" dirty="0"/>
          </a:p>
        </p:txBody>
      </p:sp>
      <p:pic>
        <p:nvPicPr>
          <p:cNvPr id="4" name="Content Placeholder 3">
            <a:extLst>
              <a:ext uri="{FF2B5EF4-FFF2-40B4-BE49-F238E27FC236}">
                <a16:creationId xmlns:a16="http://schemas.microsoft.com/office/drawing/2014/main" id="{22D634BD-3101-527A-E10C-E4CEF6387B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4816" y="1500326"/>
            <a:ext cx="6968970" cy="4372409"/>
          </a:xfrm>
          <a:prstGeom prst="rect">
            <a:avLst/>
          </a:prstGeom>
          <a:noFill/>
        </p:spPr>
      </p:pic>
    </p:spTree>
    <p:extLst>
      <p:ext uri="{BB962C8B-B14F-4D97-AF65-F5344CB8AC3E}">
        <p14:creationId xmlns:p14="http://schemas.microsoft.com/office/powerpoint/2010/main" val="81838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D65D-AA38-56EC-4355-7E01022B4A49}"/>
              </a:ext>
            </a:extLst>
          </p:cNvPr>
          <p:cNvSpPr>
            <a:spLocks noGrp="1"/>
          </p:cNvSpPr>
          <p:nvPr>
            <p:ph type="title"/>
          </p:nvPr>
        </p:nvSpPr>
        <p:spPr/>
        <p:txBody>
          <a:bodyPr/>
          <a:lstStyle/>
          <a:p>
            <a:r>
              <a:rPr lang="en-US" dirty="0"/>
              <a:t>Sequence Diagram</a:t>
            </a:r>
            <a:endParaRPr lang="en-IN" dirty="0"/>
          </a:p>
        </p:txBody>
      </p:sp>
      <p:pic>
        <p:nvPicPr>
          <p:cNvPr id="7" name="Content Placeholder 6">
            <a:extLst>
              <a:ext uri="{FF2B5EF4-FFF2-40B4-BE49-F238E27FC236}">
                <a16:creationId xmlns:a16="http://schemas.microsoft.com/office/drawing/2014/main" id="{C09C7273-FAA0-00FB-7BE3-726B846F7A3B}"/>
              </a:ext>
            </a:extLst>
          </p:cNvPr>
          <p:cNvPicPr>
            <a:picLocks noGrp="1" noChangeAspect="1"/>
          </p:cNvPicPr>
          <p:nvPr>
            <p:ph idx="1"/>
          </p:nvPr>
        </p:nvPicPr>
        <p:blipFill rotWithShape="1">
          <a:blip r:embed="rId2"/>
          <a:srcRect t="32679" b="28712"/>
          <a:stretch/>
        </p:blipFill>
        <p:spPr>
          <a:xfrm>
            <a:off x="941033" y="1109709"/>
            <a:ext cx="7563775" cy="4900473"/>
          </a:xfrm>
        </p:spPr>
      </p:pic>
    </p:spTree>
    <p:extLst>
      <p:ext uri="{BB962C8B-B14F-4D97-AF65-F5344CB8AC3E}">
        <p14:creationId xmlns:p14="http://schemas.microsoft.com/office/powerpoint/2010/main" val="3752475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C9B3-2A6A-5BB6-F3DB-DA63A54752F3}"/>
              </a:ext>
            </a:extLst>
          </p:cNvPr>
          <p:cNvSpPr>
            <a:spLocks noGrp="1"/>
          </p:cNvSpPr>
          <p:nvPr>
            <p:ph type="title"/>
          </p:nvPr>
        </p:nvSpPr>
        <p:spPr/>
        <p:txBody>
          <a:bodyPr/>
          <a:lstStyle/>
          <a:p>
            <a:r>
              <a:rPr lang="en-US" dirty="0"/>
              <a:t>Activity Diagram</a:t>
            </a:r>
            <a:endParaRPr lang="en-IN" dirty="0"/>
          </a:p>
        </p:txBody>
      </p:sp>
      <p:pic>
        <p:nvPicPr>
          <p:cNvPr id="4" name="Content Placeholder 3">
            <a:extLst>
              <a:ext uri="{FF2B5EF4-FFF2-40B4-BE49-F238E27FC236}">
                <a16:creationId xmlns:a16="http://schemas.microsoft.com/office/drawing/2014/main" id="{5B600E6D-2786-6F99-90F9-7921E476EB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7767" y="1393794"/>
            <a:ext cx="8220721" cy="4648231"/>
          </a:xfrm>
          <a:prstGeom prst="rect">
            <a:avLst/>
          </a:prstGeom>
          <a:noFill/>
          <a:ln>
            <a:noFill/>
          </a:ln>
        </p:spPr>
      </p:pic>
    </p:spTree>
    <p:extLst>
      <p:ext uri="{BB962C8B-B14F-4D97-AF65-F5344CB8AC3E}">
        <p14:creationId xmlns:p14="http://schemas.microsoft.com/office/powerpoint/2010/main" val="1847061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E6CC-8C29-2151-AA25-C636961A3C3F}"/>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74A3B8A4-3F72-EFFA-D8B5-ACDB50837E61}"/>
              </a:ext>
            </a:extLst>
          </p:cNvPr>
          <p:cNvSpPr>
            <a:spLocks noGrp="1"/>
          </p:cNvSpPr>
          <p:nvPr>
            <p:ph idx="1"/>
          </p:nvPr>
        </p:nvSpPr>
        <p:spPr>
          <a:xfrm>
            <a:off x="677334" y="1731147"/>
            <a:ext cx="9194635" cy="4310216"/>
          </a:xfrm>
        </p:spPr>
        <p:txBody>
          <a:bodyPr>
            <a:normAutofit/>
          </a:bodyPr>
          <a:lstStyle/>
          <a:p>
            <a:pPr algn="just">
              <a:lnSpc>
                <a:spcPct val="160000"/>
              </a:lnSpc>
            </a:pPr>
            <a:r>
              <a:rPr lang="en-GB" sz="2000" dirty="0">
                <a:latin typeface="Times New Roman" panose="02020603050405020304" pitchFamily="18" charset="0"/>
                <a:cs typeface="Times New Roman" panose="02020603050405020304" pitchFamily="18" charset="0"/>
              </a:rPr>
              <a:t>There seems to be a newsworthy issue involving social media networks getting hacked every day. Recently, Facebook had a data breach which affected about 50 million users [3]. </a:t>
            </a:r>
          </a:p>
          <a:p>
            <a:pPr algn="just">
              <a:lnSpc>
                <a:spcPct val="160000"/>
              </a:lnSpc>
            </a:pPr>
            <a:r>
              <a:rPr lang="en-GB" sz="2000" dirty="0">
                <a:latin typeface="Times New Roman" panose="02020603050405020304" pitchFamily="18" charset="0"/>
                <a:cs typeface="Times New Roman" panose="02020603050405020304" pitchFamily="18" charset="0"/>
              </a:rPr>
              <a:t>Facebook provides a set of clearly defined provisions that explain what they do with the user's data [4]. The policy does very little to prevent the constant exploitation of security and privacy. Fake profiles seem to slip through Facebook's built-in security features</a:t>
            </a:r>
            <a:endParaRPr lang="en-IN" sz="2000" dirty="0"/>
          </a:p>
        </p:txBody>
      </p:sp>
    </p:spTree>
    <p:extLst>
      <p:ext uri="{BB962C8B-B14F-4D97-AF65-F5344CB8AC3E}">
        <p14:creationId xmlns:p14="http://schemas.microsoft.com/office/powerpoint/2010/main" val="319596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16F-05B2-622B-2F3E-C9D1A953F867}"/>
              </a:ext>
            </a:extLst>
          </p:cNvPr>
          <p:cNvSpPr>
            <a:spLocks noGrp="1"/>
          </p:cNvSpPr>
          <p:nvPr>
            <p:ph type="title"/>
          </p:nvPr>
        </p:nvSpPr>
        <p:spPr>
          <a:xfrm>
            <a:off x="677334" y="270136"/>
            <a:ext cx="8596668" cy="1166326"/>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AC568A1-0C17-62EC-16E5-2118676A7526}"/>
              </a:ext>
            </a:extLst>
          </p:cNvPr>
          <p:cNvSpPr>
            <a:spLocks noGrp="1"/>
          </p:cNvSpPr>
          <p:nvPr>
            <p:ph idx="1"/>
          </p:nvPr>
        </p:nvSpPr>
        <p:spPr>
          <a:xfrm>
            <a:off x="371866" y="1547523"/>
            <a:ext cx="11290040" cy="4581330"/>
          </a:xfrm>
        </p:spPr>
        <p:txBody>
          <a:bodyPr>
            <a:normAutofit lnSpcReduction="10000"/>
          </a:bodyPr>
          <a:lstStyle/>
          <a:p>
            <a:pPr>
              <a:lnSpc>
                <a:spcPct val="150000"/>
              </a:lnSpc>
            </a:pPr>
            <a:r>
              <a:rPr lang="en-IN" sz="2400" dirty="0">
                <a:latin typeface="Times New Roman" panose="02020603050405020304" pitchFamily="18" charset="0"/>
                <a:cs typeface="Times New Roman" panose="02020603050405020304" pitchFamily="18" charset="0"/>
              </a:rPr>
              <a:t> We use machine learning, namely an artificial neural network to determine what     are the chances that Facebook friend request is authentic or not. We also outline the  classes and libraries involved. </a:t>
            </a:r>
          </a:p>
          <a:p>
            <a:pPr>
              <a:lnSpc>
                <a:spcPct val="150000"/>
              </a:lnSpc>
            </a:pPr>
            <a:r>
              <a:rPr lang="en-IN" sz="2400" dirty="0">
                <a:latin typeface="Times New Roman" panose="02020603050405020304" pitchFamily="18" charset="0"/>
                <a:cs typeface="Times New Roman" panose="02020603050405020304" pitchFamily="18" charset="0"/>
              </a:rPr>
              <a:t>The social network, is a crucial part of our life is  plagued by online impersonation and fake accounts. </a:t>
            </a:r>
          </a:p>
          <a:p>
            <a:pPr>
              <a:lnSpc>
                <a:spcPct val="150000"/>
              </a:lnSpc>
            </a:pPr>
            <a:r>
              <a:rPr lang="en-IN" sz="2400" dirty="0">
                <a:latin typeface="Times New Roman" panose="02020603050405020304" pitchFamily="18" charset="0"/>
                <a:cs typeface="Times New Roman" panose="02020603050405020304" pitchFamily="18" charset="0"/>
              </a:rPr>
              <a:t>In this project, we propose a model that could be used to classify an account is a fake or genuine, this is an automatic detection method, it can be applied easily by social networks which has millions of profiles, whose profiles cannot be examined manually. </a:t>
            </a:r>
          </a:p>
        </p:txBody>
      </p:sp>
    </p:spTree>
    <p:extLst>
      <p:ext uri="{BB962C8B-B14F-4D97-AF65-F5344CB8AC3E}">
        <p14:creationId xmlns:p14="http://schemas.microsoft.com/office/powerpoint/2010/main" val="834456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F3EC-9A21-470A-91E0-4452BA22FC4B}"/>
              </a:ext>
            </a:extLst>
          </p:cNvPr>
          <p:cNvSpPr>
            <a:spLocks noGrp="1"/>
          </p:cNvSpPr>
          <p:nvPr>
            <p:ph type="title"/>
          </p:nvPr>
        </p:nvSpPr>
        <p:spPr>
          <a:xfrm>
            <a:off x="466533" y="685800"/>
            <a:ext cx="11036492" cy="787893"/>
          </a:xfrm>
        </p:spPr>
        <p:txBody>
          <a:bodyPr/>
          <a:lstStyle/>
          <a:p>
            <a:r>
              <a:rPr lang="en-US" dirty="0"/>
              <a:t>Conclusion</a:t>
            </a:r>
          </a:p>
        </p:txBody>
      </p:sp>
      <p:sp>
        <p:nvSpPr>
          <p:cNvPr id="3" name="Content Placeholder 2">
            <a:extLst>
              <a:ext uri="{FF2B5EF4-FFF2-40B4-BE49-F238E27FC236}">
                <a16:creationId xmlns:a16="http://schemas.microsoft.com/office/drawing/2014/main" id="{76371C82-5654-4B21-B2BA-8A69FD36EB87}"/>
              </a:ext>
            </a:extLst>
          </p:cNvPr>
          <p:cNvSpPr>
            <a:spLocks noGrp="1"/>
          </p:cNvSpPr>
          <p:nvPr>
            <p:ph idx="1"/>
          </p:nvPr>
        </p:nvSpPr>
        <p:spPr>
          <a:xfrm>
            <a:off x="466532" y="1589104"/>
            <a:ext cx="11036492" cy="4412202"/>
          </a:xfrm>
        </p:spPr>
        <p:txBody>
          <a:bodyPr>
            <a:normAutofit/>
          </a:bodyPr>
          <a:lstStyle/>
          <a:p>
            <a:pPr algn="just">
              <a:lnSpc>
                <a:spcPct val="170000"/>
              </a:lnSpc>
            </a:pPr>
            <a:r>
              <a:rPr lang="en-US" sz="2000" dirty="0">
                <a:latin typeface="Times New Roman" panose="02020603050405020304" pitchFamily="18" charset="0"/>
                <a:cs typeface="Times New Roman" panose="02020603050405020304" pitchFamily="18" charset="0"/>
              </a:rPr>
              <a:t>In this paper, we use machine learning, namely an artificial neural network to determine what are the chances that a friend request is authentic are or not. Each equation at each neuron (node) is put through a Sigmoid function. We use a training data set by Facebook or other social networks. This would allow the presented deep learning algorithm to learn the patterns of bot behavior by backpropagation, minimizing the final cost function and adjusting each neuron's weight and bias. In this paper, we outline the classes and libraries involved. We also discuss the sigmoid function and how are the weights determined and used. We also consider the parameters of the social network page which are the most important to </a:t>
            </a:r>
            <a:r>
              <a:rPr lang="en-US" sz="2000">
                <a:latin typeface="Times New Roman" panose="02020603050405020304" pitchFamily="18" charset="0"/>
                <a:cs typeface="Times New Roman" panose="02020603050405020304" pitchFamily="18" charset="0"/>
              </a:rPr>
              <a:t>our solution.</a:t>
            </a:r>
            <a:endParaRPr lang="en-GB" sz="2000" dirty="0">
              <a:latin typeface="Times New Roman" panose="02020603050405020304" pitchFamily="18" charset="0"/>
              <a:cs typeface="Times New Roman" panose="02020603050405020304" pitchFamily="18" charset="0"/>
            </a:endParaRPr>
          </a:p>
          <a:p>
            <a:pPr algn="just">
              <a:lnSpc>
                <a:spcPct val="17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569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F5E5-F953-63C8-D7EC-6EF9021AD8B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9B166AA-AEB8-BEDE-55E3-A4288E5C6863}"/>
              </a:ext>
            </a:extLst>
          </p:cNvPr>
          <p:cNvSpPr>
            <a:spLocks noGrp="1"/>
          </p:cNvSpPr>
          <p:nvPr>
            <p:ph idx="1"/>
          </p:nvPr>
        </p:nvSpPr>
        <p:spPr>
          <a:xfrm>
            <a:off x="677334" y="1604865"/>
            <a:ext cx="9297090" cy="4436497"/>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1. For our project we have collected the data from kaggle with the   following </a:t>
            </a:r>
            <a:r>
              <a:rPr lang="en-US" sz="2400" dirty="0">
                <a:latin typeface="Times New Roman" panose="02020603050405020304" pitchFamily="18" charset="0"/>
                <a:cs typeface="Times New Roman" panose="02020603050405020304" pitchFamily="18" charset="0"/>
                <a:hlinkClick r:id="rId2"/>
              </a:rPr>
              <a:t>https://www.kaggle.com/code/vikramb/fusers/data.com</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t>2. </a:t>
            </a:r>
            <a:r>
              <a:rPr lang="en-US" sz="2400" dirty="0">
                <a:latin typeface="Times New Roman" panose="02020603050405020304" pitchFamily="18" charset="0"/>
                <a:cs typeface="Times New Roman" panose="02020603050405020304" pitchFamily="18" charset="0"/>
              </a:rPr>
              <a:t>https://www.statista.com/topics/1164/socialnetworks/ </a:t>
            </a:r>
          </a:p>
          <a:p>
            <a:pPr marL="0" indent="0">
              <a:lnSpc>
                <a:spcPct val="150000"/>
              </a:lnSpc>
              <a:buNone/>
            </a:pPr>
            <a:r>
              <a:rPr lang="en-US" sz="24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hlinkClick r:id="rId3"/>
              </a:rPr>
              <a:t>https://www.cnbc.com/2018/01/31/facebookearnings-q4-2017- arpu.html</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4.  https://www.cnet.com/news/facebookbreach-affected-50-millionpeople/ [4] https://www.facebook.com/policy.php</a:t>
            </a:r>
          </a:p>
        </p:txBody>
      </p:sp>
    </p:spTree>
    <p:extLst>
      <p:ext uri="{BB962C8B-B14F-4D97-AF65-F5344CB8AC3E}">
        <p14:creationId xmlns:p14="http://schemas.microsoft.com/office/powerpoint/2010/main" val="1123669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B550-DC67-43B2-AE3D-BC7546794C37}"/>
              </a:ext>
            </a:extLst>
          </p:cNvPr>
          <p:cNvSpPr>
            <a:spLocks noGrp="1"/>
          </p:cNvSpPr>
          <p:nvPr>
            <p:ph type="ctrTitle"/>
          </p:nvPr>
        </p:nvSpPr>
        <p:spPr>
          <a:xfrm>
            <a:off x="1240971" y="1027643"/>
            <a:ext cx="8434874" cy="2616199"/>
          </a:xfrm>
        </p:spPr>
        <p:txBody>
          <a:bodyPr>
            <a:normAutofit/>
          </a:bodyPr>
          <a:lstStyle/>
          <a:p>
            <a:pPr algn="ctr"/>
            <a:r>
              <a:rPr lang="en-US" sz="6600" dirty="0"/>
              <a:t>Thank you</a:t>
            </a:r>
          </a:p>
        </p:txBody>
      </p:sp>
    </p:spTree>
    <p:extLst>
      <p:ext uri="{BB962C8B-B14F-4D97-AF65-F5344CB8AC3E}">
        <p14:creationId xmlns:p14="http://schemas.microsoft.com/office/powerpoint/2010/main" val="52562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D688-2092-4392-A2B1-472A53BE2920}"/>
              </a:ext>
            </a:extLst>
          </p:cNvPr>
          <p:cNvSpPr>
            <a:spLocks noGrp="1"/>
          </p:cNvSpPr>
          <p:nvPr>
            <p:ph type="title"/>
          </p:nvPr>
        </p:nvSpPr>
        <p:spPr>
          <a:xfrm>
            <a:off x="688977" y="261258"/>
            <a:ext cx="10814048" cy="97038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1405A34-FC4B-4CAC-AB1F-6D5F5E1F1489}"/>
              </a:ext>
            </a:extLst>
          </p:cNvPr>
          <p:cNvSpPr>
            <a:spLocks noGrp="1"/>
          </p:cNvSpPr>
          <p:nvPr>
            <p:ph idx="1"/>
          </p:nvPr>
        </p:nvSpPr>
        <p:spPr>
          <a:xfrm>
            <a:off x="317242" y="1240973"/>
            <a:ext cx="11000792" cy="519715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 In 2017 Facebook reached a total population of 2.46 billion users making it the most popular choice of social media. Social media networks make revenues from the data provided by users.</a:t>
            </a:r>
          </a:p>
          <a:p>
            <a:pPr algn="just">
              <a:lnSpc>
                <a:spcPct val="150000"/>
              </a:lnSpc>
            </a:pPr>
            <a:r>
              <a:rPr lang="en-US" sz="2000" dirty="0">
                <a:latin typeface="Times New Roman" panose="02020603050405020304" pitchFamily="18" charset="0"/>
                <a:cs typeface="Times New Roman" panose="02020603050405020304" pitchFamily="18" charset="0"/>
              </a:rPr>
              <a:t> The average user does not know that their rights are given up the moment they use the social media network's service. Social media companies have a lot to gain at the expense of the user. Every time a user shares a new location, new photos, likes, dislikes, and tag other users in content posted, Facebook makes revenue via advertisements and data. </a:t>
            </a:r>
            <a:endParaRPr lang="en-GB"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In today's digital age, the ever-increasing dependency on computer technology has left the average citizen vulnerable to crimes such as data breaches and possible identity theft.</a:t>
            </a:r>
          </a:p>
        </p:txBody>
      </p:sp>
    </p:spTree>
    <p:extLst>
      <p:ext uri="{BB962C8B-B14F-4D97-AF65-F5344CB8AC3E}">
        <p14:creationId xmlns:p14="http://schemas.microsoft.com/office/powerpoint/2010/main" val="364333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448A-2088-4194-A954-6FF816AB771F}"/>
              </a:ext>
            </a:extLst>
          </p:cNvPr>
          <p:cNvSpPr>
            <a:spLocks noGrp="1"/>
          </p:cNvSpPr>
          <p:nvPr>
            <p:ph type="title"/>
          </p:nvPr>
        </p:nvSpPr>
        <p:spPr>
          <a:xfrm>
            <a:off x="774443" y="685800"/>
            <a:ext cx="10728582" cy="1142999"/>
          </a:xfrm>
        </p:spPr>
        <p:txBody>
          <a:bodyPr>
            <a:normAutofit/>
          </a:bodyPr>
          <a:lstStyle/>
          <a:p>
            <a:r>
              <a:rPr lang="en-US" dirty="0">
                <a:latin typeface="Times New Roman" panose="02020603050405020304" pitchFamily="18" charset="0"/>
                <a:cs typeface="Times New Roman" panose="02020603050405020304" pitchFamily="18" charset="0"/>
              </a:rPr>
              <a:t>Existing </a:t>
            </a:r>
            <a:r>
              <a:rPr lang="en-US" sz="3200"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A2B65761-977F-4F37-AB73-9BC594E9F69F}"/>
              </a:ext>
            </a:extLst>
          </p:cNvPr>
          <p:cNvSpPr>
            <a:spLocks noGrp="1"/>
          </p:cNvSpPr>
          <p:nvPr>
            <p:ph idx="1"/>
          </p:nvPr>
        </p:nvSpPr>
        <p:spPr>
          <a:xfrm>
            <a:off x="774442" y="1343608"/>
            <a:ext cx="9283958" cy="4245429"/>
          </a:xfrm>
        </p:spPr>
        <p:txBody>
          <a:bodyPr vert="horz" lIns="91440" tIns="45720" rIns="91440" bIns="45720" rtlCol="0" anchor="ctr">
            <a:noAutofit/>
          </a:bodyPr>
          <a:lstStyle/>
          <a:p>
            <a:pPr marL="342900" indent="-342900" algn="just">
              <a:lnSpc>
                <a:spcPct val="150000"/>
              </a:lnSpc>
            </a:pPr>
            <a:r>
              <a:rPr lang="en-GB" sz="2400" dirty="0">
                <a:latin typeface="Times New Roman" panose="02020603050405020304" pitchFamily="18" charset="0"/>
                <a:cs typeface="Times New Roman" panose="02020603050405020304" pitchFamily="18" charset="0"/>
              </a:rPr>
              <a:t>The fake profile's contents typically have links that lead to an external website where the damage happens. </a:t>
            </a:r>
          </a:p>
          <a:p>
            <a:pPr marL="342900" indent="-342900" algn="just">
              <a:lnSpc>
                <a:spcPct val="150000"/>
              </a:lnSpc>
            </a:pPr>
            <a:r>
              <a:rPr lang="en-GB" sz="2400" dirty="0">
                <a:latin typeface="Times New Roman" panose="02020603050405020304" pitchFamily="18" charset="0"/>
                <a:cs typeface="Times New Roman" panose="02020603050405020304" pitchFamily="18" charset="0"/>
              </a:rPr>
              <a:t>An unaware curious user clicking the bad link will damage their computer. The cost can be as simple as catching a virus to as bad as installing a rootkit turning the computer into a zombie. While Facebook has a rigorous screening to keep these fake accounts out, it only takes one fake profile to damage the computers of many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2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FF99-2ACC-7BDA-FE38-4D7227F9ABAA}"/>
              </a:ext>
            </a:extLst>
          </p:cNvPr>
          <p:cNvSpPr>
            <a:spLocks noGrp="1"/>
          </p:cNvSpPr>
          <p:nvPr>
            <p:ph type="title"/>
          </p:nvPr>
        </p:nvSpPr>
        <p:spPr/>
        <p:txBody>
          <a:bodyPr/>
          <a:lstStyle/>
          <a:p>
            <a:r>
              <a:rPr lang="en-IN" dirty="0"/>
              <a:t>D</a:t>
            </a:r>
            <a:r>
              <a:rPr lang="en-IN" dirty="0">
                <a:latin typeface="Times New Roman" panose="02020603050405020304" pitchFamily="18" charset="0"/>
                <a:cs typeface="Times New Roman" panose="02020603050405020304" pitchFamily="18" charset="0"/>
              </a:rPr>
              <a:t>isadvantages</a:t>
            </a:r>
            <a:endParaRPr lang="en-IN" dirty="0"/>
          </a:p>
        </p:txBody>
      </p:sp>
      <p:sp>
        <p:nvSpPr>
          <p:cNvPr id="3" name="Content Placeholder 2">
            <a:extLst>
              <a:ext uri="{FF2B5EF4-FFF2-40B4-BE49-F238E27FC236}">
                <a16:creationId xmlns:a16="http://schemas.microsoft.com/office/drawing/2014/main" id="{B5D736DC-2A01-6EE3-A550-0860D1C4D667}"/>
              </a:ext>
            </a:extLst>
          </p:cNvPr>
          <p:cNvSpPr>
            <a:spLocks noGrp="1"/>
          </p:cNvSpPr>
          <p:nvPr>
            <p:ph idx="1"/>
          </p:nvPr>
        </p:nvSpPr>
        <p:spPr>
          <a:xfrm>
            <a:off x="677334" y="1763487"/>
            <a:ext cx="8596668" cy="4277876"/>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Because of privacy issues the Facebook dataset is very limited and a lot of details are not made public.</a:t>
            </a:r>
          </a:p>
          <a:p>
            <a:pPr>
              <a:lnSpc>
                <a:spcPct val="150000"/>
              </a:lnSpc>
            </a:pPr>
            <a:r>
              <a:rPr lang="en-IN" sz="2400" dirty="0">
                <a:latin typeface="Times New Roman" panose="02020603050405020304" pitchFamily="18" charset="0"/>
                <a:cs typeface="Times New Roman" panose="02020603050405020304" pitchFamily="18" charset="0"/>
              </a:rPr>
              <a:t>Malicious users create fake profile to phish login information from unsuspecting users.</a:t>
            </a:r>
          </a:p>
          <a:p>
            <a:pPr>
              <a:lnSpc>
                <a:spcPct val="150000"/>
              </a:lnSpc>
            </a:pPr>
            <a:r>
              <a:rPr lang="en-IN" sz="2400" dirty="0">
                <a:latin typeface="Times New Roman" panose="02020603050405020304" pitchFamily="18" charset="0"/>
                <a:cs typeface="Times New Roman" panose="02020603050405020304" pitchFamily="18" charset="0"/>
              </a:rPr>
              <a:t>It damage our system and Our details are in the hand of unaware person.  </a:t>
            </a:r>
          </a:p>
        </p:txBody>
      </p:sp>
    </p:spTree>
    <p:extLst>
      <p:ext uri="{BB962C8B-B14F-4D97-AF65-F5344CB8AC3E}">
        <p14:creationId xmlns:p14="http://schemas.microsoft.com/office/powerpoint/2010/main" val="152183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CE57-8E9B-4164-AEAF-234AA1E20525}"/>
              </a:ext>
            </a:extLst>
          </p:cNvPr>
          <p:cNvSpPr>
            <a:spLocks noGrp="1"/>
          </p:cNvSpPr>
          <p:nvPr>
            <p:ph type="title"/>
          </p:nvPr>
        </p:nvSpPr>
        <p:spPr>
          <a:xfrm>
            <a:off x="1484311" y="685800"/>
            <a:ext cx="10018713" cy="1095374"/>
          </a:xfrm>
        </p:spPr>
        <p:txBody>
          <a:bodyPr/>
          <a:lstStyle/>
          <a:p>
            <a:r>
              <a:rPr lang="en-US" dirty="0"/>
              <a:t>Proposed System</a:t>
            </a:r>
          </a:p>
        </p:txBody>
      </p:sp>
      <p:sp>
        <p:nvSpPr>
          <p:cNvPr id="3" name="Content Placeholder 2">
            <a:extLst>
              <a:ext uri="{FF2B5EF4-FFF2-40B4-BE49-F238E27FC236}">
                <a16:creationId xmlns:a16="http://schemas.microsoft.com/office/drawing/2014/main" id="{ACD96F07-5F72-4841-B3AC-8EC568155D9B}"/>
              </a:ext>
            </a:extLst>
          </p:cNvPr>
          <p:cNvSpPr>
            <a:spLocks noGrp="1"/>
          </p:cNvSpPr>
          <p:nvPr>
            <p:ph idx="1"/>
          </p:nvPr>
        </p:nvSpPr>
        <p:spPr>
          <a:xfrm>
            <a:off x="289250" y="1539552"/>
            <a:ext cx="11213774" cy="4366726"/>
          </a:xfrm>
        </p:spPr>
        <p:txBody>
          <a:bodyPr>
            <a:noAutofit/>
          </a:bodyPr>
          <a:lstStyle/>
          <a:p>
            <a:pPr algn="just">
              <a:lnSpc>
                <a:spcPct val="170000"/>
              </a:lnSpc>
            </a:pPr>
            <a:r>
              <a:rPr lang="en-US" sz="2000" dirty="0">
                <a:latin typeface="Times New Roman" panose="02020603050405020304" pitchFamily="18" charset="0"/>
                <a:cs typeface="Times New Roman" panose="02020603050405020304" pitchFamily="18" charset="0"/>
              </a:rPr>
              <a:t>In our solution, we use machine learning, namely an artificial neural network to determine what are the chances that a friend request is authentic or not. </a:t>
            </a:r>
            <a:endParaRPr lang="en-GB" sz="2000" dirty="0">
              <a:latin typeface="Times New Roman" panose="02020603050405020304" pitchFamily="18" charset="0"/>
              <a:cs typeface="Times New Roman" panose="02020603050405020304" pitchFamily="18" charset="0"/>
            </a:endParaRPr>
          </a:p>
          <a:p>
            <a:pPr algn="just">
              <a:lnSpc>
                <a:spcPct val="170000"/>
              </a:lnSpc>
            </a:pPr>
            <a:r>
              <a:rPr lang="en-US" sz="2000" dirty="0">
                <a:latin typeface="Times New Roman" panose="02020603050405020304" pitchFamily="18" charset="0"/>
                <a:cs typeface="Times New Roman" panose="02020603050405020304" pitchFamily="18" charset="0"/>
              </a:rPr>
              <a:t>We utilize Microsoft Excel to store old and new fake data profiles. The algorithm then stores the data in a data frame. This collection of data will be divided into a training set and a testing set. We would need a data set from the social media sites to train our model. </a:t>
            </a:r>
            <a:endParaRPr lang="en-GB" sz="2000" dirty="0">
              <a:latin typeface="Times New Roman" panose="02020603050405020304" pitchFamily="18" charset="0"/>
              <a:cs typeface="Times New Roman" panose="02020603050405020304" pitchFamily="18" charset="0"/>
            </a:endParaRPr>
          </a:p>
          <a:p>
            <a:pPr algn="just">
              <a:lnSpc>
                <a:spcPct val="170000"/>
              </a:lnSpc>
            </a:pPr>
            <a:r>
              <a:rPr lang="en-US" sz="2000" dirty="0">
                <a:latin typeface="Times New Roman" panose="02020603050405020304" pitchFamily="18" charset="0"/>
                <a:cs typeface="Times New Roman" panose="02020603050405020304" pitchFamily="18" charset="0"/>
              </a:rPr>
              <a:t>For the training set, the features that we use to determine a fake profile are Account age, Gender, User age, Link in the description, Number of messages sent out, Number of friend requests sent out, Entered location, Location by IP, Fake or Not</a:t>
            </a:r>
          </a:p>
        </p:txBody>
      </p:sp>
    </p:spTree>
    <p:extLst>
      <p:ext uri="{BB962C8B-B14F-4D97-AF65-F5344CB8AC3E}">
        <p14:creationId xmlns:p14="http://schemas.microsoft.com/office/powerpoint/2010/main" val="322458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946E-2995-876E-E7B7-DA77CF15E2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D8F77AB7-26A2-275B-60C4-236F9D89282D}"/>
              </a:ext>
            </a:extLst>
          </p:cNvPr>
          <p:cNvSpPr>
            <a:spLocks noGrp="1"/>
          </p:cNvSpPr>
          <p:nvPr>
            <p:ph idx="1"/>
          </p:nvPr>
        </p:nvSpPr>
        <p:spPr>
          <a:xfrm>
            <a:off x="485192" y="1604865"/>
            <a:ext cx="11029474" cy="4333861"/>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The social networking sites are making our social lives better but nevertheless there are a lot of issues with using these social networking sites.</a:t>
            </a:r>
          </a:p>
          <a:p>
            <a:pPr>
              <a:lnSpc>
                <a:spcPct val="150000"/>
              </a:lnSpc>
            </a:pPr>
            <a:r>
              <a:rPr lang="en-IN" sz="2400" dirty="0">
                <a:latin typeface="Times New Roman" panose="02020603050405020304" pitchFamily="18" charset="0"/>
                <a:cs typeface="Times New Roman" panose="02020603050405020304" pitchFamily="18" charset="0"/>
              </a:rPr>
              <a:t>In this project we came up with a framework through which can detect a fake profile using ANN so that the social life of people become secured.</a:t>
            </a:r>
          </a:p>
        </p:txBody>
      </p:sp>
    </p:spTree>
    <p:extLst>
      <p:ext uri="{BB962C8B-B14F-4D97-AF65-F5344CB8AC3E}">
        <p14:creationId xmlns:p14="http://schemas.microsoft.com/office/powerpoint/2010/main" val="76191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EBD6-54E2-437D-9D85-F68D5E350C0A}"/>
              </a:ext>
            </a:extLst>
          </p:cNvPr>
          <p:cNvSpPr>
            <a:spLocks noGrp="1"/>
          </p:cNvSpPr>
          <p:nvPr>
            <p:ph type="title"/>
          </p:nvPr>
        </p:nvSpPr>
        <p:spPr>
          <a:xfrm>
            <a:off x="1484311" y="352425"/>
            <a:ext cx="10018713" cy="1276349"/>
          </a:xfrm>
        </p:spPr>
        <p:txBody>
          <a:bodyPr/>
          <a:lstStyle/>
          <a:p>
            <a:r>
              <a:rPr lang="en-US" dirty="0"/>
              <a:t>System Requirements </a:t>
            </a:r>
          </a:p>
        </p:txBody>
      </p:sp>
      <p:sp>
        <p:nvSpPr>
          <p:cNvPr id="3" name="Content Placeholder 2">
            <a:extLst>
              <a:ext uri="{FF2B5EF4-FFF2-40B4-BE49-F238E27FC236}">
                <a16:creationId xmlns:a16="http://schemas.microsoft.com/office/drawing/2014/main" id="{CEA35A1C-5F98-4B63-853F-8F91F588A9F6}"/>
              </a:ext>
            </a:extLst>
          </p:cNvPr>
          <p:cNvSpPr>
            <a:spLocks noGrp="1"/>
          </p:cNvSpPr>
          <p:nvPr>
            <p:ph idx="1"/>
          </p:nvPr>
        </p:nvSpPr>
        <p:spPr>
          <a:xfrm>
            <a:off x="653144" y="1446245"/>
            <a:ext cx="10887980" cy="4926564"/>
          </a:xfrm>
        </p:spPr>
        <p:txBody>
          <a:bodyPr>
            <a:normAutofit/>
          </a:bodyPr>
          <a:lstStyle/>
          <a:p>
            <a:pPr marL="0" indent="0">
              <a:buClr>
                <a:srgbClr val="1287C3"/>
              </a:buClr>
              <a:buNone/>
            </a:pPr>
            <a:r>
              <a:rPr lang="en-US" sz="2400" dirty="0"/>
              <a:t> </a:t>
            </a:r>
            <a:r>
              <a:rPr lang="en-US" sz="2800" b="1" dirty="0">
                <a:latin typeface="Times New Roman" panose="02020603050405020304" pitchFamily="18" charset="0"/>
                <a:cs typeface="Times New Roman" panose="02020603050405020304" pitchFamily="18" charset="0"/>
              </a:rPr>
              <a:t>Hardware  Requirements</a:t>
            </a:r>
          </a:p>
          <a:p>
            <a:pPr>
              <a:lnSpc>
                <a:spcPct val="150000"/>
              </a:lnSpc>
              <a:buClr>
                <a:srgbClr val="1287C3"/>
              </a:buClr>
            </a:pPr>
            <a:r>
              <a:rPr lang="en-US" sz="2400" dirty="0">
                <a:latin typeface="Times New Roman" panose="02020603050405020304" pitchFamily="18" charset="0"/>
                <a:cs typeface="Times New Roman" panose="02020603050405020304" pitchFamily="18" charset="0"/>
              </a:rPr>
              <a:t>Processor : intel core i3 or above</a:t>
            </a:r>
          </a:p>
          <a:p>
            <a:pPr>
              <a:lnSpc>
                <a:spcPct val="150000"/>
              </a:lnSpc>
              <a:buClr>
                <a:srgbClr val="1287C3"/>
              </a:buClr>
            </a:pPr>
            <a:r>
              <a:rPr lang="en-US" sz="2400" dirty="0">
                <a:latin typeface="Times New Roman" panose="02020603050405020304" pitchFamily="18" charset="0"/>
                <a:cs typeface="Times New Roman" panose="02020603050405020304" pitchFamily="18" charset="0"/>
              </a:rPr>
              <a:t>RAM       : 4 GB(min)</a:t>
            </a:r>
          </a:p>
          <a:p>
            <a:pPr>
              <a:lnSpc>
                <a:spcPct val="150000"/>
              </a:lnSpc>
              <a:buClr>
                <a:srgbClr val="1287C3"/>
              </a:buClr>
            </a:pPr>
            <a:r>
              <a:rPr lang="en-US" sz="2400" dirty="0">
                <a:latin typeface="Times New Roman" panose="02020603050405020304" pitchFamily="18" charset="0"/>
                <a:cs typeface="Times New Roman" panose="02020603050405020304" pitchFamily="18" charset="0"/>
              </a:rPr>
              <a:t>Hard Disk: 128GB (min</a:t>
            </a:r>
          </a:p>
          <a:p>
            <a:pPr marL="0" indent="0">
              <a:lnSpc>
                <a:spcPct val="150000"/>
              </a:lnSpc>
              <a:buClr>
                <a:srgbClr val="1287C3"/>
              </a:buClr>
              <a:buNone/>
            </a:pPr>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Software requirements</a:t>
            </a:r>
          </a:p>
          <a:p>
            <a:pPr>
              <a:lnSpc>
                <a:spcPct val="150000"/>
              </a:lnSpc>
              <a:buClr>
                <a:srgbClr val="1287C3"/>
              </a:buClr>
            </a:pPr>
            <a:r>
              <a:rPr lang="en-US" sz="2400" dirty="0">
                <a:latin typeface="Times New Roman" panose="02020603050405020304" pitchFamily="18" charset="0"/>
                <a:cs typeface="Times New Roman" panose="02020603050405020304" pitchFamily="18" charset="0"/>
              </a:rPr>
              <a:t>Operating system : Windows 10 or above</a:t>
            </a:r>
          </a:p>
          <a:p>
            <a:pPr>
              <a:lnSpc>
                <a:spcPct val="150000"/>
              </a:lnSpc>
              <a:buClr>
                <a:srgbClr val="1287C3"/>
              </a:buClr>
            </a:pPr>
            <a:r>
              <a:rPr lang="en-US" sz="2400" dirty="0">
                <a:latin typeface="Times New Roman" panose="02020603050405020304" pitchFamily="18" charset="0"/>
                <a:cs typeface="Times New Roman" panose="02020603050405020304" pitchFamily="18" charset="0"/>
              </a:rPr>
              <a:t>Language               : Python 3.7 or above</a:t>
            </a:r>
          </a:p>
          <a:p>
            <a:pPr marL="0" indent="0">
              <a:lnSpc>
                <a:spcPct val="150000"/>
              </a:lnSpc>
              <a:buClr>
                <a:srgbClr val="1287C3"/>
              </a:buCl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629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660</TotalTime>
  <Words>1401</Words>
  <Application>Microsoft Office PowerPoint</Application>
  <PresentationFormat>Widescreen</PresentationFormat>
  <Paragraphs>87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Wingdings 3</vt:lpstr>
      <vt:lpstr>Facet</vt:lpstr>
      <vt:lpstr>USE OF ARTIFICIAL NEURAL NETWORKS TO IDENTIFY FAKE PROFILES</vt:lpstr>
      <vt:lpstr>CONTENTS</vt:lpstr>
      <vt:lpstr>Abstract</vt:lpstr>
      <vt:lpstr>Introduction</vt:lpstr>
      <vt:lpstr>Existing System</vt:lpstr>
      <vt:lpstr>Disadvantages</vt:lpstr>
      <vt:lpstr>Proposed System</vt:lpstr>
      <vt:lpstr>Advantages</vt:lpstr>
      <vt:lpstr>System Requirements </vt:lpstr>
      <vt:lpstr>System Architecture</vt:lpstr>
      <vt:lpstr>MODULES</vt:lpstr>
      <vt:lpstr>Data Collection</vt:lpstr>
      <vt:lpstr>  </vt:lpstr>
      <vt:lpstr>Data Pre-processing</vt:lpstr>
      <vt:lpstr>PowerPoint Presentation</vt:lpstr>
      <vt:lpstr>Model Building</vt:lpstr>
      <vt:lpstr>PowerPoint Presentation</vt:lpstr>
      <vt:lpstr>PowerPoint Presentation</vt:lpstr>
      <vt:lpstr>PowerPoint Presentation</vt:lpstr>
      <vt:lpstr>Prediction</vt:lpstr>
      <vt:lpstr>PowerPoint Presentation</vt:lpstr>
      <vt:lpstr>PowerPoint Presentation</vt:lpstr>
      <vt:lpstr>PowerPoint Presentation</vt:lpstr>
      <vt:lpstr>PowerPoint Presentation</vt:lpstr>
      <vt:lpstr>UML Diagrams</vt:lpstr>
      <vt:lpstr>Class Diagram</vt:lpstr>
      <vt:lpstr>Sequence Diagram</vt:lpstr>
      <vt:lpstr>Activity Diagram</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dc:creator>
  <cp:lastModifiedBy>nikitha manda</cp:lastModifiedBy>
  <cp:revision>282</cp:revision>
  <dcterms:created xsi:type="dcterms:W3CDTF">2021-12-23T09:37:32Z</dcterms:created>
  <dcterms:modified xsi:type="dcterms:W3CDTF">2023-03-18T08:33:24Z</dcterms:modified>
</cp:coreProperties>
</file>