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60" r:id="rId5"/>
    <p:sldId id="261" r:id="rId6"/>
    <p:sldId id="262" r:id="rId7"/>
    <p:sldId id="263" r:id="rId8"/>
    <p:sldId id="270" r:id="rId9"/>
    <p:sldId id="264" r:id="rId10"/>
    <p:sldId id="271" r:id="rId11"/>
    <p:sldId id="272" r:id="rId12"/>
    <p:sldId id="273" r:id="rId13"/>
    <p:sldId id="274" r:id="rId14"/>
    <p:sldId id="265" r:id="rId15"/>
    <p:sldId id="276" r:id="rId16"/>
    <p:sldId id="275" r:id="rId17"/>
    <p:sldId id="278" r:id="rId18"/>
    <p:sldId id="277" r:id="rId19"/>
    <p:sldId id="266" r:id="rId20"/>
    <p:sldId id="267" r:id="rId21"/>
    <p:sldId id="268" r:id="rId22"/>
    <p:sldId id="259" r:id="rId23"/>
  </p:sldIdLst>
  <p:sldSz cx="12192000" cy="6858000"/>
  <p:notesSz cx="6858000" cy="9144000"/>
  <p:embeddedFontLst>
    <p:embeddedFont>
      <p:font typeface="Lato Black" panose="020B0604020202020204" charset="0"/>
      <p:bold r:id="rId25"/>
      <p:boldItalic r:id="rId26"/>
    </p:embeddedFont>
    <p:embeddedFont>
      <p:font typeface="Calibri" panose="020F0502020204030204" pitchFamily="34" charset="0"/>
      <p:regular r:id="rId27"/>
      <p:bold r:id="rId28"/>
      <p:italic r:id="rId29"/>
      <p:boldItalic r:id="rId30"/>
    </p:embeddedFont>
    <p:embeddedFont>
      <p:font typeface="Libre Baskerville" panose="020B0604020202020204" charset="0"/>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49232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610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4832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6442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3776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5290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27295"/>
            <a:ext cx="12190815" cy="6694098"/>
          </a:xfrm>
          <a:prstGeom prst="rect">
            <a:avLst/>
          </a:prstGeom>
          <a:noFill/>
          <a:ln>
            <a:noFill/>
          </a:ln>
        </p:spPr>
      </p:pic>
      <p:sp>
        <p:nvSpPr>
          <p:cNvPr id="99" name="Google Shape;99;p1"/>
          <p:cNvSpPr txBox="1"/>
          <p:nvPr/>
        </p:nvSpPr>
        <p:spPr>
          <a:xfrm>
            <a:off x="2472904" y="3717986"/>
            <a:ext cx="7246189" cy="1107955"/>
          </a:xfrm>
          <a:prstGeom prst="rect">
            <a:avLst/>
          </a:prstGeom>
          <a:noFill/>
          <a:ln>
            <a:noFill/>
          </a:ln>
        </p:spPr>
        <p:txBody>
          <a:bodyPr spcFirstLastPara="1" wrap="square" lIns="91425" tIns="45700" rIns="91425" bIns="45700" anchor="t" anchorCtr="0">
            <a:spAutoFit/>
          </a:bodyPr>
          <a:lstStyle/>
          <a:p>
            <a:pPr lvl="0" algn="ctr"/>
            <a:r>
              <a:rPr lang="en-IN" sz="1800" b="0" i="0" u="none" strike="noStrike" cap="none" dirty="0">
                <a:solidFill>
                  <a:schemeClr val="dk1"/>
                </a:solidFill>
                <a:latin typeface="Calibri"/>
                <a:ea typeface="Calibri"/>
                <a:cs typeface="Calibri"/>
                <a:sym typeface="Calibri"/>
              </a:rPr>
              <a:t/>
            </a:r>
            <a:br>
              <a:rPr lang="en-IN" sz="1800" b="0" i="0" u="none" strike="noStrike" cap="none" dirty="0">
                <a:solidFill>
                  <a:schemeClr val="dk1"/>
                </a:solidFill>
                <a:latin typeface="Calibri"/>
                <a:ea typeface="Calibri"/>
                <a:cs typeface="Calibri"/>
                <a:sym typeface="Calibri"/>
              </a:rPr>
            </a:br>
            <a:r>
              <a:rPr lang="en-IN" sz="2400" dirty="0" smtClean="0">
                <a:solidFill>
                  <a:srgbClr val="0070C0"/>
                </a:solidFill>
                <a:latin typeface="Times New Roman" panose="02020603050405020304" pitchFamily="18" charset="0"/>
                <a:ea typeface="Calibri"/>
                <a:cs typeface="Times New Roman" panose="02020603050405020304" pitchFamily="18" charset="0"/>
                <a:sym typeface="Calibri"/>
              </a:rPr>
              <a:t>DATA ANALYSIS ON ASPIRING MIND EMPLOYMENT OUTCOME DATASET</a:t>
            </a:r>
            <a:endParaRPr sz="240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a:t>
            </a:r>
            <a:endParaRPr lang="en-US" dirty="0"/>
          </a:p>
        </p:txBody>
      </p:sp>
      <p:sp>
        <p:nvSpPr>
          <p:cNvPr id="4" name="Text Placeholder 3"/>
          <p:cNvSpPr>
            <a:spLocks noGrp="1"/>
          </p:cNvSpPr>
          <p:nvPr>
            <p:ph type="body" idx="2"/>
          </p:nvPr>
        </p:nvSpPr>
        <p:spPr/>
        <p:txBody>
          <a:bodyPr/>
          <a:lstStyle/>
          <a:p>
            <a:endParaRPr lang="en-US" dirty="0"/>
          </a:p>
        </p:txBody>
      </p:sp>
      <p:sp>
        <p:nvSpPr>
          <p:cNvPr id="7" name="AutoShape 4" descr="data:image/png;base64,iVBORw0KGgoAAAANSUhEUgAAAjsAAAItCAYAAADfWbvdAAAAOXRFWHRTb2Z0d2FyZQBNYXRwbG90bGliIHZlcnNpb24zLjcuMSwgaHR0cHM6Ly9tYXRwbG90bGliLm9yZy/bCgiHAAAACXBIWXMAAA9hAAAPYQGoP6dpAABhLUlEQVR4nO3deVxN+f8H8Ne97TWVEl0RMrLvjHXGWir7YOy7GZmIhr4RXzSGjGa+tswYM1osozD2sa8ZYpjsYRhEKKG0kFKd3x8e7m+uFl3dOucer+fjcR/fOed8uvd9fev26nM+i0IQBAFEREREMqUUuwAiIiKi0sSwQ0RERLLGsENERESyxrBDREREssawQ0RERLLGsENERESyxrBDREREssawQ0RERLLGsENERESyxrBDRDoVHh4OhUKBv/76S+P83r170b17d1SoUAEmJiZwdHTEyJEjceXKlXzPERAQAIVCoX4olUpUqlQJ3bp1w4kTJ4pdS1ZWFpYvX46PP/4YNjY2MDY2RuXKlTFgwABERUWp2x09ehQKhQK//fYbAGi8dlGP7777DgqFAjt27Cjw9d3c3GBra4sHDx4Uu2Yi0j1DsQsgIvnz8/PDd999B3d3d/z444+wt7fH9evXsWjRIjRr1gzr169H3759833d3r17YW1tjby8PNy9exdBQUHo2LEj/vzzTzRr1qzI13z8+DHc3d1x8eJFjBkzBv/5z39ga2uL+/fvY/v27ejSpQtiYmLQuHHjfF978uRJjeNvvvkGR44cweHDhzXO16tXDzt27ICnpyc+/vhj2Nraqq/9/PPP2L9/PyIiIuDg4KDNPxcR6ZpARKRDYWFhAgDhzJkzgiAIwvr16wUAwpdffpmvbUZGhtC8eXPB3NxcuHnzpvr8nDlzBADCo0ePNNrfvHlTACD4+/u/tQ4PDw/B0NBQOHToUIHXT58+Ldy5c0cQBEE4cuSIAEDYtGlTgW1HjhwpWFhYFHjt5s2bwgcffCAMGjRIfS4uLk6wtLQUPvvss7fWSUSlj7exiKhUzZ8/HzY2Nvj+++/zXbOwsEBwcDCeP3+OxYsXv/W5rK2tAQBGRkZFtouJicGePXswduxYdO7cucA2H330EapWrVqMd1C0GjVq4Pvvv0dkZCQ2b94MQRAwduxYWFhYYMWKFSV+fiIqOd7GIqJSk5CQgNjYWAwcOBDm5uYFtmnTpg0qVqyIAwcO5LuWm5uLnJwc9W2s//73vzAxMUH//v2LfN39+/cDAPr06VPi91Acnp6e2LZtG7788ktcuXIFhw4dws6dO1G+fPkyeX0iKhrDDhGVmrt37wIAnJycimzn5OSEixcv5juvUqk0jq2srBAREYGGDRvq5HV1KSQkBA0aNMDs2bMxduxY9OjRo8xem4iKxttYRCQ6QRCgUCjynT948CDOnDmD06dP4/fff4eLiwsGDRqErVu3ilBl0RwcHODp6QkAmDt3rsjVENG/sWeHiErN6zExt2/fLrLdnTt34OjomO9848aNYWdnpz728PBAw4YNMWHCBHz66afFet3atWu/S+nvxMTEBABgbGxcZq9JRG/Hnh0iKjWVKlVC/fr1sX//fjx//rzANidPnsTDhw/h6ur61udTKpWoX78+EhISkJSUVGg7Nzc3AMC2bdveqW4ikheGHSIqVTNnzkRKSgp8fX3zXXv27BkmTZoEc3NzfPXVV299rtzcXFy6dAkmJiawsrIqtF2zZs3g4eGBkJCQfGvjvPbXX3+px/YQkbzxNhYRlYrXY3AGDx6Ms2fP4vvvv0dcXBzGjBkDe3t7/P3331i8eDFu3ryJ9evXo0aNGvmeIyYmRj3d/OHDhwgNDcW1a9fw1VdfwdTUtMjXX7NmDdzd3eHh4YExY8bAw8MDNjY2SEhIwM6dOxEREYGYmBidTD8nImlj2CEinXp9u+r1+BUA+O6779C5c2csX74c48ePR1paGipWrIjOnTtj06ZNqFevXoHP5e7urv5vW1tbODs7IzQ0FCNHjnxrHXZ2djh+/Dh++eUXREREYP369Xj+/DkqVqyI1q1bY8eOHQWunkxE8qMQBEEQuwgiko/Jkydj+fLlePr0KSwtLcUuh4iIPTtEpBsxMTE4c+YMQkND0atXLwYdIpIM9uwQkU44OTkhNTUVHh4eWLZsGVcPJiLJYNghIiIiWePUcyIiIpI1hh0iIiKSNQ5QBpCXl4cHDx7A0tKywP15iIiISHoEQUB6ejocHBygVBbef8OwA+DBgwcF7stDRERE0hcfH48qVaoUep1hB1BPkY2Pjy9yCXoiIiKSjrS0NDg6Or51qQuGHfz/svZWVlYMO0RERHrmbUNQOECZiIiIZI1hh4iIiGSNYYeIiIhkjWGHiIiIZI1hh4iIiGRN1LBTvXp1KBSKfI8JEyYAeLVYUEBAABwcHGBmZoaOHTsiNjZW4zmysrLg7e0NOzs7WFhYoFevXrh3754Yb4eIiIgkSNSwc+bMGSQkJKgfBw4cAAB89tlnAICgoCAsWrQIy5cvx5kzZ6BSqeDq6or09HT1c/j4+GDr1q2IjIzE8ePHkZGRgR49eiA3N1eU90RERETSIqldz318fPD777/jxo0bAAAHBwf4+Phg2rRpAF714tjb22PhwoXw9PREamoqKlSogLVr12LgwIEA/n815N27d8PNza3A18nKykJWVpb6+PWiRKmpqVxnh4iISE+kpaXB2tr6rb+/JTNmJzs7G+vWrcOYMWOgUChw+/ZtJCYmomvXruo2JiYm6NChA6KjowEAMTExePnypUYbBwcHNGjQQN2mIAsWLIC1tbX6wa0iiIiI5EsyYWfbtm14+vQpRo0aBQBITEwEANjb22u0s7e3V19LTEyEsbExbGxsCm1TEH9/f6Smpqof8fHxOnwnREREJCWS2S4iJCQEHh4ecHBw0Dj/5hLQgiC8dVnot7UxMTGBiYnJuxdLREREekMSPTt37tzBwYMH8fnnn6vPqVQqAMjXQ5OUlKTu7VGpVMjOzkZKSkqhbYiIiOj9JomwExYWhooVK6J79+7qc05OTlCpVOoZWsCrcT1RUVFo27YtAKB58+YwMjLSaJOQkIDLly+r2xAREdH7TfTbWHl5eQgLC8PIkSNhaPj/5SgUCvj4+CAwMBDOzs5wdnZGYGAgzM3NMWTIEACAtbU1xo4di6lTp6J8+fKwtbWFr68vGjZsCBcXF7HeEhEREUmI6GHn4MGDuHv3LsaMGZPvmp+fHzIzM+Hl5YWUlBS0atUK+/fvh6WlpbrN4sWLYWhoiAEDBiAzMxNdunRBeHg4DAwMyvJtEBERkURJap0dsRR3nv67qD59l06fTxfivu3+9kZEREQSp3fr7BARERGVBoYdIiIikjWGHSIiIpI1hh0iIiKSNYYdIiIikjWGHSIiIpI1hh0iIiKSNYYdIiIikjWGHSIiIpI1hh0iIiKSNYYdIiIikjWGHSIiIpI1hh0iIiKSNYYdIiIikjWGHSIiIpI1hh0iIiKSNYYdIiIikjWGHSIiIpI1hh0iIiKSNYYdIiIikjWGHSIiIpI1hh0iIiKSNYYdIiIikjWGHSIiIpI1hh0iIiKSNYYdIiIikjWGHSIiIpI1hh0iIiKSNYYdIiIikjWGHSIiIpI1hh0iIiKSNYYdIiIikjWGHSIiIpI1hh0iIiKSNYYdIiIikjWGHSIiIpI1hh0iIiKSNYYdIiIikjWGHSIiIpI1hh0iIiKSNdHDzv379zFs2DCUL18e5ubmaNKkCWJiYtTXBUFAQEAAHBwcYGZmho4dOyI2NlbjObKysuDt7Q07OztYWFigV69euHfvXlm/FSIiIpIgUcNOSkoK2rVrByMjI+zZswdXrlzB//73P5QrV07dJigoCIsWLcLy5ctx5swZqFQquLq6Ij09Xd3Gx8cHW7duRWRkJI4fP46MjAz06NEDubm5IrwrIiIikhKFIAiCWC8+ffp0nDhxAn/88UeB1wVBgIODA3x8fDBt2jQAr3px7O3tsXDhQnh6eiI1NRUVKlTA2rVrMXDgQADAgwcP4OjoiN27d8PNze2tdaSlpcHa2hqpqamwsrLS3RsEUH36Lp0+ny7Efdtd7BKIiIhKrLi/v0Xt2dmxYwdatGiBzz77DBUrVkTTpk3xyy+/qK/fvn0biYmJ6Nq1q/qciYkJOnTogOjoaABATEwMXr58qdHGwcEBDRo0ULd5U1ZWFtLS0jQeREREJE+ihp1bt25hxYoVcHZ2xr59+zB+/HhMmjQJa9asAQAkJiYCAOzt7TW+zt7eXn0tMTERxsbGsLGxKbTNmxYsWABra2v1w9HRUddvjYiIiCRC1LCTl5eHZs2aITAwEE2bNoWnpye++OILrFixQqOdQqHQOBYEId+5NxXVxt/fH6mpqepHfHx8yd4IERERSZaoYadSpUqoV6+exrm6devi7t27AACVSgUA+XpokpKS1L09KpUK2dnZSElJKbTNm0xMTGBlZaXxICIiInkSNey0a9cOf//9t8a569evo1q1agAAJycnqFQqHDhwQH09OzsbUVFRaNu2LQCgefPmMDIy0miTkJCAy5cvq9sQERHR+8tQzBf/6quv0LZtWwQGBmLAgAE4ffo0fv75Z/z8888AXt2+8vHxQWBgIJydneHs7IzAwECYm5tjyJAhAABra2uMHTsWU6dORfny5WFrawtfX180bNgQLi4uYr49IiIikgBRw85HH32ErVu3wt/fH3PnzoWTkxOWLFmCoUOHqtv4+fkhMzMTXl5eSElJQatWrbB//35YWlqq2yxevBiGhoYYMGAAMjMz0aVLF4SHh8PAwECMt0VEREQSIuo6O1LBdXaIiIj0j16ss0NERERU2hh2iIiISNYYdoiIiEjWGHaIiIhI1hh2iIiISNYYdoiIiEjWGHaIiIhI1hh2iIiISNYYdoiIiEjWGHaIiIhI1hh2iIiISNYYdoiIiEjWGHaIiIhI1hh2iIiISNYYdoiIiEjWGHaIiIhI1hh2iIiISNYYdoiIiEjWGHaIiIhI1hh2iIiISNYYdoiIiEjWGHaIiIhI1hh2iIiISNYYdoiIiEjWGHaIiIhI1hh2iIiISNYYdoiIiEjWGHaIiIhI1hh2iIiISNYYdoiIiEjWGHaIiIhI1hh2iIiISNYYdoiIiEjWGHaIiIhI1hh2iIiISNYYdoiIiEjWGHaIiIhI1hh2iIiISNYYdoiIiEjWGHaIiIhI1kQNOwEBAVAoFBoPlUqlvi4IAgICAuDg4AAzMzN07NgRsbGxGs+RlZUFb29v2NnZwcLCAr169cK9e/fK+q0QERGRRInes1O/fn0kJCSoH5cuXVJfCwoKwqJFi7B8+XKcOXMGKpUKrq6uSE9PV7fx8fHB1q1bERkZiePHjyMjIwM9evRAbm6uGG+HiIiIJMZQ9AIMDTV6c14TBAFLlizBzJkz0bdvXwDA6tWrYW9vj/Xr18PT0xOpqakICQnB2rVr4eLiAgBYt24dHB0dcfDgQbi5uZXpeyEiIiLpEb1n58aNG3BwcICTkxMGDRqEW7duAQBu376NxMREdO3aVd3WxMQEHTp0QHR0NAAgJiYGL1++1Gjj4OCABg0aqNsUJCsrC2lpaRoPIiIikidRw06rVq2wZs0a7Nu3D7/88gsSExPRtm1bPHnyBImJiQAAe3t7ja+xt7dXX0tMTISxsTFsbGwKbVOQBQsWwNraWv1wdHTU8TsjIiIiqRA17Hh4eKBfv35o2LAhXFxcsGvXLgCvble9plAoNL5GEIR85970tjb+/v5ITU1VP+Lj40vwLoiIiEjKRL+N9W8WFhZo2LAhbty4oR7H82YPTVJSkrq3R6VSITs7GykpKYW2KYiJiQmsrKw0HkRERCRPkgo7WVlZuHr1KipVqgQnJyeoVCocOHBAfT07OxtRUVFo27YtAKB58+YwMjLSaJOQkIDLly+r2xAREdH7TdTZWL6+vujZsyeqVq2KpKQkzJs3D2lpaRg5ciQUCgV8fHwQGBgIZ2dnODs7IzAwEObm5hgyZAgAwNraGmPHjsXUqVNRvnx52NrawtfXV31bjIiIiEjUsHPv3j0MHjwYjx8/RoUKFdC6dWucOnUK1apVAwD4+fkhMzMTXl5eSElJQatWrbB//35YWlqqn2Px4sUwNDTEgAEDkJmZiS5duiA8PBwGBgZivS0iIiKSEIUgCILYRYgtLS0N1tbWSE1N1fn4nerTd+n0+XQh7tvuYpdARERUYsX9/S2pMTtEREREuqbVbay8vDzk5eXB0PD/v+zhw4f46aef8OzZM/Tq1Qsff/yxzoskIiIieldahZ2xY8fCyMgIP//8MwAgPT0dH330EV68eIFKlSph8eLF2L59O7p161YqxRIRERFpS6vbWCdOnED//v3Vx2vWrEFOTg5u3LiBCxcuYMqUKfjuu+90XiQRERHRu9Iq7Ny/fx/Ozs7q40OHDqFfv36wtrYGAIwcORKxsbG6rZCIiIioBLQKO6ampsjMzFQfnzp1Cq1bt9a4npGRobvqiIiIiEpIq7DTuHFjrF27FgDwxx9/4OHDh+jcubP6+s2bN+Hg4KDbComIiIhKQKsByrNmzUK3bt2wceNGJCQkYNSoUahUqZL6+tatW9GuXTudF0lERET0rrQKO506dUJMTAwOHDgAlUqFzz77TON6kyZN0LJlS50WSERERFQSWm8XUa9ePdSrV6/Aa+PGjStxQURERES6pNWYHS8vL40ByGvXrtU4fvr0KdfYISIiIknRKuysXLkSz58/Vx9PmDABSUlJ6uOsrCzs27dPd9URERERlZBWYefNPUO5hygRERFJndZjduj9wN3aiYhILrjrOREREcma1j07s2fPhrm5OQAgOzsb8+fPV28X8e/xPERERERSoFXYad++Pf7++2/1cdu2bXHr1q18bYiIiIikQquwc/To0VIqg4iIiKh0cMwOERERyZpWYadevXpITk5WH48bNw6PHj1SHyclJanH8xARERFJgVZh59q1a8jJyVEfR0ZGIj09XX0sCAJevHihu+qIiIiISqhEt7EKWlRQoVCU5CmJiIiIdIpjdoiIiEjWtAo7CoUiX88Ne3KIiIhIyrSaei4IArp06QJDw1dflpmZiZ49e8LY2BgANMbzEBEREUmBVmFn9uzZGj05vXv3ztemX79+Ja+KiIiISEe0DjtKJYf5EBERkf7QKrm0adMG169fL61aiIiIiHROq7BTrVo1NG3aFMHBwaVVDxEREZFOaRV2Nm7ciNWrV2PevHlwdXXFvXv3SqsuIiIiIp3QaswOAPTv3x8dOnTAhAkT0LBhQwwfPlw9O+u1RYsW6axAIiIiopLQOuwAgK2tLerWrYutW7fi3LlzGmGH6+4QERGRlGgddmJjYzF8+HCkpKRg//796NSpU2nURURERKQTWo3Z+fbbb9G8eXM0adIEFy9eZNAhIiIiydOqZ2fp0qXYtGkTevbsWVr1EJVI9em7xC4hn7hvu4tdAhHRe02rsHP58mWUL18eZ86cQUREBK5fvw6FQgFnZ2cMGTIELVq0KK06iYiIiN6JVrexypcvDz8/P7Rq1QqrVq3CvXv3cPfuXfzyyy9o1aoVpk2bVlp1EhEREb0TrcLO6tWrERwcjGXLluHJkyc4f/48Lly4gOTkZCxevBjLli3DmjVrSqtWIiIiIq1pdRvrhx9+QGBgICZOnKhx3sjICJMmTUJOTg6WL1+OESNG6LRIIiIionelVc9ObGxsgTudv9anTx/ExsaWuCgiIiIiXdEq7BgYGCA7O7vQ6y9fvoSBgcE7FbJgwQIoFAr4+PiozwmCgICAADg4OMDMzAwdO3bMF6aysrLg7e0NOzs7WFhYoFevXtzGgoiIiNS0CjvNmzfHr7/+Wuj1tWvXolmzZloXcebMGfz8889o1KiRxvmgoCAsWrQIy5cvx5kzZ6BSqeDq6or09HR1Gx8fH2zduhWRkZE4fvw4MjIy0KNHD+Tm5mpdBxEREcmPVmFn6tSpWLBgAfz8/PDw4UP1+cTERPznP//BwoUL4evrq1UBGRkZGDp0KH755RfY2NiozwuCgCVLlmDmzJno27cvGjRogNWrV+P58+dYv349ACA1NRUhISH43//+BxcXFzRt2hTr1q3DpUuXcPDgQa3qICIiInnSKuz06NEDixcvxtKlS+Hg4ABbW1vY2tqicuXKWLp0Kb777jv06NFDqwImTJiA7t27w8XFReP87du3kZiYiK5du6rPmZiYoEOHDoiOjgYAxMTE4OXLlxptHBwc0KBBA3WbgmRlZSEtLU3jQURERPKk9d5Y3t7e+PTTT7Fp0ybcuHEDAFCrVi3069cPjo6OWj1XZGQkzp49izNnzuS7lpiYCACwt7fXOG9vb487d+6o2xgbG2v0CL1u8/rrC7JgwQJ8/fXXWtVKRERE+umddj2vUqUKvvrqq3znL1y4gGbNmhVrvEx8fDwmT56M/fv3w9TUtNB2b+6iLgjCW3dWf1sbf39/TJkyRX2clpamdVAjIiIi/aDVbaziEAShWO1iYmKQlJSE5s2bw9DQEIaGhoiKisKyZctgaGio7tF5s4cmKSlJfU2lUiE7OxspKSmFtimIiYkJrKysNB5EREQkTzoPO2/rdXmtS5cuuHTpEs6fP69+tGjRAkOHDsX58+dRo0YNqFQqHDhwQP012dnZiIqKQtu2bQG8mh1mZGSk0SYhIQGXL19WtyEiIqL32zvdxtIFS0tLNGjQQOOchYUFypcvrz7v4+ODwMBAODs7w9nZGYGBgTA3N8eQIUMAANbW1hg7diymTp2K8uXLw9bWFr6+vmjYsGG+Ac9ERET0ftIq7Lxt1tK/17/RBT8/P2RmZsLLywspKSlo1aoV9u/fD0tLS3WbxYsXw9DQEAMGDEBmZia6dOmC8PDwd17ckIiIiORFq7BTrly5Im9TFWfwcFGOHj2qcaxQKBAQEICAgIBCv8bU1BTBwcEIDg5+59clIiIi+dIq7Bw5cqS06iAiIiIqFVqFnQ4dOpRWHURERESlQqvZWIIg4LvvvkO7du3QsmVLzJgxAy9evCit2oiIiIhKTKuw8+2332L69OmwsLBApUqVsGjRIkyaNKm0aiMiIiIqMa3CTnh4OIKDg7F//35s374d27Ztw5o1a4q9kCARERFRWdMq7Ny5c0djo083NzcIgoAHDx7ovDAiIiIiXdAq7GRnZ8PMzEx9rFAoYGxsjKysLJ0XRkRERKQLWq+gPGvWLJibm6uPs7OzMX/+fFhbW6vPLVq0SDfVEREREZWQVmGnffv2+PvvvzXOtW3bFrdu3VIfl2RRQaL3VfXpu8QuIZ+4b7uLXQIRkU5oFXbeXOGYiIiISOp0vus5ERERkZRo1bMzd+7cYrWbPXv2OxVDREREpGtahZ2AgAA4ODigYsWKha6to1AoGHaIiIhIMrQKO+7u7jhy5AhatGiBMWPGoHv37jAwMCit2oiIiIhKTKsxO7t378atW7fQqlUr/Oc//0GVKlUwbdq0fDO0iIiIiKRC6wHKlSpVgr+/P/7++29s2LABSUlJ+Oijj9CuXTtkZmaWRo1ERERE70zrRQX/7aOPPkJcXByuXLmCc+fO4eXLlxorLBMRERGJ7Z2mnp88eRJffPEFVCoVgoODMXLkSDx48ABWVla6ro+IiIioRLTq2QkKCkJYWBiePHmCoUOH4vjx42jYsGFp1UZERERUYlqFnenTp6Nq1aoYMGAAFAoFwsLCCmzHvbGIiIhIKrTeG0uhUCA2NrbQNtwbi4iIiKSEe2MRERGRrHFvLCIiIpI1rcJOvXr1kJycrD4eN24cHj16pD5OSkqCubm57qojIiIiKiGtws61a9eQk5OjPo6MjER6err6WBAEvHjxQnfVEREREZVQiW5jFbQZKAcoExERkZRwzA4RERHJmlZhR6FQ5Ou5YU8OERERSZlWU88FQUCXLl1gaPjqyzIzM9GzZ08YGxsDgMZ4HiIiIiIp0CrszJkzR+O4d+/e+dr069evZBURERER6VCJws7bnDhxAi1atICJiYlWX0dE+qH69F1il5BP3LfdxS6BiCSmVAcoe3h44P79+6X5EkRERERFKtWwU9DUdCIiIqKyxKnnREREJGsMO0RERCRrDDtEREQka6UadrjgIBEREYlNq6nn2uIAZSKSKqlNm+eUeaLSo1XPzuHDh7VaJTk9PR01atTQuigiIiIiXdEq7Li6uiI5OVl93Lp1a66jQ0RERJKmVdh587ZUbGwssrKydFoQERERkS6JOhtrxYoVaNSoEaysrGBlZYU2bdpgz5496uuCICAgIAAODg4wMzNDx44dERsbq/EcWVlZ8Pb2hp2dHSwsLNCrVy/cu3evrN8KERERSZRWYUehUGjMsHrzWFtVqlTBt99+i7/++gt//fUXOnfujN69e6sDTVBQEBYtWoTly5fjzJkzUKlUcHV1RXp6uvo5fHx8sHXrVkRGRuL48ePIyMhAjx49kJub+851ERERkXxoNRtLEAR06dIFhoavvuz58+fo2bMnjI2NNdqdPXu2WM/Xs2dPjeP58+djxYoVOHXqFOrVq4clS5Zg5syZ6Nu3LwBg9erVsLe3x/r16+Hp6YnU1FSEhIRg7dq1cHFxAQCsW7cOjo6OOHjwINzc3Ap83aysLI3bb2lpacX7ByAiIiK9U6Jdz3v37q2zQnJzc7Fp0yY8e/YMbdq0we3bt5GYmIiuXbuq25iYmKBDhw6Ijo6Gp6cnYmJi8PLlS402Dg4OaNCgAaKjowsNOwsWLMDXX3+ts9qJiIhIukoUdnTh0qVLaNOmDV68eIEPPvgAW7duRb169RAdHQ0AsLe312hvb2+PO3fuAAASExNhbGwMGxubfG0SExMLfU1/f39MmTJFfZyWlgZHR0ddvSUiIiKSkHdeVPDixYu4fv06FAoFnJ2d0ahRo3d6ntq1a+P8+fN4+vQpNm/ejJEjRyIqKkp9/c0xQYIgvHWc0NvamJiYwMTE5J3qJSIiIv2iddg5ffo0xo4diytXrqinoisUCtSvXx8hISH46KOPtHo+Y2Nj1KxZEwDQokULnDlzBkuXLsW0adMAvOq9qVSpkrp9UlKSurdHpVIhOzsbKSkpGr07SUlJaNu2rbZvjYiIiGRIq9lYV65cQZcuXWBmZoZ169bh7NmziImJwdq1a2FiYoIuXbrgypUrJSpIEARkZWXByckJKpUKBw4cUF/Lzs5GVFSUOsg0b94cRkZGGm0SEhJw+fJlhh0iIiIC8A5jdlxdXbF582aN20RNmzbF4MGD0bdvXwQEBGDjxo3Fer4ZM2bAw8MDjo6OSE9PR2RkJI4ePYq9e/dCoVDAx8cHgYGBcHZ2hrOzMwIDA2Fubo4hQ4YAAKytrTF27FhMnToV5cuXh62tLXx9fdGwYUP17CwiIiJ6v2kVdo4ePYo9e/YUOB5GoVBgxowZ6NatW7Gf7+HDhxg+fDgSEhJgbW2NRo0aYe/evXB1dQUA+Pn5ITMzE15eXkhJSUGrVq2wf/9+WFpaqp9j8eLFMDQ0xIABA5CZmYkuXbogPDwcBgYG2rw1IiIikimtwk56enq+2VH/plKpNBb8e5uQkJAirysUCgQEBCAgIKDQNqampggODkZwcHCxX5eIiIjeH1qN2alevTpOnz5d6PU///wT1apVK3FRRERERLqiVdgZOHAgpkyZgsuXL+e7dunSJfj6+mLQoEE6K46IiIiopLS6jeXv74+DBw+iSZMmcHV1Rd26dQG8mqV18OBBtGzZEv7+/qVSKBEREdG70CrsmJqa4siRI1i8eDEiIiLUi//VqlUL8+bNw1dffcXF+oiIiEhStF5U0NjYGNOmTVMv+leUiIgI9OrVCxYWFu9UHBEREVFJaTVmR1uenp54+PBhab4EERERUZFKNey83k6CiIiISCylGnaIiIiIxMawQ0RERLLGsENERESyxrBDREREslaqYadatWowMjIqzZcgIiIiKpLW6+wAQGZmJg4cOIDr169DoVDA2dkZrq6uMDMz02hX0LYSRERERGVJ67CzY8cOfP7553j8+LHGeTs7O4SEhKBnz546K46IiIiopLS6jRUdHY3+/fujffv2OHHiBJKTk5GcnIzjx4/jk08+Qf/+/XHy5MnSqpWIiIhIa1r17MybNw+jR4/GypUrNc63bdsWbdu2haenJ7755hvs3r1bp0USERERvSutenZOnjyJiRMnFnp9woQJ7NkhIiIiSdEq7Lx48QJWVlaFXre2tkZWVlaJiyIiIiLSFa3CTq1atXD48OFCrx86dAg1a9YscVFEREREuqJV2Bk1ahR8fX0LHJOza9cu+Pn5YfTo0TorjoiIiKiktBqgPHnyZERHR6NHjx6oXbs26tatCwC4cuUKbty4gT59+mDy5MmlUigRERHRu9CqZ0epVGLTpk2IiIhArVq1cO3aNVy7dg116tTBr7/+is2bN0Op5A4UREREJB3vtILywIEDMXDgQF3XQkRERKRzWoUdpVIJhUJRZBuFQoGcnJwSFUVERESkK1qFna1btxZ6LTo6GsHBwRAEocRFEREREemKVmGnd+/e+c5du3YN/v7+2LlzJ4YOHYpvvvlGZ8URERERldQ7jyZ+8OABvvjiCzRq1Ag5OTk4f/48Vq9ejapVq+qyPiIiIqIS0TrspKamYtq0aahZsyZiY2Nx6NAh7Ny5Ew0aNCiN+oiIiIhKRKvbWEFBQVi4cCFUKhUiIiIKvK1FREREJCVahZ3p06fDzMwMNWvWxOrVq7F69eoC223ZskUnxRERERGVlFZhZ8SIEW+dek5ERKWn+vRdYpegIe7b7mKXQPRWWoWd8PDwUiqDiIiIqHS80wrKRERE2mCPFImJG1kRERGRrDHsEBERkawx7BAREZGsMewQERGRrDHsEBERkawx7BAREZGsMewQERGRrIkadhYsWICPPvoIlpaWqFixIvr06YO///5bo40gCAgICICDgwPMzMzQsWNHxMbGarTJysqCt7c37OzsYGFhgV69euHevXtl+VaIiIhIokQNO1FRUZgwYQJOnTqFAwcOICcnB127dsWzZ8/UbYKCgrBo0SIsX74cZ86cgUqlgqurK9LT09VtfHx8sHXrVkRGRuL48ePIyMhAjx49kJubK8bbIiIiIgkRdQXlvXv3ahyHhYWhYsWKiImJQfv27SEIApYsWYKZM2eib9++AIDVq1fD3t4e69evh6enJ1JTUxESEoK1a9fCxcUFALBu3To4Ojri4MGDcHNzy/e6WVlZyMrKUh+npaWV4rskIiIiMUlqzE5qaioAwNbWFgBw+/ZtJCYmomvXruo2JiYm6NChA6KjowEAMTExePnypUYbBwcHNGjQQN3mTQsWLIC1tbX64ejoWFpviYiIiEQmmbAjCAKmTJmCjz/+GA0aNAAAJCYmAgDs7e012trb26uvJSYmwtjYGDY2NoW2eZO/vz9SU1PVj/j4eF2/HSIiIpIIyWwEOnHiRFy8eBHHjx/Pd02hUGgcC4KQ79ybimpjYmICExOTdy+WiIiI9IYkena8vb2xY8cOHDlyBFWqVFGfV6lUAJCvhyYpKUnd26NSqZCdnY2UlJRC2xAREdH7S9SwIwgCJk6ciC1btuDw4cNwcnLSuO7k5ASVSoUDBw6oz2VnZyMqKgpt27YFADRv3hxGRkYabRISEnD58mV1GyIiInp/iXoba8KECVi/fj22b98OS0tLdQ+OtbU1zMzMoFAo4OPjg8DAQDg7O8PZ2RmBgYEwNzfHkCFD1G3Hjh2LqVOnonz58rC1tYWvry8aNmyonp1FRERE7y9Rw86KFSsAAB07dtQ4HxYWhlGjRgEA/Pz8kJmZCS8vL6SkpKBVq1bYv38/LC0t1e0XL14MQ0NDDBgwAJmZmejSpQvCw8NhYGBQVm+FiIiIJErUsCMIwlvbKBQKBAQEICAgoNA2pqamCA4ORnBwsA6rIyIiIjmQxABlIiIiotLCsENERESyxrBDREREssawQ0RERLLGsENERESyxrBDREREssawQ0RERLLGsENERESyxrBDREREssawQ0RERLLGsENERESyxrBDREREssawQ0RERLLGsENERESyxrBDREREssawQ0RERLJmKHYBREREUlV9+i6xS9AQ9213sUvQS+zZISIiIllj2CEiIiJZY9ghIiIiWWPYISIiIllj2CEiIiJZY9ghIiIiWWPYISIiIllj2CEiIiJZY9ghIiIiWWPYISIiIllj2CEiIiJZY9ghIiIiWWPYISIiIllj2CEiIiJZY9ghIiIiWWPYISIiIlkzFLsAIiIi0q3q03eJXYKGuG+7i/r67NkhIiIiWWPYISIiIllj2CEiIiJZY9ghIiIiWWPYISIiIllj2CEiIiJZEzXsHDt2DD179oSDgwMUCgW2bdumcV0QBAQEBMDBwQFmZmbo2LEjYmNjNdpkZWXB29sbdnZ2sLCwQK9evXDv3r0yfBdEREQkZaKGnWfPnqFx48ZYvnx5gdeDgoKwaNEiLF++HGfOnIFKpYKrqyvS09PVbXx8fLB161ZERkbi+PHjyMjIQI8ePZCbm1tWb4OIiIgkTNRFBT08PODh4VHgNUEQsGTJEsycORN9+/YFAKxevRr29vZYv349PD09kZqaipCQEKxduxYuLi4AgHXr1sHR0REHDx6Em5tbmb0XIiIikibJjtm5ffs2EhMT0bVrV/U5ExMTdOjQAdHR0QCAmJgYvHz5UqONg4MDGjRooG5TkKysLKSlpWk8iIiISJ4kG3YSExMBAPb29hrn7e3t1dcSExNhbGwMGxubQtsUZMGCBbC2tlY/HB0ddVw9ERERSYVkw85rCoVC41gQhHzn3vS2Nv7+/khNTVU/4uPjdVIrERERSY9kw45KpQKAfD00SUlJ6t4elUqF7OxspKSkFNqmICYmJrCystJ4EBERkTxJNuw4OTlBpVLhwIED6nPZ2dmIiopC27ZtAQDNmzeHkZGRRpuEhARcvnxZ3YaIiIjeb6LOxsrIyMA///yjPr59+zbOnz8PW1tbVK1aFT4+PggMDISzszOcnZ0RGBgIc3NzDBkyBABgbW2NsWPHYurUqShfvjxsbW3h6+uLhg0bqmdnERER0ftN1LDz119/oVOnTurjKVOmAABGjhyJ8PBw+Pn5ITMzE15eXkhJSUGrVq2wf/9+WFpaqr9m8eLFMDQ0xIABA5CZmYkuXbogPDwcBgYGZf5+iIiISHpEDTsdO3aEIAiFXlcoFAgICEBAQEChbUxNTREcHIzg4OBSqJCIiIj0nWTH7BARERHpAsMOERERyRrDDhEREckaww4RERHJGsMOERERyRrDDhEREckaww4RERHJGsMOERERyRrDDhEREckaww4RERHJGsMOERERyRrDDhEREckaww4RERHJGsMOERERyRrDDhEREckaww4RERHJGsMOERERyRrDDhEREckaww4RERHJGsMOERERyRrDDhEREckaww4RERHJGsMOERERyRrDDhEREckaww4RERHJGsMOERERyRrDDhEREckaww4RERHJGsMOERERyRrDDhEREckaww4RERHJGsMOERERyRrDDhEREckaww4RERHJGsMOERERyRrDDhEREckaww4RERHJGsMOERERyRrDDhEREckaww4RERHJmmzCzo8//ggnJyeYmpqiefPm+OOPP8QuiYiIiCRAFmFnw4YN8PHxwcyZM3Hu3Dl88skn8PDwwN27d8UujYiIiEQmi7CzaNEijB07Fp9//jnq1q2LJUuWwNHREStWrBC7NCIiIhKZodgFlFR2djZiYmIwffp0jfNdu3ZFdHR0gV+TlZWFrKws9XFqaioAIC0tTef15WU91/lzllRx3ifr1h3WXbaK+3MstdpZd9li3WWrNH6//vt5BUEouqGg5+7fvy8AEE6cOKFxfv78+UKtWrUK/Jo5c+YIAPjggw8++OCDDxk84uPji8wKet+z85pCodA4FgQh37nX/P39MWXKFPVxXl4ekpOTUb58+UK/RmxpaWlwdHREfHw8rKysxC6n2Fh32WLdZYt1ly3WXbb0oW5BEJCeng4HB4ci2+l92LGzs4OBgQESExM1ziclJcHe3r7ArzExMYGJiYnGuXLlypVWiTplZWUl2W+6orDussW6yxbrLlusu2xJvW5ra+u3ttH7AcrGxsZo3rw5Dhw4oHH+wIEDaNu2rUhVERERkVTofc8OAEyZMgXDhw9HixYt0KZNG/z888+4e/cuxo8fL3ZpREREJDJZhJ2BAwfiyZMnmDt3LhISEtCgQQPs3r0b1apVE7s0nTExMcGcOXPy3X6TOtZdtlh32WLdZYt1ly19rbsgCkF423wtIiIiIv2l92N2iIiIiIrCsENERESyxrBDREREssawQ0RERLLGsENERESyJoup5yQNeXl5CA8Px5YtWxAXFweFQgEnJyf0798fw4cPl+xWHEREJG+cek46IQgCevbsid27d6Nx48aoU6cOBEHA1atXcenSJfTq1Qvbtm0Tu8x3lpOTA0ND/m1ARO8vff4c1M+qZW7jxo3o06cPjI2NAQBxcXFwdHSEgYEBAOD58+dYvnw5/Pz8xCxTQ3h4OI4dO4ZDhw6hU6dOGtcOHz6MPn36YM2aNRgxYoRIFb6bK1euYNWqVfj111/x8OFDscshETVt2rRYvZNnz54tg2qKb8eOHcVq16tXr1KuRDtjxox5axuFQoGQkJAyqKb40tLSitVOyntNvUkOn4Ps2ZEgAwMDJCQkoGLFigBe/VCcP38eNWrUAAA8fPgQDg4OyM3NFbNMDV27dkXnzp0xffr0Aq8HBgYiKioK+/btK+PKtJeRkYHIyEiEhITgzJkzaN26Nfr164evvvpK7NLyefbsGRYuXFjgrUNfX1+Ym5uLXWI+9erVw/Hjx2FrawsAGDduHObPn48KFSoAeLWJb/Xq1fH8+XMxy8zn66+/Lla7OXPmlHIl2lEq3z40U6FQSOrzBAA+/fTTQq/l5ubi4MGDyMrKklzdSqWyyFAsCIIk/73fpE+fg8XBsCNBSqUSiYmJ6rBjaWmJCxcuSDrsqFQq7N27F02aNCnw+rlz5+Dh4ZFvd3opOX78OFatWoXNmzfDyckJV65cQVRUFNq1ayd2aQXKzs5G27ZtcfnyZXh4eGjcOty7dy+aNWuGY8eOwcjISOxSNbz5/V1QmK9UqRLy8vLELJMkavv27ZgxYwYePHiAadOmFfoHlliioqKK1a5Dhw6lXMm70bfPweLibSzSieTkZNjb2xd63d7eHikpKWVYUfEFBQUhNDQUGRkZGDx4MI4fP47GjRvDyMgINjY2YpdXqBUrVuDevXu4cOECateurXHt2rVr6NixI3766Sd4e3uLVGHxFPT3lr4NZk9JScG6desQEhKC8+fPi12OLJ04cQLTpk3DuXPnMHHiREyfPl2SP5/FCTGPHj0qg0q0o6+fg8XFsEM6kZubW+TANQMDA+Tk5JRhRcU3Y8YMTJs2DXPnzlWPi9IHW7ZswaxZs/IFHQCoU6cOZs6cid9++03yYUefHTx4ECEhIdi2bRvs7OzQt29fsUvKR1/H7LwWGxuL6dOnY+/evRgxYgQiIyNRpUoVscvSmiAI2LNnD1atWoVdu3YhKytL7JI06OvnYHEx7EjUvn37YG1tDeDVlO5Dhw7h8uXLAICnT5+KWFnBBEHAqFGjCt0dV2o/2P82d+5chIeHY+3atRg8eDCGDx+OBg0aiF3WW125cgUdO3Ys9HqnTp0wd+7csiuomBQKRb6eG33qybl79y7CwsIQFhaGjIwMpKSkYOPGjejXr5/YpRWoT58+GscKhSJfb5oUx5DEx8dj9uzZWLduHXr06IGLFy+ibt26YpeltVu3biE0NBSrV69GRkYGunfvjsjISLHLykdfPweLi2N2JEgfBxSOHj26WO3CwsJKuZJ3FxUVhdDQUGzevBkffvghYmNjJX2v2sjICPHx8VCpVAVeT0hIQLVq1ZCdnV3GlRVNqVSiQYMG6p7Aixcvok6dOurZhzk5OYiNjZXU9zfwapbkqlWrcOLECXTr1g3Dhg2Dh4cHLCwscOHCBdSrV0/sEovlzTGAUmVubg6FQgFvb2+0bdu20HZS7JF68eIFfvvtN6xatQqnTp2Cq6sr9uzZg/Pnz0s+QOjb52BxMewQvSE9PR2//vorwsLCEBMTg5YtW6J///6YMmWK2KVpMDAwQGJionoW05ukOJAd0N9ZTYaGhvDz84O/vz8sLS3V542MjBh2SoE+/tEHAF5eXoiMjETt2rUxbNgwDBo0COXLl9e77xN9+RwsLoYdPfX8+XNJTisuSlJSknoGjr64dOkSQkJCsH79eiQlJYldjoY3e0jeJNUeEn01btw4bNy4EfXr18fw4cMxcOBA2NjY6N0vMX0JO/rK0NBQPUtMn0JxjRo1cObMGZQvXz7fNSl/DhYXw46eefHiBX744Qd89913kprGbW5ujjt37qh7Gdzd3REWFoZKlSoBkG4vw5sEQcCTJ0+gUCg0fuhfvnwpuSnc+tpDos8yMzOxceNGhIaG4s8//4Sbmxt27dqlF7cnXmPYKV3r169HWFgYTp48ie7du2P48OFwd3eHmZmZpMPOm0tCFESKn4PFxbAjQdnZ2fj666+xf/9+GBkZwc/PD3369EFYWBhmzpwJhUKBiRMnwt/fX+xS1YqzNpCU105JTEyEn58fduzYgfT0dACv1n/59NNPsWDBgiKn1ZN2OnXq9NYByQqFAocOHSqjit7NjRs3EBoaijVr1qgHnvbv31+SM7L+zcrKChcuXICTk5PYpRTLpk2bEBERgevXr0OhUMDZ2RlDhgxB//79xS6tSHFxcQgLC0N4eDieP3+O5ORkbNiwQbJ1Fyfs6DOGHQmaMWMGfvjhB7i6uuLEiRN4/PgxxowZg6NHj2LGjBkYMmSI5NK1Pi6E+FpaWhqaNGmCjIwMDB06VL0435UrVxAREQEbGxucPXsWH3zwgdilFpuU130pagXWtLQ0RERESHJl3MLk5eVh165dCAkJwZ49eyQ389DGxkYjXD59+hRWVlb5xsQkJyeXdWlFysvLw+DBg7Fp0ybUqlVL/XN57do1/PPPP/jss88QEREh+Zl8giBg3759CA0NxY4dO9RLFCxbtkzs0jQolUocPnxYvbJ5YRo1alRGFekWp55L0MaNGxEeHo5PP/0UFy5cQNOmTZGWlobY2Fi93YRNypYuXQoDAwPExsbmG+z73//+F+3atcOyZcswY8YMkSosPn1Y92Xx4sX5zuXk5OCHH37A/PnzUblyZXzzzTciVPZulEolevbsiZ49e0pyPMOSJUvELuGdLFmyBAcPHsSOHTvQo0cPjWs7duzA6NGjsXTpUvj4+IhTYDEpFAq4u7vD3d0dT548wdq1ayU7K7VLly6FLvKpL9tcFIY9OxJkYmKCmzdvqhfOMjU1xalTpwrdikEK3pwZ9GZXuZR7dlq3bg1PT89Cp8+Hhobil19+wcmTJ8u4suLRt3Vf3vTrr79i9uzZyMzMxH//+1+MGzdOkqH+2LFjxWrXvn37Uq5Et16+fImEhARUrVpV7FI0NGrUCD4+PoVuCBoSEoIlS5bg0qVLZVyZPCmVSpw+fbrQ2Z2vVatWrYwq0jGBJEehUAgPHz5UH3/wwQfCrVu3RKzo7RQKhVCuXDnBxsZGsLGxERQKhWBtba0+LleunKBUKsUus0A2NjbCtWvXCr1+9epVwcbGpgwrKp4NGzYIrq6ugrm5udC/f39h27ZtQlZWlmBoaCjExsaKXd5b7dmzR2jcuLFgZWUlzJ07V8jIyBC7pCIpFIpCH0qlUlAqlYKBgYHYZWrt/PnzkvzZNDU1Fe7cuVPo9bi4OMHU1LQMKyq+69evC7/99pv6c/v3338XPvnkE6FFixbCvHnzhLy8PJErzO/N3ztyI70/nwgAMHv2bPXU8uzsbMybN0+9ovJrixYtEqO0Akm1W7Y40tLSUK5cuUKvlytXDmlpaWVXUDENGTIEfn5+2Lx5s8YUV6k7ffo0pk2bhlOnTmH8+PE4ePAg7OzsxC7rrQrb2+358+dYunQpli1bxhlOOmRmZoanT58W2uOUlpYGMzOzMq7q7bZu3YoBAwaodz//+eefMW7cOHTq1AlWVlYICAhQT0/XN48ePXprz49U8TaWBHXs2LFYs1UOHz5cRhXJm74uzqev674olUqYmZnB09MT1atXL7TdpEmTyq6od5CXl4fQ0FB8/fXXUCqVCAgIwMiRI4u1GJ6UXLhwAc2aNZPc93f37t1RtWpVrFixosDr48ePR3x8PHbt2lXGlRWtRYsWcHNzw7x58xAeHo4JEyYgMDBQPbbo559/xuLFi3H16lVxC31Dp06dsHXr1nx/+AkS39OruBh26L2nVCphbW1daMAUBAFpaWmS+2UA6Oe6L9WrVy9WmL9161YZVaS9LVu2YMaMGXj06BH8/f3h7e1d6L5wUifVsBMdHY2OHTuiT58+8PX1Vc/Gunr1Kv73v/9h+/btOHLkiOS2MbC0tMT58+fx4YcfIi8vD8bGxho/j3FxcahXrx6eP38ucqVFK2hPr379+uHTTz8Vu7R3wttYeuDx48f5FrmTGicnp2L9Art582YZVVR8+nwLzszMDCNHjsTIkSPV67789ddfaNeunWTXfYmLixO7hHcWFRWFadOm4dKlS5g8eTKmTZuW7/ay1Fy8eLHI63///XcZVaKdtm3bYsOGDRg3bhw2b96scc3GxgYRERGSCzoA8OzZM/Vt5de9mP9e7d7MzEyyvSMF7emVkJAg6T+eios9OxL19OlTzJw5Exs2bFCPFbCxscGgQYMwb968IseYiGHp0qWFXouLi8PKlSv1au0UfSb1dV/0Vbdu3XDo0CGMHj0aAQEBhW7AKjWvx44U9FGvD1OKnz9/jn379uHGjRsAgFq1aqFr166S3S5HX2emymVPr8Iw7EhQcnIy2rRpg/v372Po0KGoW7euuvt2/fr1cHR0RHR0NGxsbMQutUjJycn45ptvsGLFCrRq1QoLFy5E69atxS7rvSLF/cjmzp1b4Hlra2vUrl0bXbt2leS4F6VSCUNDQ1hYWBTZiym1xfnu3LlTrHb6NKX434F+27ZtYpej4c3b4m8u4ijV2+L6uqdXcfE2lgTNnTsXxsbGuHnzZr5tCubOnYuuXbti7ty5BS7OJgWZmZlYtGgRvvvuO1SvXh1btmxBt27dxC6rUG+uMFsYqf0Se+3JkyfqW5zx8fH45ZdfkJmZiV69euGTTz4Rubr8tm7dWuD5p0+f4v79+6hfvz727dsnuZCmr7c79SnEvM3rW7WrV69GSkoK3NzcxC4pH339PlmzZo16P8N/7+klF+zZkaDq1atj5cqVhf4g7927F+PHj5fc2Ifc3Fz88ssv+Prrr2Fqaoq5c+di2LBhkl/OffXq1cVqN3LkyFKuRDuXLl1Cz549ER8fD2dnZ0RGRsLd3R3Pnj2DUqnEs2fP8Ntvv6FPnz5il1psCQkJGDJkCD788EOsWrVK7HJkISgoCN7e3upp2seOHUOrVq3UA6rT09Mxbdo0/Pjjj2KWWajXg/BDQkJw6tQp5ObmYvHixRgzZoxebeGiL/RtT69iK/OVfeitjI2Nhfj4+EKvx8fHCyYmJmVY0dtt2LBBcHZ2FipWrCgsWbJEyMrKErsk2XN3dxd69Ogh/PHHH4Knp6dQuXJlYfTo0UJubq6Qm5sreHl5Ca1atRK7TK0dP35ccHJyErsM2VAqlRqLxVlaWgo3b95UHycmJkpyUcE///xT+OKLLwQrKyuhRYsWwpIlS4TExES9WTRT3+Xl5Ql79uwRPvvsM8HExESoXLmy4O3tLXZZ74y3sSTIzs4OcXFx6u0i3nT79m3JzcwaNGgQzMzMMHjwYNy5cwfTp08vsJ2UFkJ8U2ZmJg4cOKDeXblWrVpwcXGR5MJlAHDmzBkcPnwYjRo1QpMmTfDzzz/Dy8tLPTbA29tbL8dIVa5cWZJ7TOnrjEPhjc77N4+lqm3btvD29sbp06dRu3ZtscsptuIuLCnlpRUAzT29kpOTsWbNGoSHh4td1jtj2JEgd3d3zJw5EwcOHICxsbHGtaysLMyaNUty91Lbt2//1g96Kd/O2rFjBz7//HM8fvxY47ydnR1CQkLQs2dPkSorXHJysnpG0AcffAALCwuNHYttbGyQnp4uVnnv7MKFC0UuNiiWojac/PeMQ9KNzp07IyQkBElJSRg+fDjc3Nwk/RnyWlxcHKpVq4YhQ4ZIbtxZUb7//nv4+voWeM3W1hZjxoxBZGRkGVelQ2J3LVF+8fHxgr29vVC1alVh4cKFwvbt24Xt27cLCxYsEBwdHYWKFSsKd+/eFbtM2Thx4oRgZGQk9OvXT4iOjhZSUlKElJQU4cSJE0Lfvn0FY2NjITo6Wuwy81EoFEJSUpL6+M091KR6eyI1NbXAx927d4XNmzcL1atXF+bNmyd2mcXy5MkTwcfHRzAxMRHat28vnDx5UuyS8ilorz19uI0lCIJw9+5d4euvvxaqV68u2NvbC5MmTRIMDQ2FK1euiF1aoTZs2CC4u7sLpqamwqeffirs3LlTyM3NFbustzI1NRVCQ0MLvJaWlia0adNGqFu3bhlXpTscoCxRt2/fhpeXF/bv36/udlYoFHB1dcXy5ctRs2ZNkSssmj4shPhat27d4OjoiJUrVxZ43dPTE/Hx8di9e3cZV1Y0pVIJDw8P9UDTnTt3onPnzrCwsADwqhdw7969kpvi+nrdl4IoFAp4enpiyZIlMDIyKuPKiu/NGYeBgYGSnXGoVCoxb9489WDeadOm4T//+Y96P7L09HTMnj1bct8nbzpw4ABCQ0Oxbds2ODo6on///ujfvz+aNWsmdmkFun//PsLDwxEeHo5nz55hxIgRGDt2LJydncUurUC//fYbhg8fjoiICI1JDRkZGejatSuePHmCqKgovVlf6k0MOxKXkpKiXkyrZs2asLW1RUpKCnbu3IkRI0aIXJ0mfVsI8TUbGxscO3YMDRs2LPD6xYsX0aFDh0I3ghTL6NGji9VOalNho6KiCjxvZWUFZ2dnSc+w0ccZh8XZngN49QeWPkhJScG6desQGhqKixcvSj6kAa++5wMCAnDs2DE8fvxYsmukrVq1CpMmTcKuXbvQqVMnZGRkwN3dHUlJSYiKikKlSpXELvHdidqvRO/k/Pnzkut2fvLkiVCrVi3BwsJCGDdunLB48WJh0aJFwhdffCFYWFgIderUEZKTk8Uus0CmpqZCXFxcodfj4uIEMzOzMqxI3p49eyZ4eXkJDg4OQoUKFYTBgwcLjx49Erust+KMQ+mJiYkRu4QiZWZmCmvXrhU6deokmJmZCQMHDhRevHghdllFWrhwoWBlZSUcOXJE+Pjjj4UPP/xQuHfvnthllRgHKJNO6PNCiLVq1cLhw4cL7Sk5dOiQ5G8bvknKK8zOmTMH4eHhGDp0KMzMzLB+/Xp8+eWX2LRpk9ilFUmfZxzm5eUhPDwcW7ZsQVxcHBQKBWrUqIF+/fph+PDhku2ZSktLg5WVFQBg9+7dyMnJUV8zNDSU7K3DP//8EyEhIdiwYQM+/PBDjBkzBps3b5Zsj86/+fn5ISUlBV26dEH16tURFRWFypUri11WiTHskE5s27YNK1euzBd0AEClUiEoKAjjx4+XZNgZNWoUfH19YW9vn+/Dc9euXfDz88PMmTNFqk47+rDC7JYtWxASEoJBgwYBAIYOHYp27dohNzcXBgYGIldXOH2dcSgIAnr27Ik9e/agcePGaNiwoXr7mVGjRmHLli2SC8QA8Pvvv2PWrFk4d+4cAGDgwIF49uyZ+rpCoZDkYnf169dHUlIShgwZgj/++AONGjUSu6RieXPDYCMjI9jZ2WHSpEka57ds2VKWZekMx+zooQsXLqBZs2aSuldtYmKCmzdvFro20L1791CzZk28ePGijCt7u7y8PAwcOBCbN29G7dq1UbduXQDAlStXcOPGDfTp0webNm2S5H5NgP6tMGtsbIzbt29r/LVoZmaG69evw9HRUcTK5CksLAyTJ0/G9u3b0alTJ41rhw8fRp8+fbB8+XLJjQHs1asXevfujbFjxwIALC0tceHCBfU6NkFBQTh69KgkJw5YWFjA0NBQr/ZQ09cxgMXFnh0JWrZsWZHX79+/X0aVFJ8+LoT4mlKpxKZNm7BhwwasX78e165dAwDUqVMHAQEB6h4IqTl9+jRWrVqFDRs2oFatWhg2bBg2bdqEKlWqwMXFRZJBB3g1yPfN9aMMDQ01blGQ7kRERGDGjBn5gg7wai2b6dOn49dff5Vc2Ll48SJmz55d6HUPDw98//33ZVhR8ehrGNDXuouLPTsS5OTkVKx2Upo9MXbsWPzzzz+FLoTo5uaGDz/8ECEhISJVKD+Ghobw9vbG+PHjNVaYlfouxW9OmQfyT5sHpNddXq9ePRw/fly9cOO4ceMwf/58VKhQAcCrHearV6+O58+fi1lmPiqVCnv37kWTJk0KvH7u3Dl4eHggMTGxbAt7C1NTU1y9elX9efjXX3+hcePG6iUJbt++jTp16nAhxzJy9epVdO/eXfIrPxeGPTsSJKUQU1xff/01WrRoAWdnZ0yYMAF16tQB8OpW0I8//oisrCysXbtW5CoLVtS6L68pFArJ9Tzo6wqzBW2oOmzYMBEq0c61a9c0vgciIyMxffp0ddgRBEGSt2mTk5MLHEv3mr29veSWVQBerdp78+ZNddhp0aKFxvUbN25orBhOpSs7Oxt37twRu4x3xrCjh548eYK1a9cWuXx9WatSpQpOnjwJLy8v+Pv7F7gQolTHY2zdurXQa9HR0QgODpbkfkL79+9HfHw8wsLC8OWXXyIzMxMDBw4EIM2Bsq/Jpbu8oO8JKf675+bmwtCw8I96AwMDyQV54NWA8GXLlsHFxaXA68uWLUP79u3LuKq3K+yPJysrK9SuXRt+fn75BgNT6eNtLD0hCAL279+PkJAQbN++HVZWVnj06JHYZRWooIUQ9c21a9fg7++PnTt3YujQofjmm29QtWpVscsqUkErzPbr1w/NmzcXuzRZUCqVSExMVO939OaA2YcPH8LBwUFSEweAgm8b/ptUV9o+d+4c2rRpg549e8LPzw+1atUCAPz9999YuHAhdu3ahejoaMmtoLx9+/YCzz99+hSnT59GWFgYVq9ejc8++6yMKysZKU6M0QbDjsTFxcUhNDQU4eHhuH//PoYOHYoRI0agU6dOkp6mq68ePHiAOXPmYPXq1XBzc8OCBQvQoEEDscvSij6uMKsPDAwMkJiYqL5tZWlpiYsXL6pvs0g17OjzLJvt27fj888/zzdzycbGBqtWrdLY1kBf/PDDD1izZg3+/PNPsUvRCsMO6VxWVha2bNmCVatWITo6Gh4eHhgyZAgGDx4s2YGnxe2Wldqg09dSU1MRGBiI4OBgNGnSBAsXLsQnn3widlklFhQUBD8/P7HLkAWlUokGDRqobwldvHgRderUUQ/Iz8nJQWxsrN7+MpCq58+fY9++fereYmdnZ3Tt2lVjMLs+uXHjBlq2bCm5cVI2NjZF3obNycnBs2fP9Pb7m2N2JKhy5cqoV68ehg0bht9++0296ubgwYNFrqxwVlZWkhyvUBxBQUFYuHAhVCoVIiIi0Lt3b7FLKracnBz8/fffMDIyUnfzA6/+Ip4zZw6uXr3KsKMjc+bM0Tgu6PukX79+ZVXOe8Pc3Byffvppgdfu37+vd6v7ZmZmwtTUVOwy8lmyZInYJZQq9uxIkI2NDRo1aoRhw4Zh4MCB6uXSpT6lWF8plUqYmZnBxcWlyFuDUuuVunLlCnr06KGeIdG7d2+sWLECAwYMwIULF/D5559j8uTJkh0YTvSuEhMTMX/+fKxatQqZmZlil6MVb29v3Lx5U3KLIcode3YkKCEhAZs3b0ZISAgmT54MDw8Pye+sbGBggISEBPXgTX0yYsQISf/bFmb69OlwcnLCsmXL8Ouvv2LDhg24fPkyhg0bht9//x2WlpZil0j0zp4+fYoJEyZg//79MDIywvTp0zFx4kQEBATg+++/R/369REaGip2mflMmTKlwPOpqan466+/cPPmTfzxxx9lXFXxZWZm4sCBA7h+/ToUCgVq1aoFFxcXmJmZiV1aibBnR+Ju3rypHr1///59DB48GKNGjULnzp0lNUD5zZkqVPpUKhV2796NZs2a4enTp7C1tcXKlSvxxRdfiF2aLDVt2rRYofjs2bNlUI38eXl5YefOnRg4cCD27t2Lq1evws3NDS9evMCcOXPQoUMHsUssUEErVQOvbvXXqVMHXl5eqFatWhlXVTw7duzA559/jsePH2uct7OzQ0hICHr27ClSZSXHsKMn8vLysHfvXoSGhmLnzp2wtLTM9w0pJoadsqdUKpGQkKBeMO6DDz7A2bNnNcbukO58/fXX6v8WBAELFizA+PHj8y2t8ObYHno31apVQ0hICFxcXHDr1i3UrFkTkyZNkv3YErFER0ejY8eO6NWrF6ZOnaqxR+D//vc//P777zh69CjatGkjcqXvhmFHDz169Ahr164ttLtUDEqlEqtXr4a1tXWR7Xr16lVGFcnfm1OhrayscOHChWJvN0Il8+Y6O6RbRkZGuHPnDhwcHAC8Gqh8+vRpyS8FMWbMmGK1k9otuG7dusHR0RErV64s8Lqnpyfi4+P1dqwRw44eSE9P11itValUSm6Tx+LsCK5QKPR22qIUKZVKWFtbq2+tPH36FFZWVvn+v5Da7spywbBTut62rpFUKZVKVKtWDU2bNi1y5fWiVm4Xg42NDY4dO4aGDRsWeP3ixYvo0KGD5KbMFxcHKEvQ+fPnMXPmTOzatQsA4ODgoLG5oEKhwKlTp/LtFSM23sYqW1JcBI5IVwRBwKhRo9QrP7948QLjx4/Pt76O1GZJjh8/HpGRkbh16xbGjBmDYcOG6cUq8i9evFDP/C2ItbW1Xm+6yp4dCRo7dixq1qwJf39/AK/+olm5ciUqV64MQRAQGhoKQRAktbGmPs/GInoX7NkpXfq88vPrhWFDQ0MRHR2N7t27Y+zYsejatatkZ342btwYPj4+hf67h4aGYsmSJbh48WIZV6Yb7NmRoBMnTmDUqFEa51q3bq3+UDUzM8OAAQNEqKxwzMxl7/Tp02jevLl6Vp4gCBofpFlZWdi+fbvkvlf01bJlyzSOc3JyEB4eDjs7O43zkyZNKsuyZEuKIaa4TExMMHjwYAwePBh37txBeHg4vLy88PLlS1y5ckVywxAAYNSoUfD19YW9vT26deumcW3Xrl3w8/PDzJkzRaqu5Bh2JCg+Pl5j08m5c+dqfKBWqlQJDx8+FKO0Qo0cOVLv12HQN23atNHoTbO2tsb58+fVofjp06cYPHgww46OLF68WONYpVLl611VKBQMO6RBoVBAoVBAEATk5eWJXU6hJk+ejOjoaPTo0QO1a9fWmI1148YN9OnTByNHjhS5ynfHsCNBJiYmuHfvnnothq+++krjenx8PMzNzcUorVD6/FeYvnqzN62g3jX2uOnO7du3xS7hvdKpU6cCb/lYW1ujdu3amDBhgmRXB//3bazjx4+jR48eWL58Odzd3Ys1mUMMixYtwqZNm7BhwwZERETg2rVrAIA6deogICAA3bp1Q9euXXHq1CmRK303DDsS1LRpU2zbtg3t2rUr8PqWLVvQtGnTMq6qaEql8q33ohUKBXJycsqoIgIg2fEB+ujw4cOYOHEiTp06lW8gZ2pqKtq2bYuffvpJFhvISkGTJk0KPP/06VPs3r0by5cvx/HjxwttJxYvLy9ERkaiatWqGD16NCIjI1G+fHmxy3qrWbNmoXz58hg9ejQGDhyocS09PR1ubm5IS0sTqbqSY9iRIC8vLwwaNAjVq1fHl19+qf5LIDc3Fz/++COCg4Oxfv16kavUtGXLlkJ/sUZHRyM4OJi9DKTXlixZgi+++KLAGSvW1tbw9PTEokWLGHZ05M3bhm+aMGECZsyYIbl1X3766SdUrVoVTk5OiIqKQlRUVIHtpDaLbO3atRg2bBhsbGzQp08f9flnz57B3d0dT548wbFjx8QrsIQYdiSoX79+mDJlCry9vTFjxgzUqFEDCoUCN2/eREZGBqZMmYL+/fuLXaaGf/9wvHbt2jX4+/tj586dGDp0KL755puyL0zmrly5gsTERACvblldu3YNGRkZACCpFbbl4MKFC1i4cGGh17t27Yrvv/++DCt6v3l6esLNzU3sMvLR1732+vfvj6dPn2LIkCHYtWsXOnXqhIyMDLi7u+PRo0eIiopSr9aujzj1XMJOnTqFiIgI3LhxAwDg7OyMwYMHo3Xr1iJXVrQHDx5gzpw5WL16Ndzc3LBgwQLJr3qqj17fOizoR/j1eS7kqDumpqa4fPkyatasWeD1f/75Bw0bNtS7Xbj11Y0bN9CyZUu9XeROqoKCgjB//nxs374ds2bNQkJCAqKiolC5cmWxSysR9uxIWOvWrSUfbP4tNTUVgYGBCA4ORpMmTXDo0CF26ZciDpgtW5UrV8alS5cKDTsXL15EpUqVyriq99f+/fu5D1wp8PPzQ0pKCrp06YLq1avLIugADDuSdPfu3WK1+/f0dLEFBQVh4cKFUKlUiIiIQO/evcUuSfakunOyXHXr1g2zZ8+Gh4cHTE1NNa5lZmZizpw56NGjh0jVyc+OHTsKPJ+amoozZ84gJCQE4eHhZVuUjPXt21fj2MjICHZ2dvmWUpDaWKPi4m0sCSpsZtO/F42T2swmpVIJMzMzuLi4qBe5K4i+/qBI2Y0bN7B9+3bExcVBoVDAyckJffr04cq+Ovbw4UM0a9YMBgYGmDhxImrXrg2FQoGrV6/ihx9+QG5uLs6ePavX4xqkpLAp2paWlqhTpw58fX3x2WeflXFV8qXPK1YXB8OOBF24cKHA84IgIDIyEsuWLcMHH3yApKSkMq6scKNGjSrWoDx9/UGRqgULFmD27NnIy8tDxYoVIQgCHj16BAMDAwQGBsLX11fsEmXlzp07+PLLL7Fv3z71WCmFQgE3Nzf8+OOPqF69urgFElGBGHb0xMGDBzF9+nRcv34dU6ZMga+vrySXHKeyc+TIEbi4uGDWrFmYPHkybGxsALza5XzJkiUIDAzE4cOH0b59e5ErlZ+UlBT8888/EAQBzs7O6n970p0XL17g4MGD6luD/v7+GhtRGhoaYu7cufluKRIVhGFH4mJiYjB9+nT88ccf+PzzzzF79my93WwzKSlJb2uXooEDB6JcuXJYuXJlgdfHjRuH9PR0RERElHFlRCW3cuVK/P7779i5cyeAV7ev6tevr96W5tq1a/Dz88u3wjxRQaS5bjXhn3/+wcCBA9GqVStUqFABV65cwfLlyyUbFszNzfHo0SP1sbu7OxISEtTHDx8+5EwVHTt9+jSGDx9e6PXhw4fr7dLuRL/++ivGjBmjcW79+vU4cuQIjhw5gu+++w4bN24UqTrSNww7EuTl5YX69esjNTUVf/31F9avXy/5waYvXrzQWO/lxIkT+dYbYSeibj18+LDIMSJOTk7qBQeJ9M3169c1ppabmppqDFpu2bIlrly5IkZppIc49VyCfvrpJ5iamiIpKSnfXzb/dvbs2TKsquT0cVVRKXvx4gWMjY0LvW5kZITs7OwyrIhId1JTU2Fo+P+/ov7dcwwAeXl5GmN4iIrCsCNBc+bMEbsE0hOrVq0qdKB6enp6GVdDpDtVqlTB5cuXUbt27QKvX7x4EVWqVCnjqkhfcYAy6YSBgQESExNRoUIFAICVlRUuXLgAJycnAK9uuTg4OHDrAh2qXr16sXrLuNIy6aPJkyfj4MGDiImJKXARxxYtWsDFxQVLly4VqULSJww7eiYlJQXr1q1DSEgIzp8/L3Y5akqlEtbW1upfvk+fPoWVlZX6HrsgCEhLS2PYIaJiefjwIZo0aQJjY2NMnDgRtWrVgkKhwLVr17B8+XLk5OTg3LlzXMSRioW3sfTEwYMHERISgm3btsHOzi7f0t5i42KBZS84OBje3t5il0FUKuzt7REdHY0vv/wS06dP11jE0dXVFT/++CODDhUbe3Yk7O7duwgLC0NYWBgyMjKQkpKCjRs3ol+/fmKXRhJga2uL5s2bIywsjGMXSNaSk5Pxzz//AABq1qwJW1tbkSsifcOp5xK0ceNGdO3aFXXr1sXly5exdOlSPHjwAEqlEnXr1hW7PJKIy5cvw8TEBA0bNsTatWvFLoeo1Nja2qJly5Zo2bIlgw69E/bsSJChoSH8/Pzg7+8PS0tL9XkjIyNcuHAB9erVE7G6ghV3HaBbt26VciXvn/DwcEyZMgUdO3bEf//7X43pugDQqFEjkSojIpIGjtmRoDFjxuDHH39EVFQUhg8fjoEDB0p+7524uDhUq1YNQ4YMkewqz3I1atQoVKlSBe7u7ti+fTsEQYBCoVD/LweFE9H7jj07EpWZmYmNGzciNDQUf/75J9zc3LBr1y6cP38eDRo0ELu8fDZu3IiwsDAcPXoUHh4eGDNmDLp166ax4imVjkWLFmHWrFn47LPPMGvWrHw9O9WqVROpMiIiaWDY0QM3btxASEgI1q5di4yMDHTv3h39+/eX3IwsALh//z7Cw8MRHh6OZ8+eYcSIERg7diycnZ3FLk12bt26hREjRuDmzZv46aef0Lt3b7FLIiKSJIYdPZKXl4fdu3dj1apV2LNnj+SXSo+KikJAQACOHTuGx48fS/5WnL754IMP4ObmhpUrV8LOzk7scoiIJIthR8KePHmC8uXLAwDi4+Pxyy+/IDMzEz179kSdOnUkOzbmxYsX+O233xAaGopTp06hV69eWL16NUxMTMQuTVbWrVuHXr16vbWdlZVVGVRDRCRdDDsSdOnSJfTs2RPx8fFwdnZGZGQk3N3d8ezZMyiVSjx79gy//fYb+vTpI3apGv7880+EhIRgw4YN+PDDDzFmzBgMHTqUPTqlRKlUFrldBAcoExG9wrAjQR4eHjA0NMS0adOwbt06/P777+jatStWrVoFAPD29kZMTAxOnTolcqX/r379+khKSsKQIUMwduxYTncuA1FRUer/FgQB3bp1w6pVq1C5cmWNdh06dCjr0oiIJIVhR4Ls7Oxw+PBhNGrUCBkZGbCyssLp06fRokULAMC1a9fQunVrPH36VNxC/0WpVMLCwgKGhoZF9jYkJyeXYVXvF0tLS1y4cKHYax4REb0vuM6OBCUnJ0OlUgF4NQjVwsJCY9VQGxsbpKeni1Vegbg3FhERSRXDjkS92TtSVG+JFIwcOVLsEoiIiArEsCNRo0aNUs9eevHiBcaPHw8LCwsAkPyUcxKP1EMxEZEYOGZHgkaPHl2sdrx19H57c1HJnTt3onPnzupQ/NqWLVvKsiwiIslh2CHSUwzFRETFw7BDREREssZdGkknatSogSdPnohdBhERUT4MO6QTcXFxXKmXiIgkiWGHiIiIZI1Tz0lnrly5gsTExCLbcBsJIiIqaxygTDrxelPKgr6dXp/nppRERCQG9uyQzvz555+oUKGC2GUQERFpYM8O6YRSqURiYiIqVqwodilEREQaOECZiIiIZI1hh3SiQ4cOMDY2FrsMIiKifHgbi3QqMzMTBw4cwPXr16FQKODs7AxXV1eYmZmJXRoREb2nOECZdGbHjh34/PPP8fjxY43zdnZ2CAkJQc+ePUWqjIiI3me8jUU6ER0djf79+6N9+/Y4ceIEkpOTkZycjOPHj+OTTz5B//79cfLkSbHLJCKi9xBvY5FOdOvWDY6Ojli5cmWB1z09PREfH4/du3eXcWVERPS+Y9ghnbCxscGxY8fQsGHDAq9fvHgRHTp0QEpKShlXRkRE7zvexiKdePHiBaysrAq9bm1tjaysrDKsiIiI6BWGHdKJWrVq4fDhw4VeP3ToEGrWrFmGFREREb3CsEM6MWrUKPj6+hY4JmfXrl3w8/PD6NGjRaiMiIjedxyzQzqRl5eHgQMHYvPmzahduzbq1q0L4NVO6Ddu3ECfPn2wadMmKJXM10REVLYYdkinNmzYgIiICFy/fh3Aq9tbgwYNwqBBg0SujIiI3lcMO0RERCRrvKdAREREssbtIkgnlEolFApFkW0UCgVycnLKqCIiIqJXGHZIJ7Zu3VrotejoaAQHB4N3TImISAwcs0Ol5tq1a/D398fOnTsxdOhQfPPNN6hatarYZRER0XuGY3ZI5x48eIAvvvgCjRo1Qk5ODs6fP4/Vq1cz6BARkSgYdkhnUlNTMW3aNNSsWROxsbE4dOgQdu7ciQYNGohdGhERvcc4Zod0IigoCAsXLoRKpUJERAR69+4tdklEREQAOGaHdESpVMLMzAwuLi4wMDAotN2WLVvKsCoiIiL27JCOjBgx4q1Tz4mIiMTAnh0iIiKSNQ5QJiIiIllj2CEiIiJZY9ghIiIiWWPYISIiIllj2CEiIiJZY9ghIiIiWWPYISK9kpiYCG9vb9SoUQMmJiZwdHREz549cejQIQBA9erVsWTJEhw9ehQKhaLIxzfffAMLCwv8888/Gq/x4MED2NjYYOnSpWK8RSLSMS4qSER6Iy4uDu3atUO5cuUQFBSERo0a4eXLl9i3bx8mTJiAa9euqdu2bdsWCQkJ6uPJkycjLS0NYWFh6nPW1tY4d+4cRo4ciT/++ANK5au//8aNG4emTZti0qRJZffmiKjUMOwQkd7w8vKCQqHA6dOnYWFhoT5fv359jBkzRqOtsbExVCqV+tjMzAxZWVka5wBg5cqVaNCgARYtWgRfX1+Eh4fjjz/+wMWLF7kqOJFMMOwQkV5ITk7G3r17MX/+fI2g81q5cuXe6XkrVKiAlStXYvDgwWjcuDG++uorLF26FNWqVSthxUQkFRyzQ0R64Z9//oEgCKhTp47On7tPnz4YMGAA3N3d0b59e4waNUrnr0FE4mHYISK98Hobv9K6tTRr1izk5eVh1qxZpfL8RCQehh0i0gvOzs5QKBS4evVqqTy/oaGhxv8SkXww7BCRXrC1tYWbmxt++OEHPHv2LN/1p0+fln1RRKQXGHaISG/8+OOPyM3NRcuWLbF582bcuHEDV69exbJly9CmTRuxyyMiiWJ/LRHpDScnJ5w9exbz58/H1KlTkZCQgAoVKqB58+ZYsWKF2OURkUQphNej/oiIiIhkiLexiIiISNYYdoiIiEjWGHaIiIhI1hh2iIiISNYYdoiIiEjWGHaIiIhI1hh2iIiISNYYdoiIiEjWGHaIiIhI1hh2iIiISNYYdoiIiEjW/g80dUnzoc5y8gAAAABJRU5ErkJggg=="/>
          <p:cNvSpPr>
            <a:spLocks noGrp="1" noChangeAspect="1" noChangeArrowheads="1"/>
          </p:cNvSpPr>
          <p:nvPr>
            <p:ph type="body" idx="1"/>
          </p:nvPr>
        </p:nvSpPr>
        <p:spPr bwMode="auto">
          <a:xfrm>
            <a:off x="838200" y="1690688"/>
            <a:ext cx="5181600" cy="4486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14300" indent="0" algn="just">
              <a:buNone/>
            </a:pPr>
            <a:r>
              <a:rPr lang="en-US" dirty="0" smtClean="0"/>
              <a:t>This Box indicates all the columns </a:t>
            </a:r>
            <a:r>
              <a:rPr lang="en-US" dirty="0" err="1" smtClean="0"/>
              <a:t>i.e</a:t>
            </a:r>
            <a:r>
              <a:rPr lang="en-US" dirty="0" smtClean="0"/>
              <a:t> </a:t>
            </a:r>
            <a:r>
              <a:rPr lang="en-US" dirty="0" err="1" smtClean="0"/>
              <a:t>English,Logical</a:t>
            </a:r>
            <a:r>
              <a:rPr lang="en-US" dirty="0" smtClean="0"/>
              <a:t> Quant and computer Programming has equal in </a:t>
            </a:r>
            <a:r>
              <a:rPr lang="en-US" dirty="0" err="1" smtClean="0"/>
              <a:t>avg</a:t>
            </a:r>
            <a:r>
              <a:rPr lang="en-US" dirty="0" smtClean="0"/>
              <a:t> of marks except Electronics and </a:t>
            </a:r>
            <a:r>
              <a:rPr lang="en-US" dirty="0" err="1" smtClean="0"/>
              <a:t>semicon</a:t>
            </a:r>
            <a:r>
              <a:rPr lang="en-US" dirty="0" smtClean="0"/>
              <a:t> column</a:t>
            </a:r>
          </a:p>
          <a:p>
            <a:pPr marL="114300" indent="0" algn="just">
              <a:buNone/>
            </a:pPr>
            <a:r>
              <a:rPr lang="en-US" dirty="0" smtClean="0"/>
              <a:t>Very few outliers in the data which not affect the data</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504825"/>
            <a:ext cx="5664130" cy="5672138"/>
          </a:xfrm>
          <a:prstGeom prst="rect">
            <a:avLst/>
          </a:prstGeom>
        </p:spPr>
      </p:pic>
    </p:spTree>
    <p:extLst>
      <p:ext uri="{BB962C8B-B14F-4D97-AF65-F5344CB8AC3E}">
        <p14:creationId xmlns:p14="http://schemas.microsoft.com/office/powerpoint/2010/main" val="75487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127000"/>
            <a:ext cx="3932237" cy="952500"/>
          </a:xfrm>
        </p:spPr>
        <p:txBody>
          <a:bodyPr/>
          <a:lstStyle/>
          <a:p>
            <a:r>
              <a:rPr lang="en-US" dirty="0" err="1" smtClean="0"/>
              <a:t>Countplot</a:t>
            </a:r>
            <a:endParaRPr lang="en-US" dirty="0"/>
          </a:p>
        </p:txBody>
      </p:sp>
      <p:pic>
        <p:nvPicPr>
          <p:cNvPr id="5" name="Picture Placeholder 4"/>
          <p:cNvPicPr>
            <a:picLocks noGrp="1" noChangeAspect="1"/>
          </p:cNvPicPr>
          <p:nvPr>
            <p:ph type="pic" idx="2"/>
          </p:nvPr>
        </p:nvPicPr>
        <p:blipFill>
          <a:blip r:embed="rId3">
            <a:extLst>
              <a:ext uri="{28A0092B-C50C-407E-A947-70E740481C1C}">
                <a14:useLocalDpi xmlns:a14="http://schemas.microsoft.com/office/drawing/2010/main" val="0"/>
              </a:ext>
            </a:extLst>
          </a:blip>
          <a:srcRect l="7542" r="7542"/>
          <a:stretch>
            <a:fillRect/>
          </a:stretch>
        </p:blipFill>
        <p:spPr>
          <a:xfrm>
            <a:off x="5168900" y="1079500"/>
            <a:ext cx="5535612" cy="4370969"/>
          </a:xfrm>
        </p:spPr>
      </p:pic>
      <p:sp>
        <p:nvSpPr>
          <p:cNvPr id="4" name="Text Placeholder 3"/>
          <p:cNvSpPr>
            <a:spLocks noGrp="1"/>
          </p:cNvSpPr>
          <p:nvPr>
            <p:ph type="body" idx="1"/>
          </p:nvPr>
        </p:nvSpPr>
        <p:spPr>
          <a:xfrm>
            <a:off x="695325" y="2102934"/>
            <a:ext cx="3643312" cy="2324100"/>
          </a:xfrm>
        </p:spPr>
        <p:txBody>
          <a:bodyPr/>
          <a:lstStyle/>
          <a:p>
            <a:pPr marL="514350" indent="-285750">
              <a:buFont typeface="Arial" panose="020B0604020202020204" pitchFamily="34" charset="0"/>
              <a:buChar char="•"/>
            </a:pPr>
            <a:r>
              <a:rPr lang="en-US" b="1" dirty="0" smtClean="0"/>
              <a:t>On adjacent column Which clearly indicates that Out of four specified degrees such as BE, MCA, ME, </a:t>
            </a:r>
            <a:r>
              <a:rPr lang="en-US" b="1" dirty="0" err="1" smtClean="0"/>
              <a:t>M.Sc</a:t>
            </a:r>
            <a:r>
              <a:rPr lang="en-US" b="1" dirty="0"/>
              <a:t> </a:t>
            </a:r>
            <a:r>
              <a:rPr lang="en-US" b="1" dirty="0" smtClean="0"/>
              <a:t>most of the employees from BE</a:t>
            </a:r>
          </a:p>
        </p:txBody>
      </p:sp>
    </p:spTree>
    <p:extLst>
      <p:ext uri="{BB962C8B-B14F-4D97-AF65-F5344CB8AC3E}">
        <p14:creationId xmlns:p14="http://schemas.microsoft.com/office/powerpoint/2010/main" val="1625326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089" y="187325"/>
            <a:ext cx="3325812" cy="1362075"/>
          </a:xfrm>
        </p:spPr>
        <p:txBody>
          <a:bodyPr/>
          <a:lstStyle/>
          <a:p>
            <a:r>
              <a:rPr lang="en-US" dirty="0" err="1" smtClean="0"/>
              <a:t>Countplot</a:t>
            </a:r>
            <a:endParaRPr lang="en-US" dirty="0"/>
          </a:p>
        </p:txBody>
      </p:sp>
      <p:pic>
        <p:nvPicPr>
          <p:cNvPr id="5" name="Picture Placeholder 4"/>
          <p:cNvPicPr>
            <a:picLocks noGrp="1" noChangeAspect="1"/>
          </p:cNvPicPr>
          <p:nvPr>
            <p:ph type="pic" idx="2"/>
          </p:nvPr>
        </p:nvPicPr>
        <p:blipFill>
          <a:blip r:embed="rId2">
            <a:extLst>
              <a:ext uri="{28A0092B-C50C-407E-A947-70E740481C1C}">
                <a14:useLocalDpi xmlns:a14="http://schemas.microsoft.com/office/drawing/2010/main" val="0"/>
              </a:ext>
            </a:extLst>
          </a:blip>
          <a:srcRect l="6002" r="6002"/>
          <a:stretch>
            <a:fillRect/>
          </a:stretch>
        </p:blipFill>
        <p:spPr/>
      </p:pic>
      <p:sp>
        <p:nvSpPr>
          <p:cNvPr id="4" name="Text Placeholder 3"/>
          <p:cNvSpPr>
            <a:spLocks noGrp="1"/>
          </p:cNvSpPr>
          <p:nvPr>
            <p:ph type="body" idx="1"/>
          </p:nvPr>
        </p:nvSpPr>
        <p:spPr>
          <a:xfrm>
            <a:off x="954089" y="2374900"/>
            <a:ext cx="3932237" cy="1752600"/>
          </a:xfrm>
        </p:spPr>
        <p:txBody>
          <a:bodyPr/>
          <a:lstStyle/>
          <a:p>
            <a:r>
              <a:rPr lang="en-US" dirty="0" smtClean="0"/>
              <a:t>From adjacent graph it indicates Most of the Employees from College Tier was 2</a:t>
            </a:r>
            <a:endParaRPr lang="en-US" dirty="0"/>
          </a:p>
        </p:txBody>
      </p:sp>
    </p:spTree>
    <p:extLst>
      <p:ext uri="{BB962C8B-B14F-4D97-AF65-F5344CB8AC3E}">
        <p14:creationId xmlns:p14="http://schemas.microsoft.com/office/powerpoint/2010/main" val="1369530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8300"/>
            <a:ext cx="3932237" cy="1257300"/>
          </a:xfrm>
        </p:spPr>
        <p:txBody>
          <a:bodyPr/>
          <a:lstStyle/>
          <a:p>
            <a:r>
              <a:rPr lang="en-US" dirty="0" err="1" smtClean="0"/>
              <a:t>PieChart</a:t>
            </a:r>
            <a:endParaRPr lang="en-US" dirty="0"/>
          </a:p>
        </p:txBody>
      </p:sp>
      <p:pic>
        <p:nvPicPr>
          <p:cNvPr id="6" name="Picture Placeholder 5"/>
          <p:cNvPicPr>
            <a:picLocks noGrp="1" noChangeAspect="1"/>
          </p:cNvPicPr>
          <p:nvPr>
            <p:ph type="pic" idx="2"/>
          </p:nvPr>
        </p:nvPicPr>
        <p:blipFill>
          <a:blip r:embed="rId2">
            <a:extLst>
              <a:ext uri="{28A0092B-C50C-407E-A947-70E740481C1C}">
                <a14:useLocalDpi xmlns:a14="http://schemas.microsoft.com/office/drawing/2010/main" val="0"/>
              </a:ext>
            </a:extLst>
          </a:blip>
          <a:srcRect t="4510" b="4510"/>
          <a:stretch>
            <a:fillRect/>
          </a:stretch>
        </p:blipFill>
        <p:spPr/>
      </p:pic>
      <p:sp>
        <p:nvSpPr>
          <p:cNvPr id="4" name="Text Placeholder 3"/>
          <p:cNvSpPr>
            <a:spLocks noGrp="1"/>
          </p:cNvSpPr>
          <p:nvPr>
            <p:ph type="body" idx="1"/>
          </p:nvPr>
        </p:nvSpPr>
        <p:spPr>
          <a:xfrm>
            <a:off x="738188" y="2501900"/>
            <a:ext cx="3932237" cy="1663700"/>
          </a:xfrm>
        </p:spPr>
        <p:txBody>
          <a:bodyPr/>
          <a:lstStyle/>
          <a:p>
            <a:pPr algn="just"/>
            <a:r>
              <a:rPr lang="en-US" dirty="0" smtClean="0"/>
              <a:t>	Pie Chart indicates that From 2013 and 2014 most of the employees are graduated. It looks like almost 50% (55.2) of the people are from these two years</a:t>
            </a:r>
            <a:endParaRPr lang="en-US" dirty="0"/>
          </a:p>
        </p:txBody>
      </p:sp>
    </p:spTree>
    <p:extLst>
      <p:ext uri="{BB962C8B-B14F-4D97-AF65-F5344CB8AC3E}">
        <p14:creationId xmlns:p14="http://schemas.microsoft.com/office/powerpoint/2010/main" val="1501648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i="1" dirty="0"/>
              <a:t>Bivariate Analysis</a:t>
            </a:r>
            <a:br>
              <a:rPr lang="en-IN" b="1" i="1" dirty="0"/>
            </a:br>
            <a:endParaRPr lang="en-US" dirty="0"/>
          </a:p>
        </p:txBody>
      </p:sp>
      <p:sp>
        <p:nvSpPr>
          <p:cNvPr id="3" name="Text Placeholder 2"/>
          <p:cNvSpPr>
            <a:spLocks noGrp="1"/>
          </p:cNvSpPr>
          <p:nvPr>
            <p:ph type="body" idx="1"/>
          </p:nvPr>
        </p:nvSpPr>
        <p:spPr>
          <a:xfrm>
            <a:off x="838200" y="1358900"/>
            <a:ext cx="9956800" cy="4818063"/>
          </a:xfrm>
        </p:spPr>
        <p:txBody>
          <a:bodyPr/>
          <a:lstStyle/>
          <a:p>
            <a:r>
              <a:rPr lang="en-US" dirty="0" smtClean="0"/>
              <a:t>As this boxplot describes </a:t>
            </a:r>
          </a:p>
          <a:p>
            <a:pPr marL="114300" indent="0">
              <a:buNone/>
            </a:pPr>
            <a:r>
              <a:rPr lang="en-US" dirty="0"/>
              <a:t> </a:t>
            </a:r>
            <a:r>
              <a:rPr lang="en-US" dirty="0" smtClean="0"/>
              <a:t>that almost Male and Female</a:t>
            </a:r>
          </a:p>
          <a:p>
            <a:pPr marL="114300" indent="0">
              <a:buNone/>
            </a:pPr>
            <a:r>
              <a:rPr lang="en-US" dirty="0" smtClean="0"/>
              <a:t>Are equal amount of payable.</a:t>
            </a:r>
          </a:p>
          <a:p>
            <a:pPr marL="1143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0" y="1358900"/>
            <a:ext cx="5829300" cy="4703763"/>
          </a:xfrm>
          <a:prstGeom prst="rect">
            <a:avLst/>
          </a:prstGeom>
        </p:spPr>
      </p:pic>
    </p:spTree>
    <p:extLst>
      <p:ext uri="{BB962C8B-B14F-4D97-AF65-F5344CB8AC3E}">
        <p14:creationId xmlns:p14="http://schemas.microsoft.com/office/powerpoint/2010/main" val="1547357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a:t>
            </a:r>
            <a:endParaRPr lang="en-US" dirty="0"/>
          </a:p>
        </p:txBody>
      </p:sp>
      <p:sp>
        <p:nvSpPr>
          <p:cNvPr id="3" name="Text Placeholder 2"/>
          <p:cNvSpPr>
            <a:spLocks noGrp="1"/>
          </p:cNvSpPr>
          <p:nvPr>
            <p:ph type="body" idx="1"/>
          </p:nvPr>
        </p:nvSpPr>
        <p:spPr/>
        <p:txBody>
          <a:bodyPr/>
          <a:lstStyle/>
          <a:p>
            <a:r>
              <a:rPr lang="en-US" dirty="0" smtClean="0"/>
              <a:t>From adjacent graph which describes that </a:t>
            </a:r>
            <a:r>
              <a:rPr lang="en-US" dirty="0" err="1" smtClean="0"/>
              <a:t>avg</a:t>
            </a:r>
            <a:r>
              <a:rPr lang="en-US" dirty="0" smtClean="0"/>
              <a:t> salary based on years.</a:t>
            </a:r>
          </a:p>
          <a:p>
            <a:r>
              <a:rPr lang="en-US" dirty="0" smtClean="0"/>
              <a:t>Which indicates As Experience increases in Job </a:t>
            </a:r>
            <a:r>
              <a:rPr lang="en-US" dirty="0" err="1" smtClean="0"/>
              <a:t>avg</a:t>
            </a:r>
            <a:r>
              <a:rPr lang="en-US" dirty="0" smtClean="0"/>
              <a:t> salary increases</a:t>
            </a:r>
            <a:endParaRPr lang="en-US" dirty="0"/>
          </a:p>
        </p:txBody>
      </p:sp>
      <p:sp>
        <p:nvSpPr>
          <p:cNvPr id="4" name="Text Placeholder 3"/>
          <p:cNvSpPr>
            <a:spLocks noGrp="1"/>
          </p:cNvSpPr>
          <p:nvPr>
            <p:ph type="body" idx="2"/>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825625"/>
            <a:ext cx="5310742" cy="4351338"/>
          </a:xfrm>
          <a:prstGeom prst="rect">
            <a:avLst/>
          </a:prstGeom>
        </p:spPr>
      </p:pic>
    </p:spTree>
    <p:extLst>
      <p:ext uri="{BB962C8B-B14F-4D97-AF65-F5344CB8AC3E}">
        <p14:creationId xmlns:p14="http://schemas.microsoft.com/office/powerpoint/2010/main" val="337649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688" y="177800"/>
            <a:ext cx="3932237" cy="1600200"/>
          </a:xfrm>
        </p:spPr>
        <p:txBody>
          <a:bodyPr/>
          <a:lstStyle/>
          <a:p>
            <a:r>
              <a:rPr lang="en-US" dirty="0" smtClean="0"/>
              <a:t>Box Plot</a:t>
            </a:r>
            <a:endParaRPr lang="en-US" dirty="0"/>
          </a:p>
        </p:txBody>
      </p:sp>
      <p:pic>
        <p:nvPicPr>
          <p:cNvPr id="7" name="Picture Placeholder 6"/>
          <p:cNvPicPr>
            <a:picLocks noGrp="1" noChangeAspect="1"/>
          </p:cNvPicPr>
          <p:nvPr>
            <p:ph type="pic" idx="2"/>
          </p:nvPr>
        </p:nvPicPr>
        <p:blipFill>
          <a:blip r:embed="rId2">
            <a:extLst>
              <a:ext uri="{28A0092B-C50C-407E-A947-70E740481C1C}">
                <a14:useLocalDpi xmlns:a14="http://schemas.microsoft.com/office/drawing/2010/main" val="0"/>
              </a:ext>
            </a:extLst>
          </a:blip>
          <a:stretch>
            <a:fillRect/>
          </a:stretch>
        </p:blipFill>
        <p:spPr>
          <a:xfrm>
            <a:off x="5068888" y="1206500"/>
            <a:ext cx="6564312" cy="3962400"/>
          </a:xfrm>
        </p:spPr>
      </p:pic>
      <p:sp>
        <p:nvSpPr>
          <p:cNvPr id="4" name="Text Placeholder 3"/>
          <p:cNvSpPr>
            <a:spLocks noGrp="1"/>
          </p:cNvSpPr>
          <p:nvPr>
            <p:ph type="body" idx="1"/>
          </p:nvPr>
        </p:nvSpPr>
        <p:spPr>
          <a:xfrm>
            <a:off x="547688" y="2578100"/>
            <a:ext cx="3932237" cy="1866900"/>
          </a:xfrm>
        </p:spPr>
        <p:txBody>
          <a:bodyPr/>
          <a:lstStyle/>
          <a:p>
            <a:pPr algn="just"/>
            <a:r>
              <a:rPr lang="en-US" dirty="0" smtClean="0"/>
              <a:t>	From this graph which describes , Employees who are did ME then their salary might be high</a:t>
            </a:r>
            <a:endParaRPr lang="en-US" dirty="0"/>
          </a:p>
        </p:txBody>
      </p:sp>
    </p:spTree>
    <p:extLst>
      <p:ext uri="{BB962C8B-B14F-4D97-AF65-F5344CB8AC3E}">
        <p14:creationId xmlns:p14="http://schemas.microsoft.com/office/powerpoint/2010/main" val="1105070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17500"/>
            <a:ext cx="10318750" cy="4244975"/>
          </a:xfrm>
        </p:spPr>
        <p:txBody>
          <a:bodyPr>
            <a:normAutofit/>
          </a:bodyPr>
          <a:lstStyle/>
          <a:p>
            <a:r>
              <a:rPr lang="en-US" sz="3600" dirty="0" smtClean="0"/>
              <a:t>Scatter Plot</a:t>
            </a:r>
            <a:endParaRPr lang="en-US" sz="3600" dirty="0"/>
          </a:p>
        </p:txBody>
      </p:sp>
      <p:sp>
        <p:nvSpPr>
          <p:cNvPr id="3" name="Text Placeholder 2"/>
          <p:cNvSpPr>
            <a:spLocks noGrp="1"/>
          </p:cNvSpPr>
          <p:nvPr>
            <p:ph type="body" idx="1"/>
          </p:nvPr>
        </p:nvSpPr>
        <p:spPr/>
        <p:txBody>
          <a:bodyPr/>
          <a:lstStyle/>
          <a:p>
            <a:r>
              <a:rPr lang="en-US" dirty="0" smtClean="0">
                <a:solidFill>
                  <a:schemeClr val="tx1"/>
                </a:solidFill>
              </a:rPr>
              <a:t>Which describes as CGPA increases Salary may increase</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0" y="317500"/>
            <a:ext cx="10318750" cy="3477110"/>
          </a:xfrm>
          <a:prstGeom prst="rect">
            <a:avLst/>
          </a:prstGeom>
        </p:spPr>
      </p:pic>
    </p:spTree>
    <p:extLst>
      <p:ext uri="{BB962C8B-B14F-4D97-AF65-F5344CB8AC3E}">
        <p14:creationId xmlns:p14="http://schemas.microsoft.com/office/powerpoint/2010/main" val="24310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0"/>
            <a:ext cx="3932237" cy="1600200"/>
          </a:xfrm>
        </p:spPr>
        <p:txBody>
          <a:bodyPr/>
          <a:lstStyle/>
          <a:p>
            <a:r>
              <a:rPr lang="en-US" dirty="0" smtClean="0"/>
              <a:t>Stacked Bar Graph</a:t>
            </a:r>
            <a:endParaRPr lang="en-US" dirty="0"/>
          </a:p>
        </p:txBody>
      </p:sp>
      <p:pic>
        <p:nvPicPr>
          <p:cNvPr id="6" name="Picture Placeholder 5"/>
          <p:cNvPicPr>
            <a:picLocks noGrp="1" noChangeAspect="1"/>
          </p:cNvPicPr>
          <p:nvPr>
            <p:ph type="pic" idx="2"/>
          </p:nvPr>
        </p:nvPicPr>
        <p:blipFill>
          <a:blip r:embed="rId2">
            <a:extLst>
              <a:ext uri="{28A0092B-C50C-407E-A947-70E740481C1C}">
                <a14:useLocalDpi xmlns:a14="http://schemas.microsoft.com/office/drawing/2010/main" val="0"/>
              </a:ext>
            </a:extLst>
          </a:blip>
          <a:srcRect l="3557" r="3557"/>
          <a:stretch>
            <a:fillRect/>
          </a:stretch>
        </p:blipFill>
        <p:spPr/>
      </p:pic>
      <p:sp>
        <p:nvSpPr>
          <p:cNvPr id="4" name="Text Placeholder 3"/>
          <p:cNvSpPr>
            <a:spLocks noGrp="1"/>
          </p:cNvSpPr>
          <p:nvPr>
            <p:ph type="body" idx="1"/>
          </p:nvPr>
        </p:nvSpPr>
        <p:spPr>
          <a:xfrm>
            <a:off x="268288" y="1778000"/>
            <a:ext cx="3932237" cy="3811588"/>
          </a:xfrm>
        </p:spPr>
        <p:txBody>
          <a:bodyPr/>
          <a:lstStyle/>
          <a:p>
            <a:pPr algn="just"/>
            <a:r>
              <a:rPr lang="en-US" dirty="0" smtClean="0"/>
              <a:t>	Which describes As orange color indicates Male and Blue color indicates Female,</a:t>
            </a:r>
          </a:p>
          <a:p>
            <a:pPr algn="just"/>
            <a:r>
              <a:rPr lang="en-US" dirty="0" smtClean="0"/>
              <a:t>	It clear indicates Based on degree </a:t>
            </a:r>
            <a:r>
              <a:rPr lang="en-US" dirty="0" err="1" smtClean="0"/>
              <a:t>no.of</a:t>
            </a:r>
            <a:r>
              <a:rPr lang="en-US" dirty="0" smtClean="0"/>
              <a:t> employees</a:t>
            </a:r>
            <a:endParaRPr lang="en-US" dirty="0"/>
          </a:p>
        </p:txBody>
      </p:sp>
    </p:spTree>
    <p:extLst>
      <p:ext uri="{BB962C8B-B14F-4D97-AF65-F5344CB8AC3E}">
        <p14:creationId xmlns:p14="http://schemas.microsoft.com/office/powerpoint/2010/main" val="3668664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lvl="0" indent="-514350">
              <a:spcBef>
                <a:spcPts val="1000"/>
              </a:spcBef>
            </a:pPr>
            <a:r>
              <a:rPr lang="en-IN" b="1" i="1" dirty="0"/>
              <a:t>Multivariate Analysis</a:t>
            </a:r>
            <a:endParaRPr lang="en-IN" b="1" dirty="0"/>
          </a:p>
        </p:txBody>
      </p:sp>
      <p:sp>
        <p:nvSpPr>
          <p:cNvPr id="3" name="Text Placeholder 2"/>
          <p:cNvSpPr>
            <a:spLocks noGrp="1"/>
          </p:cNvSpPr>
          <p:nvPr>
            <p:ph type="body" idx="1"/>
          </p:nvPr>
        </p:nvSpPr>
        <p:spPr/>
        <p:txBody>
          <a:bodyPr>
            <a:normAutofit/>
          </a:bodyPr>
          <a:lstStyle/>
          <a:p>
            <a:pPr marL="114300" indent="0" algn="just">
              <a:buNone/>
            </a:pPr>
            <a:r>
              <a:rPr lang="en-US" sz="1800" dirty="0" smtClean="0"/>
              <a:t>Adjacent graph indicates</a:t>
            </a:r>
          </a:p>
          <a:p>
            <a:pPr marL="114300" indent="0" algn="just">
              <a:buNone/>
            </a:pPr>
            <a:r>
              <a:rPr lang="en-US" sz="1800" dirty="0" smtClean="0"/>
              <a:t>Almost doing BE and MCA</a:t>
            </a:r>
          </a:p>
          <a:p>
            <a:pPr marL="114300" indent="0" algn="just">
              <a:buNone/>
            </a:pPr>
            <a:r>
              <a:rPr lang="en-US" sz="1800" dirty="0" err="1" smtClean="0"/>
              <a:t>Avg</a:t>
            </a:r>
            <a:r>
              <a:rPr lang="en-US" sz="1800" dirty="0" smtClean="0"/>
              <a:t> salary might be same but</a:t>
            </a:r>
          </a:p>
          <a:p>
            <a:pPr marL="114300" indent="0" algn="just">
              <a:buNone/>
            </a:pPr>
            <a:r>
              <a:rPr lang="en-US" sz="1800" dirty="0" smtClean="0"/>
              <a:t>Doing ME who are Female which</a:t>
            </a:r>
          </a:p>
          <a:p>
            <a:pPr marL="114300" indent="0" algn="just">
              <a:buNone/>
            </a:pPr>
            <a:r>
              <a:rPr lang="en-US" sz="1800" dirty="0" smtClean="0"/>
              <a:t>Might </a:t>
            </a:r>
            <a:r>
              <a:rPr lang="en-US" sz="1800" dirty="0" err="1" smtClean="0"/>
              <a:t>avg</a:t>
            </a:r>
            <a:r>
              <a:rPr lang="en-US" sz="1800" dirty="0" smtClean="0"/>
              <a:t> salary might be high</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7336" y="2020888"/>
            <a:ext cx="7983064" cy="3448531"/>
          </a:xfrm>
          <a:prstGeom prst="rect">
            <a:avLst/>
          </a:prstGeom>
        </p:spPr>
      </p:pic>
    </p:spTree>
    <p:extLst>
      <p:ext uri="{BB962C8B-B14F-4D97-AF65-F5344CB8AC3E}">
        <p14:creationId xmlns:p14="http://schemas.microsoft.com/office/powerpoint/2010/main" val="354048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1"/>
            <a:ext cx="10890081" cy="286228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dirty="0" smtClean="0">
                <a:solidFill>
                  <a:schemeClr val="dk1"/>
                </a:solidFill>
                <a:latin typeface="Calibri"/>
                <a:ea typeface="Calibri"/>
                <a:cs typeface="Calibri"/>
                <a:sym typeface="Calibri"/>
              </a:rPr>
              <a:t>AKULA NIKHIL</a:t>
            </a:r>
          </a:p>
          <a:p>
            <a:pPr marL="285750" marR="0" lvl="0" indent="-285750" algn="l" rtl="0">
              <a:spcBef>
                <a:spcPts val="0"/>
              </a:spcBef>
              <a:spcAft>
                <a:spcPts val="0"/>
              </a:spcAft>
              <a:buClr>
                <a:schemeClr val="dk1"/>
              </a:buClr>
              <a:buSzPts val="1800"/>
              <a:buFont typeface="Arial"/>
              <a:buChar char="•"/>
            </a:pPr>
            <a:r>
              <a:rPr lang="en-IN" sz="1800" b="1" dirty="0" smtClean="0">
                <a:solidFill>
                  <a:schemeClr val="dk1"/>
                </a:solidFill>
                <a:latin typeface="Calibri"/>
                <a:ea typeface="Calibri"/>
                <a:cs typeface="Calibri"/>
                <a:sym typeface="Calibri"/>
              </a:rPr>
              <a:t>B.TECH (CSE) - 2023</a:t>
            </a:r>
            <a:endParaRPr lang="en-IN" sz="1800" b="1" i="0" u="none" strike="noStrike" cap="none" dirty="0" smtClean="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smtClean="0">
                <a:solidFill>
                  <a:schemeClr val="dk1"/>
                </a:solidFill>
                <a:latin typeface="Calibri"/>
                <a:ea typeface="Calibri"/>
                <a:cs typeface="Calibri"/>
                <a:sym typeface="Calibri"/>
              </a:rPr>
              <a:t>Why you want to learn Data Science</a:t>
            </a:r>
          </a:p>
          <a:p>
            <a:pPr lvl="0">
              <a:buClr>
                <a:schemeClr val="dk1"/>
              </a:buClr>
              <a:buSzPts val="1800"/>
            </a:pPr>
            <a:r>
              <a:rPr lang="en-US" sz="1800" dirty="0" smtClean="0"/>
              <a:t>	</a:t>
            </a:r>
            <a:r>
              <a:rPr lang="en-US" sz="1800" dirty="0" smtClean="0">
                <a:latin typeface="Calibri" panose="020F0502020204030204" pitchFamily="34" charset="0"/>
                <a:cs typeface="Calibri" panose="020F0502020204030204" pitchFamily="34" charset="0"/>
              </a:rPr>
              <a:t>Data </a:t>
            </a:r>
            <a:r>
              <a:rPr lang="en-US" sz="1800" dirty="0">
                <a:latin typeface="Calibri" panose="020F0502020204030204" pitchFamily="34" charset="0"/>
                <a:cs typeface="Calibri" panose="020F0502020204030204" pitchFamily="34" charset="0"/>
              </a:rPr>
              <a:t>science is a field that involves scientific methods, processes, algorithms, and systems. It's a common platform for the unification of statistics, data analysis, and machine learning</a:t>
            </a:r>
            <a:r>
              <a:rPr lang="en-US" sz="1800" dirty="0" smtClean="0">
                <a:latin typeface="Calibri" panose="020F0502020204030204" pitchFamily="34" charset="0"/>
                <a:cs typeface="Calibri" panose="020F0502020204030204" pitchFamily="34" charset="0"/>
              </a:rPr>
              <a:t>.</a:t>
            </a:r>
          </a:p>
          <a:p>
            <a:pPr lvl="0" algn="just">
              <a:buClr>
                <a:schemeClr val="dk1"/>
              </a:buClr>
              <a:buSzPts val="1800"/>
            </a:pPr>
            <a:r>
              <a:rPr lang="en-US" sz="1800" dirty="0" smtClean="0"/>
              <a:t>	</a:t>
            </a:r>
            <a:r>
              <a:rPr lang="en-US" sz="1800" dirty="0" smtClean="0">
                <a:latin typeface="Calibri" panose="020F0502020204030204" pitchFamily="34" charset="0"/>
                <a:cs typeface="Calibri" panose="020F0502020204030204" pitchFamily="34" charset="0"/>
              </a:rPr>
              <a:t>It </a:t>
            </a:r>
            <a:r>
              <a:rPr lang="en-US" sz="1800" dirty="0">
                <a:latin typeface="Calibri" panose="020F0502020204030204" pitchFamily="34" charset="0"/>
                <a:cs typeface="Calibri" panose="020F0502020204030204" pitchFamily="34" charset="0"/>
              </a:rPr>
              <a:t>powers everything from innovation and the customer experience to the future of health care. Data science has the potential to improve the way we live and work, and it can empower others to make better decisions, solve problems, discover new advancements, and address some of the world's most pressing issues.</a:t>
            </a:r>
            <a:endParaRPr lang="en-IN" sz="1800" b="1" i="0" u="none" strike="noStrike" cap="none" dirty="0" smtClean="0">
              <a:solidFill>
                <a:schemeClr val="dk1"/>
              </a:solidFill>
              <a:latin typeface="Calibri" panose="020F0502020204030204" pitchFamily="34" charset="0"/>
              <a:ea typeface="Calibri"/>
              <a:cs typeface="Calibri" panose="020F0502020204030204" pitchFamily="34" charset="0"/>
              <a:sym typeface="Calibri"/>
            </a:endParaRPr>
          </a:p>
          <a:p>
            <a:pPr marL="285750" lvl="0" indent="-285750">
              <a:buClr>
                <a:schemeClr val="dk1"/>
              </a:buClr>
              <a:buSzPts val="1800"/>
              <a:buFont typeface="Calibri"/>
              <a:buChar char="•"/>
            </a:pPr>
            <a:r>
              <a:rPr lang="en-US" sz="1800" b="1" dirty="0">
                <a:solidFill>
                  <a:schemeClr val="dk1"/>
                </a:solidFill>
                <a:latin typeface="Calibri"/>
                <a:ea typeface="Calibri"/>
                <a:cs typeface="Calibri"/>
                <a:sym typeface="Calibri"/>
              </a:rPr>
              <a:t>linkedin.com/in/akula-nikhil-214974214</a:t>
            </a:r>
            <a:r>
              <a:rPr lang="en-US" sz="1800" b="1" dirty="0" smtClean="0">
                <a:solidFill>
                  <a:schemeClr val="dk1"/>
                </a:solidFill>
                <a:latin typeface="Calibri"/>
                <a:ea typeface="Calibri"/>
                <a:cs typeface="Calibri"/>
                <a:sym typeface="Calibri"/>
              </a:rPr>
              <a:t>/</a:t>
            </a:r>
          </a:p>
          <a:p>
            <a:pPr marL="285750" lvl="0" indent="-285750">
              <a:buClr>
                <a:schemeClr val="dk1"/>
              </a:buClr>
              <a:buSzPts val="1800"/>
              <a:buFont typeface="Calibri"/>
              <a:buChar char="•"/>
            </a:pPr>
            <a:r>
              <a:rPr lang="en-US" sz="1800" b="1" dirty="0">
                <a:solidFill>
                  <a:schemeClr val="dk1"/>
                </a:solidFill>
                <a:latin typeface="Calibri"/>
                <a:ea typeface="Calibri"/>
                <a:cs typeface="Calibri"/>
                <a:sym typeface="Calibri"/>
              </a:rPr>
              <a:t>github.com/NikhilAkula4511</a:t>
            </a: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Business Question</a:t>
            </a:r>
            <a:endParaRPr lang="en-US" dirty="0"/>
          </a:p>
        </p:txBody>
      </p:sp>
      <p:sp>
        <p:nvSpPr>
          <p:cNvPr id="3" name="Text Placeholder 2"/>
          <p:cNvSpPr>
            <a:spLocks noGrp="1"/>
          </p:cNvSpPr>
          <p:nvPr>
            <p:ph type="body" idx="1"/>
          </p:nvPr>
        </p:nvSpPr>
        <p:spPr/>
        <p:txBody>
          <a:bodyPr>
            <a:normAutofit/>
          </a:bodyPr>
          <a:lstStyle/>
          <a:p>
            <a:pPr algn="just"/>
            <a:r>
              <a:rPr lang="en-US" sz="1600" dirty="0" smtClean="0"/>
              <a:t>On research Question:</a:t>
            </a:r>
          </a:p>
          <a:p>
            <a:pPr marL="114300" indent="0" algn="just">
              <a:buNone/>
            </a:pPr>
            <a:r>
              <a:rPr lang="en-US" sz="1600" dirty="0" smtClean="0"/>
              <a:t>Observed that: Who did CSE on their graduation</a:t>
            </a:r>
          </a:p>
          <a:p>
            <a:pPr marL="114300" indent="0" algn="just">
              <a:buNone/>
            </a:pPr>
            <a:r>
              <a:rPr lang="en-US" sz="1600" dirty="0" smtClean="0"/>
              <a:t>Programmer analyst and S/W engineer might get </a:t>
            </a:r>
            <a:r>
              <a:rPr lang="en-US" sz="1600" dirty="0" err="1" smtClean="0"/>
              <a:t>avg</a:t>
            </a:r>
            <a:r>
              <a:rPr lang="en-US" sz="1600" dirty="0" smtClean="0"/>
              <a:t> salary above 3LPA</a:t>
            </a:r>
          </a:p>
          <a:p>
            <a:pPr marL="114300" indent="0" algn="just">
              <a:buNone/>
            </a:pPr>
            <a:r>
              <a:rPr lang="en-US" sz="1600" dirty="0" smtClean="0"/>
              <a:t>H/W and Associate engineer there is no much evidence to get </a:t>
            </a:r>
            <a:r>
              <a:rPr lang="en-US" sz="1600" dirty="0" err="1" smtClean="0"/>
              <a:t>avg</a:t>
            </a:r>
            <a:r>
              <a:rPr lang="en-US" sz="1600" dirty="0" smtClean="0"/>
              <a:t> salary</a:t>
            </a:r>
          </a:p>
          <a:p>
            <a:pPr marL="114300" indent="0" algn="just">
              <a:buNone/>
            </a:pPr>
            <a:endParaRPr lang="en-US" sz="1600" dirty="0"/>
          </a:p>
          <a:p>
            <a:pPr marL="114300" indent="0" algn="just">
              <a:buNone/>
            </a:pPr>
            <a:endParaRPr lang="en-US" sz="1600" dirty="0" smtClean="0"/>
          </a:p>
          <a:p>
            <a:pPr marL="114300" indent="0" algn="just">
              <a:buNone/>
            </a:pPr>
            <a:endParaRPr lang="en-US" sz="1600" dirty="0"/>
          </a:p>
          <a:p>
            <a:pPr marL="114300" indent="0" algn="just">
              <a:buNone/>
            </a:pPr>
            <a:endParaRPr lang="en-US" sz="1600" dirty="0" smtClean="0"/>
          </a:p>
          <a:p>
            <a:pPr marL="114300" indent="0" algn="just">
              <a:buNone/>
            </a:pPr>
            <a:r>
              <a:rPr lang="en-US" sz="1600" dirty="0" smtClean="0"/>
              <a:t>There is a relationship among the Gender and Specialization on given </a:t>
            </a:r>
          </a:p>
          <a:p>
            <a:pPr marL="114300" indent="0" algn="just">
              <a:buNone/>
            </a:pPr>
            <a:r>
              <a:rPr lang="en-US" sz="1600" dirty="0" smtClean="0"/>
              <a:t>data </a:t>
            </a:r>
          </a:p>
          <a:p>
            <a:pPr marL="114300" indent="0" algn="just">
              <a:buNone/>
            </a:pPr>
            <a:r>
              <a:rPr lang="en-US" sz="1600" dirty="0" smtClean="0"/>
              <a:t> </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228" y="1180924"/>
            <a:ext cx="4791744" cy="25149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770" y="4207655"/>
            <a:ext cx="4934660" cy="1457528"/>
          </a:xfrm>
          <a:prstGeom prst="rect">
            <a:avLst/>
          </a:prstGeom>
        </p:spPr>
      </p:pic>
    </p:spTree>
    <p:extLst>
      <p:ext uri="{BB962C8B-B14F-4D97-AF65-F5344CB8AC3E}">
        <p14:creationId xmlns:p14="http://schemas.microsoft.com/office/powerpoint/2010/main" val="1570861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smtClean="0"/>
              <a:t>Conclusion</a:t>
            </a:r>
            <a:endParaRPr lang="en-US" dirty="0"/>
          </a:p>
        </p:txBody>
      </p:sp>
      <p:sp>
        <p:nvSpPr>
          <p:cNvPr id="3" name="Text Placeholder 2"/>
          <p:cNvSpPr>
            <a:spLocks noGrp="1"/>
          </p:cNvSpPr>
          <p:nvPr>
            <p:ph type="body" idx="1"/>
          </p:nvPr>
        </p:nvSpPr>
        <p:spPr>
          <a:xfrm>
            <a:off x="838200" y="1524000"/>
            <a:ext cx="10515600" cy="4652963"/>
          </a:xfrm>
        </p:spPr>
        <p:txBody>
          <a:bodyPr/>
          <a:lstStyle/>
          <a:p>
            <a:pPr>
              <a:buFont typeface="Wingdings" panose="05000000000000000000" pitchFamily="2" charset="2"/>
              <a:buChar char="ü"/>
            </a:pPr>
            <a:r>
              <a:rPr lang="en-US" dirty="0" smtClean="0"/>
              <a:t>As Experience of the employee increases his/her salary might be high</a:t>
            </a:r>
          </a:p>
          <a:p>
            <a:pPr>
              <a:buFont typeface="Wingdings" panose="05000000000000000000" pitchFamily="2" charset="2"/>
              <a:buChar char="ü"/>
            </a:pPr>
            <a:r>
              <a:rPr lang="en-US" dirty="0" smtClean="0"/>
              <a:t>Most of the Employees background BE/</a:t>
            </a:r>
            <a:r>
              <a:rPr lang="en-US" dirty="0" err="1" smtClean="0"/>
              <a:t>Btech</a:t>
            </a:r>
            <a:endParaRPr lang="en-US" dirty="0" smtClean="0"/>
          </a:p>
          <a:p>
            <a:pPr algn="just">
              <a:buFont typeface="Wingdings" panose="05000000000000000000" pitchFamily="2" charset="2"/>
              <a:buChar char="ü"/>
            </a:pPr>
            <a:r>
              <a:rPr lang="en-US" dirty="0" smtClean="0"/>
              <a:t>Salaries Might be high employee who did ME as their Post graduation</a:t>
            </a:r>
          </a:p>
          <a:p>
            <a:pPr>
              <a:buFont typeface="Wingdings" panose="05000000000000000000" pitchFamily="2" charset="2"/>
              <a:buChar char="ü"/>
            </a:pPr>
            <a:r>
              <a:rPr lang="en-US" dirty="0" smtClean="0"/>
              <a:t>Salaries on Tier 1 colleges might high</a:t>
            </a:r>
          </a:p>
          <a:p>
            <a:pPr>
              <a:buFont typeface="Wingdings" panose="05000000000000000000" pitchFamily="2" charset="2"/>
              <a:buChar char="ü"/>
            </a:pPr>
            <a:r>
              <a:rPr lang="en-US" dirty="0" smtClean="0"/>
              <a:t>When compare to Male with Female Who are did their ME, Female Salary high</a:t>
            </a:r>
          </a:p>
          <a:p>
            <a:pPr>
              <a:buFont typeface="Wingdings" panose="05000000000000000000" pitchFamily="2" charset="2"/>
              <a:buChar char="ü"/>
            </a:pPr>
            <a:endParaRPr lang="en-US" dirty="0" smtClean="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827044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1787910" cy="89614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smtClean="0">
                <a:solidFill>
                  <a:srgbClr val="FF0000"/>
                </a:solidFill>
              </a:rPr>
              <a:t>Agenda  </a:t>
            </a:r>
            <a:endParaRPr b="1" dirty="0">
              <a:solidFill>
                <a:srgbClr val="FF0000"/>
              </a:solidFill>
            </a:endParaRPr>
          </a:p>
        </p:txBody>
      </p:sp>
      <p:sp>
        <p:nvSpPr>
          <p:cNvPr id="111" name="Google Shape;111;p4"/>
          <p:cNvSpPr txBox="1">
            <a:spLocks noGrp="1"/>
          </p:cNvSpPr>
          <p:nvPr>
            <p:ph type="body" idx="1"/>
          </p:nvPr>
        </p:nvSpPr>
        <p:spPr>
          <a:xfrm>
            <a:off x="208472" y="914400"/>
            <a:ext cx="10992008" cy="535596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ct val="100000"/>
              <a:buChar char="•"/>
            </a:pPr>
            <a:r>
              <a:rPr lang="en-US" b="1" dirty="0" smtClean="0"/>
              <a:t>INTRODUCTION</a:t>
            </a:r>
            <a:endParaRPr b="1" dirty="0"/>
          </a:p>
          <a:p>
            <a:pPr marL="228600" lvl="0" indent="-228600" algn="l" rtl="0">
              <a:lnSpc>
                <a:spcPct val="90000"/>
              </a:lnSpc>
              <a:spcBef>
                <a:spcPts val="1000"/>
              </a:spcBef>
              <a:spcAft>
                <a:spcPts val="0"/>
              </a:spcAft>
              <a:buClr>
                <a:schemeClr val="dk1"/>
              </a:buClr>
              <a:buSzPct val="100000"/>
              <a:buChar char="•"/>
            </a:pPr>
            <a:r>
              <a:rPr lang="en-IN" b="1" dirty="0" smtClean="0"/>
              <a:t>OBJECTIVE</a:t>
            </a:r>
          </a:p>
          <a:p>
            <a:pPr marL="228600" lvl="0" indent="-228600" algn="l" rtl="0">
              <a:lnSpc>
                <a:spcPct val="90000"/>
              </a:lnSpc>
              <a:spcBef>
                <a:spcPts val="1000"/>
              </a:spcBef>
              <a:spcAft>
                <a:spcPts val="0"/>
              </a:spcAft>
              <a:buClr>
                <a:schemeClr val="dk1"/>
              </a:buClr>
              <a:buSzPct val="100000"/>
              <a:buChar char="•"/>
            </a:pPr>
            <a:r>
              <a:rPr lang="en-IN" b="1" dirty="0" smtClean="0"/>
              <a:t>TOOLS USED</a:t>
            </a:r>
            <a:endParaRPr b="1" dirty="0"/>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rPr>
              <a:t>Exploratory Data Analysis: </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Data Cleaning </a:t>
            </a:r>
            <a:r>
              <a:rPr lang="en-IN" b="1" i="1" dirty="0" err="1" smtClean="0"/>
              <a:t>ans</a:t>
            </a:r>
            <a:r>
              <a:rPr lang="en-IN" b="1" i="1" dirty="0" smtClean="0"/>
              <a:t> Manipulation</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err="1"/>
              <a:t>Univariate</a:t>
            </a:r>
            <a:r>
              <a:rPr lang="en-IN" b="1" i="1" dirty="0"/>
              <a:t> </a:t>
            </a:r>
            <a:r>
              <a:rPr lang="en-IN" b="1" i="1" dirty="0" smtClean="0"/>
              <a:t>Analysis</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Bivariate </a:t>
            </a:r>
            <a:r>
              <a:rPr lang="en-IN" b="1" i="1" dirty="0" smtClean="0"/>
              <a:t>Analysis</a:t>
            </a: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smtClean="0"/>
              <a:t>Multivariate Analysis</a:t>
            </a:r>
            <a:endParaRPr b="1" dirty="0"/>
          </a:p>
          <a:p>
            <a:pPr marL="228600" lvl="0" indent="-228600" algn="l" rtl="0">
              <a:lnSpc>
                <a:spcPct val="90000"/>
              </a:lnSpc>
              <a:spcBef>
                <a:spcPts val="1000"/>
              </a:spcBef>
              <a:spcAft>
                <a:spcPts val="0"/>
              </a:spcAft>
              <a:buClr>
                <a:schemeClr val="dk1"/>
              </a:buClr>
              <a:buSzPct val="100000"/>
              <a:buChar char="•"/>
            </a:pPr>
            <a:r>
              <a:rPr lang="en-IN" b="1" dirty="0"/>
              <a:t>Key Business Question  </a:t>
            </a:r>
            <a:endParaRPr dirty="0"/>
          </a:p>
          <a:p>
            <a:pPr marL="228600" lvl="0" indent="-228600" algn="l" rtl="0">
              <a:lnSpc>
                <a:spcPct val="90000"/>
              </a:lnSpc>
              <a:spcBef>
                <a:spcPts val="1000"/>
              </a:spcBef>
              <a:spcAft>
                <a:spcPts val="0"/>
              </a:spcAft>
              <a:buClr>
                <a:schemeClr val="dk1"/>
              </a:buClr>
              <a:buSzPct val="100000"/>
              <a:buChar char="•"/>
            </a:pPr>
            <a:r>
              <a:rPr lang="en-IN" b="1" dirty="0"/>
              <a:t>Conclusion </a:t>
            </a:r>
            <a:endParaRPr lang="en-IN" b="1" dirty="0" smtClean="0"/>
          </a:p>
          <a:p>
            <a:pPr marL="228600" lvl="0" indent="-228600" algn="l" rtl="0">
              <a:lnSpc>
                <a:spcPct val="90000"/>
              </a:lnSpc>
              <a:spcBef>
                <a:spcPts val="1000"/>
              </a:spcBef>
              <a:spcAft>
                <a:spcPts val="0"/>
              </a:spcAft>
              <a:buClr>
                <a:schemeClr val="dk1"/>
              </a:buClr>
              <a:buSzPct val="100000"/>
              <a:buChar char="•"/>
            </a:pPr>
            <a:r>
              <a:rPr lang="en-IN" b="1" dirty="0" smtClean="0"/>
              <a:t>Challenges </a:t>
            </a:r>
            <a:endParaRPr dirty="0"/>
          </a:p>
          <a:p>
            <a:pPr marL="0" lvl="0" indent="0" algn="l" rtl="0">
              <a:lnSpc>
                <a:spcPct val="90000"/>
              </a:lnSpc>
              <a:spcBef>
                <a:spcPts val="1000"/>
              </a:spcBef>
              <a:spcAft>
                <a:spcPts val="0"/>
              </a:spcAft>
              <a:buClr>
                <a:schemeClr val="dk1"/>
              </a:buClr>
              <a:buSzPct val="100000"/>
              <a:buNone/>
            </a:pPr>
            <a:endParaRPr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lvl="0" indent="-228600"/>
            <a:r>
              <a:rPr lang="en-US" b="1" dirty="0"/>
              <a:t>INTRODUCTION</a:t>
            </a:r>
            <a:endParaRPr lang="en-US" b="1" dirty="0"/>
          </a:p>
        </p:txBody>
      </p:sp>
      <p:sp>
        <p:nvSpPr>
          <p:cNvPr id="3" name="Text Placeholder 2"/>
          <p:cNvSpPr>
            <a:spLocks noGrp="1"/>
          </p:cNvSpPr>
          <p:nvPr>
            <p:ph type="body" idx="1"/>
          </p:nvPr>
        </p:nvSpPr>
        <p:spPr/>
        <p:txBody>
          <a:bodyPr>
            <a:normAutofit fontScale="92500" lnSpcReduction="10000"/>
          </a:bodyPr>
          <a:lstStyle/>
          <a:p>
            <a:pPr marL="114300" indent="0" algn="just">
              <a:buNone/>
            </a:pPr>
            <a:r>
              <a:rPr lang="en-US" dirty="0" smtClean="0"/>
              <a:t>	The </a:t>
            </a:r>
            <a:r>
              <a:rPr lang="en-US" dirty="0"/>
              <a:t>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a:t>
            </a:r>
            <a:endParaRPr lang="en-US" dirty="0" smtClean="0"/>
          </a:p>
          <a:p>
            <a:pPr marL="114300" indent="0" algn="just">
              <a:buNone/>
            </a:pPr>
            <a:r>
              <a:rPr lang="en-US" dirty="0" smtClean="0"/>
              <a:t>The </a:t>
            </a:r>
            <a:r>
              <a:rPr lang="en-US" dirty="0"/>
              <a:t>dataset also contains demographic features. </a:t>
            </a:r>
            <a:endParaRPr lang="en-US" dirty="0" smtClean="0"/>
          </a:p>
          <a:p>
            <a:pPr marL="114300" indent="0" algn="just">
              <a:buNone/>
            </a:pPr>
            <a:r>
              <a:rPr lang="en-US" dirty="0" smtClean="0"/>
              <a:t>	The dataset</a:t>
            </a:r>
            <a:r>
              <a:rPr lang="en-US" dirty="0"/>
              <a:t>  contains  around  40 independent variables and 4000 data points. The independent variables are both continuous and categorical in nature. The dataset contains a unique identifier for each candidate. Below mentioned table contains the details for the original dataset.  </a:t>
            </a:r>
            <a:r>
              <a:rPr lang="en-US" dirty="0"/>
              <a:t/>
            </a:r>
            <a:br>
              <a:rPr lang="en-US" dirty="0"/>
            </a:br>
            <a:endParaRPr lang="en-US" dirty="0"/>
          </a:p>
        </p:txBody>
      </p:sp>
    </p:spTree>
    <p:extLst>
      <p:ext uri="{BB962C8B-B14F-4D97-AF65-F5344CB8AC3E}">
        <p14:creationId xmlns:p14="http://schemas.microsoft.com/office/powerpoint/2010/main" val="20468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OBJECTIVE</a:t>
            </a:r>
            <a:br>
              <a:rPr lang="en-IN" b="1" dirty="0"/>
            </a:br>
            <a:endParaRPr lang="en-US" dirty="0"/>
          </a:p>
        </p:txBody>
      </p:sp>
      <p:sp>
        <p:nvSpPr>
          <p:cNvPr id="3" name="Text Placeholder 2"/>
          <p:cNvSpPr>
            <a:spLocks noGrp="1"/>
          </p:cNvSpPr>
          <p:nvPr>
            <p:ph type="body" idx="1"/>
          </p:nvPr>
        </p:nvSpPr>
        <p:spPr/>
        <p:txBody>
          <a:bodyPr/>
          <a:lstStyle/>
          <a:p>
            <a:r>
              <a:rPr lang="en-US" dirty="0" smtClean="0"/>
              <a:t>Finding the insights which are helpful to understand about data.</a:t>
            </a:r>
          </a:p>
          <a:p>
            <a:r>
              <a:rPr lang="en-US" dirty="0" smtClean="0"/>
              <a:t>Target column highly correlated with?</a:t>
            </a:r>
          </a:p>
          <a:p>
            <a:r>
              <a:rPr lang="en-US" dirty="0" smtClean="0"/>
              <a:t>Find the outliers .</a:t>
            </a:r>
          </a:p>
          <a:p>
            <a:pPr marL="114300" indent="0">
              <a:buNone/>
            </a:pPr>
            <a:endParaRPr lang="en-US" dirty="0" smtClean="0"/>
          </a:p>
          <a:p>
            <a:endParaRPr lang="en-US" dirty="0"/>
          </a:p>
        </p:txBody>
      </p:sp>
    </p:spTree>
    <p:extLst>
      <p:ext uri="{BB962C8B-B14F-4D97-AF65-F5344CB8AC3E}">
        <p14:creationId xmlns:p14="http://schemas.microsoft.com/office/powerpoint/2010/main" val="274315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lvl="0" indent="-228600">
              <a:spcBef>
                <a:spcPts val="1000"/>
              </a:spcBef>
            </a:pPr>
            <a:r>
              <a:rPr lang="en-IN" b="1" dirty="0"/>
              <a:t>TOOLS USED</a:t>
            </a:r>
            <a:endParaRPr lang="en-IN" b="1" dirty="0"/>
          </a:p>
        </p:txBody>
      </p:sp>
      <p:sp>
        <p:nvSpPr>
          <p:cNvPr id="3" name="Text Placeholder 2"/>
          <p:cNvSpPr>
            <a:spLocks noGrp="1"/>
          </p:cNvSpPr>
          <p:nvPr>
            <p:ph type="body" idx="1"/>
          </p:nvPr>
        </p:nvSpPr>
        <p:spPr/>
        <p:txBody>
          <a:bodyPr/>
          <a:lstStyle/>
          <a:p>
            <a:r>
              <a:rPr lang="en-US" dirty="0" smtClean="0"/>
              <a:t>Python</a:t>
            </a:r>
          </a:p>
          <a:p>
            <a:r>
              <a:rPr lang="en-US" dirty="0" smtClean="0"/>
              <a:t>Matplotlib</a:t>
            </a:r>
          </a:p>
          <a:p>
            <a:r>
              <a:rPr lang="en-US" dirty="0" smtClean="0"/>
              <a:t>Seaborn</a:t>
            </a:r>
          </a:p>
          <a:p>
            <a:r>
              <a:rPr lang="en-US" dirty="0" smtClean="0"/>
              <a:t>Numpy</a:t>
            </a:r>
          </a:p>
          <a:p>
            <a:pPr marL="114300" indent="0">
              <a:buNone/>
            </a:pPr>
            <a:endParaRPr lang="en-US" dirty="0" smtClean="0"/>
          </a:p>
          <a:p>
            <a:endParaRPr lang="en-US" dirty="0"/>
          </a:p>
        </p:txBody>
      </p:sp>
    </p:spTree>
    <p:extLst>
      <p:ext uri="{BB962C8B-B14F-4D97-AF65-F5344CB8AC3E}">
        <p14:creationId xmlns:p14="http://schemas.microsoft.com/office/powerpoint/2010/main" val="413497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lvl="0" indent="-514350">
              <a:spcBef>
                <a:spcPts val="1000"/>
              </a:spcBef>
            </a:pPr>
            <a:r>
              <a:rPr lang="en-IN" b="1" i="1" dirty="0"/>
              <a:t>Data Cleaning </a:t>
            </a:r>
            <a:r>
              <a:rPr lang="en-IN" b="1" i="1" dirty="0" smtClean="0"/>
              <a:t>and </a:t>
            </a:r>
            <a:r>
              <a:rPr lang="en-IN" b="1" i="1" dirty="0"/>
              <a:t>Manipulation</a:t>
            </a:r>
            <a:endParaRPr lang="en-IN" dirty="0"/>
          </a:p>
        </p:txBody>
      </p:sp>
      <p:sp>
        <p:nvSpPr>
          <p:cNvPr id="3" name="Text Placeholder 2"/>
          <p:cNvSpPr>
            <a:spLocks noGrp="1"/>
          </p:cNvSpPr>
          <p:nvPr>
            <p:ph type="body" idx="1"/>
          </p:nvPr>
        </p:nvSpPr>
        <p:spPr/>
        <p:txBody>
          <a:bodyPr/>
          <a:lstStyle/>
          <a:p>
            <a:r>
              <a:rPr lang="en-US" dirty="0" smtClean="0"/>
              <a:t>Manipulation on Job City column to proper order</a:t>
            </a:r>
          </a:p>
          <a:p>
            <a:r>
              <a:rPr lang="en-US" dirty="0" smtClean="0"/>
              <a:t>Proper order on Designation column </a:t>
            </a:r>
          </a:p>
          <a:p>
            <a:r>
              <a:rPr lang="en-US" dirty="0" smtClean="0"/>
              <a:t>Replace the values on “10Board” column based on board with much understanding way</a:t>
            </a:r>
          </a:p>
          <a:p>
            <a:r>
              <a:rPr lang="en-US" dirty="0" smtClean="0"/>
              <a:t>Replace “0” with ‘NOT Mentioned’ in ‘Job City,Designation,10board’ columns</a:t>
            </a:r>
          </a:p>
          <a:p>
            <a:r>
              <a:rPr lang="en-US" dirty="0" smtClean="0"/>
              <a:t>After this Data as follows:</a:t>
            </a:r>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202256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993" y="737812"/>
            <a:ext cx="9050013" cy="5382376"/>
          </a:xfrm>
          <a:prstGeom prst="rect">
            <a:avLst/>
          </a:prstGeom>
        </p:spPr>
      </p:pic>
    </p:spTree>
    <p:extLst>
      <p:ext uri="{BB962C8B-B14F-4D97-AF65-F5344CB8AC3E}">
        <p14:creationId xmlns:p14="http://schemas.microsoft.com/office/powerpoint/2010/main" val="225185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i="1" dirty="0" err="1"/>
              <a:t>Univariate</a:t>
            </a:r>
            <a:r>
              <a:rPr lang="en-IN" b="1" i="1" dirty="0"/>
              <a:t> Analysis</a:t>
            </a:r>
            <a:r>
              <a:rPr lang="en-IN" dirty="0"/>
              <a:t/>
            </a:r>
            <a:br>
              <a:rPr lang="en-IN" dirty="0"/>
            </a:br>
            <a:endParaRPr lang="en-US" dirty="0"/>
          </a:p>
        </p:txBody>
      </p:sp>
      <p:sp>
        <p:nvSpPr>
          <p:cNvPr id="3" name="Text Placeholder 2"/>
          <p:cNvSpPr>
            <a:spLocks noGrp="1"/>
          </p:cNvSpPr>
          <p:nvPr>
            <p:ph type="body" idx="1"/>
          </p:nvPr>
        </p:nvSpPr>
        <p:spPr>
          <a:xfrm>
            <a:off x="838200" y="1027905"/>
            <a:ext cx="10515600" cy="5149058"/>
          </a:xfrm>
        </p:spPr>
        <p:txBody>
          <a:bodyPr/>
          <a:lstStyle/>
          <a:p>
            <a:pPr marL="114300" indent="0">
              <a:buNone/>
            </a:pPr>
            <a:r>
              <a:rPr lang="en-US" dirty="0" smtClean="0"/>
              <a:t>Here KDE plot indicates:</a:t>
            </a:r>
          </a:p>
          <a:p>
            <a:r>
              <a:rPr lang="en-US" dirty="0" smtClean="0"/>
              <a:t>Blue line before -1 remove</a:t>
            </a:r>
          </a:p>
          <a:p>
            <a:r>
              <a:rPr lang="en-US" dirty="0" smtClean="0"/>
              <a:t>Red line after -1 remove</a:t>
            </a:r>
          </a:p>
          <a:p>
            <a:r>
              <a:rPr lang="en-US" dirty="0" smtClean="0"/>
              <a:t>It clearly indicates all numerical</a:t>
            </a:r>
          </a:p>
          <a:p>
            <a:pPr marL="114300" indent="0">
              <a:buNone/>
            </a:pPr>
            <a:r>
              <a:rPr lang="en-US" dirty="0" smtClean="0"/>
              <a:t>Columns are follow normal distribution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300" y="722600"/>
            <a:ext cx="5473700" cy="5454363"/>
          </a:xfrm>
          <a:prstGeom prst="rect">
            <a:avLst/>
          </a:prstGeom>
        </p:spPr>
      </p:pic>
    </p:spTree>
    <p:extLst>
      <p:ext uri="{BB962C8B-B14F-4D97-AF65-F5344CB8AC3E}">
        <p14:creationId xmlns:p14="http://schemas.microsoft.com/office/powerpoint/2010/main" val="206893088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178</TotalTime>
  <Words>425</Words>
  <Application>Microsoft Office PowerPoint</Application>
  <PresentationFormat>Widescreen</PresentationFormat>
  <Paragraphs>95</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Lato Black</vt:lpstr>
      <vt:lpstr>Calibri</vt:lpstr>
      <vt:lpstr>Times New Roman</vt:lpstr>
      <vt:lpstr>Wingdings</vt:lpstr>
      <vt:lpstr>Libre Baskerville</vt:lpstr>
      <vt:lpstr>Arial</vt:lpstr>
      <vt:lpstr>Office Theme</vt:lpstr>
      <vt:lpstr>PowerPoint Presentation</vt:lpstr>
      <vt:lpstr>PowerPoint Presentation</vt:lpstr>
      <vt:lpstr>Agenda  </vt:lpstr>
      <vt:lpstr>INTRODUCTION</vt:lpstr>
      <vt:lpstr>OBJECTIVE </vt:lpstr>
      <vt:lpstr>TOOLS USED</vt:lpstr>
      <vt:lpstr>Data Cleaning and Manipulation</vt:lpstr>
      <vt:lpstr>PowerPoint Presentation</vt:lpstr>
      <vt:lpstr>Univariate Analysis </vt:lpstr>
      <vt:lpstr>Box Plot</vt:lpstr>
      <vt:lpstr>Countplot</vt:lpstr>
      <vt:lpstr>Countplot</vt:lpstr>
      <vt:lpstr>PieChart</vt:lpstr>
      <vt:lpstr>Bivariate Analysis </vt:lpstr>
      <vt:lpstr>Box Plot</vt:lpstr>
      <vt:lpstr>Box Plot</vt:lpstr>
      <vt:lpstr>Scatter Plot</vt:lpstr>
      <vt:lpstr>Stacked Bar Graph</vt:lpstr>
      <vt:lpstr>Multivariate Analysis</vt:lpstr>
      <vt:lpstr>Key Business Question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Microsoft account</cp:lastModifiedBy>
  <cp:revision>18</cp:revision>
  <dcterms:created xsi:type="dcterms:W3CDTF">2021-02-16T05:19:01Z</dcterms:created>
  <dcterms:modified xsi:type="dcterms:W3CDTF">2024-02-23T07:13:04Z</dcterms:modified>
</cp:coreProperties>
</file>