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5" r:id="rId15"/>
    <p:sldId id="269" r:id="rId16"/>
    <p:sldId id="276" r:id="rId17"/>
    <p:sldId id="273" r:id="rId18"/>
    <p:sldId id="270" r:id="rId19"/>
    <p:sldId id="277" r:id="rId20"/>
    <p:sldId id="278" r:id="rId21"/>
    <p:sldId id="280" r:id="rId22"/>
    <p:sldId id="285" r:id="rId23"/>
    <p:sldId id="271" r:id="rId24"/>
    <p:sldId id="282" r:id="rId25"/>
    <p:sldId id="283" r:id="rId26"/>
    <p:sldId id="284" r:id="rId27"/>
    <p:sldId id="286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4731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1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56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8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21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73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12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75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07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50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473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50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86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3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53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22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56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8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4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0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3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04700" y="560974"/>
            <a:ext cx="7772400" cy="2122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4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Compiler and Virtual Machine </a:t>
            </a:r>
          </a:p>
          <a:p>
            <a:pPr rtl="0">
              <a:spcBef>
                <a:spcPts val="0"/>
              </a:spcBef>
              <a:buNone/>
            </a:pPr>
            <a:r>
              <a:rPr lang="en-GB" sz="4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 </a:t>
            </a:r>
          </a:p>
          <a:p>
            <a:pPr rtl="0">
              <a:spcBef>
                <a:spcPts val="0"/>
              </a:spcBef>
              <a:buNone/>
            </a:pPr>
            <a:r>
              <a:rPr lang="en-GB" sz="4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 : 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3102349"/>
            <a:ext cx="9144000" cy="1767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 b="1" u="sng" dirty="0" smtClean="0"/>
              <a:t>DANS</a:t>
            </a:r>
          </a:p>
          <a:p>
            <a:pPr algn="r"/>
            <a:r>
              <a:rPr lang="en-GB" sz="1000" i="1" dirty="0" smtClean="0"/>
              <a:t>		</a:t>
            </a:r>
            <a:r>
              <a:rPr lang="en-GB" i="1" dirty="0" err="1" smtClean="0">
                <a:latin typeface="Georgia" panose="02040502050405020303" pitchFamily="18" charset="0"/>
              </a:rPr>
              <a:t>Aaditya</a:t>
            </a:r>
            <a:r>
              <a:rPr lang="en-GB" i="1" dirty="0" smtClean="0">
                <a:latin typeface="Georgia" panose="02040502050405020303" pitchFamily="18" charset="0"/>
              </a:rPr>
              <a:t> </a:t>
            </a:r>
            <a:r>
              <a:rPr lang="en-GB" i="1" dirty="0" err="1">
                <a:latin typeface="Georgia" panose="02040502050405020303" pitchFamily="18" charset="0"/>
              </a:rPr>
              <a:t>Maheshwari</a:t>
            </a:r>
            <a:r>
              <a:rPr lang="en-GB" i="1" dirty="0">
                <a:latin typeface="Georgia" panose="02040502050405020303" pitchFamily="18" charset="0"/>
              </a:rPr>
              <a:t> </a:t>
            </a:r>
            <a:r>
              <a:rPr lang="en-GB" b="1" i="1" dirty="0">
                <a:latin typeface="Georgia" panose="02040502050405020303" pitchFamily="18" charset="0"/>
              </a:rPr>
              <a:t>1207856165</a:t>
            </a:r>
          </a:p>
          <a:p>
            <a:pPr algn="r"/>
            <a:r>
              <a:rPr lang="en-GB" i="1" dirty="0">
                <a:latin typeface="Georgia" panose="02040502050405020303" pitchFamily="18" charset="0"/>
              </a:rPr>
              <a:t>		</a:t>
            </a:r>
            <a:r>
              <a:rPr lang="en-GB" i="1" dirty="0" err="1" smtClean="0">
                <a:latin typeface="Georgia" panose="02040502050405020303" pitchFamily="18" charset="0"/>
              </a:rPr>
              <a:t>Dhanya</a:t>
            </a:r>
            <a:r>
              <a:rPr lang="en-GB" i="1" dirty="0" smtClean="0">
                <a:latin typeface="Georgia" panose="02040502050405020303" pitchFamily="18" charset="0"/>
              </a:rPr>
              <a:t> </a:t>
            </a:r>
            <a:r>
              <a:rPr lang="en-GB" i="1" dirty="0">
                <a:latin typeface="Georgia" panose="02040502050405020303" pitchFamily="18" charset="0"/>
              </a:rPr>
              <a:t>Mary Jacob </a:t>
            </a:r>
            <a:r>
              <a:rPr lang="en-GB" b="1" i="1" dirty="0">
                <a:latin typeface="Georgia" panose="02040502050405020303" pitchFamily="18" charset="0"/>
              </a:rPr>
              <a:t>1207643992</a:t>
            </a:r>
          </a:p>
          <a:p>
            <a:pPr algn="r"/>
            <a:r>
              <a:rPr lang="en-GB" i="1" dirty="0">
                <a:latin typeface="Georgia" panose="02040502050405020303" pitchFamily="18" charset="0"/>
              </a:rPr>
              <a:t>	</a:t>
            </a:r>
            <a:r>
              <a:rPr lang="en-GB" i="1" dirty="0" smtClean="0">
                <a:latin typeface="Georgia" panose="02040502050405020303" pitchFamily="18" charset="0"/>
              </a:rPr>
              <a:t>	 </a:t>
            </a:r>
            <a:r>
              <a:rPr lang="en-GB" i="1" dirty="0">
                <a:latin typeface="Georgia" panose="02040502050405020303" pitchFamily="18" charset="0"/>
              </a:rPr>
              <a:t>Nikhil </a:t>
            </a:r>
            <a:r>
              <a:rPr lang="en-GB" i="1" dirty="0" err="1">
                <a:latin typeface="Georgia" panose="02040502050405020303" pitchFamily="18" charset="0"/>
              </a:rPr>
              <a:t>Aravind</a:t>
            </a:r>
            <a:r>
              <a:rPr lang="en-GB" i="1" dirty="0">
                <a:latin typeface="Georgia" panose="02040502050405020303" pitchFamily="18" charset="0"/>
              </a:rPr>
              <a:t> </a:t>
            </a:r>
            <a:r>
              <a:rPr lang="en-GB" b="1" i="1" dirty="0">
                <a:latin typeface="Georgia" panose="02040502050405020303" pitchFamily="18" charset="0"/>
              </a:rPr>
              <a:t>1207456168</a:t>
            </a:r>
          </a:p>
          <a:p>
            <a:pPr algn="r"/>
            <a:r>
              <a:rPr lang="en-GB" i="1" dirty="0">
                <a:latin typeface="Georgia" panose="02040502050405020303" pitchFamily="18" charset="0"/>
              </a:rPr>
              <a:t>		</a:t>
            </a:r>
            <a:r>
              <a:rPr lang="en-GB" i="1" dirty="0" smtClean="0">
                <a:latin typeface="Georgia" panose="02040502050405020303" pitchFamily="18" charset="0"/>
              </a:rPr>
              <a:t>Suhas </a:t>
            </a:r>
            <a:r>
              <a:rPr lang="en-GB" i="1" dirty="0">
                <a:latin typeface="Georgia" panose="02040502050405020303" pitchFamily="18" charset="0"/>
              </a:rPr>
              <a:t>Xavier </a:t>
            </a:r>
            <a:r>
              <a:rPr lang="en-GB" b="1" i="1" dirty="0">
                <a:latin typeface="Georgia" panose="02040502050405020303" pitchFamily="18" charset="0"/>
              </a:rPr>
              <a:t>1207389153</a:t>
            </a:r>
          </a:p>
          <a:p>
            <a:endParaRPr lang="en-GB" sz="10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/>
              <a:t>Bool											#BooleanValues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'true'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'false'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Number										#Number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Int ('.' Digit*)?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Identifier										#Identifier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[a-zA-Z_] [a-zA-Z_0-9]*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["] (~["\r\n)* ["]									#DoubleQuoteString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['] (~['\r\n)* [']									#SingleQuoteString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Comment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('//' ~[\r\n]* | '/*' .*? '*/') -&gt; skip							#</a:t>
            </a:r>
            <a:r>
              <a:rPr lang="en-GB" sz="1300" dirty="0" err="1"/>
              <a:t>CommentLine</a:t>
            </a:r>
            <a:r>
              <a:rPr lang="en-GB" sz="13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[ \t\r\n\u000C] -&gt; skip								#</a:t>
            </a:r>
            <a:r>
              <a:rPr lang="en-GB" sz="1300" dirty="0" err="1"/>
              <a:t>WhiteSpace</a:t>
            </a:r>
            <a:endParaRPr lang="en-GB" sz="1300" dirty="0"/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</a:t>
            </a:r>
            <a:r>
              <a:rPr lang="en-GB" sz="1300" dirty="0" err="1"/>
              <a:t>Int</a:t>
            </a:r>
            <a:r>
              <a:rPr lang="en-GB" sz="1300" dirty="0"/>
              <a:t>												#Integer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[1-9] Digit*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| '0'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Digit 												#</a:t>
            </a:r>
            <a:r>
              <a:rPr lang="en-GB" sz="1300" dirty="0" err="1"/>
              <a:t>SingleDigit</a:t>
            </a:r>
            <a:endParaRPr lang="en-GB" sz="1300" dirty="0"/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[0-9]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 dirty="0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Lexer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The </a:t>
            </a:r>
            <a:r>
              <a:rPr lang="en-GB" sz="1600" dirty="0" err="1"/>
              <a:t>Lexer</a:t>
            </a:r>
            <a:r>
              <a:rPr lang="en-GB" sz="1600" dirty="0"/>
              <a:t> is responsible for the task of breaking </a:t>
            </a:r>
            <a:r>
              <a:rPr lang="en-GB" sz="1600" dirty="0" err="1"/>
              <a:t>lexioms</a:t>
            </a:r>
            <a:r>
              <a:rPr lang="en-GB" sz="1600" dirty="0"/>
              <a:t> in the input program into tokens. </a:t>
            </a:r>
          </a:p>
          <a:p>
            <a:pPr lvl="0" rtl="0">
              <a:lnSpc>
                <a:spcPct val="100000"/>
              </a:lnSpc>
              <a:spcBef>
                <a:spcPts val="200"/>
              </a:spcBef>
              <a:buNone/>
            </a:pP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Tokens are single elements of the language such as an identifier, expressions, keywords and expressions.</a:t>
            </a:r>
          </a:p>
          <a:p>
            <a:pPr lvl="0" rtl="0">
              <a:lnSpc>
                <a:spcPct val="100000"/>
              </a:lnSpc>
              <a:spcBef>
                <a:spcPts val="200"/>
              </a:spcBef>
              <a:buNone/>
            </a:pP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The input program can also contain  white spaces and comment lines. </a:t>
            </a:r>
          </a:p>
          <a:p>
            <a:pPr lvl="0" rtl="0">
              <a:lnSpc>
                <a:spcPct val="100000"/>
              </a:lnSpc>
              <a:spcBef>
                <a:spcPts val="200"/>
              </a:spcBef>
              <a:buNone/>
            </a:pP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The </a:t>
            </a:r>
            <a:r>
              <a:rPr lang="en-GB" sz="1600" dirty="0" err="1" smtClean="0"/>
              <a:t>Lexer</a:t>
            </a:r>
            <a:r>
              <a:rPr lang="en-GB" sz="1600" dirty="0" smtClean="0"/>
              <a:t> </a:t>
            </a:r>
            <a:r>
              <a:rPr lang="en-GB" sz="1600" dirty="0"/>
              <a:t>can be trained to ignore these white spaces and comment lines by calling the skip() </a:t>
            </a:r>
            <a:r>
              <a:rPr lang="en-GB" sz="1600" dirty="0" smtClean="0"/>
              <a:t>which is defined in the </a:t>
            </a:r>
            <a:r>
              <a:rPr lang="en-GB" sz="1600" dirty="0" err="1" smtClean="0"/>
              <a:t>Lexer</a:t>
            </a:r>
            <a:r>
              <a:rPr lang="en-GB" sz="1600" dirty="0" smtClean="0"/>
              <a:t> class.</a:t>
            </a:r>
            <a:endParaRPr lang="en-GB" sz="1600" dirty="0"/>
          </a:p>
          <a:p>
            <a:pPr lvl="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600" dirty="0"/>
              <a:t>	</a:t>
            </a:r>
            <a:r>
              <a:rPr lang="en-GB" sz="1600" dirty="0" smtClean="0"/>
              <a:t>        Comment </a:t>
            </a:r>
            <a:r>
              <a:rPr lang="en-GB" sz="1600" dirty="0"/>
              <a:t>: ('//' ~[\r\n]* | '/*' .*? '*/') </a:t>
            </a:r>
            <a:r>
              <a:rPr lang="en-GB" sz="1600" b="1" dirty="0"/>
              <a:t>-&gt;</a:t>
            </a:r>
            <a:r>
              <a:rPr lang="en-GB" sz="1600" dirty="0"/>
              <a:t> </a:t>
            </a:r>
            <a:r>
              <a:rPr lang="en-GB" sz="1600" b="1" dirty="0"/>
              <a:t>skip</a:t>
            </a:r>
            <a:r>
              <a:rPr lang="en-GB" sz="1600" dirty="0"/>
              <a:t>;	</a:t>
            </a:r>
          </a:p>
          <a:p>
            <a:pPr marL="914400" lvl="0" indent="4572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600" dirty="0"/>
              <a:t>Space : [ \t\r\n\u000C] </a:t>
            </a:r>
            <a:r>
              <a:rPr lang="en-GB" sz="1600" b="1" dirty="0"/>
              <a:t>-&gt;</a:t>
            </a:r>
            <a:r>
              <a:rPr lang="en-GB" sz="1600" dirty="0"/>
              <a:t> </a:t>
            </a:r>
            <a:r>
              <a:rPr lang="en-GB" sz="1600" b="1" dirty="0"/>
              <a:t>skip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dirty="0" err="1" smtClean="0"/>
              <a:t>Lexer</a:t>
            </a:r>
            <a:endParaRPr lang="en-GB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3250" y="1200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-US" sz="1000" dirty="0" smtClean="0"/>
              <a:t>Input program including comment lines				</a:t>
            </a:r>
            <a:endParaRPr lang="en-US" sz="1000" dirty="0"/>
          </a:p>
          <a:p>
            <a:pPr rtl="0">
              <a:spcBef>
                <a:spcPts val="0"/>
              </a:spcBef>
              <a:buNone/>
            </a:pPr>
            <a:r>
              <a:rPr lang="en-US" sz="1000" dirty="0" smtClean="0"/>
              <a:t>													               Stream of tokens with comment lines removed</a:t>
            </a:r>
            <a:endParaRPr sz="10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613"/>
            <a:ext cx="4450316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482" y="2295656"/>
            <a:ext cx="6231438" cy="2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3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The </a:t>
            </a:r>
            <a:r>
              <a:rPr lang="en-GB" dirty="0" smtClean="0"/>
              <a:t>Parser</a:t>
            </a:r>
            <a:endParaRPr lang="en-GB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3250" y="1200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Parser is responsible for performing syntax analysis of the tokens generated by the </a:t>
            </a:r>
            <a:r>
              <a:rPr lang="en-US" sz="1600" dirty="0" err="1"/>
              <a:t>L</a:t>
            </a:r>
            <a:r>
              <a:rPr lang="en-US" sz="1600" dirty="0" err="1" smtClean="0"/>
              <a:t>exer</a:t>
            </a:r>
            <a:r>
              <a:rPr lang="en-US" sz="1600" dirty="0" smtClean="0"/>
              <a:t>.</a:t>
            </a:r>
          </a:p>
          <a:p>
            <a:pPr rtl="0">
              <a:spcBef>
                <a:spcPts val="0"/>
              </a:spcBef>
            </a:pPr>
            <a:endParaRPr lang="en-US" sz="1600" dirty="0" smtClean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Parser analyzes the input tokens against the rules defined in the grammar and generates a parse tree as output.</a:t>
            </a:r>
          </a:p>
          <a:p>
            <a:pPr rtl="0">
              <a:spcBef>
                <a:spcPts val="0"/>
              </a:spcBef>
            </a:pPr>
            <a:endParaRPr lang="en-US" sz="1600" dirty="0" smtClean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It generates an error if it encounters an incorrect syntax but continues parsing the rest of  the tokens till it reaches the end of the file.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intermediate code generated by the Parser can then be used to perform semantic analysis and evaluation. </a:t>
            </a:r>
          </a:p>
          <a:p>
            <a:pPr rtl="0">
              <a:spcBef>
                <a:spcPts val="0"/>
              </a:spcBef>
            </a:pPr>
            <a:endParaRPr lang="en-US" sz="1800" dirty="0"/>
          </a:p>
          <a:p>
            <a:pPr rtl="0">
              <a:spcBef>
                <a:spcPts val="0"/>
              </a:spcBef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209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 smtClean="0"/>
              <a:t>The Parser</a:t>
            </a:r>
            <a:endParaRPr lang="en-GB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0" y="1063378"/>
            <a:ext cx="9144000" cy="40801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/>
            <a:r>
              <a:rPr lang="en-US" sz="1400" dirty="0" smtClean="0"/>
              <a:t>	          The Parse Tree</a:t>
            </a: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The parser matches each token to 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corresponding type in the input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Grammar.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480"/>
            <a:ext cx="4047260" cy="1481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60" y="1210378"/>
            <a:ext cx="5270643" cy="35025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Intermediate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1200150"/>
            <a:ext cx="7253556" cy="41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9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Intermediate Code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323441"/>
            <a:ext cx="6652518" cy="40704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 smtClean="0"/>
              <a:t>n0 [label="BLOCK"];  	 	</a:t>
            </a:r>
            <a:r>
              <a:rPr lang="en-US" sz="1600" dirty="0"/>
              <a:t> n8 [label="ASSIGNMENT"]; </a:t>
            </a:r>
            <a:r>
              <a:rPr lang="en-US" sz="1600" dirty="0" smtClean="0"/>
              <a:t>	</a:t>
            </a:r>
          </a:p>
          <a:p>
            <a:r>
              <a:rPr lang="en-US" sz="1600" dirty="0" smtClean="0"/>
              <a:t>n1 </a:t>
            </a:r>
            <a:r>
              <a:rPr lang="en-US" sz="1600" dirty="0"/>
              <a:t>[label="STATEMENTS"]; </a:t>
            </a:r>
            <a:r>
              <a:rPr lang="en-US" sz="1600" dirty="0" smtClean="0"/>
              <a:t>		 n9 </a:t>
            </a:r>
            <a:r>
              <a:rPr lang="en-US" sz="1600" dirty="0"/>
              <a:t>[label="c"];</a:t>
            </a:r>
          </a:p>
          <a:p>
            <a:r>
              <a:rPr lang="en-US" sz="1600" dirty="0" smtClean="0"/>
              <a:t>				 n10 </a:t>
            </a:r>
            <a:r>
              <a:rPr lang="en-US" sz="1600" dirty="0"/>
              <a:t>[label</a:t>
            </a:r>
            <a:r>
              <a:rPr lang="en-US" sz="1600" dirty="0" smtClean="0"/>
              <a:t>="+"];</a:t>
            </a:r>
          </a:p>
          <a:p>
            <a:r>
              <a:rPr lang="en-US" sz="1600" dirty="0" smtClean="0"/>
              <a:t>n2 </a:t>
            </a:r>
            <a:r>
              <a:rPr lang="en-US" sz="1600" dirty="0"/>
              <a:t>[label="ASSIGNMENT"]; </a:t>
            </a:r>
            <a:r>
              <a:rPr lang="en-US" sz="1600" dirty="0" smtClean="0"/>
              <a:t>		</a:t>
            </a:r>
            <a:r>
              <a:rPr lang="en-US" sz="1600" dirty="0"/>
              <a:t> n13 [label="LOOKUP</a:t>
            </a:r>
            <a:r>
              <a:rPr lang="en-US" sz="1600" dirty="0" smtClean="0"/>
              <a:t>"]	</a:t>
            </a:r>
          </a:p>
          <a:p>
            <a:r>
              <a:rPr lang="en-US" sz="1600" dirty="0"/>
              <a:t>n3 [label="a"]; </a:t>
            </a:r>
            <a:r>
              <a:rPr lang="en-US" sz="1600" dirty="0" smtClean="0"/>
              <a:t>			</a:t>
            </a:r>
            <a:r>
              <a:rPr lang="en-US" sz="1600" dirty="0"/>
              <a:t> </a:t>
            </a:r>
            <a:r>
              <a:rPr lang="en-US" sz="1600" dirty="0" smtClean="0"/>
              <a:t>n12 </a:t>
            </a:r>
            <a:r>
              <a:rPr lang="en-US" sz="1600" dirty="0"/>
              <a:t>[label="a</a:t>
            </a:r>
            <a:r>
              <a:rPr lang="en-US" sz="1600" dirty="0" smtClean="0"/>
              <a:t>"];</a:t>
            </a:r>
          </a:p>
          <a:p>
            <a:r>
              <a:rPr lang="en-US" sz="1600" dirty="0" smtClean="0"/>
              <a:t>n4 [label="5"]; 			 </a:t>
            </a:r>
            <a:r>
              <a:rPr lang="en-US" sz="1600" dirty="0"/>
              <a:t>n13 [label="LOOKUP</a:t>
            </a:r>
            <a:r>
              <a:rPr lang="en-US" sz="1600" dirty="0" smtClean="0"/>
              <a:t>"]</a:t>
            </a:r>
          </a:p>
          <a:p>
            <a:r>
              <a:rPr lang="en-US" sz="1600" dirty="0" smtClean="0"/>
              <a:t>				</a:t>
            </a:r>
            <a:r>
              <a:rPr lang="en-US" sz="1600" dirty="0"/>
              <a:t> n14 [label="b"]; </a:t>
            </a:r>
            <a:endParaRPr lang="en-US" sz="1600" dirty="0" smtClean="0"/>
          </a:p>
          <a:p>
            <a:r>
              <a:rPr lang="en-US" sz="1600" dirty="0" smtClean="0"/>
              <a:t>n5 </a:t>
            </a:r>
            <a:r>
              <a:rPr lang="en-US" sz="1600" dirty="0"/>
              <a:t>[label="ASSIGNMENT</a:t>
            </a:r>
            <a:r>
              <a:rPr lang="en-US" sz="1600" dirty="0" smtClean="0"/>
              <a:t>"];	</a:t>
            </a:r>
            <a:endParaRPr lang="en-US" sz="1600" dirty="0"/>
          </a:p>
          <a:p>
            <a:r>
              <a:rPr lang="en-US" sz="1600" dirty="0" smtClean="0"/>
              <a:t>n6 </a:t>
            </a:r>
            <a:r>
              <a:rPr lang="en-US" sz="1600" dirty="0"/>
              <a:t>[label="b"]; </a:t>
            </a:r>
            <a:r>
              <a:rPr lang="en-US" sz="1600" dirty="0" smtClean="0"/>
              <a:t>			</a:t>
            </a:r>
            <a:r>
              <a:rPr lang="en-US" sz="1600" dirty="0"/>
              <a:t> n16 [label="</a:t>
            </a:r>
            <a:r>
              <a:rPr lang="en-US" sz="1600" dirty="0" err="1"/>
              <a:t>println</a:t>
            </a:r>
            <a:r>
              <a:rPr lang="en-US" sz="1600" dirty="0"/>
              <a:t>"];</a:t>
            </a:r>
          </a:p>
          <a:p>
            <a:r>
              <a:rPr lang="en-US" sz="1600" dirty="0"/>
              <a:t>n7 [label="6</a:t>
            </a:r>
            <a:r>
              <a:rPr lang="en-US" sz="1600" dirty="0" smtClean="0"/>
              <a:t>"];		</a:t>
            </a:r>
            <a:r>
              <a:rPr lang="en-US" sz="1600" dirty="0"/>
              <a:t> </a:t>
            </a:r>
            <a:r>
              <a:rPr lang="en-US" sz="1600" dirty="0" smtClean="0"/>
              <a:t>	 n17 </a:t>
            </a:r>
            <a:r>
              <a:rPr lang="en-US" sz="1600" dirty="0"/>
              <a:t>[label="LOOKUP"];</a:t>
            </a:r>
            <a:endParaRPr lang="en-US" sz="1600" dirty="0" smtClean="0"/>
          </a:p>
          <a:p>
            <a:r>
              <a:rPr lang="en-US" sz="1600" dirty="0" smtClean="0"/>
              <a:t>	 			</a:t>
            </a:r>
            <a:r>
              <a:rPr lang="en-US" sz="1600" dirty="0"/>
              <a:t> n18 [label="c"]; </a:t>
            </a:r>
            <a:r>
              <a:rPr lang="en-US" sz="1600" dirty="0" smtClean="0"/>
              <a:t>			</a:t>
            </a:r>
            <a:endParaRPr lang="en-US" sz="1600" dirty="0"/>
          </a:p>
          <a:p>
            <a:r>
              <a:rPr lang="en-US" sz="1600" dirty="0" smtClean="0"/>
              <a:t>		 </a:t>
            </a:r>
          </a:p>
          <a:p>
            <a:r>
              <a:rPr lang="en-US" sz="1600" dirty="0" smtClean="0"/>
              <a:t>	 </a:t>
            </a:r>
          </a:p>
          <a:p>
            <a:r>
              <a:rPr lang="en-US" sz="1600" dirty="0" smtClean="0"/>
              <a:t>		</a:t>
            </a:r>
          </a:p>
          <a:p>
            <a:r>
              <a:rPr lang="en-US" sz="1600" dirty="0" smtClean="0"/>
              <a:t>	  </a:t>
            </a:r>
          </a:p>
          <a:p>
            <a:r>
              <a:rPr lang="en-US" sz="1600" dirty="0" smtClean="0"/>
              <a:t>	</a:t>
            </a:r>
            <a:endParaRPr lang="en-US" sz="1600" b="1" dirty="0"/>
          </a:p>
          <a:p>
            <a:r>
              <a:rPr lang="en-US" sz="1600" b="1" dirty="0" smtClean="0"/>
              <a:t>	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792062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Semantic Analysis</a:t>
            </a:r>
            <a:endParaRPr lang="en-GB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generated parse tree needs to be traversed  in order to ensure semantic accuracy since the parse tree can contain syntactically correct but semantically incorrect expressions. </a:t>
            </a:r>
            <a:endParaRPr lang="en-US" sz="1600" dirty="0"/>
          </a:p>
          <a:p>
            <a:pPr lvl="0" rtl="0">
              <a:spcBef>
                <a:spcPts val="0"/>
              </a:spcBef>
            </a:pPr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: if </a:t>
            </a:r>
            <a:r>
              <a:rPr lang="en-US" sz="1600" dirty="0" err="1" smtClean="0"/>
              <a:t>a+b</a:t>
            </a:r>
            <a:r>
              <a:rPr lang="en-US" sz="1600" dirty="0" smtClean="0"/>
              <a:t> &gt; true do</a:t>
            </a:r>
          </a:p>
          <a:p>
            <a:pPr lvl="0" rtl="0">
              <a:spcBef>
                <a:spcPts val="0"/>
              </a:spcBef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 Tree Visitor interface is created that walks the entire tree to check for semantic correctness and outputs an error if it encounters any.</a:t>
            </a:r>
          </a:p>
          <a:p>
            <a:pPr lvl="0" rtl="0">
              <a:spcBef>
                <a:spcPts val="0"/>
              </a:spcBef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visitor class creates an entry for every expression in the grammar and assigns a context which can be referenced later.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Semantic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71" y="1180215"/>
            <a:ext cx="6946223" cy="39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51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Why did we choose ANTLR over YACC/Bison?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Description of the grammar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How our lexer identifies tokens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How our parser parses the tokens to generate an AST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How our intermediate code is generated and handled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What happens at runtime</a:t>
            </a:r>
          </a:p>
          <a:p>
            <a:pPr marL="457200" lvl="0" indent="-3810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A few sample programs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Runtime</a:t>
            </a:r>
            <a:endParaRPr lang="en-GB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Similar to the Visitor interface, a Listener interface is also created for every entry in the input grammar file.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Listener defines a function and a context for every entry in the grammar.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These methods and its respective context is then used during evaluation of a particular expression.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14723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Runtime</a:t>
            </a:r>
            <a:endParaRPr lang="en-GB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1" y="1200150"/>
            <a:ext cx="6950949" cy="38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6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DANS Runtime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" y="1162486"/>
            <a:ext cx="8643258" cy="39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HelloWorld</a:t>
            </a:r>
            <a:endParaRPr lang="en-GB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Program:</a:t>
            </a:r>
          </a:p>
          <a:p>
            <a:endParaRPr lang="en-US" sz="2200" dirty="0"/>
          </a:p>
          <a:p>
            <a:r>
              <a:rPr lang="en-US" sz="2200" dirty="0"/>
              <a:t>	</a:t>
            </a:r>
            <a:r>
              <a:rPr lang="en-US" sz="2200" b="1" dirty="0" err="1"/>
              <a:t>println</a:t>
            </a:r>
            <a:r>
              <a:rPr lang="en-US" sz="2200" b="1" dirty="0"/>
              <a:t>(“Hello, World!”);</a:t>
            </a:r>
          </a:p>
          <a:p>
            <a:endParaRPr lang="en-US" sz="2200" dirty="0"/>
          </a:p>
          <a:p>
            <a:r>
              <a:rPr lang="en-US" sz="2200" dirty="0"/>
              <a:t>Output:</a:t>
            </a:r>
          </a:p>
          <a:p>
            <a:endParaRPr lang="en-US" sz="2200" dirty="0"/>
          </a:p>
          <a:p>
            <a:pPr marL="914400" lvl="2"/>
            <a:r>
              <a:rPr lang="en-US" sz="2200" b="1" dirty="0"/>
              <a:t>Hello, World!</a:t>
            </a:r>
            <a:endParaRPr lang="en-US" sz="2200" dirty="0"/>
          </a:p>
          <a:p>
            <a:pPr marL="457200" lvl="1"/>
            <a:r>
              <a:rPr lang="en-US" sz="22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Program:</a:t>
            </a:r>
          </a:p>
          <a:p>
            <a:r>
              <a:rPr lang="en-US" sz="2000" dirty="0"/>
              <a:t>   		</a:t>
            </a:r>
            <a:r>
              <a:rPr lang="en-US" sz="2000" b="1" dirty="0"/>
              <a:t>a = 2;</a:t>
            </a:r>
          </a:p>
          <a:p>
            <a:pPr marL="1828800" lvl="4"/>
            <a:r>
              <a:rPr lang="en-US" sz="2000" b="1" dirty="0"/>
              <a:t>b = 7;</a:t>
            </a:r>
          </a:p>
          <a:p>
            <a:pPr marL="1828800" lvl="4"/>
            <a:r>
              <a:rPr lang="en-US" sz="2000" b="1" dirty="0"/>
              <a:t>sum = a + b;</a:t>
            </a:r>
          </a:p>
          <a:p>
            <a:pPr marL="1828800" lvl="4"/>
            <a:r>
              <a:rPr lang="en-US" sz="2000" b="1" dirty="0"/>
              <a:t>product = a * b;</a:t>
            </a:r>
          </a:p>
          <a:p>
            <a:pPr marL="1828800" lvl="4"/>
            <a:r>
              <a:rPr lang="en-US" sz="2000" b="1" dirty="0" err="1"/>
              <a:t>println</a:t>
            </a:r>
            <a:r>
              <a:rPr lang="en-US" sz="2000" b="1" dirty="0"/>
              <a:t>(“The sum is: ”+sum);</a:t>
            </a:r>
            <a:br>
              <a:rPr lang="en-US" sz="2000" b="1" dirty="0"/>
            </a:br>
            <a:r>
              <a:rPr lang="en-US" sz="2000" b="1" dirty="0" err="1"/>
              <a:t>println</a:t>
            </a:r>
            <a:r>
              <a:rPr lang="en-US" sz="2000" b="1" dirty="0"/>
              <a:t>(“The product is: ”+product);</a:t>
            </a:r>
          </a:p>
          <a:p>
            <a:r>
              <a:rPr lang="en-US" sz="2000" dirty="0"/>
              <a:t> Output:</a:t>
            </a:r>
          </a:p>
          <a:p>
            <a:r>
              <a:rPr lang="en-US" sz="2000" dirty="0"/>
              <a:t>		</a:t>
            </a:r>
            <a:r>
              <a:rPr lang="en-US" sz="2000" b="1" dirty="0"/>
              <a:t>The sum is: 9</a:t>
            </a:r>
          </a:p>
          <a:p>
            <a:r>
              <a:rPr lang="en-US" sz="2000" b="1" dirty="0"/>
              <a:t>		The product is: 14</a:t>
            </a:r>
          </a:p>
          <a:p>
            <a:r>
              <a:rPr lang="en-US" sz="2000" dirty="0"/>
              <a:t>		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8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Program:</a:t>
            </a:r>
          </a:p>
          <a:p>
            <a:r>
              <a:rPr lang="en-US" sz="2200" dirty="0"/>
              <a:t>		</a:t>
            </a:r>
            <a:r>
              <a:rPr lang="en-US" sz="2200" b="1" dirty="0"/>
              <a:t>a = 4;</a:t>
            </a:r>
          </a:p>
          <a:p>
            <a:pPr marL="1828800" lvl="4"/>
            <a:r>
              <a:rPr lang="en-US" sz="2200" b="1" dirty="0"/>
              <a:t>b = 8;</a:t>
            </a:r>
          </a:p>
          <a:p>
            <a:pPr marL="1828800" lvl="4"/>
            <a:r>
              <a:rPr lang="en-US" sz="2200" b="1" dirty="0"/>
              <a:t>if a &gt; b do</a:t>
            </a:r>
          </a:p>
          <a:p>
            <a:pPr marL="1828800" lvl="4"/>
            <a:r>
              <a:rPr lang="en-US" sz="2200" b="1" dirty="0" err="1"/>
              <a:t>println</a:t>
            </a:r>
            <a:r>
              <a:rPr lang="en-US" sz="2200" b="1" dirty="0"/>
              <a:t>("A is greater");</a:t>
            </a:r>
          </a:p>
          <a:p>
            <a:pPr marL="1828800" lvl="4"/>
            <a:r>
              <a:rPr lang="en-US" sz="2200" b="1" dirty="0"/>
              <a:t>else</a:t>
            </a:r>
          </a:p>
          <a:p>
            <a:pPr marL="1828800" lvl="4"/>
            <a:r>
              <a:rPr lang="en-US" sz="2200" b="1" dirty="0" err="1"/>
              <a:t>println</a:t>
            </a:r>
            <a:r>
              <a:rPr lang="en-US" sz="2200" b="1" dirty="0"/>
              <a:t>("B is greater");</a:t>
            </a:r>
          </a:p>
          <a:p>
            <a:pPr marL="1828800" lvl="4"/>
            <a:r>
              <a:rPr lang="en-US" sz="2200" b="1" dirty="0"/>
              <a:t>end</a:t>
            </a:r>
          </a:p>
          <a:p>
            <a:r>
              <a:rPr lang="en-US" sz="2200" dirty="0"/>
              <a:t>Output: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	</a:t>
            </a:r>
            <a:r>
              <a:rPr lang="en-US" sz="2200" b="1" dirty="0"/>
              <a:t>B is greater</a:t>
            </a:r>
          </a:p>
          <a:p>
            <a:r>
              <a:rPr lang="en-US" sz="2200" dirty="0"/>
              <a:t>		</a:t>
            </a:r>
          </a:p>
          <a:p>
            <a:pPr lvl="4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3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Conditional Loops – </a:t>
            </a:r>
            <a:r>
              <a:rPr lang="en-US" sz="4000" dirty="0" err="1"/>
              <a:t>Factorial.dans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Program:</a:t>
            </a:r>
          </a:p>
          <a:p>
            <a:r>
              <a:rPr lang="en-US" sz="1800" dirty="0"/>
              <a:t>			</a:t>
            </a:r>
            <a:r>
              <a:rPr lang="en-US" sz="1800" b="1" dirty="0"/>
              <a:t>factorial = 1;</a:t>
            </a:r>
          </a:p>
          <a:p>
            <a:pPr marL="2743200" lvl="6"/>
            <a:r>
              <a:rPr lang="en-US" b="1" dirty="0"/>
              <a:t>number = 5;</a:t>
            </a:r>
          </a:p>
          <a:p>
            <a:pPr marL="2743200" lvl="6"/>
            <a:r>
              <a:rPr lang="en-US" b="1" dirty="0" err="1"/>
              <a:t>i</a:t>
            </a:r>
            <a:r>
              <a:rPr lang="en-US" b="1" dirty="0"/>
              <a:t> = 1;</a:t>
            </a:r>
          </a:p>
          <a:p>
            <a:pPr marL="2743200" lvl="6"/>
            <a:r>
              <a:rPr lang="en-US" b="1" dirty="0"/>
              <a:t>while </a:t>
            </a:r>
            <a:r>
              <a:rPr lang="en-US" b="1" dirty="0" err="1"/>
              <a:t>i</a:t>
            </a:r>
            <a:r>
              <a:rPr lang="en-US" b="1" dirty="0"/>
              <a:t> &lt;= number do</a:t>
            </a:r>
          </a:p>
          <a:p>
            <a:pPr marL="2743200" lvl="6"/>
            <a:r>
              <a:rPr lang="en-US" b="1" dirty="0"/>
              <a:t>factorial = factorial *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 marL="2743200" lvl="6"/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i</a:t>
            </a:r>
            <a:r>
              <a:rPr lang="en-US" b="1" dirty="0"/>
              <a:t> + 1;</a:t>
            </a:r>
          </a:p>
          <a:p>
            <a:pPr marL="2743200" lvl="6"/>
            <a:r>
              <a:rPr lang="en-US" b="1" dirty="0"/>
              <a:t>end</a:t>
            </a:r>
          </a:p>
          <a:p>
            <a:pPr marL="2743200" lvl="6"/>
            <a:r>
              <a:rPr lang="en-US" b="1" dirty="0" err="1"/>
              <a:t>println</a:t>
            </a:r>
            <a:r>
              <a:rPr lang="en-US" b="1" dirty="0"/>
              <a:t>("Factorial of number " + number + " is " + factorial);</a:t>
            </a:r>
          </a:p>
          <a:p>
            <a:r>
              <a:rPr lang="en-US" sz="1800" dirty="0"/>
              <a:t>Output:</a:t>
            </a:r>
            <a:br>
              <a:rPr lang="en-US" sz="1800" dirty="0"/>
            </a:br>
            <a:r>
              <a:rPr lang="en-US" sz="1800" dirty="0"/>
              <a:t>			</a:t>
            </a:r>
            <a:r>
              <a:rPr lang="en-US" sz="1800" b="1" dirty="0"/>
              <a:t> Factorial of number 5 is 120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25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System.exit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			</a:t>
            </a:r>
            <a:r>
              <a:rPr lang="en-US" dirty="0">
                <a:latin typeface="GungsuhChe" panose="02030609000101010101" pitchFamily="49" charset="-127"/>
                <a:ea typeface="GungsuhChe" panose="02030609000101010101" pitchFamily="49" charset="-127"/>
              </a:rPr>
              <a:t>&lt;conclusion&gt;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pPr algn="ctr"/>
            <a:r>
              <a:rPr lang="en-US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Thank you for </a:t>
            </a:r>
            <a:r>
              <a:rPr lang="en-US" dirty="0" err="1" smtClean="0">
                <a:latin typeface="GungsuhChe" panose="02030609000101010101" pitchFamily="49" charset="-127"/>
                <a:ea typeface="GungsuhChe" panose="02030609000101010101" pitchFamily="49" charset="-127"/>
              </a:rPr>
              <a:t>DANSing</a:t>
            </a:r>
            <a:r>
              <a:rPr lang="en-US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 with us.</a:t>
            </a:r>
          </a:p>
          <a:p>
            <a:pPr algn="ctr"/>
            <a:endParaRPr lang="en-US" dirty="0" smtClean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/>
            <a:r>
              <a:rPr lang="en-US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&lt;/conclusion&gt;</a:t>
            </a:r>
            <a:endParaRPr 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Why ANTLR? 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ANTLR generates an LL(*) parser, YACC and Bison generate LALR parsers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Although LALR grammars are a lot easier to construct and debug, you will need to take care of errors like shift-reduce and reduce-reduce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ANTLR generates recursive descent parsers, "processing logic" is contained in the parser's code, each production rule of the grammar is represented by a function in the parser's code.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Grammar writing more difficult, but the generated code is readable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Graphical IDE tool, called </a:t>
            </a:r>
            <a:r>
              <a:rPr lang="en-GB" sz="1800" dirty="0" err="1">
                <a:solidFill>
                  <a:srgbClr val="222222"/>
                </a:solidFill>
              </a:rPr>
              <a:t>ANTLRworks</a:t>
            </a:r>
            <a:r>
              <a:rPr lang="en-GB" sz="1800" dirty="0">
                <a:solidFill>
                  <a:srgbClr val="222222"/>
                </a:solidFill>
              </a:rPr>
              <a:t>. Visualises your grammar rules as you type them, identifies and depicts conflicts graphically.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parse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: block EOF 									#block of text followed by End of 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(statement | functionDecl)* (Return expression ';')?	            #statement or function followed by return exp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assignment ';'										#assignmentStatement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functionCall ';'										#functionCallStatement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ifStatement										#ifStatement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whileStatement										#whileStatement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>
              <a:spcBef>
                <a:spcPts val="0"/>
              </a:spcBef>
              <a:buNone/>
            </a:pPr>
            <a:endParaRPr sz="13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/>
              <a:t>assignment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Identifier '=' expression									#assign expression to an identifier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Identifier '(' exprList? ')' 								#identifierFunctionCall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Println '(' expression? ')'  								#printlnFunctionCall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 | Size '(' expression ')'      								#sizeFunctionCall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ifStatement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ifStat elseIfStat* elseStat? End			#if, followed by any number of elseIf branches, then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/>
              <a:t>ifStat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If expression Do block									#IfStatement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;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elseIfStat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Else If expression Do block								#ElseIfStatement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elseStat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Else Do block										#ElseStatement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functionDecl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Def Identifier '(' idList? ')' block End							#FunctionDeclaration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333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err="1"/>
              <a:t>idList</a:t>
            </a:r>
            <a:r>
              <a:rPr lang="en-GB" sz="1300" dirty="0"/>
              <a:t>								#</a:t>
            </a:r>
            <a:r>
              <a:rPr lang="en-GB" sz="1300" dirty="0" err="1"/>
              <a:t>IdentifierList</a:t>
            </a:r>
            <a:endParaRPr lang="en-GB" sz="13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/>
              <a:t> : Identifier (',' Identifier)*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err="1"/>
              <a:t>exprList</a:t>
            </a:r>
            <a:r>
              <a:rPr lang="en-GB" sz="1300" dirty="0"/>
              <a:t>									#</a:t>
            </a:r>
            <a:r>
              <a:rPr lang="en-GB" sz="1300" dirty="0" err="1"/>
              <a:t>ExpressionList</a:t>
            </a:r>
            <a:endParaRPr lang="en-GB" sz="13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/>
              <a:t> : expression (',' expression)*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dirty="0"/>
          </a:p>
          <a:p>
            <a:pPr lvl="0" rtl="0">
              <a:spcBef>
                <a:spcPts val="0"/>
              </a:spcBef>
              <a:buNone/>
            </a:pPr>
            <a:endParaRPr sz="1300"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: '-' expression                           	      			#unaryMinusExpression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'*' expression                			#multiplyExpression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'&gt;=' expression               			#gtEqExpression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'==' expression               			#eqExpression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'?' expression ':' expression 		#ternaryExpression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Number                                   				#numberExpression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Null                                     				#nullExpression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functionCall                    					#functionCallExpression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Identifier                      					#identifierExpression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String                          					#stringExpression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'(' expression ')'              					#expressionExpression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Println  : 'println';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Input    : 'input';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Size     : 'size';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Def      : 'def';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If       : 'if';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Else     : 'else';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GTEquals : '&gt;=';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Subtract : '-';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Multiply : '*';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Divide   : '/';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OBrace   : '{';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OBracket : '[';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532</Words>
  <Application>Microsoft Office PowerPoint</Application>
  <PresentationFormat>On-screen Show (16:9)</PresentationFormat>
  <Paragraphs>276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GungsuhChe</vt:lpstr>
      <vt:lpstr>Arial</vt:lpstr>
      <vt:lpstr>Georgia</vt:lpstr>
      <vt:lpstr>Trebuchet MS</vt:lpstr>
      <vt:lpstr>paper-plane</vt:lpstr>
      <vt:lpstr>Compiler and Virtual Machine  for a  Programming Language : </vt:lpstr>
      <vt:lpstr>Overview</vt:lpstr>
      <vt:lpstr>Why ANTLR? 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The Lexer</vt:lpstr>
      <vt:lpstr>The Lexer</vt:lpstr>
      <vt:lpstr>The Parser</vt:lpstr>
      <vt:lpstr>The Parser</vt:lpstr>
      <vt:lpstr>Intermediate Code</vt:lpstr>
      <vt:lpstr>Intermediate Code</vt:lpstr>
      <vt:lpstr>Semantic Analysis</vt:lpstr>
      <vt:lpstr>Semantic Analysis</vt:lpstr>
      <vt:lpstr>Runtime</vt:lpstr>
      <vt:lpstr>Runtime</vt:lpstr>
      <vt:lpstr>DANS Runtime</vt:lpstr>
      <vt:lpstr>HelloWorld</vt:lpstr>
      <vt:lpstr>Integer Arithmetic</vt:lpstr>
      <vt:lpstr>Conditionals</vt:lpstr>
      <vt:lpstr>Conditional Loops – Factorial.dans</vt:lpstr>
      <vt:lpstr>System.exit();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and Virtual Machine  for a  Programming Language :</dc:title>
  <dc:creator>Suhas Xavier</dc:creator>
  <cp:lastModifiedBy>Suhas Xavier</cp:lastModifiedBy>
  <cp:revision>67</cp:revision>
  <dcterms:modified xsi:type="dcterms:W3CDTF">2015-05-01T05:48:40Z</dcterms:modified>
</cp:coreProperties>
</file>