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5" r:id="rId15"/>
    <p:sldId id="269" r:id="rId16"/>
    <p:sldId id="276" r:id="rId17"/>
    <p:sldId id="273" r:id="rId18"/>
    <p:sldId id="270" r:id="rId19"/>
    <p:sldId id="277" r:id="rId20"/>
    <p:sldId id="278" r:id="rId21"/>
    <p:sldId id="280" r:id="rId22"/>
    <p:sldId id="285" r:id="rId23"/>
    <p:sldId id="271" r:id="rId24"/>
    <p:sldId id="282" r:id="rId25"/>
    <p:sldId id="283" r:id="rId26"/>
    <p:sldId id="284" r:id="rId2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64731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11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563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706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384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217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733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126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8756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4076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503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01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473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501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786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33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530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22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564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187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24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909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83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rot="10800000" flipH="1">
            <a:off x="0" y="2983958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rot="10800000" flipH="1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3820834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4411617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676" y="76256"/>
            <a:ext cx="9134130" cy="505479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604700" y="560974"/>
            <a:ext cx="7772400" cy="2122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Compiler and Virtual Machine </a:t>
            </a:r>
          </a:p>
          <a:p>
            <a:pPr rtl="0">
              <a:spcBef>
                <a:spcPts val="0"/>
              </a:spcBef>
              <a:buNone/>
            </a:pPr>
            <a:r>
              <a:rPr lang="en-GB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for a </a:t>
            </a:r>
          </a:p>
          <a:p>
            <a:pPr rtl="0">
              <a:spcBef>
                <a:spcPts val="0"/>
              </a:spcBef>
              <a:buNone/>
            </a:pPr>
            <a:r>
              <a:rPr lang="en-GB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 Language : 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3590100" y="3102350"/>
            <a:ext cx="1963800" cy="11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4800" b="1" u="sng"/>
              <a:t>DANS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300"/>
              <a:t>Bool											#BooleanValues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'true'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| 'false'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Number										#Number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Int ('.' Digit*)?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Identifier										#Identifier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[a-zA-Z_] [a-zA-Z_0-9]*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["] (~["\r\n)* ["]									#DoubleQuoteString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| ['] (~['\r\n)* [']									#SingleQuoteString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300"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Grammar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Comment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 : ('//' ~[\r\n]* | '/*' .*? '*/') -&gt; skip							#</a:t>
            </a:r>
            <a:r>
              <a:rPr lang="en-GB" sz="1300" dirty="0" err="1"/>
              <a:t>CommentLine</a:t>
            </a:r>
            <a:r>
              <a:rPr lang="en-GB" sz="1300" dirty="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 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Space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 : [ \t\r\n\u000C] -&gt; skip								#</a:t>
            </a:r>
            <a:r>
              <a:rPr lang="en-GB" sz="1300" dirty="0" err="1"/>
              <a:t>WhiteSpace</a:t>
            </a:r>
            <a:endParaRPr lang="en-GB" sz="1300" dirty="0"/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 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 </a:t>
            </a:r>
            <a:r>
              <a:rPr lang="en-GB" sz="1300" dirty="0" err="1"/>
              <a:t>Int</a:t>
            </a:r>
            <a:r>
              <a:rPr lang="en-GB" sz="1300" dirty="0"/>
              <a:t>												#Integer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 : [1-9] Digit*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 | '0'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 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Digit 												#</a:t>
            </a:r>
            <a:r>
              <a:rPr lang="en-GB" sz="1300" dirty="0" err="1"/>
              <a:t>SingleDigit</a:t>
            </a:r>
            <a:endParaRPr lang="en-GB" sz="1300" dirty="0"/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 : [0-9]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/>
              <a:t> ;</a:t>
            </a:r>
          </a:p>
          <a:p>
            <a:pPr lvl="0" rtl="0">
              <a:spcBef>
                <a:spcPts val="0"/>
              </a:spcBef>
              <a:buNone/>
            </a:pPr>
            <a:endParaRPr sz="1300" dirty="0"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Grammar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Lexer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GB" sz="1600" dirty="0"/>
              <a:t>The </a:t>
            </a:r>
            <a:r>
              <a:rPr lang="en-GB" sz="1600" dirty="0" err="1"/>
              <a:t>Lexer</a:t>
            </a:r>
            <a:r>
              <a:rPr lang="en-GB" sz="1600" dirty="0"/>
              <a:t> is responsible for the task of breaking </a:t>
            </a:r>
            <a:r>
              <a:rPr lang="en-GB" sz="1600" dirty="0" err="1"/>
              <a:t>lexioms</a:t>
            </a:r>
            <a:r>
              <a:rPr lang="en-GB" sz="1600" dirty="0"/>
              <a:t> in the input program into tokens. </a:t>
            </a:r>
          </a:p>
          <a:p>
            <a:pPr lvl="0" rtl="0">
              <a:lnSpc>
                <a:spcPct val="100000"/>
              </a:lnSpc>
              <a:spcBef>
                <a:spcPts val="200"/>
              </a:spcBef>
              <a:buNone/>
            </a:pPr>
            <a:endParaRPr sz="1600" dirty="0"/>
          </a:p>
          <a:p>
            <a:pPr marL="457200" lvl="0" indent="-342900" rtl="0">
              <a:lnSpc>
                <a:spcPct val="10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GB" sz="1600" dirty="0"/>
              <a:t>Tokens are single elements of the language such as an identifier, expressions, keywords and expressions.</a:t>
            </a:r>
          </a:p>
          <a:p>
            <a:pPr lvl="0" rtl="0">
              <a:lnSpc>
                <a:spcPct val="100000"/>
              </a:lnSpc>
              <a:spcBef>
                <a:spcPts val="200"/>
              </a:spcBef>
              <a:buNone/>
            </a:pPr>
            <a:endParaRPr sz="1600" dirty="0"/>
          </a:p>
          <a:p>
            <a:pPr marL="457200" lvl="0" indent="-342900" rtl="0">
              <a:lnSpc>
                <a:spcPct val="10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GB" sz="1600" dirty="0"/>
              <a:t>The input program can also contain  white spaces and comment lines. </a:t>
            </a:r>
          </a:p>
          <a:p>
            <a:pPr lvl="0" rtl="0">
              <a:lnSpc>
                <a:spcPct val="100000"/>
              </a:lnSpc>
              <a:spcBef>
                <a:spcPts val="200"/>
              </a:spcBef>
              <a:buNone/>
            </a:pPr>
            <a:endParaRPr sz="1600" dirty="0"/>
          </a:p>
          <a:p>
            <a:pPr marL="457200" lvl="0" indent="-342900" rtl="0">
              <a:lnSpc>
                <a:spcPct val="10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GB" sz="1600" dirty="0"/>
              <a:t>The </a:t>
            </a:r>
            <a:r>
              <a:rPr lang="en-GB" sz="1600" dirty="0" err="1" smtClean="0"/>
              <a:t>Lexer</a:t>
            </a:r>
            <a:r>
              <a:rPr lang="en-GB" sz="1600" dirty="0" smtClean="0"/>
              <a:t> </a:t>
            </a:r>
            <a:r>
              <a:rPr lang="en-GB" sz="1600" dirty="0"/>
              <a:t>can be trained to ignore these white spaces and comment lines by calling the skip() </a:t>
            </a:r>
            <a:r>
              <a:rPr lang="en-GB" sz="1600" dirty="0" smtClean="0"/>
              <a:t>which is defined in the </a:t>
            </a:r>
            <a:r>
              <a:rPr lang="en-GB" sz="1600" dirty="0" err="1" smtClean="0"/>
              <a:t>Lexer</a:t>
            </a:r>
            <a:r>
              <a:rPr lang="en-GB" sz="1600" dirty="0" smtClean="0"/>
              <a:t> class.</a:t>
            </a:r>
            <a:endParaRPr lang="en-GB" sz="1600" dirty="0"/>
          </a:p>
          <a:p>
            <a:pPr lvl="0" rtl="0">
              <a:lnSpc>
                <a:spcPct val="100000"/>
              </a:lnSpc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600" dirty="0"/>
              <a:t>	</a:t>
            </a:r>
            <a:r>
              <a:rPr lang="en-GB" sz="1600" dirty="0" smtClean="0"/>
              <a:t>        Comment </a:t>
            </a:r>
            <a:r>
              <a:rPr lang="en-GB" sz="1600" dirty="0"/>
              <a:t>: ('//' ~[\r\n]* | '/*' .*? '*/') </a:t>
            </a:r>
            <a:r>
              <a:rPr lang="en-GB" sz="1600" b="1" dirty="0"/>
              <a:t>-&gt;</a:t>
            </a:r>
            <a:r>
              <a:rPr lang="en-GB" sz="1600" dirty="0"/>
              <a:t> </a:t>
            </a:r>
            <a:r>
              <a:rPr lang="en-GB" sz="1600" b="1" dirty="0"/>
              <a:t>skip</a:t>
            </a:r>
            <a:r>
              <a:rPr lang="en-GB" sz="1600" dirty="0"/>
              <a:t>;	</a:t>
            </a:r>
          </a:p>
          <a:p>
            <a:pPr marL="914400" lvl="0" indent="457200" rtl="0">
              <a:lnSpc>
                <a:spcPct val="100000"/>
              </a:lnSpc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600" dirty="0"/>
              <a:t>Space : [ \t\r\n\u000C] </a:t>
            </a:r>
            <a:r>
              <a:rPr lang="en-GB" sz="1600" b="1" dirty="0"/>
              <a:t>-&gt;</a:t>
            </a:r>
            <a:r>
              <a:rPr lang="en-GB" sz="1600" dirty="0"/>
              <a:t> </a:t>
            </a:r>
            <a:r>
              <a:rPr lang="en-GB" sz="1600" b="1" dirty="0"/>
              <a:t>skip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The </a:t>
            </a:r>
            <a:r>
              <a:rPr lang="en-GB" dirty="0" err="1" smtClean="0"/>
              <a:t>Lexer</a:t>
            </a:r>
            <a:endParaRPr lang="en-GB"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3250" y="12001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-US" sz="1000" dirty="0" smtClean="0"/>
              <a:t>Input program including comment lines				</a:t>
            </a:r>
            <a:endParaRPr lang="en-US" sz="1000" dirty="0"/>
          </a:p>
          <a:p>
            <a:pPr rtl="0">
              <a:spcBef>
                <a:spcPts val="0"/>
              </a:spcBef>
              <a:buNone/>
            </a:pPr>
            <a:r>
              <a:rPr lang="en-US" sz="1000" dirty="0" smtClean="0"/>
              <a:t>													               Stream of tokens with comment lines removed</a:t>
            </a:r>
            <a:endParaRPr sz="1000"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6613"/>
            <a:ext cx="4450316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482" y="2295656"/>
            <a:ext cx="6231438" cy="27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330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The </a:t>
            </a:r>
            <a:r>
              <a:rPr lang="en-GB" dirty="0" smtClean="0"/>
              <a:t>Parser</a:t>
            </a:r>
            <a:endParaRPr lang="en-GB"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3250" y="12001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The Parser is responsible for performing syntax analysis of the tokens generated by the </a:t>
            </a:r>
            <a:r>
              <a:rPr lang="en-US" sz="1600" dirty="0" err="1"/>
              <a:t>L</a:t>
            </a:r>
            <a:r>
              <a:rPr lang="en-US" sz="1600" dirty="0" err="1" smtClean="0"/>
              <a:t>exer</a:t>
            </a:r>
            <a:r>
              <a:rPr lang="en-US" sz="1600" dirty="0" smtClean="0"/>
              <a:t>.</a:t>
            </a:r>
          </a:p>
          <a:p>
            <a:pPr rtl="0">
              <a:spcBef>
                <a:spcPts val="0"/>
              </a:spcBef>
            </a:pPr>
            <a:endParaRPr lang="en-US" sz="1600" dirty="0" smtClean="0"/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The Parser analyzes the input tokens against the rules defined in the grammar and generates a parse tree as output.</a:t>
            </a:r>
          </a:p>
          <a:p>
            <a:pPr rtl="0">
              <a:spcBef>
                <a:spcPts val="0"/>
              </a:spcBef>
            </a:pPr>
            <a:endParaRPr lang="en-US" sz="1600" dirty="0" smtClean="0"/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It generates an error if it encounters an incorrect syntax but continues parsing the rest of  the tokens till it reaches the end of the file.</a:t>
            </a:r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The intermediate code generated by the Parser can then be used to perform semantic analysis and evaluation. </a:t>
            </a:r>
          </a:p>
          <a:p>
            <a:pPr rtl="0">
              <a:spcBef>
                <a:spcPts val="0"/>
              </a:spcBef>
            </a:pPr>
            <a:endParaRPr lang="en-US" sz="1800" dirty="0"/>
          </a:p>
          <a:p>
            <a:pPr rtl="0">
              <a:spcBef>
                <a:spcPts val="0"/>
              </a:spcBef>
            </a:pPr>
            <a:endParaRPr sz="1800"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32096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dirty="0" smtClean="0"/>
              <a:t>The Parser</a:t>
            </a:r>
            <a:endParaRPr lang="en-GB"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0" y="1063378"/>
            <a:ext cx="9144000" cy="40801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1400" dirty="0" smtClean="0"/>
          </a:p>
          <a:p>
            <a:pPr lvl="0"/>
            <a:r>
              <a:rPr lang="en-US" sz="1400" dirty="0" smtClean="0"/>
              <a:t>	          The Parse Tree</a:t>
            </a:r>
            <a:endParaRPr lang="en-US" sz="1400" dirty="0"/>
          </a:p>
          <a:p>
            <a:pPr lvl="0" rtl="0">
              <a:spcBef>
                <a:spcPts val="0"/>
              </a:spcBef>
              <a:buNone/>
            </a:pPr>
            <a:endParaRPr lang="en-US" sz="1400" dirty="0" smtClean="0"/>
          </a:p>
          <a:p>
            <a:pPr lvl="0" rtl="0">
              <a:spcBef>
                <a:spcPts val="0"/>
              </a:spcBef>
              <a:buNone/>
            </a:pPr>
            <a:endParaRPr lang="en-US" sz="1400" dirty="0"/>
          </a:p>
          <a:p>
            <a:pPr lvl="0" rtl="0">
              <a:spcBef>
                <a:spcPts val="0"/>
              </a:spcBef>
              <a:buNone/>
            </a:pPr>
            <a:endParaRPr lang="en-US" sz="1400" dirty="0" smtClean="0"/>
          </a:p>
          <a:p>
            <a:pPr lvl="0" rtl="0">
              <a:spcBef>
                <a:spcPts val="0"/>
              </a:spcBef>
              <a:buNone/>
            </a:pPr>
            <a:endParaRPr lang="en-US" sz="1400" dirty="0"/>
          </a:p>
          <a:p>
            <a:pPr lvl="0" rtl="0">
              <a:spcBef>
                <a:spcPts val="0"/>
              </a:spcBef>
              <a:buNone/>
            </a:pPr>
            <a:endParaRPr lang="en-US" sz="1400" dirty="0" smtClean="0"/>
          </a:p>
          <a:p>
            <a:pPr lvl="0" rtl="0">
              <a:spcBef>
                <a:spcPts val="0"/>
              </a:spcBef>
              <a:buNone/>
            </a:pPr>
            <a:endParaRPr lang="en-US" sz="1400" dirty="0"/>
          </a:p>
          <a:p>
            <a:pPr lvl="0" rtl="0">
              <a:spcBef>
                <a:spcPts val="0"/>
              </a:spcBef>
              <a:buNone/>
            </a:pPr>
            <a:endParaRPr lang="en-US" sz="1400" dirty="0" smtClean="0"/>
          </a:p>
          <a:p>
            <a:pPr lvl="0" rtl="0">
              <a:spcBef>
                <a:spcPts val="0"/>
              </a:spcBef>
              <a:buNone/>
            </a:pPr>
            <a:endParaRPr lang="en-US" sz="1400" dirty="0" smtClean="0"/>
          </a:p>
          <a:p>
            <a:pPr lvl="0" rtl="0">
              <a:spcBef>
                <a:spcPts val="0"/>
              </a:spcBef>
              <a:buNone/>
            </a:pPr>
            <a:endParaRPr lang="en-US" sz="1400" dirty="0"/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/>
              <a:t>The parser matches each token to its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/>
              <a:t>corresponding type in the input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/>
              <a:t>Grammar.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5480"/>
            <a:ext cx="4047260" cy="1481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260" y="1210378"/>
            <a:ext cx="5270643" cy="350257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Intermediate 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0" y="1200150"/>
            <a:ext cx="7253556" cy="411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396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Intermediate Code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323441"/>
            <a:ext cx="6652518" cy="40704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dirty="0" smtClean="0"/>
              <a:t>n0 [label="BLOCK"];  	 	</a:t>
            </a:r>
            <a:r>
              <a:rPr lang="en-US" sz="1600" dirty="0"/>
              <a:t> n8 [label="ASSIGNMENT"]; </a:t>
            </a:r>
            <a:r>
              <a:rPr lang="en-US" sz="1600" dirty="0" smtClean="0"/>
              <a:t>	</a:t>
            </a:r>
          </a:p>
          <a:p>
            <a:r>
              <a:rPr lang="en-US" sz="1600" dirty="0" smtClean="0"/>
              <a:t>n1 </a:t>
            </a:r>
            <a:r>
              <a:rPr lang="en-US" sz="1600" dirty="0"/>
              <a:t>[label="STATEMENTS"]; </a:t>
            </a:r>
            <a:r>
              <a:rPr lang="en-US" sz="1600" dirty="0" smtClean="0"/>
              <a:t>		 n9 </a:t>
            </a:r>
            <a:r>
              <a:rPr lang="en-US" sz="1600" dirty="0"/>
              <a:t>[label="c"];</a:t>
            </a:r>
          </a:p>
          <a:p>
            <a:r>
              <a:rPr lang="en-US" sz="1600" dirty="0" smtClean="0"/>
              <a:t>				 n10 </a:t>
            </a:r>
            <a:r>
              <a:rPr lang="en-US" sz="1600" dirty="0"/>
              <a:t>[label</a:t>
            </a:r>
            <a:r>
              <a:rPr lang="en-US" sz="1600" dirty="0" smtClean="0"/>
              <a:t>="+"];</a:t>
            </a:r>
          </a:p>
          <a:p>
            <a:r>
              <a:rPr lang="en-US" sz="1600" dirty="0" smtClean="0"/>
              <a:t>n2 </a:t>
            </a:r>
            <a:r>
              <a:rPr lang="en-US" sz="1600" dirty="0"/>
              <a:t>[label="ASSIGNMENT"]; </a:t>
            </a:r>
            <a:r>
              <a:rPr lang="en-US" sz="1600" dirty="0" smtClean="0"/>
              <a:t>		</a:t>
            </a:r>
            <a:r>
              <a:rPr lang="en-US" sz="1600" dirty="0"/>
              <a:t> n13 [label="LOOKUP</a:t>
            </a:r>
            <a:r>
              <a:rPr lang="en-US" sz="1600" dirty="0" smtClean="0"/>
              <a:t>"]	</a:t>
            </a:r>
          </a:p>
          <a:p>
            <a:r>
              <a:rPr lang="en-US" sz="1600" dirty="0"/>
              <a:t>n3 [label="a"]; </a:t>
            </a:r>
            <a:r>
              <a:rPr lang="en-US" sz="1600" dirty="0" smtClean="0"/>
              <a:t>			</a:t>
            </a:r>
            <a:r>
              <a:rPr lang="en-US" sz="1600" dirty="0"/>
              <a:t> </a:t>
            </a:r>
            <a:r>
              <a:rPr lang="en-US" sz="1600" dirty="0" smtClean="0"/>
              <a:t>n12 </a:t>
            </a:r>
            <a:r>
              <a:rPr lang="en-US" sz="1600" dirty="0"/>
              <a:t>[label="a</a:t>
            </a:r>
            <a:r>
              <a:rPr lang="en-US" sz="1600" dirty="0" smtClean="0"/>
              <a:t>"];</a:t>
            </a:r>
          </a:p>
          <a:p>
            <a:r>
              <a:rPr lang="en-US" sz="1600" dirty="0" smtClean="0"/>
              <a:t>n4 [label="5"]; 			 </a:t>
            </a:r>
            <a:r>
              <a:rPr lang="en-US" sz="1600" dirty="0"/>
              <a:t>n13 [label="LOOKUP</a:t>
            </a:r>
            <a:r>
              <a:rPr lang="en-US" sz="1600" dirty="0" smtClean="0"/>
              <a:t>"]</a:t>
            </a:r>
          </a:p>
          <a:p>
            <a:r>
              <a:rPr lang="en-US" sz="1600" dirty="0" smtClean="0"/>
              <a:t>				</a:t>
            </a:r>
            <a:r>
              <a:rPr lang="en-US" sz="1600" dirty="0"/>
              <a:t> n14 [label="b"]; </a:t>
            </a:r>
            <a:endParaRPr lang="en-US" sz="1600" dirty="0" smtClean="0"/>
          </a:p>
          <a:p>
            <a:r>
              <a:rPr lang="en-US" sz="1600" dirty="0" smtClean="0"/>
              <a:t>n5 </a:t>
            </a:r>
            <a:r>
              <a:rPr lang="en-US" sz="1600" dirty="0"/>
              <a:t>[label="ASSIGNMENT</a:t>
            </a:r>
            <a:r>
              <a:rPr lang="en-US" sz="1600" dirty="0" smtClean="0"/>
              <a:t>"];	</a:t>
            </a:r>
            <a:endParaRPr lang="en-US" sz="1600" dirty="0"/>
          </a:p>
          <a:p>
            <a:r>
              <a:rPr lang="en-US" sz="1600" dirty="0" smtClean="0"/>
              <a:t>n6 </a:t>
            </a:r>
            <a:r>
              <a:rPr lang="en-US" sz="1600" dirty="0"/>
              <a:t>[label="b"]; </a:t>
            </a:r>
            <a:r>
              <a:rPr lang="en-US" sz="1600" dirty="0" smtClean="0"/>
              <a:t>			</a:t>
            </a:r>
            <a:r>
              <a:rPr lang="en-US" sz="1600" dirty="0"/>
              <a:t> n16 [label="</a:t>
            </a:r>
            <a:r>
              <a:rPr lang="en-US" sz="1600" dirty="0" err="1"/>
              <a:t>println</a:t>
            </a:r>
            <a:r>
              <a:rPr lang="en-US" sz="1600" dirty="0"/>
              <a:t>"];</a:t>
            </a:r>
          </a:p>
          <a:p>
            <a:r>
              <a:rPr lang="en-US" sz="1600" dirty="0"/>
              <a:t>n7 [label="6</a:t>
            </a:r>
            <a:r>
              <a:rPr lang="en-US" sz="1600" dirty="0" smtClean="0"/>
              <a:t>"];		</a:t>
            </a:r>
            <a:r>
              <a:rPr lang="en-US" sz="1600" dirty="0"/>
              <a:t> </a:t>
            </a:r>
            <a:r>
              <a:rPr lang="en-US" sz="1600" dirty="0" smtClean="0"/>
              <a:t>	 n17 </a:t>
            </a:r>
            <a:r>
              <a:rPr lang="en-US" sz="1600" dirty="0"/>
              <a:t>[label="LOOKUP"];</a:t>
            </a:r>
            <a:endParaRPr lang="en-US" sz="1600" dirty="0" smtClean="0"/>
          </a:p>
          <a:p>
            <a:r>
              <a:rPr lang="en-US" sz="1600" dirty="0" smtClean="0"/>
              <a:t>	 			</a:t>
            </a:r>
            <a:r>
              <a:rPr lang="en-US" sz="1600" dirty="0"/>
              <a:t> n18 [label="c"]; </a:t>
            </a:r>
            <a:r>
              <a:rPr lang="en-US" sz="1600" dirty="0" smtClean="0"/>
              <a:t>			</a:t>
            </a:r>
            <a:endParaRPr lang="en-US" sz="1600" dirty="0"/>
          </a:p>
          <a:p>
            <a:r>
              <a:rPr lang="en-US" sz="1600" dirty="0" smtClean="0"/>
              <a:t>		 </a:t>
            </a:r>
          </a:p>
          <a:p>
            <a:r>
              <a:rPr lang="en-US" sz="1600" dirty="0" smtClean="0"/>
              <a:t>	 </a:t>
            </a:r>
          </a:p>
          <a:p>
            <a:r>
              <a:rPr lang="en-US" sz="1600" dirty="0" smtClean="0"/>
              <a:t>		</a:t>
            </a:r>
          </a:p>
          <a:p>
            <a:r>
              <a:rPr lang="en-US" sz="1600" dirty="0" smtClean="0"/>
              <a:t>	  </a:t>
            </a:r>
          </a:p>
          <a:p>
            <a:r>
              <a:rPr lang="en-US" sz="1600" dirty="0" smtClean="0"/>
              <a:t>	</a:t>
            </a:r>
            <a:endParaRPr lang="en-US" sz="1600" b="1" dirty="0"/>
          </a:p>
          <a:p>
            <a:r>
              <a:rPr lang="en-US" sz="1600" b="1" dirty="0" smtClean="0"/>
              <a:t>	</a:t>
            </a: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37920623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Semantic Analysis</a:t>
            </a:r>
            <a:endParaRPr lang="en-GB"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The generated parse tree needs to be traversed  in order to ensure semantic accuracy since the parse tree can contain syntactically correct but semantically incorrect expressions. </a:t>
            </a:r>
            <a:endParaRPr lang="en-US" sz="1600" dirty="0"/>
          </a:p>
          <a:p>
            <a:pPr lvl="0" rtl="0">
              <a:spcBef>
                <a:spcPts val="0"/>
              </a:spcBef>
            </a:pPr>
            <a:r>
              <a:rPr lang="en-US" sz="1600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: if </a:t>
            </a:r>
            <a:r>
              <a:rPr lang="en-US" sz="1600" dirty="0" err="1" smtClean="0"/>
              <a:t>a+b</a:t>
            </a:r>
            <a:r>
              <a:rPr lang="en-US" sz="1600" dirty="0" smtClean="0"/>
              <a:t> &gt; true do</a:t>
            </a:r>
          </a:p>
          <a:p>
            <a:pPr lvl="0" rtl="0">
              <a:spcBef>
                <a:spcPts val="0"/>
              </a:spcBef>
            </a:pPr>
            <a:endParaRPr lang="en-US" sz="16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A Tree Visitor interface is created that walks the entire tree to check for semantic correctness and outputs an error if it encounters any.</a:t>
            </a:r>
          </a:p>
          <a:p>
            <a:pPr lvl="0" rtl="0">
              <a:spcBef>
                <a:spcPts val="0"/>
              </a:spcBef>
            </a:pPr>
            <a:endParaRPr lang="en-US" sz="16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The visitor class creates an entry for every expression in the grammar and assigns a context which can be referenced later.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0" rtl="0">
              <a:spcBef>
                <a:spcPts val="0"/>
              </a:spcBef>
              <a:buNone/>
            </a:pPr>
            <a:endParaRPr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Semantic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71" y="1180215"/>
            <a:ext cx="6946223" cy="396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511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Overview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Why did we choose ANTLR over YACC/Bison?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Description of the grammar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How our lexer identifies tokens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How our parser parses the tokens to generate an AST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How our intermediate code is generated and handled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What happens at runtime</a:t>
            </a:r>
          </a:p>
          <a:p>
            <a:pPr marL="457200" lvl="0" indent="-38100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A few sample programs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Runtime</a:t>
            </a:r>
            <a:endParaRPr lang="en-GB"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Similar to the Visitor interface, a Listener interface is also created for every entry in the input grammar file.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The Listener defines a function and a context for every entry in the grammar.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These methods and its respective context is then used during evaluation of a particular expression.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4147233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Runtime</a:t>
            </a:r>
            <a:endParaRPr lang="en-GB"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1" y="1200150"/>
            <a:ext cx="6950949" cy="38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65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DANS Runtime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" y="1162486"/>
            <a:ext cx="8643258" cy="398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HelloWorld</a:t>
            </a:r>
            <a:endParaRPr lang="en-GB"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dirty="0"/>
              <a:t>Program:</a:t>
            </a:r>
          </a:p>
          <a:p>
            <a:endParaRPr lang="en-US" sz="2200" dirty="0"/>
          </a:p>
          <a:p>
            <a:r>
              <a:rPr lang="en-US" sz="2200" dirty="0"/>
              <a:t>	</a:t>
            </a:r>
            <a:r>
              <a:rPr lang="en-US" sz="2200" b="1" dirty="0" err="1"/>
              <a:t>println</a:t>
            </a:r>
            <a:r>
              <a:rPr lang="en-US" sz="2200" b="1" dirty="0"/>
              <a:t>(“Hello, World!”);</a:t>
            </a:r>
          </a:p>
          <a:p>
            <a:endParaRPr lang="en-US" sz="2200" dirty="0"/>
          </a:p>
          <a:p>
            <a:r>
              <a:rPr lang="en-US" sz="2200" dirty="0"/>
              <a:t>Output:</a:t>
            </a:r>
          </a:p>
          <a:p>
            <a:endParaRPr lang="en-US" sz="2200" dirty="0"/>
          </a:p>
          <a:p>
            <a:pPr marL="914400" lvl="2"/>
            <a:r>
              <a:rPr lang="en-US" sz="2200" b="1" dirty="0"/>
              <a:t>Hello, World!</a:t>
            </a:r>
            <a:endParaRPr lang="en-US" sz="2200" dirty="0"/>
          </a:p>
          <a:p>
            <a:pPr marL="457200" lvl="1"/>
            <a:r>
              <a:rPr lang="en-US" sz="2200" dirty="0"/>
              <a:t>	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Arithmetic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Program:</a:t>
            </a:r>
          </a:p>
          <a:p>
            <a:r>
              <a:rPr lang="en-US" sz="2000" dirty="0"/>
              <a:t>   		</a:t>
            </a:r>
            <a:r>
              <a:rPr lang="en-US" sz="2000" b="1" dirty="0"/>
              <a:t>a = 2;</a:t>
            </a:r>
          </a:p>
          <a:p>
            <a:pPr marL="1828800" lvl="4"/>
            <a:r>
              <a:rPr lang="en-US" sz="2000" b="1" dirty="0"/>
              <a:t>b = 7;</a:t>
            </a:r>
          </a:p>
          <a:p>
            <a:pPr marL="1828800" lvl="4"/>
            <a:r>
              <a:rPr lang="en-US" sz="2000" b="1" dirty="0"/>
              <a:t>sum = a + b;</a:t>
            </a:r>
          </a:p>
          <a:p>
            <a:pPr marL="1828800" lvl="4"/>
            <a:r>
              <a:rPr lang="en-US" sz="2000" b="1" dirty="0"/>
              <a:t>product = a * b;</a:t>
            </a:r>
          </a:p>
          <a:p>
            <a:pPr marL="1828800" lvl="4"/>
            <a:r>
              <a:rPr lang="en-US" sz="2000" b="1" dirty="0" err="1"/>
              <a:t>println</a:t>
            </a:r>
            <a:r>
              <a:rPr lang="en-US" sz="2000" b="1" dirty="0"/>
              <a:t>(“The sum is: ”+sum);</a:t>
            </a:r>
            <a:br>
              <a:rPr lang="en-US" sz="2000" b="1" dirty="0"/>
            </a:br>
            <a:r>
              <a:rPr lang="en-US" sz="2000" b="1" dirty="0" err="1"/>
              <a:t>println</a:t>
            </a:r>
            <a:r>
              <a:rPr lang="en-US" sz="2000" b="1" dirty="0"/>
              <a:t>(“The product is: ”+product);</a:t>
            </a:r>
          </a:p>
          <a:p>
            <a:r>
              <a:rPr lang="en-US" sz="2000" dirty="0"/>
              <a:t> Output:</a:t>
            </a:r>
          </a:p>
          <a:p>
            <a:r>
              <a:rPr lang="en-US" sz="2000" dirty="0"/>
              <a:t>		</a:t>
            </a:r>
            <a:r>
              <a:rPr lang="en-US" sz="2000" b="1" dirty="0"/>
              <a:t>The sum is: 9</a:t>
            </a:r>
          </a:p>
          <a:p>
            <a:r>
              <a:rPr lang="en-US" sz="2000" b="1" dirty="0"/>
              <a:t>		The product is: 14</a:t>
            </a:r>
          </a:p>
          <a:p>
            <a:r>
              <a:rPr lang="en-US" sz="2000" dirty="0"/>
              <a:t>		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884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Program:</a:t>
            </a:r>
          </a:p>
          <a:p>
            <a:r>
              <a:rPr lang="en-US" sz="2200" dirty="0"/>
              <a:t>		</a:t>
            </a:r>
            <a:r>
              <a:rPr lang="en-US" sz="2200" b="1" dirty="0"/>
              <a:t>a = 4;</a:t>
            </a:r>
          </a:p>
          <a:p>
            <a:pPr marL="1828800" lvl="4"/>
            <a:r>
              <a:rPr lang="en-US" sz="2200" b="1" dirty="0"/>
              <a:t>b = 8;</a:t>
            </a:r>
          </a:p>
          <a:p>
            <a:pPr marL="1828800" lvl="4"/>
            <a:r>
              <a:rPr lang="en-US" sz="2200" b="1" dirty="0"/>
              <a:t>if a &gt; b do</a:t>
            </a:r>
          </a:p>
          <a:p>
            <a:pPr marL="1828800" lvl="4"/>
            <a:r>
              <a:rPr lang="en-US" sz="2200" b="1" dirty="0" err="1"/>
              <a:t>println</a:t>
            </a:r>
            <a:r>
              <a:rPr lang="en-US" sz="2200" b="1" dirty="0"/>
              <a:t>("A is greater");</a:t>
            </a:r>
          </a:p>
          <a:p>
            <a:pPr marL="1828800" lvl="4"/>
            <a:r>
              <a:rPr lang="en-US" sz="2200" b="1" dirty="0"/>
              <a:t>else</a:t>
            </a:r>
          </a:p>
          <a:p>
            <a:pPr marL="1828800" lvl="4"/>
            <a:r>
              <a:rPr lang="en-US" sz="2200" b="1" dirty="0" err="1"/>
              <a:t>println</a:t>
            </a:r>
            <a:r>
              <a:rPr lang="en-US" sz="2200" b="1" dirty="0"/>
              <a:t>("B is greater");</a:t>
            </a:r>
          </a:p>
          <a:p>
            <a:pPr marL="1828800" lvl="4"/>
            <a:r>
              <a:rPr lang="en-US" sz="2200" b="1" dirty="0"/>
              <a:t>end</a:t>
            </a:r>
          </a:p>
          <a:p>
            <a:r>
              <a:rPr lang="en-US" sz="2200" dirty="0"/>
              <a:t>Output:</a:t>
            </a:r>
          </a:p>
          <a:p>
            <a:r>
              <a:rPr lang="en-US" sz="2200" dirty="0"/>
              <a:t>	</a:t>
            </a:r>
          </a:p>
          <a:p>
            <a:r>
              <a:rPr lang="en-US" sz="2200" dirty="0"/>
              <a:t>		</a:t>
            </a:r>
            <a:r>
              <a:rPr lang="en-US" sz="2200" b="1" dirty="0"/>
              <a:t>B is greater</a:t>
            </a:r>
          </a:p>
          <a:p>
            <a:r>
              <a:rPr lang="en-US" sz="2200" dirty="0"/>
              <a:t>		</a:t>
            </a:r>
          </a:p>
          <a:p>
            <a:pPr lvl="4"/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43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Conditional Loops – </a:t>
            </a:r>
            <a:r>
              <a:rPr lang="en-US" sz="4000" dirty="0" err="1"/>
              <a:t>Factorial.dans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Program:</a:t>
            </a:r>
          </a:p>
          <a:p>
            <a:r>
              <a:rPr lang="en-US" sz="1800" dirty="0"/>
              <a:t>			</a:t>
            </a:r>
            <a:r>
              <a:rPr lang="en-US" sz="1800" b="1" dirty="0"/>
              <a:t>factorial = 1;</a:t>
            </a:r>
          </a:p>
          <a:p>
            <a:pPr marL="2743200" lvl="6"/>
            <a:r>
              <a:rPr lang="en-US" b="1" dirty="0"/>
              <a:t>number = 5;</a:t>
            </a:r>
          </a:p>
          <a:p>
            <a:pPr marL="2743200" lvl="6"/>
            <a:r>
              <a:rPr lang="en-US" b="1" dirty="0" err="1"/>
              <a:t>i</a:t>
            </a:r>
            <a:r>
              <a:rPr lang="en-US" b="1" dirty="0"/>
              <a:t> = 1;</a:t>
            </a:r>
          </a:p>
          <a:p>
            <a:pPr marL="2743200" lvl="6"/>
            <a:r>
              <a:rPr lang="en-US" b="1" dirty="0"/>
              <a:t>while </a:t>
            </a:r>
            <a:r>
              <a:rPr lang="en-US" b="1" dirty="0" err="1"/>
              <a:t>i</a:t>
            </a:r>
            <a:r>
              <a:rPr lang="en-US" b="1" dirty="0"/>
              <a:t> &lt;= number do</a:t>
            </a:r>
          </a:p>
          <a:p>
            <a:pPr marL="2743200" lvl="6"/>
            <a:r>
              <a:rPr lang="en-US" b="1" dirty="0"/>
              <a:t>factorial = factorial * </a:t>
            </a:r>
            <a:r>
              <a:rPr lang="en-US" b="1" dirty="0" err="1"/>
              <a:t>i</a:t>
            </a:r>
            <a:r>
              <a:rPr lang="en-US" b="1" dirty="0"/>
              <a:t>;</a:t>
            </a:r>
          </a:p>
          <a:p>
            <a:pPr marL="2743200" lvl="6"/>
            <a:r>
              <a:rPr lang="en-US" b="1" dirty="0" err="1"/>
              <a:t>i</a:t>
            </a:r>
            <a:r>
              <a:rPr lang="en-US" b="1" dirty="0"/>
              <a:t> = </a:t>
            </a:r>
            <a:r>
              <a:rPr lang="en-US" b="1" dirty="0" err="1"/>
              <a:t>i</a:t>
            </a:r>
            <a:r>
              <a:rPr lang="en-US" b="1" dirty="0"/>
              <a:t> + 1;</a:t>
            </a:r>
          </a:p>
          <a:p>
            <a:pPr marL="2743200" lvl="6"/>
            <a:r>
              <a:rPr lang="en-US" b="1" dirty="0"/>
              <a:t>end</a:t>
            </a:r>
          </a:p>
          <a:p>
            <a:pPr marL="2743200" lvl="6"/>
            <a:r>
              <a:rPr lang="en-US" b="1" dirty="0" err="1"/>
              <a:t>println</a:t>
            </a:r>
            <a:r>
              <a:rPr lang="en-US" b="1" dirty="0"/>
              <a:t>("Factorial of number " + number + " is " + factorial);</a:t>
            </a:r>
          </a:p>
          <a:p>
            <a:r>
              <a:rPr lang="en-US" sz="1800" dirty="0"/>
              <a:t>Output:</a:t>
            </a:r>
            <a:br>
              <a:rPr lang="en-US" sz="1800" dirty="0"/>
            </a:br>
            <a:r>
              <a:rPr lang="en-US" sz="1800" dirty="0"/>
              <a:t>			</a:t>
            </a:r>
            <a:r>
              <a:rPr lang="en-US" sz="1800" b="1" dirty="0"/>
              <a:t> Factorial of number 5 is 120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254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Why ANTLR? 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>
                <a:solidFill>
                  <a:srgbClr val="222222"/>
                </a:solidFill>
              </a:rPr>
              <a:t>ANTLR generates an LL(*) parser, YACC and Bison generate LALR parsers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-GB" sz="1800">
                <a:solidFill>
                  <a:srgbClr val="222222"/>
                </a:solidFill>
              </a:rPr>
              <a:t>Although LALR grammars are a lot easier to construct and debug, you will need to take care of errors like shift-reduce and reduce-reduce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-GB" sz="1800">
                <a:solidFill>
                  <a:srgbClr val="222222"/>
                </a:solidFill>
              </a:rPr>
              <a:t>ANTLR generates recursive descent parsers, "processing logic" is contained in the parser's code, each production rule of the grammar is represented by a function in the parser's code.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-GB" sz="1800">
                <a:solidFill>
                  <a:srgbClr val="222222"/>
                </a:solidFill>
              </a:rPr>
              <a:t>Grammar writing more difficult, but the generated code is readable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-GB" sz="1800">
                <a:solidFill>
                  <a:srgbClr val="222222"/>
                </a:solidFill>
              </a:rPr>
              <a:t>Graphical IDE tool, called ANTLRworks. Visualises your grammar rules as you type them, identifies and depicts conflicts graphically.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Grammar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parse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: block EOF 									#block of text followed by End of File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3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block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(statement | functionDecl)* (Return expression ';')?	            #statement or function followed by return exp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;</a:t>
            </a:r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assignment ';'										#assignmentStatement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| functionCall ';'										#functionCallStatement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| ifStatement										#ifStatement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| whileStatement										#whileStatement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300"/>
          </a:p>
          <a:p>
            <a:pPr>
              <a:spcBef>
                <a:spcPts val="0"/>
              </a:spcBef>
              <a:buNone/>
            </a:pPr>
            <a:endParaRPr sz="13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300"/>
              <a:t>assignment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Identifier '=' expression									#assign expression to an identifier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functionCall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Identifier '(' exprList? ')' 								#identifierFunctionCall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| Println '(' expression? ')'  								#printlnFunctionCall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 | Size '(' expression ')'      								#sizeFunctionCall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ifStatement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ifStat elseIfStat* elseStat? End			#if, followed by any number of elseIf branches, then 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Grammar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300"/>
              <a:t>ifStat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If expression Do block									#IfStatement			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;</a:t>
            </a:r>
          </a:p>
          <a:p>
            <a:pPr lvl="0" rtl="0">
              <a:spcBef>
                <a:spcPts val="0"/>
              </a:spcBef>
              <a:buNone/>
            </a:pP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elseIfStat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Else If expression Do block								#ElseIfStatement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elseStat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Else Do block										#ElseStatement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functionDecl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: Def Identifier '(' idList? ')' block End							#FunctionDeclaration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Grammar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3337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idList								#IdentifierList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: Identifier (',' Identifier)*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3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exprList									#ExpressionList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: expression (',' expression)*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Grammar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: '-' expression                           	      			#unaryMinusExpression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| expression '*' expression                			#multiplyExpression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| expression '&gt;=' expression               			#gtEqExpression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| expression '==' expression               			#eqExpression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| expression '?' expression ':' expression 		#ternaryExpression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| Number                                   				#numberExpression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| Null                                     				#nullExpression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| functionCall                    					#functionCallExpression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| Identifier                      					#identifierExpression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| String                          					#stringExpression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| '(' expression ')'              					#expressionExpression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 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Grammar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Println  : 'println';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Input    : 'input';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Size     : 'size';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Def      : 'def';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If       : 'if';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/>
              <a:t>Else     : 'else';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GTEquals : '&gt;=';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Subtract : '-';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Multiply : '*';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Divide   : '/';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OBrace   : '{';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/>
              <a:t>OBracket : '[';</a:t>
            </a:r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300"/>
          </a:p>
          <a:p>
            <a:pPr lvl="0" rtl="0">
              <a:spcBef>
                <a:spcPts val="0"/>
              </a:spcBef>
              <a:buNone/>
            </a:pPr>
            <a:endParaRPr sz="1300"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Grammar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530</Words>
  <Application>Microsoft Office PowerPoint</Application>
  <PresentationFormat>On-screen Show (16:9)</PresentationFormat>
  <Paragraphs>264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Georgia</vt:lpstr>
      <vt:lpstr>Trebuchet MS</vt:lpstr>
      <vt:lpstr>paper-plane</vt:lpstr>
      <vt:lpstr>Compiler and Virtual Machine  for a  Programming Language : </vt:lpstr>
      <vt:lpstr>Overview</vt:lpstr>
      <vt:lpstr>Why ANTLR? </vt:lpstr>
      <vt:lpstr>Grammar</vt:lpstr>
      <vt:lpstr>Grammar</vt:lpstr>
      <vt:lpstr>Grammar</vt:lpstr>
      <vt:lpstr>Grammar</vt:lpstr>
      <vt:lpstr>Grammar</vt:lpstr>
      <vt:lpstr>Grammar</vt:lpstr>
      <vt:lpstr>Grammar</vt:lpstr>
      <vt:lpstr>Grammar</vt:lpstr>
      <vt:lpstr>The Lexer</vt:lpstr>
      <vt:lpstr>The Lexer</vt:lpstr>
      <vt:lpstr>The Parser</vt:lpstr>
      <vt:lpstr>The Parser</vt:lpstr>
      <vt:lpstr>Intermediate Code</vt:lpstr>
      <vt:lpstr>Intermediate Code</vt:lpstr>
      <vt:lpstr>Semantic Analysis</vt:lpstr>
      <vt:lpstr>Semantic Analysis</vt:lpstr>
      <vt:lpstr>Runtime</vt:lpstr>
      <vt:lpstr>Runtime</vt:lpstr>
      <vt:lpstr>DANS Runtime</vt:lpstr>
      <vt:lpstr>HelloWorld</vt:lpstr>
      <vt:lpstr>Integer Arithmetic</vt:lpstr>
      <vt:lpstr>Conditionals</vt:lpstr>
      <vt:lpstr>Conditional Loops – Factorial.dans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and Virtual Machine  for a  Programming Language :</dc:title>
  <dc:creator>Suhas Xavier</dc:creator>
  <cp:lastModifiedBy>Nikhil Aravind</cp:lastModifiedBy>
  <cp:revision>62</cp:revision>
  <dcterms:modified xsi:type="dcterms:W3CDTF">2015-05-01T05:36:11Z</dcterms:modified>
</cp:coreProperties>
</file>