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98" r:id="rId4"/>
    <p:sldId id="297" r:id="rId5"/>
    <p:sldId id="285" r:id="rId6"/>
    <p:sldId id="286" r:id="rId7"/>
    <p:sldId id="288" r:id="rId8"/>
    <p:sldId id="299" r:id="rId9"/>
    <p:sldId id="300" r:id="rId10"/>
    <p:sldId id="290" r:id="rId11"/>
    <p:sldId id="291" r:id="rId12"/>
    <p:sldId id="301" r:id="rId13"/>
    <p:sldId id="292" r:id="rId14"/>
    <p:sldId id="293" r:id="rId15"/>
    <p:sldId id="295" r:id="rId16"/>
    <p:sldId id="296" r:id="rId17"/>
    <p:sldId id="302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44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3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79D0"/>
    <a:srgbClr val="E48592"/>
    <a:srgbClr val="393762"/>
    <a:srgbClr val="833AB4"/>
    <a:srgbClr val="FEAC5D"/>
    <a:srgbClr val="4BC0C8"/>
    <a:srgbClr val="FD1D1D"/>
    <a:srgbClr val="FCB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68" y="120"/>
      </p:cViewPr>
      <p:guideLst>
        <p:guide orient="horz" pos="2304"/>
        <p:guide pos="3840"/>
        <p:guide pos="144"/>
        <p:guide pos="7512"/>
        <p:guide orient="horz" pos="648"/>
        <p:guide orient="horz" pos="3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811A5-9370-4CD1-A0D4-DF8583E2EEA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D6629-F0F2-42A4-AB3C-EA9C90927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7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A86F-EC00-46CA-96EE-FD4225150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CEE9F-789A-4521-8868-1FF0A8248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9676F-1F52-414A-871B-8490CBCC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1C31F-E25C-4394-86CB-15E6C2CA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CDA01-97F2-40A6-9620-A3A5D798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3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0127-036C-4CB5-9911-DD9C28B3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83947-F3A6-418D-96F2-8FD75C556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3E06-6B2C-449F-B8E7-59372FD3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0D57-E808-450B-BDD2-232A18F1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8099E-E98B-40C4-974B-1E9964CC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2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80A537-25A5-4B5B-9281-D33E2ABFE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F8FDE-E5FE-4668-A121-9AD9212B3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F3055-DD70-42C1-AF7D-E08C0794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E3C89-587A-4A10-BE2A-AED45D73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7881F-6BC7-40FD-B30F-C6811062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12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06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67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63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48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23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867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20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6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859C-E8FF-4ADE-B1BB-C8FB2CFA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339DA-2A10-43AB-9323-242D0CB76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FD4B-E7DD-4AC0-831B-13887BD9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EDA7D-1A9E-4914-B8E4-92C3B58A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34B7E-6445-4DAE-B97C-32D39C07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16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69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2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5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E7F8-77F3-43EC-A30B-EB8FAB3E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63B27-6122-4D12-82D5-DA07FC58D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2B296-EB69-46B1-84B8-1EAAE1CE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ADE76-2231-41B7-8A57-23AD2384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451AE-847D-461C-B940-22E8D724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3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1E74-18A5-46A5-A046-FE063C66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47D94-3A6B-4C68-8D92-6C18A51BB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FD9CE-CA42-4052-A891-E21E6E552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3AA8-1990-41B1-B353-28F18BBB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58BFB-1A53-4FC7-9355-15F5B2CD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1C9F0-2EE5-4A9D-A07C-85299A21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0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66E5-87A3-4CAF-B3AF-73C7DF63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60785-A227-427B-B336-BA50E15EB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02B63-1FB8-4E30-8C28-36077E31E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54F6B-3897-4C9A-9B33-B91440646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2723E-A884-47B0-B9F0-0CCEC35DF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C39C2-C260-42E4-9ED4-5A2C5317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B5C8D-7B2B-48DC-8667-57484B82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CD44B-5E8F-4307-B3E8-D21D9F15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8565-5774-41A6-8340-0503AA09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D0D1F-D572-4904-B1F3-CD711F28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5A22A-BA80-4B4F-AD8A-F7377BE6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F9AD6-CB48-47E7-9163-F53148A6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1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63A9F-260C-4294-90DA-CB639DDB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B24B7-B41C-4CBB-9BCC-891FC540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B0BFC-4EA2-4A85-95A4-5933E718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2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D7F3-94B3-41FD-AC4C-4468ED0FC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6766C-CD60-4C29-94CF-0D8CDC7D9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72B6F-F375-4BDF-8FF8-FD7E227C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2BA85-ADF1-4747-B0C0-76353F0A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D7E06-BD21-4B3E-A137-EFE198FE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6929C-D76B-49E7-A531-460ACC84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232A-FAAF-4A3E-8CA4-5EE96C4D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389F9-8216-4830-92CB-C6BDC4700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2D1A3-F447-4A0A-BD89-9D6D0458C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3C963-C9AC-48CF-B5F3-347ECA77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02C9F-3234-4B30-8ADB-24F0A387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EC7DC-A3CB-47D4-9091-9C74C22C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0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37481-8B09-423E-8106-CE47240A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38118-3F4E-4ECE-9519-348816AED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03D80-8B85-4560-A6EA-536F5F75E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6625D-0372-4564-8F2D-2B4020413F4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A14D9-F782-4BE9-94F1-EA9967B05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49A7A-8A14-4E04-9F9B-CEC9F7D92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4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3383-EE07-4969-9B07-761D27C57D1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8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Top Corners Rounded 46">
            <a:extLst>
              <a:ext uri="{FF2B5EF4-FFF2-40B4-BE49-F238E27FC236}">
                <a16:creationId xmlns:a16="http://schemas.microsoft.com/office/drawing/2014/main" id="{6509CD6B-CB19-47C3-AFDE-63B72A9F6775}"/>
              </a:ext>
            </a:extLst>
          </p:cNvPr>
          <p:cNvSpPr/>
          <p:nvPr/>
        </p:nvSpPr>
        <p:spPr>
          <a:xfrm>
            <a:off x="3975102" y="1045028"/>
            <a:ext cx="4241798" cy="2239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18D45D9-D04D-404E-80AB-855D80BEF8E4}"/>
              </a:ext>
            </a:extLst>
          </p:cNvPr>
          <p:cNvSpPr/>
          <p:nvPr/>
        </p:nvSpPr>
        <p:spPr>
          <a:xfrm>
            <a:off x="0" y="1268993"/>
            <a:ext cx="12192000" cy="2285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D3B92B-E20F-4AF3-B6B2-FC251836C85F}"/>
              </a:ext>
            </a:extLst>
          </p:cNvPr>
          <p:cNvSpPr/>
          <p:nvPr/>
        </p:nvSpPr>
        <p:spPr>
          <a:xfrm>
            <a:off x="190500" y="190500"/>
            <a:ext cx="11811000" cy="6477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065C0853-2996-4DE6-ACCB-A959CCC7DA4B}"/>
              </a:ext>
            </a:extLst>
          </p:cNvPr>
          <p:cNvSpPr/>
          <p:nvPr/>
        </p:nvSpPr>
        <p:spPr>
          <a:xfrm>
            <a:off x="4095884" y="1045028"/>
            <a:ext cx="4000232" cy="4767944"/>
          </a:xfrm>
          <a:prstGeom prst="round2SameRect">
            <a:avLst>
              <a:gd name="adj1" fmla="val 0"/>
              <a:gd name="adj2" fmla="val 5238"/>
            </a:avLst>
          </a:pr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Superstore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E-commerce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EE2D63-089C-46B8-9543-ED0B6AD51CE9}"/>
              </a:ext>
            </a:extLst>
          </p:cNvPr>
          <p:cNvGrpSpPr/>
          <p:nvPr/>
        </p:nvGrpSpPr>
        <p:grpSpPr>
          <a:xfrm>
            <a:off x="5746924" y="1997077"/>
            <a:ext cx="698154" cy="555624"/>
            <a:chOff x="3802063" y="1601788"/>
            <a:chExt cx="4587875" cy="3651251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4DBF9D96-28AC-4CCD-BC5B-A055618684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0726" y="2354263"/>
              <a:ext cx="3760788" cy="2898775"/>
            </a:xfrm>
            <a:custGeom>
              <a:avLst/>
              <a:gdLst>
                <a:gd name="T0" fmla="*/ 523 w 1259"/>
                <a:gd name="T1" fmla="*/ 831 h 971"/>
                <a:gd name="T2" fmla="*/ 101 w 1259"/>
                <a:gd name="T3" fmla="*/ 831 h 971"/>
                <a:gd name="T4" fmla="*/ 83 w 1259"/>
                <a:gd name="T5" fmla="*/ 831 h 971"/>
                <a:gd name="T6" fmla="*/ 20 w 1259"/>
                <a:gd name="T7" fmla="*/ 882 h 971"/>
                <a:gd name="T8" fmla="*/ 47 w 1259"/>
                <a:gd name="T9" fmla="*/ 958 h 971"/>
                <a:gd name="T10" fmla="*/ 98 w 1259"/>
                <a:gd name="T11" fmla="*/ 971 h 971"/>
                <a:gd name="T12" fmla="*/ 950 w 1259"/>
                <a:gd name="T13" fmla="*/ 971 h 971"/>
                <a:gd name="T14" fmla="*/ 975 w 1259"/>
                <a:gd name="T15" fmla="*/ 969 h 971"/>
                <a:gd name="T16" fmla="*/ 1029 w 1259"/>
                <a:gd name="T17" fmla="*/ 890 h 971"/>
                <a:gd name="T18" fmla="*/ 955 w 1259"/>
                <a:gd name="T19" fmla="*/ 831 h 971"/>
                <a:gd name="T20" fmla="*/ 523 w 1259"/>
                <a:gd name="T21" fmla="*/ 831 h 971"/>
                <a:gd name="T22" fmla="*/ 1100 w 1259"/>
                <a:gd name="T23" fmla="*/ 538 h 971"/>
                <a:gd name="T24" fmla="*/ 1062 w 1259"/>
                <a:gd name="T25" fmla="*/ 94 h 971"/>
                <a:gd name="T26" fmla="*/ 659 w 1259"/>
                <a:gd name="T27" fmla="*/ 115 h 971"/>
                <a:gd name="T28" fmla="*/ 629 w 1259"/>
                <a:gd name="T29" fmla="*/ 517 h 971"/>
                <a:gd name="T30" fmla="*/ 813 w 1259"/>
                <a:gd name="T31" fmla="*/ 632 h 971"/>
                <a:gd name="T32" fmla="*/ 1074 w 1259"/>
                <a:gd name="T33" fmla="*/ 561 h 971"/>
                <a:gd name="T34" fmla="*/ 1088 w 1259"/>
                <a:gd name="T35" fmla="*/ 581 h 971"/>
                <a:gd name="T36" fmla="*/ 1101 w 1259"/>
                <a:gd name="T37" fmla="*/ 606 h 971"/>
                <a:gd name="T38" fmla="*/ 1198 w 1259"/>
                <a:gd name="T39" fmla="*/ 703 h 971"/>
                <a:gd name="T40" fmla="*/ 1246 w 1259"/>
                <a:gd name="T41" fmla="*/ 707 h 971"/>
                <a:gd name="T42" fmla="*/ 1242 w 1259"/>
                <a:gd name="T43" fmla="*/ 659 h 971"/>
                <a:gd name="T44" fmla="*/ 1144 w 1259"/>
                <a:gd name="T45" fmla="*/ 562 h 971"/>
                <a:gd name="T46" fmla="*/ 1126 w 1259"/>
                <a:gd name="T47" fmla="*/ 550 h 971"/>
                <a:gd name="T48" fmla="*/ 1100 w 1259"/>
                <a:gd name="T49" fmla="*/ 538 h 971"/>
                <a:gd name="T50" fmla="*/ 350 w 1259"/>
                <a:gd name="T51" fmla="*/ 325 h 971"/>
                <a:gd name="T52" fmla="*/ 350 w 1259"/>
                <a:gd name="T53" fmla="*/ 476 h 971"/>
                <a:gd name="T54" fmla="*/ 352 w 1259"/>
                <a:gd name="T55" fmla="*/ 497 h 971"/>
                <a:gd name="T56" fmla="*/ 410 w 1259"/>
                <a:gd name="T57" fmla="*/ 534 h 971"/>
                <a:gd name="T58" fmla="*/ 454 w 1259"/>
                <a:gd name="T59" fmla="*/ 478 h 971"/>
                <a:gd name="T60" fmla="*/ 454 w 1259"/>
                <a:gd name="T61" fmla="*/ 172 h 971"/>
                <a:gd name="T62" fmla="*/ 401 w 1259"/>
                <a:gd name="T63" fmla="*/ 116 h 971"/>
                <a:gd name="T64" fmla="*/ 350 w 1259"/>
                <a:gd name="T65" fmla="*/ 173 h 971"/>
                <a:gd name="T66" fmla="*/ 350 w 1259"/>
                <a:gd name="T67" fmla="*/ 325 h 971"/>
                <a:gd name="T68" fmla="*/ 175 w 1259"/>
                <a:gd name="T69" fmla="*/ 359 h 971"/>
                <a:gd name="T70" fmla="*/ 175 w 1259"/>
                <a:gd name="T71" fmla="*/ 476 h 971"/>
                <a:gd name="T72" fmla="*/ 178 w 1259"/>
                <a:gd name="T73" fmla="*/ 500 h 971"/>
                <a:gd name="T74" fmla="*/ 237 w 1259"/>
                <a:gd name="T75" fmla="*/ 534 h 971"/>
                <a:gd name="T76" fmla="*/ 280 w 1259"/>
                <a:gd name="T77" fmla="*/ 478 h 971"/>
                <a:gd name="T78" fmla="*/ 280 w 1259"/>
                <a:gd name="T79" fmla="*/ 242 h 971"/>
                <a:gd name="T80" fmla="*/ 226 w 1259"/>
                <a:gd name="T81" fmla="*/ 186 h 971"/>
                <a:gd name="T82" fmla="*/ 175 w 1259"/>
                <a:gd name="T83" fmla="*/ 242 h 971"/>
                <a:gd name="T84" fmla="*/ 175 w 1259"/>
                <a:gd name="T85" fmla="*/ 359 h 971"/>
                <a:gd name="T86" fmla="*/ 105 w 1259"/>
                <a:gd name="T87" fmla="*/ 395 h 971"/>
                <a:gd name="T88" fmla="*/ 105 w 1259"/>
                <a:gd name="T89" fmla="*/ 312 h 971"/>
                <a:gd name="T90" fmla="*/ 53 w 1259"/>
                <a:gd name="T91" fmla="*/ 255 h 971"/>
                <a:gd name="T92" fmla="*/ 0 w 1259"/>
                <a:gd name="T93" fmla="*/ 311 h 971"/>
                <a:gd name="T94" fmla="*/ 0 w 1259"/>
                <a:gd name="T95" fmla="*/ 479 h 971"/>
                <a:gd name="T96" fmla="*/ 53 w 1259"/>
                <a:gd name="T97" fmla="*/ 534 h 971"/>
                <a:gd name="T98" fmla="*/ 105 w 1259"/>
                <a:gd name="T99" fmla="*/ 479 h 971"/>
                <a:gd name="T100" fmla="*/ 105 w 1259"/>
                <a:gd name="T101" fmla="*/ 395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59" h="971">
                  <a:moveTo>
                    <a:pt x="523" y="831"/>
                  </a:moveTo>
                  <a:cubicBezTo>
                    <a:pt x="382" y="831"/>
                    <a:pt x="242" y="831"/>
                    <a:pt x="101" y="831"/>
                  </a:cubicBezTo>
                  <a:cubicBezTo>
                    <a:pt x="95" y="831"/>
                    <a:pt x="89" y="831"/>
                    <a:pt x="83" y="831"/>
                  </a:cubicBezTo>
                  <a:cubicBezTo>
                    <a:pt x="53" y="834"/>
                    <a:pt x="28" y="855"/>
                    <a:pt x="20" y="882"/>
                  </a:cubicBezTo>
                  <a:cubicBezTo>
                    <a:pt x="13" y="911"/>
                    <a:pt x="23" y="940"/>
                    <a:pt x="47" y="958"/>
                  </a:cubicBezTo>
                  <a:cubicBezTo>
                    <a:pt x="62" y="969"/>
                    <a:pt x="80" y="971"/>
                    <a:pt x="98" y="971"/>
                  </a:cubicBezTo>
                  <a:cubicBezTo>
                    <a:pt x="382" y="971"/>
                    <a:pt x="666" y="971"/>
                    <a:pt x="950" y="971"/>
                  </a:cubicBezTo>
                  <a:cubicBezTo>
                    <a:pt x="958" y="971"/>
                    <a:pt x="967" y="971"/>
                    <a:pt x="975" y="969"/>
                  </a:cubicBezTo>
                  <a:cubicBezTo>
                    <a:pt x="1011" y="962"/>
                    <a:pt x="1036" y="926"/>
                    <a:pt x="1029" y="890"/>
                  </a:cubicBezTo>
                  <a:cubicBezTo>
                    <a:pt x="1022" y="853"/>
                    <a:pt x="995" y="831"/>
                    <a:pt x="955" y="831"/>
                  </a:cubicBezTo>
                  <a:cubicBezTo>
                    <a:pt x="811" y="831"/>
                    <a:pt x="667" y="831"/>
                    <a:pt x="523" y="831"/>
                  </a:cubicBezTo>
                  <a:close/>
                  <a:moveTo>
                    <a:pt x="1100" y="538"/>
                  </a:moveTo>
                  <a:cubicBezTo>
                    <a:pt x="1226" y="391"/>
                    <a:pt x="1185" y="191"/>
                    <a:pt x="1062" y="94"/>
                  </a:cubicBezTo>
                  <a:cubicBezTo>
                    <a:pt x="941" y="0"/>
                    <a:pt x="769" y="8"/>
                    <a:pt x="659" y="115"/>
                  </a:cubicBezTo>
                  <a:cubicBezTo>
                    <a:pt x="549" y="223"/>
                    <a:pt x="536" y="396"/>
                    <a:pt x="629" y="517"/>
                  </a:cubicBezTo>
                  <a:cubicBezTo>
                    <a:pt x="676" y="578"/>
                    <a:pt x="737" y="618"/>
                    <a:pt x="813" y="632"/>
                  </a:cubicBezTo>
                  <a:cubicBezTo>
                    <a:pt x="910" y="651"/>
                    <a:pt x="997" y="626"/>
                    <a:pt x="1074" y="561"/>
                  </a:cubicBezTo>
                  <a:cubicBezTo>
                    <a:pt x="1079" y="569"/>
                    <a:pt x="1084" y="575"/>
                    <a:pt x="1088" y="581"/>
                  </a:cubicBezTo>
                  <a:cubicBezTo>
                    <a:pt x="1092" y="589"/>
                    <a:pt x="1095" y="599"/>
                    <a:pt x="1101" y="606"/>
                  </a:cubicBezTo>
                  <a:cubicBezTo>
                    <a:pt x="1133" y="639"/>
                    <a:pt x="1166" y="671"/>
                    <a:pt x="1198" y="703"/>
                  </a:cubicBezTo>
                  <a:cubicBezTo>
                    <a:pt x="1214" y="719"/>
                    <a:pt x="1232" y="720"/>
                    <a:pt x="1246" y="707"/>
                  </a:cubicBezTo>
                  <a:cubicBezTo>
                    <a:pt x="1259" y="693"/>
                    <a:pt x="1258" y="675"/>
                    <a:pt x="1242" y="659"/>
                  </a:cubicBezTo>
                  <a:cubicBezTo>
                    <a:pt x="1210" y="627"/>
                    <a:pt x="1177" y="594"/>
                    <a:pt x="1144" y="562"/>
                  </a:cubicBezTo>
                  <a:cubicBezTo>
                    <a:pt x="1139" y="557"/>
                    <a:pt x="1132" y="553"/>
                    <a:pt x="1126" y="550"/>
                  </a:cubicBezTo>
                  <a:cubicBezTo>
                    <a:pt x="1118" y="546"/>
                    <a:pt x="1110" y="542"/>
                    <a:pt x="1100" y="538"/>
                  </a:cubicBezTo>
                  <a:close/>
                  <a:moveTo>
                    <a:pt x="350" y="325"/>
                  </a:moveTo>
                  <a:cubicBezTo>
                    <a:pt x="350" y="375"/>
                    <a:pt x="350" y="426"/>
                    <a:pt x="350" y="476"/>
                  </a:cubicBezTo>
                  <a:cubicBezTo>
                    <a:pt x="350" y="483"/>
                    <a:pt x="350" y="490"/>
                    <a:pt x="352" y="497"/>
                  </a:cubicBezTo>
                  <a:cubicBezTo>
                    <a:pt x="359" y="522"/>
                    <a:pt x="383" y="537"/>
                    <a:pt x="410" y="534"/>
                  </a:cubicBezTo>
                  <a:cubicBezTo>
                    <a:pt x="436" y="530"/>
                    <a:pt x="454" y="508"/>
                    <a:pt x="454" y="478"/>
                  </a:cubicBezTo>
                  <a:cubicBezTo>
                    <a:pt x="455" y="376"/>
                    <a:pt x="455" y="274"/>
                    <a:pt x="454" y="172"/>
                  </a:cubicBezTo>
                  <a:cubicBezTo>
                    <a:pt x="454" y="139"/>
                    <a:pt x="432" y="116"/>
                    <a:pt x="401" y="116"/>
                  </a:cubicBezTo>
                  <a:cubicBezTo>
                    <a:pt x="371" y="116"/>
                    <a:pt x="350" y="139"/>
                    <a:pt x="350" y="173"/>
                  </a:cubicBezTo>
                  <a:cubicBezTo>
                    <a:pt x="350" y="224"/>
                    <a:pt x="350" y="274"/>
                    <a:pt x="350" y="325"/>
                  </a:cubicBezTo>
                  <a:close/>
                  <a:moveTo>
                    <a:pt x="175" y="359"/>
                  </a:moveTo>
                  <a:cubicBezTo>
                    <a:pt x="175" y="398"/>
                    <a:pt x="175" y="437"/>
                    <a:pt x="175" y="476"/>
                  </a:cubicBezTo>
                  <a:cubicBezTo>
                    <a:pt x="175" y="484"/>
                    <a:pt x="176" y="492"/>
                    <a:pt x="178" y="500"/>
                  </a:cubicBezTo>
                  <a:cubicBezTo>
                    <a:pt x="187" y="524"/>
                    <a:pt x="211" y="538"/>
                    <a:pt x="237" y="534"/>
                  </a:cubicBezTo>
                  <a:cubicBezTo>
                    <a:pt x="262" y="529"/>
                    <a:pt x="279" y="508"/>
                    <a:pt x="280" y="478"/>
                  </a:cubicBezTo>
                  <a:cubicBezTo>
                    <a:pt x="280" y="399"/>
                    <a:pt x="280" y="321"/>
                    <a:pt x="280" y="242"/>
                  </a:cubicBezTo>
                  <a:cubicBezTo>
                    <a:pt x="279" y="208"/>
                    <a:pt x="257" y="185"/>
                    <a:pt x="226" y="186"/>
                  </a:cubicBezTo>
                  <a:cubicBezTo>
                    <a:pt x="196" y="186"/>
                    <a:pt x="175" y="209"/>
                    <a:pt x="175" y="242"/>
                  </a:cubicBezTo>
                  <a:cubicBezTo>
                    <a:pt x="175" y="281"/>
                    <a:pt x="175" y="320"/>
                    <a:pt x="175" y="359"/>
                  </a:cubicBezTo>
                  <a:close/>
                  <a:moveTo>
                    <a:pt x="105" y="395"/>
                  </a:moveTo>
                  <a:cubicBezTo>
                    <a:pt x="105" y="367"/>
                    <a:pt x="105" y="340"/>
                    <a:pt x="105" y="312"/>
                  </a:cubicBezTo>
                  <a:cubicBezTo>
                    <a:pt x="105" y="278"/>
                    <a:pt x="83" y="255"/>
                    <a:pt x="53" y="255"/>
                  </a:cubicBezTo>
                  <a:cubicBezTo>
                    <a:pt x="23" y="255"/>
                    <a:pt x="1" y="278"/>
                    <a:pt x="0" y="311"/>
                  </a:cubicBezTo>
                  <a:cubicBezTo>
                    <a:pt x="0" y="367"/>
                    <a:pt x="0" y="423"/>
                    <a:pt x="0" y="479"/>
                  </a:cubicBezTo>
                  <a:cubicBezTo>
                    <a:pt x="1" y="512"/>
                    <a:pt x="23" y="534"/>
                    <a:pt x="53" y="534"/>
                  </a:cubicBezTo>
                  <a:cubicBezTo>
                    <a:pt x="83" y="534"/>
                    <a:pt x="104" y="512"/>
                    <a:pt x="105" y="479"/>
                  </a:cubicBezTo>
                  <a:cubicBezTo>
                    <a:pt x="105" y="451"/>
                    <a:pt x="105" y="423"/>
                    <a:pt x="105" y="3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382AB3E-492B-408A-A61B-07DE7503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063" y="1601788"/>
              <a:ext cx="4587875" cy="3027363"/>
            </a:xfrm>
            <a:custGeom>
              <a:avLst/>
              <a:gdLst>
                <a:gd name="T0" fmla="*/ 0 w 1536"/>
                <a:gd name="T1" fmla="*/ 57 h 1014"/>
                <a:gd name="T2" fmla="*/ 87 w 1536"/>
                <a:gd name="T3" fmla="*/ 0 h 1014"/>
                <a:gd name="T4" fmla="*/ 1451 w 1536"/>
                <a:gd name="T5" fmla="*/ 1 h 1014"/>
                <a:gd name="T6" fmla="*/ 1478 w 1536"/>
                <a:gd name="T7" fmla="*/ 2 h 1014"/>
                <a:gd name="T8" fmla="*/ 1536 w 1536"/>
                <a:gd name="T9" fmla="*/ 67 h 1014"/>
                <a:gd name="T10" fmla="*/ 1536 w 1536"/>
                <a:gd name="T11" fmla="*/ 96 h 1014"/>
                <a:gd name="T12" fmla="*/ 1536 w 1536"/>
                <a:gd name="T13" fmla="*/ 840 h 1014"/>
                <a:gd name="T14" fmla="*/ 1536 w 1536"/>
                <a:gd name="T15" fmla="*/ 859 h 1014"/>
                <a:gd name="T16" fmla="*/ 1530 w 1536"/>
                <a:gd name="T17" fmla="*/ 857 h 1014"/>
                <a:gd name="T18" fmla="*/ 1449 w 1536"/>
                <a:gd name="T19" fmla="*/ 775 h 1014"/>
                <a:gd name="T20" fmla="*/ 1447 w 1536"/>
                <a:gd name="T21" fmla="*/ 760 h 1014"/>
                <a:gd name="T22" fmla="*/ 1403 w 1536"/>
                <a:gd name="T23" fmla="*/ 344 h 1014"/>
                <a:gd name="T24" fmla="*/ 1397 w 1536"/>
                <a:gd name="T25" fmla="*/ 325 h 1014"/>
                <a:gd name="T26" fmla="*/ 1396 w 1536"/>
                <a:gd name="T27" fmla="*/ 160 h 1014"/>
                <a:gd name="T28" fmla="*/ 1396 w 1536"/>
                <a:gd name="T29" fmla="*/ 142 h 1014"/>
                <a:gd name="T30" fmla="*/ 141 w 1536"/>
                <a:gd name="T31" fmla="*/ 142 h 1014"/>
                <a:gd name="T32" fmla="*/ 141 w 1536"/>
                <a:gd name="T33" fmla="*/ 874 h 1014"/>
                <a:gd name="T34" fmla="*/ 160 w 1536"/>
                <a:gd name="T35" fmla="*/ 874 h 1014"/>
                <a:gd name="T36" fmla="*/ 857 w 1536"/>
                <a:gd name="T37" fmla="*/ 874 h 1014"/>
                <a:gd name="T38" fmla="*/ 891 w 1536"/>
                <a:gd name="T39" fmla="*/ 885 h 1014"/>
                <a:gd name="T40" fmla="*/ 1286 w 1536"/>
                <a:gd name="T41" fmla="*/ 919 h 1014"/>
                <a:gd name="T42" fmla="*/ 1296 w 1536"/>
                <a:gd name="T43" fmla="*/ 913 h 1014"/>
                <a:gd name="T44" fmla="*/ 1396 w 1536"/>
                <a:gd name="T45" fmla="*/ 1013 h 1014"/>
                <a:gd name="T46" fmla="*/ 1386 w 1536"/>
                <a:gd name="T47" fmla="*/ 1014 h 1014"/>
                <a:gd name="T48" fmla="*/ 78 w 1536"/>
                <a:gd name="T49" fmla="*/ 1014 h 1014"/>
                <a:gd name="T50" fmla="*/ 0 w 1536"/>
                <a:gd name="T51" fmla="*/ 957 h 1014"/>
                <a:gd name="T52" fmla="*/ 0 w 1536"/>
                <a:gd name="T53" fmla="*/ 57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6" h="1014">
                  <a:moveTo>
                    <a:pt x="0" y="57"/>
                  </a:moveTo>
                  <a:cubicBezTo>
                    <a:pt x="14" y="15"/>
                    <a:pt x="44" y="0"/>
                    <a:pt x="87" y="0"/>
                  </a:cubicBezTo>
                  <a:cubicBezTo>
                    <a:pt x="542" y="1"/>
                    <a:pt x="996" y="1"/>
                    <a:pt x="1451" y="1"/>
                  </a:cubicBezTo>
                  <a:cubicBezTo>
                    <a:pt x="1460" y="1"/>
                    <a:pt x="1469" y="1"/>
                    <a:pt x="1478" y="2"/>
                  </a:cubicBezTo>
                  <a:cubicBezTo>
                    <a:pt x="1510" y="8"/>
                    <a:pt x="1534" y="34"/>
                    <a:pt x="1536" y="67"/>
                  </a:cubicBezTo>
                  <a:cubicBezTo>
                    <a:pt x="1536" y="77"/>
                    <a:pt x="1536" y="86"/>
                    <a:pt x="1536" y="96"/>
                  </a:cubicBezTo>
                  <a:cubicBezTo>
                    <a:pt x="1536" y="344"/>
                    <a:pt x="1536" y="592"/>
                    <a:pt x="1536" y="840"/>
                  </a:cubicBezTo>
                  <a:cubicBezTo>
                    <a:pt x="1536" y="846"/>
                    <a:pt x="1536" y="852"/>
                    <a:pt x="1536" y="859"/>
                  </a:cubicBezTo>
                  <a:cubicBezTo>
                    <a:pt x="1533" y="858"/>
                    <a:pt x="1532" y="858"/>
                    <a:pt x="1530" y="857"/>
                  </a:cubicBezTo>
                  <a:cubicBezTo>
                    <a:pt x="1503" y="829"/>
                    <a:pt x="1476" y="802"/>
                    <a:pt x="1449" y="775"/>
                  </a:cubicBezTo>
                  <a:cubicBezTo>
                    <a:pt x="1446" y="772"/>
                    <a:pt x="1445" y="764"/>
                    <a:pt x="1447" y="760"/>
                  </a:cubicBezTo>
                  <a:cubicBezTo>
                    <a:pt x="1518" y="612"/>
                    <a:pt x="1504" y="474"/>
                    <a:pt x="1403" y="344"/>
                  </a:cubicBezTo>
                  <a:cubicBezTo>
                    <a:pt x="1399" y="339"/>
                    <a:pt x="1397" y="332"/>
                    <a:pt x="1397" y="325"/>
                  </a:cubicBezTo>
                  <a:cubicBezTo>
                    <a:pt x="1396" y="270"/>
                    <a:pt x="1396" y="215"/>
                    <a:pt x="1396" y="160"/>
                  </a:cubicBezTo>
                  <a:cubicBezTo>
                    <a:pt x="1396" y="154"/>
                    <a:pt x="1396" y="148"/>
                    <a:pt x="1396" y="142"/>
                  </a:cubicBezTo>
                  <a:cubicBezTo>
                    <a:pt x="977" y="142"/>
                    <a:pt x="560" y="142"/>
                    <a:pt x="141" y="142"/>
                  </a:cubicBezTo>
                  <a:cubicBezTo>
                    <a:pt x="141" y="385"/>
                    <a:pt x="141" y="628"/>
                    <a:pt x="141" y="874"/>
                  </a:cubicBezTo>
                  <a:cubicBezTo>
                    <a:pt x="147" y="874"/>
                    <a:pt x="153" y="874"/>
                    <a:pt x="160" y="874"/>
                  </a:cubicBezTo>
                  <a:cubicBezTo>
                    <a:pt x="392" y="874"/>
                    <a:pt x="625" y="874"/>
                    <a:pt x="857" y="874"/>
                  </a:cubicBezTo>
                  <a:cubicBezTo>
                    <a:pt x="870" y="874"/>
                    <a:pt x="881" y="877"/>
                    <a:pt x="891" y="885"/>
                  </a:cubicBezTo>
                  <a:cubicBezTo>
                    <a:pt x="1016" y="973"/>
                    <a:pt x="1148" y="984"/>
                    <a:pt x="1286" y="919"/>
                  </a:cubicBezTo>
                  <a:cubicBezTo>
                    <a:pt x="1290" y="917"/>
                    <a:pt x="1294" y="915"/>
                    <a:pt x="1296" y="913"/>
                  </a:cubicBezTo>
                  <a:cubicBezTo>
                    <a:pt x="1330" y="947"/>
                    <a:pt x="1363" y="980"/>
                    <a:pt x="1396" y="1013"/>
                  </a:cubicBezTo>
                  <a:cubicBezTo>
                    <a:pt x="1394" y="1013"/>
                    <a:pt x="1390" y="1014"/>
                    <a:pt x="1386" y="1014"/>
                  </a:cubicBezTo>
                  <a:cubicBezTo>
                    <a:pt x="950" y="1014"/>
                    <a:pt x="514" y="1014"/>
                    <a:pt x="78" y="1014"/>
                  </a:cubicBezTo>
                  <a:cubicBezTo>
                    <a:pt x="38" y="1014"/>
                    <a:pt x="12" y="995"/>
                    <a:pt x="0" y="957"/>
                  </a:cubicBezTo>
                  <a:cubicBezTo>
                    <a:pt x="0" y="657"/>
                    <a:pt x="0" y="357"/>
                    <a:pt x="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66247FD-EBCE-479E-8BEF-A8A8F5419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0413" y="4835526"/>
              <a:ext cx="3054350" cy="417513"/>
            </a:xfrm>
            <a:custGeom>
              <a:avLst/>
              <a:gdLst>
                <a:gd name="T0" fmla="*/ 510 w 1023"/>
                <a:gd name="T1" fmla="*/ 0 h 140"/>
                <a:gd name="T2" fmla="*/ 942 w 1023"/>
                <a:gd name="T3" fmla="*/ 0 h 140"/>
                <a:gd name="T4" fmla="*/ 1016 w 1023"/>
                <a:gd name="T5" fmla="*/ 59 h 140"/>
                <a:gd name="T6" fmla="*/ 962 w 1023"/>
                <a:gd name="T7" fmla="*/ 138 h 140"/>
                <a:gd name="T8" fmla="*/ 937 w 1023"/>
                <a:gd name="T9" fmla="*/ 140 h 140"/>
                <a:gd name="T10" fmla="*/ 85 w 1023"/>
                <a:gd name="T11" fmla="*/ 140 h 140"/>
                <a:gd name="T12" fmla="*/ 34 w 1023"/>
                <a:gd name="T13" fmla="*/ 127 h 140"/>
                <a:gd name="T14" fmla="*/ 7 w 1023"/>
                <a:gd name="T15" fmla="*/ 51 h 140"/>
                <a:gd name="T16" fmla="*/ 70 w 1023"/>
                <a:gd name="T17" fmla="*/ 0 h 140"/>
                <a:gd name="T18" fmla="*/ 88 w 1023"/>
                <a:gd name="T19" fmla="*/ 0 h 140"/>
                <a:gd name="T20" fmla="*/ 510 w 1023"/>
                <a:gd name="T2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3" h="140">
                  <a:moveTo>
                    <a:pt x="510" y="0"/>
                  </a:moveTo>
                  <a:cubicBezTo>
                    <a:pt x="654" y="0"/>
                    <a:pt x="798" y="0"/>
                    <a:pt x="942" y="0"/>
                  </a:cubicBezTo>
                  <a:cubicBezTo>
                    <a:pt x="982" y="0"/>
                    <a:pt x="1009" y="22"/>
                    <a:pt x="1016" y="59"/>
                  </a:cubicBezTo>
                  <a:cubicBezTo>
                    <a:pt x="1023" y="95"/>
                    <a:pt x="998" y="131"/>
                    <a:pt x="962" y="138"/>
                  </a:cubicBezTo>
                  <a:cubicBezTo>
                    <a:pt x="954" y="140"/>
                    <a:pt x="945" y="140"/>
                    <a:pt x="937" y="140"/>
                  </a:cubicBezTo>
                  <a:cubicBezTo>
                    <a:pt x="653" y="140"/>
                    <a:pt x="369" y="140"/>
                    <a:pt x="85" y="140"/>
                  </a:cubicBezTo>
                  <a:cubicBezTo>
                    <a:pt x="67" y="140"/>
                    <a:pt x="49" y="138"/>
                    <a:pt x="34" y="127"/>
                  </a:cubicBezTo>
                  <a:cubicBezTo>
                    <a:pt x="10" y="109"/>
                    <a:pt x="0" y="80"/>
                    <a:pt x="7" y="51"/>
                  </a:cubicBezTo>
                  <a:cubicBezTo>
                    <a:pt x="15" y="24"/>
                    <a:pt x="40" y="3"/>
                    <a:pt x="70" y="0"/>
                  </a:cubicBezTo>
                  <a:cubicBezTo>
                    <a:pt x="76" y="0"/>
                    <a:pt x="82" y="0"/>
                    <a:pt x="88" y="0"/>
                  </a:cubicBezTo>
                  <a:cubicBezTo>
                    <a:pt x="229" y="0"/>
                    <a:pt x="369" y="0"/>
                    <a:pt x="5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DDDA47A-EEC1-4F57-9A51-112A1B2B5C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2513" y="2354263"/>
              <a:ext cx="2159000" cy="2149475"/>
            </a:xfrm>
            <a:custGeom>
              <a:avLst/>
              <a:gdLst>
                <a:gd name="T0" fmla="*/ 564 w 723"/>
                <a:gd name="T1" fmla="*/ 538 h 720"/>
                <a:gd name="T2" fmla="*/ 590 w 723"/>
                <a:gd name="T3" fmla="*/ 550 h 720"/>
                <a:gd name="T4" fmla="*/ 608 w 723"/>
                <a:gd name="T5" fmla="*/ 562 h 720"/>
                <a:gd name="T6" fmla="*/ 706 w 723"/>
                <a:gd name="T7" fmla="*/ 659 h 720"/>
                <a:gd name="T8" fmla="*/ 710 w 723"/>
                <a:gd name="T9" fmla="*/ 707 h 720"/>
                <a:gd name="T10" fmla="*/ 662 w 723"/>
                <a:gd name="T11" fmla="*/ 703 h 720"/>
                <a:gd name="T12" fmla="*/ 565 w 723"/>
                <a:gd name="T13" fmla="*/ 606 h 720"/>
                <a:gd name="T14" fmla="*/ 552 w 723"/>
                <a:gd name="T15" fmla="*/ 581 h 720"/>
                <a:gd name="T16" fmla="*/ 538 w 723"/>
                <a:gd name="T17" fmla="*/ 561 h 720"/>
                <a:gd name="T18" fmla="*/ 277 w 723"/>
                <a:gd name="T19" fmla="*/ 632 h 720"/>
                <a:gd name="T20" fmla="*/ 93 w 723"/>
                <a:gd name="T21" fmla="*/ 517 h 720"/>
                <a:gd name="T22" fmla="*/ 123 w 723"/>
                <a:gd name="T23" fmla="*/ 115 h 720"/>
                <a:gd name="T24" fmla="*/ 526 w 723"/>
                <a:gd name="T25" fmla="*/ 94 h 720"/>
                <a:gd name="T26" fmla="*/ 564 w 723"/>
                <a:gd name="T27" fmla="*/ 538 h 720"/>
                <a:gd name="T28" fmla="*/ 336 w 723"/>
                <a:gd name="T29" fmla="*/ 576 h 720"/>
                <a:gd name="T30" fmla="*/ 578 w 723"/>
                <a:gd name="T31" fmla="*/ 334 h 720"/>
                <a:gd name="T32" fmla="*/ 336 w 723"/>
                <a:gd name="T33" fmla="*/ 91 h 720"/>
                <a:gd name="T34" fmla="*/ 94 w 723"/>
                <a:gd name="T35" fmla="*/ 333 h 720"/>
                <a:gd name="T36" fmla="*/ 336 w 723"/>
                <a:gd name="T37" fmla="*/ 576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3" h="720">
                  <a:moveTo>
                    <a:pt x="564" y="538"/>
                  </a:moveTo>
                  <a:cubicBezTo>
                    <a:pt x="574" y="542"/>
                    <a:pt x="582" y="546"/>
                    <a:pt x="590" y="550"/>
                  </a:cubicBezTo>
                  <a:cubicBezTo>
                    <a:pt x="596" y="553"/>
                    <a:pt x="603" y="557"/>
                    <a:pt x="608" y="562"/>
                  </a:cubicBezTo>
                  <a:cubicBezTo>
                    <a:pt x="641" y="594"/>
                    <a:pt x="674" y="627"/>
                    <a:pt x="706" y="659"/>
                  </a:cubicBezTo>
                  <a:cubicBezTo>
                    <a:pt x="722" y="675"/>
                    <a:pt x="723" y="693"/>
                    <a:pt x="710" y="707"/>
                  </a:cubicBezTo>
                  <a:cubicBezTo>
                    <a:pt x="696" y="720"/>
                    <a:pt x="678" y="719"/>
                    <a:pt x="662" y="703"/>
                  </a:cubicBezTo>
                  <a:cubicBezTo>
                    <a:pt x="630" y="671"/>
                    <a:pt x="597" y="639"/>
                    <a:pt x="565" y="606"/>
                  </a:cubicBezTo>
                  <a:cubicBezTo>
                    <a:pt x="559" y="599"/>
                    <a:pt x="556" y="589"/>
                    <a:pt x="552" y="581"/>
                  </a:cubicBezTo>
                  <a:cubicBezTo>
                    <a:pt x="548" y="575"/>
                    <a:pt x="543" y="569"/>
                    <a:pt x="538" y="561"/>
                  </a:cubicBezTo>
                  <a:cubicBezTo>
                    <a:pt x="461" y="626"/>
                    <a:pt x="374" y="651"/>
                    <a:pt x="277" y="632"/>
                  </a:cubicBezTo>
                  <a:cubicBezTo>
                    <a:pt x="201" y="618"/>
                    <a:pt x="140" y="578"/>
                    <a:pt x="93" y="517"/>
                  </a:cubicBezTo>
                  <a:cubicBezTo>
                    <a:pt x="0" y="396"/>
                    <a:pt x="13" y="223"/>
                    <a:pt x="123" y="115"/>
                  </a:cubicBezTo>
                  <a:cubicBezTo>
                    <a:pt x="233" y="8"/>
                    <a:pt x="405" y="0"/>
                    <a:pt x="526" y="94"/>
                  </a:cubicBezTo>
                  <a:cubicBezTo>
                    <a:pt x="649" y="191"/>
                    <a:pt x="690" y="391"/>
                    <a:pt x="564" y="538"/>
                  </a:cubicBezTo>
                  <a:close/>
                  <a:moveTo>
                    <a:pt x="336" y="576"/>
                  </a:moveTo>
                  <a:cubicBezTo>
                    <a:pt x="469" y="576"/>
                    <a:pt x="578" y="467"/>
                    <a:pt x="578" y="334"/>
                  </a:cubicBezTo>
                  <a:cubicBezTo>
                    <a:pt x="579" y="200"/>
                    <a:pt x="470" y="91"/>
                    <a:pt x="336" y="91"/>
                  </a:cubicBezTo>
                  <a:cubicBezTo>
                    <a:pt x="203" y="90"/>
                    <a:pt x="94" y="200"/>
                    <a:pt x="94" y="333"/>
                  </a:cubicBezTo>
                  <a:cubicBezTo>
                    <a:pt x="93" y="466"/>
                    <a:pt x="202" y="576"/>
                    <a:pt x="336" y="5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7FDD530-11E0-4D71-8D86-286E41338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888" y="2700338"/>
              <a:ext cx="312738" cy="1257300"/>
            </a:xfrm>
            <a:custGeom>
              <a:avLst/>
              <a:gdLst>
                <a:gd name="T0" fmla="*/ 0 w 105"/>
                <a:gd name="T1" fmla="*/ 209 h 421"/>
                <a:gd name="T2" fmla="*/ 0 w 105"/>
                <a:gd name="T3" fmla="*/ 57 h 421"/>
                <a:gd name="T4" fmla="*/ 51 w 105"/>
                <a:gd name="T5" fmla="*/ 0 h 421"/>
                <a:gd name="T6" fmla="*/ 104 w 105"/>
                <a:gd name="T7" fmla="*/ 56 h 421"/>
                <a:gd name="T8" fmla="*/ 104 w 105"/>
                <a:gd name="T9" fmla="*/ 362 h 421"/>
                <a:gd name="T10" fmla="*/ 60 w 105"/>
                <a:gd name="T11" fmla="*/ 418 h 421"/>
                <a:gd name="T12" fmla="*/ 2 w 105"/>
                <a:gd name="T13" fmla="*/ 381 h 421"/>
                <a:gd name="T14" fmla="*/ 0 w 105"/>
                <a:gd name="T15" fmla="*/ 360 h 421"/>
                <a:gd name="T16" fmla="*/ 0 w 105"/>
                <a:gd name="T17" fmla="*/ 209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421">
                  <a:moveTo>
                    <a:pt x="0" y="209"/>
                  </a:moveTo>
                  <a:cubicBezTo>
                    <a:pt x="0" y="158"/>
                    <a:pt x="0" y="108"/>
                    <a:pt x="0" y="57"/>
                  </a:cubicBezTo>
                  <a:cubicBezTo>
                    <a:pt x="0" y="23"/>
                    <a:pt x="21" y="0"/>
                    <a:pt x="51" y="0"/>
                  </a:cubicBezTo>
                  <a:cubicBezTo>
                    <a:pt x="82" y="0"/>
                    <a:pt x="104" y="23"/>
                    <a:pt x="104" y="56"/>
                  </a:cubicBezTo>
                  <a:cubicBezTo>
                    <a:pt x="105" y="158"/>
                    <a:pt x="105" y="260"/>
                    <a:pt x="104" y="362"/>
                  </a:cubicBezTo>
                  <a:cubicBezTo>
                    <a:pt x="104" y="392"/>
                    <a:pt x="86" y="414"/>
                    <a:pt x="60" y="418"/>
                  </a:cubicBezTo>
                  <a:cubicBezTo>
                    <a:pt x="33" y="421"/>
                    <a:pt x="9" y="406"/>
                    <a:pt x="2" y="381"/>
                  </a:cubicBezTo>
                  <a:cubicBezTo>
                    <a:pt x="0" y="374"/>
                    <a:pt x="0" y="367"/>
                    <a:pt x="0" y="360"/>
                  </a:cubicBezTo>
                  <a:cubicBezTo>
                    <a:pt x="0" y="310"/>
                    <a:pt x="0" y="259"/>
                    <a:pt x="0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090FD1E-7534-4F2A-8DC8-B1D3B3B50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2906713"/>
              <a:ext cx="314325" cy="1054100"/>
            </a:xfrm>
            <a:custGeom>
              <a:avLst/>
              <a:gdLst>
                <a:gd name="T0" fmla="*/ 0 w 105"/>
                <a:gd name="T1" fmla="*/ 174 h 353"/>
                <a:gd name="T2" fmla="*/ 0 w 105"/>
                <a:gd name="T3" fmla="*/ 57 h 353"/>
                <a:gd name="T4" fmla="*/ 51 w 105"/>
                <a:gd name="T5" fmla="*/ 1 h 353"/>
                <a:gd name="T6" fmla="*/ 105 w 105"/>
                <a:gd name="T7" fmla="*/ 57 h 353"/>
                <a:gd name="T8" fmla="*/ 105 w 105"/>
                <a:gd name="T9" fmla="*/ 293 h 353"/>
                <a:gd name="T10" fmla="*/ 62 w 105"/>
                <a:gd name="T11" fmla="*/ 349 h 353"/>
                <a:gd name="T12" fmla="*/ 3 w 105"/>
                <a:gd name="T13" fmla="*/ 315 h 353"/>
                <a:gd name="T14" fmla="*/ 0 w 105"/>
                <a:gd name="T15" fmla="*/ 291 h 353"/>
                <a:gd name="T16" fmla="*/ 0 w 105"/>
                <a:gd name="T17" fmla="*/ 174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353">
                  <a:moveTo>
                    <a:pt x="0" y="174"/>
                  </a:moveTo>
                  <a:cubicBezTo>
                    <a:pt x="0" y="135"/>
                    <a:pt x="0" y="96"/>
                    <a:pt x="0" y="57"/>
                  </a:cubicBezTo>
                  <a:cubicBezTo>
                    <a:pt x="0" y="24"/>
                    <a:pt x="21" y="1"/>
                    <a:pt x="51" y="1"/>
                  </a:cubicBezTo>
                  <a:cubicBezTo>
                    <a:pt x="82" y="0"/>
                    <a:pt x="104" y="23"/>
                    <a:pt x="105" y="57"/>
                  </a:cubicBezTo>
                  <a:cubicBezTo>
                    <a:pt x="105" y="136"/>
                    <a:pt x="105" y="214"/>
                    <a:pt x="105" y="293"/>
                  </a:cubicBezTo>
                  <a:cubicBezTo>
                    <a:pt x="104" y="323"/>
                    <a:pt x="87" y="344"/>
                    <a:pt x="62" y="349"/>
                  </a:cubicBezTo>
                  <a:cubicBezTo>
                    <a:pt x="36" y="353"/>
                    <a:pt x="12" y="339"/>
                    <a:pt x="3" y="315"/>
                  </a:cubicBezTo>
                  <a:cubicBezTo>
                    <a:pt x="1" y="307"/>
                    <a:pt x="0" y="299"/>
                    <a:pt x="0" y="291"/>
                  </a:cubicBezTo>
                  <a:cubicBezTo>
                    <a:pt x="0" y="252"/>
                    <a:pt x="0" y="213"/>
                    <a:pt x="0" y="1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EA07FE0-DF6A-4A3B-BAC7-66281F251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726" y="3114676"/>
              <a:ext cx="314325" cy="833438"/>
            </a:xfrm>
            <a:custGeom>
              <a:avLst/>
              <a:gdLst>
                <a:gd name="T0" fmla="*/ 105 w 105"/>
                <a:gd name="T1" fmla="*/ 140 h 279"/>
                <a:gd name="T2" fmla="*/ 105 w 105"/>
                <a:gd name="T3" fmla="*/ 224 h 279"/>
                <a:gd name="T4" fmla="*/ 53 w 105"/>
                <a:gd name="T5" fmla="*/ 279 h 279"/>
                <a:gd name="T6" fmla="*/ 0 w 105"/>
                <a:gd name="T7" fmla="*/ 224 h 279"/>
                <a:gd name="T8" fmla="*/ 0 w 105"/>
                <a:gd name="T9" fmla="*/ 56 h 279"/>
                <a:gd name="T10" fmla="*/ 53 w 105"/>
                <a:gd name="T11" fmla="*/ 0 h 279"/>
                <a:gd name="T12" fmla="*/ 105 w 105"/>
                <a:gd name="T13" fmla="*/ 57 h 279"/>
                <a:gd name="T14" fmla="*/ 105 w 105"/>
                <a:gd name="T15" fmla="*/ 14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79">
                  <a:moveTo>
                    <a:pt x="105" y="140"/>
                  </a:moveTo>
                  <a:cubicBezTo>
                    <a:pt x="105" y="168"/>
                    <a:pt x="105" y="196"/>
                    <a:pt x="105" y="224"/>
                  </a:cubicBezTo>
                  <a:cubicBezTo>
                    <a:pt x="104" y="257"/>
                    <a:pt x="83" y="279"/>
                    <a:pt x="53" y="279"/>
                  </a:cubicBezTo>
                  <a:cubicBezTo>
                    <a:pt x="23" y="279"/>
                    <a:pt x="1" y="257"/>
                    <a:pt x="0" y="224"/>
                  </a:cubicBezTo>
                  <a:cubicBezTo>
                    <a:pt x="0" y="168"/>
                    <a:pt x="0" y="112"/>
                    <a:pt x="0" y="56"/>
                  </a:cubicBezTo>
                  <a:cubicBezTo>
                    <a:pt x="1" y="23"/>
                    <a:pt x="23" y="0"/>
                    <a:pt x="53" y="0"/>
                  </a:cubicBezTo>
                  <a:cubicBezTo>
                    <a:pt x="83" y="0"/>
                    <a:pt x="105" y="23"/>
                    <a:pt x="105" y="57"/>
                  </a:cubicBezTo>
                  <a:cubicBezTo>
                    <a:pt x="105" y="85"/>
                    <a:pt x="105" y="112"/>
                    <a:pt x="105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699AEB6-A49A-4F07-86A5-7F0C2BB9A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6" y="2622551"/>
              <a:ext cx="1450975" cy="1450975"/>
            </a:xfrm>
            <a:custGeom>
              <a:avLst/>
              <a:gdLst>
                <a:gd name="T0" fmla="*/ 243 w 486"/>
                <a:gd name="T1" fmla="*/ 486 h 486"/>
                <a:gd name="T2" fmla="*/ 1 w 486"/>
                <a:gd name="T3" fmla="*/ 243 h 486"/>
                <a:gd name="T4" fmla="*/ 243 w 486"/>
                <a:gd name="T5" fmla="*/ 1 h 486"/>
                <a:gd name="T6" fmla="*/ 485 w 486"/>
                <a:gd name="T7" fmla="*/ 244 h 486"/>
                <a:gd name="T8" fmla="*/ 243 w 486"/>
                <a:gd name="T9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486">
                  <a:moveTo>
                    <a:pt x="243" y="486"/>
                  </a:moveTo>
                  <a:cubicBezTo>
                    <a:pt x="109" y="486"/>
                    <a:pt x="0" y="376"/>
                    <a:pt x="1" y="243"/>
                  </a:cubicBezTo>
                  <a:cubicBezTo>
                    <a:pt x="1" y="110"/>
                    <a:pt x="110" y="0"/>
                    <a:pt x="243" y="1"/>
                  </a:cubicBezTo>
                  <a:cubicBezTo>
                    <a:pt x="377" y="1"/>
                    <a:pt x="486" y="110"/>
                    <a:pt x="485" y="244"/>
                  </a:cubicBezTo>
                  <a:cubicBezTo>
                    <a:pt x="485" y="377"/>
                    <a:pt x="376" y="486"/>
                    <a:pt x="243" y="4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0130BC3-948B-43A5-A0BF-E7F97C09EF57}"/>
              </a:ext>
            </a:extLst>
          </p:cNvPr>
          <p:cNvGrpSpPr/>
          <p:nvPr/>
        </p:nvGrpSpPr>
        <p:grpSpPr>
          <a:xfrm>
            <a:off x="2366083" y="1615504"/>
            <a:ext cx="1969030" cy="4674172"/>
            <a:chOff x="2780529" y="2112972"/>
            <a:chExt cx="1759468" cy="417670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83CF7F3-685F-48B7-8C0C-727C0AF2B9EB}"/>
                </a:ext>
              </a:extLst>
            </p:cNvPr>
            <p:cNvSpPr/>
            <p:nvPr/>
          </p:nvSpPr>
          <p:spPr>
            <a:xfrm>
              <a:off x="2780529" y="5978420"/>
              <a:ext cx="1579799" cy="31125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7B77A1E-8E43-4B79-B6D0-16E9FF7B8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0198" y="2112972"/>
              <a:ext cx="1579799" cy="408145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F06C73-D25E-44A1-85A5-58BF87BC8532}"/>
              </a:ext>
            </a:extLst>
          </p:cNvPr>
          <p:cNvGrpSpPr/>
          <p:nvPr/>
        </p:nvGrpSpPr>
        <p:grpSpPr>
          <a:xfrm>
            <a:off x="7552914" y="2312265"/>
            <a:ext cx="1743127" cy="3977411"/>
            <a:chOff x="7765802" y="2312265"/>
            <a:chExt cx="1743127" cy="397741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FC32821-C4A0-4A4E-B99D-0C440CFBD683}"/>
                </a:ext>
              </a:extLst>
            </p:cNvPr>
            <p:cNvSpPr/>
            <p:nvPr/>
          </p:nvSpPr>
          <p:spPr>
            <a:xfrm>
              <a:off x="7765802" y="5946242"/>
              <a:ext cx="1743127" cy="34343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5124B78-B00A-4554-8ACA-CC30A7FDB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6116" y="2312265"/>
              <a:ext cx="1323850" cy="3882160"/>
            </a:xfrm>
            <a:prstGeom prst="rect">
              <a:avLst/>
            </a:prstGeom>
          </p:spPr>
        </p:pic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62C2692-DDED-4C36-8F3D-C005BCE68811}"/>
              </a:ext>
            </a:extLst>
          </p:cNvPr>
          <p:cNvCxnSpPr/>
          <p:nvPr/>
        </p:nvCxnSpPr>
        <p:spPr>
          <a:xfrm>
            <a:off x="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B6ECDF7-482B-4631-A0B8-5997F93543C8}"/>
              </a:ext>
            </a:extLst>
          </p:cNvPr>
          <p:cNvCxnSpPr>
            <a:cxnSpLocks/>
          </p:cNvCxnSpPr>
          <p:nvPr/>
        </p:nvCxnSpPr>
        <p:spPr>
          <a:xfrm flipH="1">
            <a:off x="1174750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D98185-5ED5-4200-AB94-ACD0A50571E6}"/>
              </a:ext>
            </a:extLst>
          </p:cNvPr>
          <p:cNvCxnSpPr>
            <a:cxnSpLocks/>
          </p:cNvCxnSpPr>
          <p:nvPr/>
        </p:nvCxnSpPr>
        <p:spPr>
          <a:xfrm flipH="1" flipV="1">
            <a:off x="1174750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79547C1-EF99-4FFF-BC2B-6544609941F5}"/>
              </a:ext>
            </a:extLst>
          </p:cNvPr>
          <p:cNvCxnSpPr>
            <a:cxnSpLocks/>
          </p:cNvCxnSpPr>
          <p:nvPr/>
        </p:nvCxnSpPr>
        <p:spPr>
          <a:xfrm flipV="1">
            <a:off x="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077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B9BE6C55-ABFD-65B7-C976-DAD3268BABE5}"/>
              </a:ext>
            </a:extLst>
          </p:cNvPr>
          <p:cNvSpPr/>
          <p:nvPr/>
        </p:nvSpPr>
        <p:spPr>
          <a:xfrm>
            <a:off x="1040386" y="190500"/>
            <a:ext cx="9397998" cy="17470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919CD5-6A0D-BCD1-92B0-985B6677A4C8}"/>
              </a:ext>
            </a:extLst>
          </p:cNvPr>
          <p:cNvSpPr/>
          <p:nvPr/>
        </p:nvSpPr>
        <p:spPr>
          <a:xfrm>
            <a:off x="0" y="2304579"/>
            <a:ext cx="12192000" cy="2285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B0ECE-2C3E-6A26-5A2D-028E3ED44EDD}"/>
              </a:ext>
            </a:extLst>
          </p:cNvPr>
          <p:cNvSpPr/>
          <p:nvPr/>
        </p:nvSpPr>
        <p:spPr>
          <a:xfrm>
            <a:off x="190500" y="190500"/>
            <a:ext cx="11811000" cy="6477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377FAFEC-F081-5005-4B85-FFA8E4CD1888}"/>
              </a:ext>
            </a:extLst>
          </p:cNvPr>
          <p:cNvSpPr/>
          <p:nvPr/>
        </p:nvSpPr>
        <p:spPr>
          <a:xfrm>
            <a:off x="444500" y="227749"/>
            <a:ext cx="11303000" cy="6329725"/>
          </a:xfrm>
          <a:prstGeom prst="round2SameRect">
            <a:avLst>
              <a:gd name="adj1" fmla="val 0"/>
              <a:gd name="adj2" fmla="val 5238"/>
            </a:avLst>
          </a:pr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7200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A7A498F-F815-7329-B616-2086597C5CB9}"/>
              </a:ext>
            </a:extLst>
          </p:cNvPr>
          <p:cNvGrpSpPr/>
          <p:nvPr/>
        </p:nvGrpSpPr>
        <p:grpSpPr>
          <a:xfrm>
            <a:off x="10569155" y="3216662"/>
            <a:ext cx="1153525" cy="2632076"/>
            <a:chOff x="7765802" y="2312265"/>
            <a:chExt cx="1743127" cy="397741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688CA5A-5802-B57E-D33D-16045FE632ED}"/>
                </a:ext>
              </a:extLst>
            </p:cNvPr>
            <p:cNvSpPr/>
            <p:nvPr/>
          </p:nvSpPr>
          <p:spPr>
            <a:xfrm>
              <a:off x="7765802" y="5946242"/>
              <a:ext cx="1743127" cy="34343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D4EB75-F9E0-BC7A-F775-1A9D723AE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6116" y="2312265"/>
              <a:ext cx="1323850" cy="3882160"/>
            </a:xfrm>
            <a:prstGeom prst="rect">
              <a:avLst/>
            </a:prstGeom>
          </p:spPr>
        </p:pic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8C7E34-ADFC-053F-DA03-BA90A7C8ADC7}"/>
              </a:ext>
            </a:extLst>
          </p:cNvPr>
          <p:cNvCxnSpPr/>
          <p:nvPr/>
        </p:nvCxnSpPr>
        <p:spPr>
          <a:xfrm>
            <a:off x="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12B364-279A-8E1A-C8B1-4FD9ADB6B774}"/>
              </a:ext>
            </a:extLst>
          </p:cNvPr>
          <p:cNvCxnSpPr>
            <a:cxnSpLocks/>
          </p:cNvCxnSpPr>
          <p:nvPr/>
        </p:nvCxnSpPr>
        <p:spPr>
          <a:xfrm flipH="1">
            <a:off x="1174750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F3B1E7-BE20-B716-9848-2C128BA4F3C8}"/>
              </a:ext>
            </a:extLst>
          </p:cNvPr>
          <p:cNvCxnSpPr>
            <a:cxnSpLocks/>
          </p:cNvCxnSpPr>
          <p:nvPr/>
        </p:nvCxnSpPr>
        <p:spPr>
          <a:xfrm flipH="1" flipV="1">
            <a:off x="1174750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26737D-C888-9A2D-E0E2-CBAE9492FC81}"/>
              </a:ext>
            </a:extLst>
          </p:cNvPr>
          <p:cNvCxnSpPr>
            <a:cxnSpLocks/>
          </p:cNvCxnSpPr>
          <p:nvPr/>
        </p:nvCxnSpPr>
        <p:spPr>
          <a:xfrm flipV="1">
            <a:off x="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FA9E049-A713-E9D7-D4A3-6B20F2CA6DEA}"/>
              </a:ext>
            </a:extLst>
          </p:cNvPr>
          <p:cNvSpPr txBox="1">
            <a:spLocks/>
          </p:cNvSpPr>
          <p:nvPr/>
        </p:nvSpPr>
        <p:spPr>
          <a:xfrm>
            <a:off x="1040385" y="282747"/>
            <a:ext cx="9397997" cy="13063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3600" dirty="0"/>
          </a:p>
        </p:txBody>
      </p:sp>
      <p:sp>
        <p:nvSpPr>
          <p:cNvPr id="14" name="Content Placeholder 28">
            <a:extLst>
              <a:ext uri="{FF2B5EF4-FFF2-40B4-BE49-F238E27FC236}">
                <a16:creationId xmlns:a16="http://schemas.microsoft.com/office/drawing/2014/main" id="{260DC4C1-48E3-F2C1-3EB2-4F377FB798FA}"/>
              </a:ext>
            </a:extLst>
          </p:cNvPr>
          <p:cNvSpPr txBox="1">
            <a:spLocks/>
          </p:cNvSpPr>
          <p:nvPr/>
        </p:nvSpPr>
        <p:spPr>
          <a:xfrm>
            <a:off x="1040386" y="1825625"/>
            <a:ext cx="47934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273239"/>
              </a:solidFill>
              <a:latin typeface="urw-din"/>
            </a:endParaRPr>
          </a:p>
        </p:txBody>
      </p:sp>
      <p:sp>
        <p:nvSpPr>
          <p:cNvPr id="15" name="Content Placeholder 29">
            <a:extLst>
              <a:ext uri="{FF2B5EF4-FFF2-40B4-BE49-F238E27FC236}">
                <a16:creationId xmlns:a16="http://schemas.microsoft.com/office/drawing/2014/main" id="{33B95687-B5B6-A271-D4CD-907E8E023ED0}"/>
              </a:ext>
            </a:extLst>
          </p:cNvPr>
          <p:cNvSpPr txBox="1">
            <a:spLocks/>
          </p:cNvSpPr>
          <p:nvPr/>
        </p:nvSpPr>
        <p:spPr>
          <a:xfrm>
            <a:off x="5833872" y="1825625"/>
            <a:ext cx="4604512" cy="45878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000" dirty="0">
              <a:solidFill>
                <a:srgbClr val="273239"/>
              </a:solidFill>
              <a:latin typeface="urw-din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8DD36E8-5376-252B-0552-BF7618E8545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7043928" cy="9058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Data Visualization (Profit)</a:t>
            </a:r>
            <a:endParaRPr lang="en-IN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14863A8-39A2-DF07-7F35-7D690FC1D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48" y="948180"/>
            <a:ext cx="5389369" cy="24014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BA48B24-31CA-7930-4917-51DAB2F0A8F2}"/>
              </a:ext>
            </a:extLst>
          </p:cNvPr>
          <p:cNvSpPr txBox="1"/>
          <p:nvPr/>
        </p:nvSpPr>
        <p:spPr>
          <a:xfrm>
            <a:off x="5964643" y="1143432"/>
            <a:ext cx="5389369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73239"/>
                </a:solidFill>
                <a:latin typeface="urw-din"/>
              </a:rPr>
              <a:t>Which are the most profitable Category?      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	1. Technology 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                  2. Furniture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	3. Office supplies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73239"/>
                </a:solidFill>
                <a:latin typeface="urw-din"/>
              </a:rPr>
              <a:t> Which customer segments are the most profitable?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                  1. Consumer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                  2. Corporate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                  3. Home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b="1" dirty="0">
                <a:solidFill>
                  <a:srgbClr val="273239"/>
                </a:solidFill>
                <a:latin typeface="urw-din"/>
              </a:rPr>
              <a:t>What market sold the most products?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	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1. </a:t>
            </a:r>
            <a:r>
              <a:rPr lang="pt-BR" dirty="0">
                <a:solidFill>
                  <a:srgbClr val="273239"/>
                </a:solidFill>
                <a:latin typeface="urw-din"/>
              </a:rPr>
              <a:t>APAC</a:t>
            </a:r>
          </a:p>
          <a:p>
            <a:r>
              <a:rPr lang="pt-BR" dirty="0">
                <a:solidFill>
                  <a:srgbClr val="273239"/>
                </a:solidFill>
                <a:latin typeface="urw-din"/>
              </a:rPr>
              <a:t>	2. EU</a:t>
            </a:r>
          </a:p>
          <a:p>
            <a:r>
              <a:rPr lang="pt-BR" dirty="0">
                <a:solidFill>
                  <a:srgbClr val="273239"/>
                </a:solidFill>
                <a:latin typeface="urw-din"/>
              </a:rPr>
              <a:t>	3. US</a:t>
            </a:r>
          </a:p>
          <a:p>
            <a:r>
              <a:rPr lang="pt-BR" dirty="0">
                <a:solidFill>
                  <a:srgbClr val="273239"/>
                </a:solidFill>
                <a:latin typeface="urw-din"/>
              </a:rPr>
              <a:t>	4. LATAM</a:t>
            </a:r>
          </a:p>
          <a:p>
            <a:r>
              <a:rPr lang="pt-BR" dirty="0">
                <a:solidFill>
                  <a:srgbClr val="273239"/>
                </a:solidFill>
                <a:latin typeface="urw-din"/>
              </a:rPr>
              <a:t>	5. EMEA</a:t>
            </a:r>
          </a:p>
          <a:p>
            <a:r>
              <a:rPr lang="pt-BR" dirty="0">
                <a:solidFill>
                  <a:srgbClr val="273239"/>
                </a:solidFill>
                <a:latin typeface="urw-din"/>
              </a:rPr>
              <a:t>	6. Africa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	7. Canada</a:t>
            </a:r>
          </a:p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81D02A-847F-E586-71F6-11CE69EDB11A}"/>
              </a:ext>
            </a:extLst>
          </p:cNvPr>
          <p:cNvSpPr txBox="1"/>
          <p:nvPr/>
        </p:nvSpPr>
        <p:spPr>
          <a:xfrm>
            <a:off x="469428" y="3353991"/>
            <a:ext cx="54717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1" dirty="0">
                <a:solidFill>
                  <a:srgbClr val="273239"/>
                </a:solidFill>
                <a:latin typeface="urw-din"/>
              </a:rPr>
              <a:t>What are the top 10 state profit wise?</a:t>
            </a: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	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1.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urw-din"/>
              </a:rPr>
              <a:t>Paysand</a:t>
            </a:r>
            <a:r>
              <a:rPr lang="en-IN" b="0" i="0" dirty="0">
                <a:solidFill>
                  <a:srgbClr val="202124"/>
                </a:solidFill>
                <a:effectLst/>
                <a:latin typeface="urw-din"/>
              </a:rPr>
              <a:t>£ </a:t>
            </a:r>
          </a:p>
          <a:p>
            <a:r>
              <a:rPr lang="en-IN" dirty="0">
                <a:solidFill>
                  <a:srgbClr val="202124"/>
                </a:solidFill>
                <a:latin typeface="urw-din"/>
              </a:rPr>
              <a:t>	2. </a:t>
            </a:r>
            <a:r>
              <a:rPr lang="en-IN" b="0" i="0" dirty="0">
                <a:solidFill>
                  <a:srgbClr val="202124"/>
                </a:solidFill>
                <a:effectLst/>
                <a:latin typeface="urw-din"/>
              </a:rPr>
              <a:t>Shizuoka </a:t>
            </a:r>
          </a:p>
          <a:p>
            <a:r>
              <a:rPr lang="en-IN" dirty="0">
                <a:solidFill>
                  <a:srgbClr val="202124"/>
                </a:solidFill>
                <a:latin typeface="urw-din"/>
              </a:rPr>
              <a:t>	3. </a:t>
            </a:r>
            <a:r>
              <a:rPr lang="en-IN" b="0" i="0" dirty="0">
                <a:solidFill>
                  <a:srgbClr val="202124"/>
                </a:solidFill>
                <a:effectLst/>
                <a:latin typeface="urw-din"/>
              </a:rPr>
              <a:t>Mie </a:t>
            </a:r>
          </a:p>
          <a:p>
            <a:r>
              <a:rPr lang="en-IN" dirty="0">
                <a:solidFill>
                  <a:srgbClr val="202124"/>
                </a:solidFill>
                <a:latin typeface="urw-din"/>
              </a:rPr>
              <a:t>	4.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urw-din"/>
              </a:rPr>
              <a:t>Rajshahi</a:t>
            </a:r>
            <a:r>
              <a:rPr lang="en-IN" b="0" i="0" dirty="0">
                <a:solidFill>
                  <a:srgbClr val="202124"/>
                </a:solidFill>
                <a:effectLst/>
                <a:latin typeface="urw-din"/>
              </a:rPr>
              <a:t> </a:t>
            </a:r>
          </a:p>
          <a:p>
            <a:r>
              <a:rPr lang="en-IN" dirty="0">
                <a:solidFill>
                  <a:srgbClr val="202124"/>
                </a:solidFill>
                <a:latin typeface="urw-din"/>
              </a:rPr>
              <a:t>	5. </a:t>
            </a:r>
            <a:r>
              <a:rPr lang="en-IN" b="0" i="0" dirty="0">
                <a:solidFill>
                  <a:srgbClr val="202124"/>
                </a:solidFill>
                <a:effectLst/>
                <a:latin typeface="urw-din"/>
              </a:rPr>
              <a:t>Qinghai </a:t>
            </a:r>
          </a:p>
          <a:p>
            <a:r>
              <a:rPr lang="en-IN" dirty="0">
                <a:solidFill>
                  <a:srgbClr val="202124"/>
                </a:solidFill>
                <a:latin typeface="urw-din"/>
              </a:rPr>
              <a:t>	6.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urw-din"/>
              </a:rPr>
              <a:t>Zagrebacka</a:t>
            </a:r>
            <a:r>
              <a:rPr lang="en-IN" b="0" i="0" dirty="0">
                <a:solidFill>
                  <a:srgbClr val="202124"/>
                </a:solidFill>
                <a:effectLst/>
                <a:latin typeface="urw-din"/>
              </a:rPr>
              <a:t> </a:t>
            </a:r>
          </a:p>
          <a:p>
            <a:r>
              <a:rPr lang="en-IN" b="0" i="0" dirty="0">
                <a:solidFill>
                  <a:srgbClr val="202124"/>
                </a:solidFill>
                <a:effectLst/>
                <a:latin typeface="urw-din"/>
              </a:rPr>
              <a:t>	7. Podgorica </a:t>
            </a:r>
          </a:p>
          <a:p>
            <a:r>
              <a:rPr lang="en-IN" dirty="0">
                <a:solidFill>
                  <a:srgbClr val="202124"/>
                </a:solidFill>
                <a:latin typeface="urw-din"/>
              </a:rPr>
              <a:t>	8. </a:t>
            </a:r>
            <a:r>
              <a:rPr lang="en-IN" b="0" i="0" dirty="0">
                <a:solidFill>
                  <a:srgbClr val="202124"/>
                </a:solidFill>
                <a:effectLst/>
                <a:latin typeface="urw-din"/>
              </a:rPr>
              <a:t>Sulawesi </a:t>
            </a:r>
          </a:p>
          <a:p>
            <a:r>
              <a:rPr lang="en-IN" dirty="0">
                <a:solidFill>
                  <a:srgbClr val="202124"/>
                </a:solidFill>
                <a:latin typeface="urw-din"/>
              </a:rPr>
              <a:t>	9. </a:t>
            </a:r>
            <a:r>
              <a:rPr lang="en-IN" b="0" i="0" dirty="0">
                <a:solidFill>
                  <a:srgbClr val="202124"/>
                </a:solidFill>
                <a:effectLst/>
                <a:latin typeface="urw-din"/>
              </a:rPr>
              <a:t>Tengah </a:t>
            </a:r>
          </a:p>
          <a:p>
            <a:r>
              <a:rPr lang="en-IN" dirty="0">
                <a:solidFill>
                  <a:srgbClr val="202124"/>
                </a:solidFill>
                <a:latin typeface="urw-din"/>
              </a:rPr>
              <a:t>	10.</a:t>
            </a:r>
            <a:r>
              <a:rPr lang="en-IN" b="0" i="0" dirty="0">
                <a:solidFill>
                  <a:srgbClr val="202124"/>
                </a:solidFill>
                <a:effectLst/>
                <a:latin typeface="urw-din"/>
              </a:rPr>
              <a:t>Sikasso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urw-din"/>
              </a:rPr>
              <a:t>Maysan</a:t>
            </a:r>
            <a:endParaRPr lang="en-US" b="1" i="0" dirty="0">
              <a:solidFill>
                <a:srgbClr val="273239"/>
              </a:solidFill>
              <a:effectLst/>
              <a:latin typeface="urw-di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273239"/>
              </a:solidFill>
              <a:latin typeface="urw-di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273239"/>
              </a:solidFill>
              <a:effectLst/>
              <a:latin typeface="urw-di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604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EFB2-DD28-7C5E-3B98-9E009F42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A72ADA37-5156-F8AF-82EC-B6C22A3B3AF4}"/>
              </a:ext>
            </a:extLst>
          </p:cNvPr>
          <p:cNvSpPr/>
          <p:nvPr/>
        </p:nvSpPr>
        <p:spPr>
          <a:xfrm>
            <a:off x="1040386" y="190500"/>
            <a:ext cx="9397998" cy="17470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364E8F-C9BB-C8D9-B0A3-D1A81E5BDDCB}"/>
              </a:ext>
            </a:extLst>
          </p:cNvPr>
          <p:cNvSpPr/>
          <p:nvPr/>
        </p:nvSpPr>
        <p:spPr>
          <a:xfrm>
            <a:off x="0" y="2304579"/>
            <a:ext cx="12192000" cy="2285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B66AA1-5280-5B66-F0A2-BCF61DA85EEC}"/>
              </a:ext>
            </a:extLst>
          </p:cNvPr>
          <p:cNvSpPr/>
          <p:nvPr/>
        </p:nvSpPr>
        <p:spPr>
          <a:xfrm>
            <a:off x="190500" y="190500"/>
            <a:ext cx="11811000" cy="6477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131B90D8-8CE7-09D8-F9C4-DEEB90DBD7BF}"/>
              </a:ext>
            </a:extLst>
          </p:cNvPr>
          <p:cNvSpPr/>
          <p:nvPr/>
        </p:nvSpPr>
        <p:spPr>
          <a:xfrm>
            <a:off x="190500" y="-153113"/>
            <a:ext cx="11811000" cy="6329725"/>
          </a:xfrm>
          <a:prstGeom prst="round2SameRect">
            <a:avLst>
              <a:gd name="adj1" fmla="val 0"/>
              <a:gd name="adj2" fmla="val 5238"/>
            </a:avLst>
          </a:pr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7200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F74B81-AFA0-F849-2275-B3272856CCEC}"/>
              </a:ext>
            </a:extLst>
          </p:cNvPr>
          <p:cNvGrpSpPr/>
          <p:nvPr/>
        </p:nvGrpSpPr>
        <p:grpSpPr>
          <a:xfrm>
            <a:off x="10457507" y="3306522"/>
            <a:ext cx="1153525" cy="2632076"/>
            <a:chOff x="7765802" y="2312265"/>
            <a:chExt cx="1743127" cy="397741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524BF7E-CFF2-4FB1-AB35-C56F68972111}"/>
                </a:ext>
              </a:extLst>
            </p:cNvPr>
            <p:cNvSpPr/>
            <p:nvPr/>
          </p:nvSpPr>
          <p:spPr>
            <a:xfrm>
              <a:off x="7765802" y="5946242"/>
              <a:ext cx="1743127" cy="34343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C724E5B-97C1-6B68-C525-0792B6610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6116" y="2312265"/>
              <a:ext cx="1323850" cy="3882160"/>
            </a:xfrm>
            <a:prstGeom prst="rect">
              <a:avLst/>
            </a:prstGeom>
          </p:spPr>
        </p:pic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0418A2-9344-378C-CF38-0A2FBE138AFA}"/>
              </a:ext>
            </a:extLst>
          </p:cNvPr>
          <p:cNvCxnSpPr/>
          <p:nvPr/>
        </p:nvCxnSpPr>
        <p:spPr>
          <a:xfrm>
            <a:off x="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897B7A-DACF-7483-E0F4-D6F463922F9B}"/>
              </a:ext>
            </a:extLst>
          </p:cNvPr>
          <p:cNvCxnSpPr>
            <a:cxnSpLocks/>
          </p:cNvCxnSpPr>
          <p:nvPr/>
        </p:nvCxnSpPr>
        <p:spPr>
          <a:xfrm flipH="1">
            <a:off x="1174750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3C6FFA-44E3-F833-B8B1-EB5FE7F6FD2D}"/>
              </a:ext>
            </a:extLst>
          </p:cNvPr>
          <p:cNvCxnSpPr>
            <a:cxnSpLocks/>
          </p:cNvCxnSpPr>
          <p:nvPr/>
        </p:nvCxnSpPr>
        <p:spPr>
          <a:xfrm flipH="1" flipV="1">
            <a:off x="1174750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32A6C0-2DA8-7390-053E-FBBA10D206B8}"/>
              </a:ext>
            </a:extLst>
          </p:cNvPr>
          <p:cNvCxnSpPr>
            <a:cxnSpLocks/>
          </p:cNvCxnSpPr>
          <p:nvPr/>
        </p:nvCxnSpPr>
        <p:spPr>
          <a:xfrm flipV="1">
            <a:off x="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2">
            <a:extLst>
              <a:ext uri="{FF2B5EF4-FFF2-40B4-BE49-F238E27FC236}">
                <a16:creationId xmlns:a16="http://schemas.microsoft.com/office/drawing/2014/main" id="{CA537724-D726-8096-B7F0-9F604D37F1C9}"/>
              </a:ext>
            </a:extLst>
          </p:cNvPr>
          <p:cNvSpPr txBox="1">
            <a:spLocks/>
          </p:cNvSpPr>
          <p:nvPr/>
        </p:nvSpPr>
        <p:spPr>
          <a:xfrm>
            <a:off x="298383" y="466680"/>
            <a:ext cx="5370141" cy="45677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Top 10 Countries With Sales</a:t>
            </a:r>
            <a:endParaRPr lang="en-IN" sz="3600" dirty="0"/>
          </a:p>
        </p:txBody>
      </p:sp>
      <p:sp>
        <p:nvSpPr>
          <p:cNvPr id="15" name="Content Placeholder 28">
            <a:extLst>
              <a:ext uri="{FF2B5EF4-FFF2-40B4-BE49-F238E27FC236}">
                <a16:creationId xmlns:a16="http://schemas.microsoft.com/office/drawing/2014/main" id="{8FB06BC1-687D-6FDD-2975-DF5137EB9F73}"/>
              </a:ext>
            </a:extLst>
          </p:cNvPr>
          <p:cNvSpPr txBox="1">
            <a:spLocks/>
          </p:cNvSpPr>
          <p:nvPr/>
        </p:nvSpPr>
        <p:spPr>
          <a:xfrm>
            <a:off x="1040386" y="1825625"/>
            <a:ext cx="47934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273239"/>
              </a:solidFill>
              <a:latin typeface="urw-din"/>
            </a:endParaRPr>
          </a:p>
        </p:txBody>
      </p:sp>
      <p:sp>
        <p:nvSpPr>
          <p:cNvPr id="16" name="Content Placeholder 29">
            <a:extLst>
              <a:ext uri="{FF2B5EF4-FFF2-40B4-BE49-F238E27FC236}">
                <a16:creationId xmlns:a16="http://schemas.microsoft.com/office/drawing/2014/main" id="{DAB45D0F-607D-60FA-87D5-4C24D836695C}"/>
              </a:ext>
            </a:extLst>
          </p:cNvPr>
          <p:cNvSpPr txBox="1">
            <a:spLocks/>
          </p:cNvSpPr>
          <p:nvPr/>
        </p:nvSpPr>
        <p:spPr>
          <a:xfrm>
            <a:off x="5833872" y="1825625"/>
            <a:ext cx="4604512" cy="45878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000" dirty="0">
              <a:solidFill>
                <a:srgbClr val="273239"/>
              </a:solidFill>
              <a:latin typeface="urw-din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76FF02A-6872-2EDC-A872-F3F21EDF0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49" y="928614"/>
            <a:ext cx="5312675" cy="51160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16E5EF6-9E4E-413F-E9C7-1AF539726E80}"/>
              </a:ext>
            </a:extLst>
          </p:cNvPr>
          <p:cNvSpPr txBox="1"/>
          <p:nvPr/>
        </p:nvSpPr>
        <p:spPr>
          <a:xfrm>
            <a:off x="5907375" y="-153113"/>
            <a:ext cx="5677702" cy="96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>
                <a:solidFill>
                  <a:schemeClr val="bg1"/>
                </a:solidFill>
              </a:rPr>
              <a:t>Total sales values by category and subcategory</a:t>
            </a:r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endParaRPr lang="en-IN" sz="31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31EA870-C66E-A46F-8AA8-7414FE2A0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408" y="919403"/>
            <a:ext cx="5176068" cy="512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6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E038F0EF-7AFB-EEFA-613F-45A7D8089129}"/>
              </a:ext>
            </a:extLst>
          </p:cNvPr>
          <p:cNvSpPr/>
          <p:nvPr/>
        </p:nvSpPr>
        <p:spPr>
          <a:xfrm>
            <a:off x="1040386" y="190500"/>
            <a:ext cx="9397998" cy="17470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848984-2633-B0C0-9C28-91879FB7553E}"/>
              </a:ext>
            </a:extLst>
          </p:cNvPr>
          <p:cNvSpPr/>
          <p:nvPr/>
        </p:nvSpPr>
        <p:spPr>
          <a:xfrm>
            <a:off x="0" y="2304579"/>
            <a:ext cx="12192000" cy="2285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A7A902-EB3D-79BD-E04C-E2BF417C170D}"/>
              </a:ext>
            </a:extLst>
          </p:cNvPr>
          <p:cNvSpPr/>
          <p:nvPr/>
        </p:nvSpPr>
        <p:spPr>
          <a:xfrm>
            <a:off x="190500" y="190500"/>
            <a:ext cx="11811000" cy="6477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D00A10A1-6487-B1F2-5DD9-751C8A056C4D}"/>
              </a:ext>
            </a:extLst>
          </p:cNvPr>
          <p:cNvSpPr/>
          <p:nvPr/>
        </p:nvSpPr>
        <p:spPr>
          <a:xfrm>
            <a:off x="444500" y="47199"/>
            <a:ext cx="11303000" cy="6329725"/>
          </a:xfrm>
          <a:prstGeom prst="round2SameRect">
            <a:avLst>
              <a:gd name="adj1" fmla="val 0"/>
              <a:gd name="adj2" fmla="val 5238"/>
            </a:avLst>
          </a:pr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7200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7C730E-AE65-B20A-FFFF-200E586AAC04}"/>
              </a:ext>
            </a:extLst>
          </p:cNvPr>
          <p:cNvGrpSpPr/>
          <p:nvPr/>
        </p:nvGrpSpPr>
        <p:grpSpPr>
          <a:xfrm>
            <a:off x="10239463" y="4496915"/>
            <a:ext cx="1153525" cy="2632076"/>
            <a:chOff x="7765802" y="2312265"/>
            <a:chExt cx="1743127" cy="397741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86D6CC-1D8D-FEF9-B87F-D0A103BB5E55}"/>
                </a:ext>
              </a:extLst>
            </p:cNvPr>
            <p:cNvSpPr/>
            <p:nvPr/>
          </p:nvSpPr>
          <p:spPr>
            <a:xfrm>
              <a:off x="7765802" y="5946242"/>
              <a:ext cx="1743127" cy="34343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1A1A0BF-2F2A-E241-4B74-06312A8BB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6116" y="2312265"/>
              <a:ext cx="1323850" cy="3882160"/>
            </a:xfrm>
            <a:prstGeom prst="rect">
              <a:avLst/>
            </a:prstGeom>
          </p:spPr>
        </p:pic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16AF48-9F48-8284-DF0C-73A467D783F2}"/>
              </a:ext>
            </a:extLst>
          </p:cNvPr>
          <p:cNvCxnSpPr/>
          <p:nvPr/>
        </p:nvCxnSpPr>
        <p:spPr>
          <a:xfrm>
            <a:off x="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69E4D2-06F9-B2CD-A84B-5A85B16794A1}"/>
              </a:ext>
            </a:extLst>
          </p:cNvPr>
          <p:cNvCxnSpPr>
            <a:cxnSpLocks/>
          </p:cNvCxnSpPr>
          <p:nvPr/>
        </p:nvCxnSpPr>
        <p:spPr>
          <a:xfrm flipH="1">
            <a:off x="1174750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FBD381-33C6-6D2D-D229-D0B645F1A943}"/>
              </a:ext>
            </a:extLst>
          </p:cNvPr>
          <p:cNvCxnSpPr>
            <a:cxnSpLocks/>
          </p:cNvCxnSpPr>
          <p:nvPr/>
        </p:nvCxnSpPr>
        <p:spPr>
          <a:xfrm flipH="1" flipV="1">
            <a:off x="1174750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93547E-8966-5217-25C5-FA8A37B44D1B}"/>
              </a:ext>
            </a:extLst>
          </p:cNvPr>
          <p:cNvCxnSpPr>
            <a:cxnSpLocks/>
          </p:cNvCxnSpPr>
          <p:nvPr/>
        </p:nvCxnSpPr>
        <p:spPr>
          <a:xfrm flipV="1">
            <a:off x="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464B0640-3273-BCDD-6680-89E2C1FEC0DB}"/>
              </a:ext>
            </a:extLst>
          </p:cNvPr>
          <p:cNvSpPr txBox="1">
            <a:spLocks/>
          </p:cNvSpPr>
          <p:nvPr/>
        </p:nvSpPr>
        <p:spPr>
          <a:xfrm>
            <a:off x="1040385" y="282747"/>
            <a:ext cx="9397997" cy="13063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3600" dirty="0"/>
          </a:p>
        </p:txBody>
      </p:sp>
      <p:sp>
        <p:nvSpPr>
          <p:cNvPr id="14" name="Content Placeholder 28">
            <a:extLst>
              <a:ext uri="{FF2B5EF4-FFF2-40B4-BE49-F238E27FC236}">
                <a16:creationId xmlns:a16="http://schemas.microsoft.com/office/drawing/2014/main" id="{2AF64DB8-0850-4F15-2F53-5E5D92DA0F2C}"/>
              </a:ext>
            </a:extLst>
          </p:cNvPr>
          <p:cNvSpPr txBox="1">
            <a:spLocks/>
          </p:cNvSpPr>
          <p:nvPr/>
        </p:nvSpPr>
        <p:spPr>
          <a:xfrm>
            <a:off x="1040386" y="1825625"/>
            <a:ext cx="47934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273239"/>
              </a:solidFill>
              <a:latin typeface="urw-din"/>
            </a:endParaRPr>
          </a:p>
        </p:txBody>
      </p:sp>
      <p:sp>
        <p:nvSpPr>
          <p:cNvPr id="15" name="Content Placeholder 29">
            <a:extLst>
              <a:ext uri="{FF2B5EF4-FFF2-40B4-BE49-F238E27FC236}">
                <a16:creationId xmlns:a16="http://schemas.microsoft.com/office/drawing/2014/main" id="{4852E0EE-C571-D663-6342-BFBE9A28D5FA}"/>
              </a:ext>
            </a:extLst>
          </p:cNvPr>
          <p:cNvSpPr txBox="1">
            <a:spLocks/>
          </p:cNvSpPr>
          <p:nvPr/>
        </p:nvSpPr>
        <p:spPr>
          <a:xfrm>
            <a:off x="5833872" y="1825625"/>
            <a:ext cx="4604512" cy="45878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000" dirty="0">
              <a:solidFill>
                <a:srgbClr val="273239"/>
              </a:solidFill>
              <a:latin typeface="urw-din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3DE8A7B7-E413-866D-6506-8F31D3C1DE8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955024" cy="9058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Data Visualization (Order Count)</a:t>
            </a:r>
            <a:endParaRPr lang="en-I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10CCBC-B793-FEE9-F5F1-4D3D35671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7" y="1012257"/>
            <a:ext cx="5488560" cy="32855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CD40B1A-E8FE-3470-4DC4-98D4C0B7F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733" y="1012258"/>
            <a:ext cx="5488560" cy="328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73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7E0EF221-D399-51B3-0D87-B311745E378C}"/>
              </a:ext>
            </a:extLst>
          </p:cNvPr>
          <p:cNvSpPr/>
          <p:nvPr/>
        </p:nvSpPr>
        <p:spPr>
          <a:xfrm>
            <a:off x="1040386" y="190500"/>
            <a:ext cx="9397998" cy="17470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75E1CF-A0D1-1F91-5048-611C1AA746DC}"/>
              </a:ext>
            </a:extLst>
          </p:cNvPr>
          <p:cNvSpPr/>
          <p:nvPr/>
        </p:nvSpPr>
        <p:spPr>
          <a:xfrm>
            <a:off x="0" y="2304579"/>
            <a:ext cx="12192000" cy="2285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8B4E94-96C3-778D-1451-70F84F13C4AA}"/>
              </a:ext>
            </a:extLst>
          </p:cNvPr>
          <p:cNvSpPr/>
          <p:nvPr/>
        </p:nvSpPr>
        <p:spPr>
          <a:xfrm>
            <a:off x="190500" y="190500"/>
            <a:ext cx="11811000" cy="6477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D9C2897E-606B-C7AD-A548-4B2C420EE9D4}"/>
              </a:ext>
            </a:extLst>
          </p:cNvPr>
          <p:cNvSpPr/>
          <p:nvPr/>
        </p:nvSpPr>
        <p:spPr>
          <a:xfrm>
            <a:off x="444500" y="47199"/>
            <a:ext cx="11303000" cy="6329725"/>
          </a:xfrm>
          <a:prstGeom prst="round2SameRect">
            <a:avLst>
              <a:gd name="adj1" fmla="val 0"/>
              <a:gd name="adj2" fmla="val 5238"/>
            </a:avLst>
          </a:pr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7200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E6BBAB-FCB1-BD63-F562-B8C4FF4576FD}"/>
              </a:ext>
            </a:extLst>
          </p:cNvPr>
          <p:cNvGrpSpPr/>
          <p:nvPr/>
        </p:nvGrpSpPr>
        <p:grpSpPr>
          <a:xfrm>
            <a:off x="10569155" y="3216662"/>
            <a:ext cx="1153525" cy="2632076"/>
            <a:chOff x="7765802" y="2312265"/>
            <a:chExt cx="1743127" cy="397741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45A218-BCDC-8343-9812-B09EDB000402}"/>
                </a:ext>
              </a:extLst>
            </p:cNvPr>
            <p:cNvSpPr/>
            <p:nvPr/>
          </p:nvSpPr>
          <p:spPr>
            <a:xfrm>
              <a:off x="7765802" y="5946242"/>
              <a:ext cx="1743127" cy="34343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5A8B3-6BC4-5F9A-22B4-D6C7218EA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6116" y="2312265"/>
              <a:ext cx="1323850" cy="3882160"/>
            </a:xfrm>
            <a:prstGeom prst="rect">
              <a:avLst/>
            </a:prstGeom>
          </p:spPr>
        </p:pic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8CB01A-520B-A450-D917-53E269D9878A}"/>
              </a:ext>
            </a:extLst>
          </p:cNvPr>
          <p:cNvCxnSpPr/>
          <p:nvPr/>
        </p:nvCxnSpPr>
        <p:spPr>
          <a:xfrm>
            <a:off x="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01EA3B-F49A-44A5-69E4-4F944328607F}"/>
              </a:ext>
            </a:extLst>
          </p:cNvPr>
          <p:cNvCxnSpPr>
            <a:cxnSpLocks/>
          </p:cNvCxnSpPr>
          <p:nvPr/>
        </p:nvCxnSpPr>
        <p:spPr>
          <a:xfrm flipH="1">
            <a:off x="1174750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C97A18-CA9B-8779-78DA-90C6598FFCAB}"/>
              </a:ext>
            </a:extLst>
          </p:cNvPr>
          <p:cNvCxnSpPr>
            <a:cxnSpLocks/>
          </p:cNvCxnSpPr>
          <p:nvPr/>
        </p:nvCxnSpPr>
        <p:spPr>
          <a:xfrm flipH="1" flipV="1">
            <a:off x="1174750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077770-B403-A188-865E-BC5AACFF6B34}"/>
              </a:ext>
            </a:extLst>
          </p:cNvPr>
          <p:cNvCxnSpPr>
            <a:cxnSpLocks/>
          </p:cNvCxnSpPr>
          <p:nvPr/>
        </p:nvCxnSpPr>
        <p:spPr>
          <a:xfrm flipV="1">
            <a:off x="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E41847FE-7810-81D2-70F9-9E619BC74508}"/>
              </a:ext>
            </a:extLst>
          </p:cNvPr>
          <p:cNvSpPr txBox="1">
            <a:spLocks/>
          </p:cNvSpPr>
          <p:nvPr/>
        </p:nvSpPr>
        <p:spPr>
          <a:xfrm>
            <a:off x="1040385" y="282747"/>
            <a:ext cx="9397997" cy="13063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3600" dirty="0"/>
          </a:p>
        </p:txBody>
      </p:sp>
      <p:sp>
        <p:nvSpPr>
          <p:cNvPr id="14" name="Content Placeholder 28">
            <a:extLst>
              <a:ext uri="{FF2B5EF4-FFF2-40B4-BE49-F238E27FC236}">
                <a16:creationId xmlns:a16="http://schemas.microsoft.com/office/drawing/2014/main" id="{3386BDDB-211F-746D-17F6-A8B0904D06C7}"/>
              </a:ext>
            </a:extLst>
          </p:cNvPr>
          <p:cNvSpPr txBox="1">
            <a:spLocks/>
          </p:cNvSpPr>
          <p:nvPr/>
        </p:nvSpPr>
        <p:spPr>
          <a:xfrm>
            <a:off x="1040386" y="1825625"/>
            <a:ext cx="47934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273239"/>
              </a:solidFill>
              <a:latin typeface="urw-din"/>
            </a:endParaRPr>
          </a:p>
        </p:txBody>
      </p:sp>
      <p:sp>
        <p:nvSpPr>
          <p:cNvPr id="15" name="Content Placeholder 29">
            <a:extLst>
              <a:ext uri="{FF2B5EF4-FFF2-40B4-BE49-F238E27FC236}">
                <a16:creationId xmlns:a16="http://schemas.microsoft.com/office/drawing/2014/main" id="{56B04B73-C583-322E-3029-DAF60ADCAFCB}"/>
              </a:ext>
            </a:extLst>
          </p:cNvPr>
          <p:cNvSpPr txBox="1">
            <a:spLocks/>
          </p:cNvSpPr>
          <p:nvPr/>
        </p:nvSpPr>
        <p:spPr>
          <a:xfrm>
            <a:off x="5833872" y="1825625"/>
            <a:ext cx="4604512" cy="45878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000" dirty="0">
              <a:solidFill>
                <a:srgbClr val="273239"/>
              </a:solidFill>
              <a:latin typeface="urw-din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2C6B677A-53EB-545A-66F9-FF18BE9A090C}"/>
              </a:ext>
            </a:extLst>
          </p:cNvPr>
          <p:cNvSpPr txBox="1">
            <a:spLocks/>
          </p:cNvSpPr>
          <p:nvPr/>
        </p:nvSpPr>
        <p:spPr>
          <a:xfrm>
            <a:off x="362712" y="339376"/>
            <a:ext cx="11908536" cy="9058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Data Visualization(Product and Customer)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4393360-71D5-B499-0C98-02EAD71D6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79" y="1067101"/>
            <a:ext cx="9411184" cy="455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28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F4636A8D-C4E2-9E0D-8D80-93234C4253CD}"/>
              </a:ext>
            </a:extLst>
          </p:cNvPr>
          <p:cNvSpPr/>
          <p:nvPr/>
        </p:nvSpPr>
        <p:spPr>
          <a:xfrm>
            <a:off x="1040386" y="190500"/>
            <a:ext cx="9397998" cy="17470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748827-0F3A-B0F5-60F0-F4690C5E3324}"/>
              </a:ext>
            </a:extLst>
          </p:cNvPr>
          <p:cNvSpPr/>
          <p:nvPr/>
        </p:nvSpPr>
        <p:spPr>
          <a:xfrm>
            <a:off x="0" y="2304579"/>
            <a:ext cx="12192000" cy="2285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830C6-042D-9375-87C4-3DEAC73B76AA}"/>
              </a:ext>
            </a:extLst>
          </p:cNvPr>
          <p:cNvSpPr/>
          <p:nvPr/>
        </p:nvSpPr>
        <p:spPr>
          <a:xfrm>
            <a:off x="190500" y="190500"/>
            <a:ext cx="11811000" cy="6477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5C60F7D7-9330-F3BA-B9F4-CEFC18F97D23}"/>
              </a:ext>
            </a:extLst>
          </p:cNvPr>
          <p:cNvSpPr/>
          <p:nvPr/>
        </p:nvSpPr>
        <p:spPr>
          <a:xfrm>
            <a:off x="444500" y="28911"/>
            <a:ext cx="11303000" cy="6329725"/>
          </a:xfrm>
          <a:prstGeom prst="round2SameRect">
            <a:avLst>
              <a:gd name="adj1" fmla="val 0"/>
              <a:gd name="adj2" fmla="val 5238"/>
            </a:avLst>
          </a:pr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7200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DF1D91-B97C-30D2-F529-455CB5AF8C20}"/>
              </a:ext>
            </a:extLst>
          </p:cNvPr>
          <p:cNvGrpSpPr/>
          <p:nvPr/>
        </p:nvGrpSpPr>
        <p:grpSpPr>
          <a:xfrm>
            <a:off x="10569155" y="3216662"/>
            <a:ext cx="1153525" cy="2632076"/>
            <a:chOff x="7765802" y="2312265"/>
            <a:chExt cx="1743127" cy="397741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922950C-4590-F76F-F982-38D9E5D1AA6D}"/>
                </a:ext>
              </a:extLst>
            </p:cNvPr>
            <p:cNvSpPr/>
            <p:nvPr/>
          </p:nvSpPr>
          <p:spPr>
            <a:xfrm>
              <a:off x="7765802" y="5946242"/>
              <a:ext cx="1743127" cy="34343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CD8B51D-4003-2192-E2AA-E44BCDAED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6116" y="2312265"/>
              <a:ext cx="1323850" cy="3882160"/>
            </a:xfrm>
            <a:prstGeom prst="rect">
              <a:avLst/>
            </a:prstGeom>
          </p:spPr>
        </p:pic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AED3C6-9427-3B00-87C2-6F04D8807134}"/>
              </a:ext>
            </a:extLst>
          </p:cNvPr>
          <p:cNvCxnSpPr/>
          <p:nvPr/>
        </p:nvCxnSpPr>
        <p:spPr>
          <a:xfrm>
            <a:off x="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846099-E58B-6A91-A54D-B0A7BBFC265D}"/>
              </a:ext>
            </a:extLst>
          </p:cNvPr>
          <p:cNvCxnSpPr>
            <a:cxnSpLocks/>
          </p:cNvCxnSpPr>
          <p:nvPr/>
        </p:nvCxnSpPr>
        <p:spPr>
          <a:xfrm flipH="1">
            <a:off x="1174750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E24DCC-0383-3933-A011-873C58968C6D}"/>
              </a:ext>
            </a:extLst>
          </p:cNvPr>
          <p:cNvCxnSpPr>
            <a:cxnSpLocks/>
          </p:cNvCxnSpPr>
          <p:nvPr/>
        </p:nvCxnSpPr>
        <p:spPr>
          <a:xfrm flipH="1" flipV="1">
            <a:off x="1174750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CA2BB9-68AA-C54A-173A-1D7FB50E6AE1}"/>
              </a:ext>
            </a:extLst>
          </p:cNvPr>
          <p:cNvCxnSpPr>
            <a:cxnSpLocks/>
          </p:cNvCxnSpPr>
          <p:nvPr/>
        </p:nvCxnSpPr>
        <p:spPr>
          <a:xfrm flipV="1">
            <a:off x="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411050D2-FFFC-63B1-A541-16ECA9CE0C6A}"/>
              </a:ext>
            </a:extLst>
          </p:cNvPr>
          <p:cNvSpPr txBox="1">
            <a:spLocks/>
          </p:cNvSpPr>
          <p:nvPr/>
        </p:nvSpPr>
        <p:spPr>
          <a:xfrm>
            <a:off x="1040385" y="282747"/>
            <a:ext cx="9397997" cy="13063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3600" dirty="0"/>
          </a:p>
        </p:txBody>
      </p:sp>
      <p:sp>
        <p:nvSpPr>
          <p:cNvPr id="14" name="Content Placeholder 28">
            <a:extLst>
              <a:ext uri="{FF2B5EF4-FFF2-40B4-BE49-F238E27FC236}">
                <a16:creationId xmlns:a16="http://schemas.microsoft.com/office/drawing/2014/main" id="{676D37AB-C44F-05C8-D514-9A137A530D75}"/>
              </a:ext>
            </a:extLst>
          </p:cNvPr>
          <p:cNvSpPr txBox="1">
            <a:spLocks/>
          </p:cNvSpPr>
          <p:nvPr/>
        </p:nvSpPr>
        <p:spPr>
          <a:xfrm>
            <a:off x="1040386" y="1825625"/>
            <a:ext cx="47934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273239"/>
              </a:solidFill>
              <a:latin typeface="urw-din"/>
            </a:endParaRPr>
          </a:p>
        </p:txBody>
      </p:sp>
      <p:sp>
        <p:nvSpPr>
          <p:cNvPr id="15" name="Content Placeholder 29">
            <a:extLst>
              <a:ext uri="{FF2B5EF4-FFF2-40B4-BE49-F238E27FC236}">
                <a16:creationId xmlns:a16="http://schemas.microsoft.com/office/drawing/2014/main" id="{1DC466B7-9DE9-3E8D-40D1-12AB68FA9CDF}"/>
              </a:ext>
            </a:extLst>
          </p:cNvPr>
          <p:cNvSpPr txBox="1">
            <a:spLocks/>
          </p:cNvSpPr>
          <p:nvPr/>
        </p:nvSpPr>
        <p:spPr>
          <a:xfrm>
            <a:off x="5833872" y="1825625"/>
            <a:ext cx="4604512" cy="45878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000" dirty="0">
              <a:solidFill>
                <a:srgbClr val="273239"/>
              </a:solidFill>
              <a:latin typeface="urw-din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F6864E85-0CB0-C6F8-1C37-CCF086CD1B92}"/>
              </a:ext>
            </a:extLst>
          </p:cNvPr>
          <p:cNvSpPr txBox="1">
            <a:spLocks/>
          </p:cNvSpPr>
          <p:nvPr/>
        </p:nvSpPr>
        <p:spPr>
          <a:xfrm>
            <a:off x="362712" y="339376"/>
            <a:ext cx="8534400" cy="9058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Data Visualization(Correlation)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A3F721-66A6-2270-15FA-B49A79F5E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81" y="1085976"/>
            <a:ext cx="8859450" cy="49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2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262D3C1-3610-EB0E-292B-5D47E83A9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485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03F9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 [ ]: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F6F32B92-C8BD-5236-1CBE-D83DC30BBDCB}"/>
              </a:ext>
            </a:extLst>
          </p:cNvPr>
          <p:cNvSpPr/>
          <p:nvPr/>
        </p:nvSpPr>
        <p:spPr>
          <a:xfrm>
            <a:off x="1040386" y="190500"/>
            <a:ext cx="9397998" cy="17470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EABB28-B271-BA5F-AF2F-B3EA0E1B5180}"/>
              </a:ext>
            </a:extLst>
          </p:cNvPr>
          <p:cNvSpPr/>
          <p:nvPr/>
        </p:nvSpPr>
        <p:spPr>
          <a:xfrm>
            <a:off x="0" y="2304579"/>
            <a:ext cx="12192000" cy="2285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CD6DF-4051-0761-2258-5CC34A664820}"/>
              </a:ext>
            </a:extLst>
          </p:cNvPr>
          <p:cNvSpPr/>
          <p:nvPr/>
        </p:nvSpPr>
        <p:spPr>
          <a:xfrm>
            <a:off x="190500" y="190500"/>
            <a:ext cx="11811000" cy="6477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D6BEE8DA-3286-5B55-61CD-87F445D359E3}"/>
              </a:ext>
            </a:extLst>
          </p:cNvPr>
          <p:cNvSpPr/>
          <p:nvPr/>
        </p:nvSpPr>
        <p:spPr>
          <a:xfrm>
            <a:off x="444500" y="-48091"/>
            <a:ext cx="11303000" cy="6329725"/>
          </a:xfrm>
          <a:prstGeom prst="round2SameRect">
            <a:avLst>
              <a:gd name="adj1" fmla="val 0"/>
              <a:gd name="adj2" fmla="val 5238"/>
            </a:avLst>
          </a:pr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7200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789F10-759B-245C-C438-0E84C8CA02FF}"/>
              </a:ext>
            </a:extLst>
          </p:cNvPr>
          <p:cNvGrpSpPr/>
          <p:nvPr/>
        </p:nvGrpSpPr>
        <p:grpSpPr>
          <a:xfrm>
            <a:off x="10569155" y="3216662"/>
            <a:ext cx="1153525" cy="2632076"/>
            <a:chOff x="7765802" y="2312265"/>
            <a:chExt cx="1743127" cy="397741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DE06E96-B46C-5589-10DC-B1C51F76D14F}"/>
                </a:ext>
              </a:extLst>
            </p:cNvPr>
            <p:cNvSpPr/>
            <p:nvPr/>
          </p:nvSpPr>
          <p:spPr>
            <a:xfrm>
              <a:off x="7765802" y="5946242"/>
              <a:ext cx="1743127" cy="34343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E1805BA-D51D-44C8-47F6-CB2A0B56F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6116" y="2312265"/>
              <a:ext cx="1323850" cy="3882160"/>
            </a:xfrm>
            <a:prstGeom prst="rect">
              <a:avLst/>
            </a:prstGeom>
          </p:spPr>
        </p:pic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8A73B9-265B-20F4-2CF5-9038C506060E}"/>
              </a:ext>
            </a:extLst>
          </p:cNvPr>
          <p:cNvCxnSpPr/>
          <p:nvPr/>
        </p:nvCxnSpPr>
        <p:spPr>
          <a:xfrm>
            <a:off x="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A7C2F1-7847-FD88-8E9A-AFA8F8CC1EC5}"/>
              </a:ext>
            </a:extLst>
          </p:cNvPr>
          <p:cNvCxnSpPr>
            <a:cxnSpLocks/>
          </p:cNvCxnSpPr>
          <p:nvPr/>
        </p:nvCxnSpPr>
        <p:spPr>
          <a:xfrm flipH="1">
            <a:off x="1174750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ABFE22-2A39-9CDF-1E11-4C0DD63FC9FB}"/>
              </a:ext>
            </a:extLst>
          </p:cNvPr>
          <p:cNvCxnSpPr>
            <a:cxnSpLocks/>
          </p:cNvCxnSpPr>
          <p:nvPr/>
        </p:nvCxnSpPr>
        <p:spPr>
          <a:xfrm flipH="1" flipV="1">
            <a:off x="1174750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3A97C1-ADDE-4234-B6CA-9FFE611E04FF}"/>
              </a:ext>
            </a:extLst>
          </p:cNvPr>
          <p:cNvCxnSpPr>
            <a:cxnSpLocks/>
          </p:cNvCxnSpPr>
          <p:nvPr/>
        </p:nvCxnSpPr>
        <p:spPr>
          <a:xfrm flipV="1">
            <a:off x="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2">
            <a:extLst>
              <a:ext uri="{FF2B5EF4-FFF2-40B4-BE49-F238E27FC236}">
                <a16:creationId xmlns:a16="http://schemas.microsoft.com/office/drawing/2014/main" id="{D1870472-CD65-FA9B-2AFD-FFC30EE7A62E}"/>
              </a:ext>
            </a:extLst>
          </p:cNvPr>
          <p:cNvSpPr txBox="1">
            <a:spLocks/>
          </p:cNvSpPr>
          <p:nvPr/>
        </p:nvSpPr>
        <p:spPr>
          <a:xfrm>
            <a:off x="1040385" y="282747"/>
            <a:ext cx="9397997" cy="13063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3600" dirty="0"/>
          </a:p>
        </p:txBody>
      </p:sp>
      <p:sp>
        <p:nvSpPr>
          <p:cNvPr id="15" name="Content Placeholder 28">
            <a:extLst>
              <a:ext uri="{FF2B5EF4-FFF2-40B4-BE49-F238E27FC236}">
                <a16:creationId xmlns:a16="http://schemas.microsoft.com/office/drawing/2014/main" id="{63289511-A19A-23F1-719C-D0EB01E21C73}"/>
              </a:ext>
            </a:extLst>
          </p:cNvPr>
          <p:cNvSpPr txBox="1">
            <a:spLocks/>
          </p:cNvSpPr>
          <p:nvPr/>
        </p:nvSpPr>
        <p:spPr>
          <a:xfrm>
            <a:off x="1040386" y="1825625"/>
            <a:ext cx="47934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273239"/>
              </a:solidFill>
              <a:latin typeface="urw-din"/>
            </a:endParaRPr>
          </a:p>
        </p:txBody>
      </p:sp>
      <p:sp>
        <p:nvSpPr>
          <p:cNvPr id="16" name="Content Placeholder 29">
            <a:extLst>
              <a:ext uri="{FF2B5EF4-FFF2-40B4-BE49-F238E27FC236}">
                <a16:creationId xmlns:a16="http://schemas.microsoft.com/office/drawing/2014/main" id="{234DEA1B-524A-1C11-F056-CBA5B43D49B0}"/>
              </a:ext>
            </a:extLst>
          </p:cNvPr>
          <p:cNvSpPr txBox="1">
            <a:spLocks/>
          </p:cNvSpPr>
          <p:nvPr/>
        </p:nvSpPr>
        <p:spPr>
          <a:xfrm>
            <a:off x="5833872" y="1825625"/>
            <a:ext cx="4604512" cy="45878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000" dirty="0">
              <a:solidFill>
                <a:srgbClr val="273239"/>
              </a:solidFill>
              <a:latin typeface="urw-din"/>
            </a:endParaRPr>
          </a:p>
        </p:txBody>
      </p:sp>
      <p:sp>
        <p:nvSpPr>
          <p:cNvPr id="17" name="Title 15">
            <a:extLst>
              <a:ext uri="{FF2B5EF4-FFF2-40B4-BE49-F238E27FC236}">
                <a16:creationId xmlns:a16="http://schemas.microsoft.com/office/drawing/2014/main" id="{B510EE90-DD3D-D412-E5FB-8CA6990BD135}"/>
              </a:ext>
            </a:extLst>
          </p:cNvPr>
          <p:cNvSpPr txBox="1">
            <a:spLocks/>
          </p:cNvSpPr>
          <p:nvPr/>
        </p:nvSpPr>
        <p:spPr>
          <a:xfrm>
            <a:off x="362712" y="339376"/>
            <a:ext cx="8534400" cy="9058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 Data Visualization (Pair Plot)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8AC5BD7-6D9B-7CBB-4DB8-40BA27647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92" y="1088136"/>
            <a:ext cx="10175858" cy="508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1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1A73AA62-B806-D1C3-08A5-647ADED2BD3A}"/>
              </a:ext>
            </a:extLst>
          </p:cNvPr>
          <p:cNvSpPr/>
          <p:nvPr/>
        </p:nvSpPr>
        <p:spPr>
          <a:xfrm>
            <a:off x="190500" y="229795"/>
            <a:ext cx="11623767" cy="9665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D06BDE-54DD-E34C-3B30-F1676FAB8790}"/>
              </a:ext>
            </a:extLst>
          </p:cNvPr>
          <p:cNvSpPr/>
          <p:nvPr/>
        </p:nvSpPr>
        <p:spPr>
          <a:xfrm>
            <a:off x="0" y="1268993"/>
            <a:ext cx="12192000" cy="2285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B867CA-2E56-997D-C83A-23DE2A980588}"/>
              </a:ext>
            </a:extLst>
          </p:cNvPr>
          <p:cNvSpPr/>
          <p:nvPr/>
        </p:nvSpPr>
        <p:spPr>
          <a:xfrm>
            <a:off x="190500" y="190500"/>
            <a:ext cx="11811000" cy="6477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E9B2E58C-3063-6FD9-B7D0-8E6A6F36643E}"/>
              </a:ext>
            </a:extLst>
          </p:cNvPr>
          <p:cNvSpPr/>
          <p:nvPr/>
        </p:nvSpPr>
        <p:spPr>
          <a:xfrm>
            <a:off x="190500" y="586518"/>
            <a:ext cx="11722037" cy="6077623"/>
          </a:xfrm>
          <a:prstGeom prst="round2SameRect">
            <a:avLst>
              <a:gd name="adj1" fmla="val 0"/>
              <a:gd name="adj2" fmla="val 5238"/>
            </a:avLst>
          </a:pr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4CA71C-6AFD-ED84-D2D8-47E978F933DB}"/>
              </a:ext>
            </a:extLst>
          </p:cNvPr>
          <p:cNvGrpSpPr/>
          <p:nvPr/>
        </p:nvGrpSpPr>
        <p:grpSpPr>
          <a:xfrm>
            <a:off x="230782" y="1739328"/>
            <a:ext cx="1969030" cy="4674172"/>
            <a:chOff x="2780529" y="2112972"/>
            <a:chExt cx="1759468" cy="417670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B78A83F-8F42-9C0A-8652-9611E51DFE99}"/>
                </a:ext>
              </a:extLst>
            </p:cNvPr>
            <p:cNvSpPr/>
            <p:nvPr/>
          </p:nvSpPr>
          <p:spPr>
            <a:xfrm>
              <a:off x="2780529" y="5978420"/>
              <a:ext cx="1579799" cy="31125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CD2437D-58E4-2F56-9414-FC8B031DF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0198" y="2112972"/>
              <a:ext cx="1579799" cy="4081453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594C9A-176B-5E43-B3F4-A6EE5FBA633F}"/>
              </a:ext>
            </a:extLst>
          </p:cNvPr>
          <p:cNvGrpSpPr/>
          <p:nvPr/>
        </p:nvGrpSpPr>
        <p:grpSpPr>
          <a:xfrm>
            <a:off x="10258373" y="2290712"/>
            <a:ext cx="1743127" cy="3977411"/>
            <a:chOff x="7765802" y="2312265"/>
            <a:chExt cx="1743127" cy="397741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C660B7C-EE16-2B49-9DCA-87E878633014}"/>
                </a:ext>
              </a:extLst>
            </p:cNvPr>
            <p:cNvSpPr/>
            <p:nvPr/>
          </p:nvSpPr>
          <p:spPr>
            <a:xfrm>
              <a:off x="7765802" y="5946242"/>
              <a:ext cx="1743127" cy="34343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E1058F2-F0F4-E636-8707-CAD13B18A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6116" y="2312265"/>
              <a:ext cx="1323850" cy="3882160"/>
            </a:xfrm>
            <a:prstGeom prst="rect">
              <a:avLst/>
            </a:prstGeom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9C1F6A-77B5-732D-304C-F99052166B95}"/>
              </a:ext>
            </a:extLst>
          </p:cNvPr>
          <p:cNvCxnSpPr/>
          <p:nvPr/>
        </p:nvCxnSpPr>
        <p:spPr>
          <a:xfrm>
            <a:off x="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521DE8-06C0-EA8E-FA7C-0E7828CA2076}"/>
              </a:ext>
            </a:extLst>
          </p:cNvPr>
          <p:cNvCxnSpPr>
            <a:cxnSpLocks/>
          </p:cNvCxnSpPr>
          <p:nvPr/>
        </p:nvCxnSpPr>
        <p:spPr>
          <a:xfrm flipH="1">
            <a:off x="1174750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0CD77B-E9D1-8BE2-9EC0-E3DE9B04B11A}"/>
              </a:ext>
            </a:extLst>
          </p:cNvPr>
          <p:cNvCxnSpPr>
            <a:cxnSpLocks/>
          </p:cNvCxnSpPr>
          <p:nvPr/>
        </p:nvCxnSpPr>
        <p:spPr>
          <a:xfrm flipH="1" flipV="1">
            <a:off x="1174750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A473D6-7E32-1EA4-541A-1215E8D07C0B}"/>
              </a:ext>
            </a:extLst>
          </p:cNvPr>
          <p:cNvCxnSpPr>
            <a:cxnSpLocks/>
          </p:cNvCxnSpPr>
          <p:nvPr/>
        </p:nvCxnSpPr>
        <p:spPr>
          <a:xfrm flipV="1">
            <a:off x="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9E1264-8F44-EEBE-B4F6-FAF7AF86F82A}"/>
              </a:ext>
            </a:extLst>
          </p:cNvPr>
          <p:cNvSpPr txBox="1"/>
          <p:nvPr/>
        </p:nvSpPr>
        <p:spPr>
          <a:xfrm>
            <a:off x="2288775" y="947673"/>
            <a:ext cx="809884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white"/>
                </a:solidFill>
                <a:latin typeface="+mj-lt"/>
              </a:rPr>
              <a:t>Conclusion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endParaRPr lang="en-US" sz="4400" dirty="0">
              <a:latin typeface="+mj-lt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sz="3200" b="1" dirty="0">
                <a:solidFill>
                  <a:prstClr val="white"/>
                </a:solidFill>
                <a:latin typeface="+mj-lt"/>
              </a:rPr>
              <a:t>This is to state that we have learnt various insights of a commercial superstores from different region wise stating its profit, sales and quantity of products.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555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Top Corners Rounded 46">
            <a:extLst>
              <a:ext uri="{FF2B5EF4-FFF2-40B4-BE49-F238E27FC236}">
                <a16:creationId xmlns:a16="http://schemas.microsoft.com/office/drawing/2014/main" id="{6509CD6B-CB19-47C3-AFDE-63B72A9F6775}"/>
              </a:ext>
            </a:extLst>
          </p:cNvPr>
          <p:cNvSpPr/>
          <p:nvPr/>
        </p:nvSpPr>
        <p:spPr>
          <a:xfrm>
            <a:off x="1397002" y="2111584"/>
            <a:ext cx="9397998" cy="17470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18D45D9-D04D-404E-80AB-855D80BEF8E4}"/>
              </a:ext>
            </a:extLst>
          </p:cNvPr>
          <p:cNvSpPr/>
          <p:nvPr/>
        </p:nvSpPr>
        <p:spPr>
          <a:xfrm>
            <a:off x="0" y="2286291"/>
            <a:ext cx="12192000" cy="2285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D3B92B-E20F-4AF3-B6B2-FC251836C85F}"/>
              </a:ext>
            </a:extLst>
          </p:cNvPr>
          <p:cNvSpPr/>
          <p:nvPr/>
        </p:nvSpPr>
        <p:spPr>
          <a:xfrm>
            <a:off x="190500" y="172212"/>
            <a:ext cx="11811000" cy="6477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065C0853-2996-4DE6-ACCB-A959CCC7DA4B}"/>
              </a:ext>
            </a:extLst>
          </p:cNvPr>
          <p:cNvSpPr/>
          <p:nvPr/>
        </p:nvSpPr>
        <p:spPr>
          <a:xfrm>
            <a:off x="1567543" y="2111584"/>
            <a:ext cx="9056914" cy="2634832"/>
          </a:xfrm>
          <a:prstGeom prst="round2SameRect">
            <a:avLst>
              <a:gd name="adj1" fmla="val 0"/>
              <a:gd name="adj2" fmla="val 5238"/>
            </a:avLst>
          </a:pr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THANK </a:t>
            </a:r>
            <a:r>
              <a:rPr lang="en-US" sz="7200" dirty="0">
                <a:solidFill>
                  <a:schemeClr val="bg1"/>
                </a:solidFill>
              </a:rPr>
              <a:t>YOU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F06C73-D25E-44A1-85A5-58BF87BC8532}"/>
              </a:ext>
            </a:extLst>
          </p:cNvPr>
          <p:cNvGrpSpPr/>
          <p:nvPr/>
        </p:nvGrpSpPr>
        <p:grpSpPr>
          <a:xfrm>
            <a:off x="9178832" y="3343025"/>
            <a:ext cx="1153525" cy="2632076"/>
            <a:chOff x="7765802" y="2312265"/>
            <a:chExt cx="1743127" cy="397741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FC32821-C4A0-4A4E-B99D-0C440CFBD683}"/>
                </a:ext>
              </a:extLst>
            </p:cNvPr>
            <p:cNvSpPr/>
            <p:nvPr/>
          </p:nvSpPr>
          <p:spPr>
            <a:xfrm>
              <a:off x="7765802" y="5946242"/>
              <a:ext cx="1743127" cy="34343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5124B78-B00A-4554-8ACA-CC30A7FDB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6116" y="2312265"/>
              <a:ext cx="1323850" cy="3882160"/>
            </a:xfrm>
            <a:prstGeom prst="rect">
              <a:avLst/>
            </a:prstGeom>
          </p:spPr>
        </p:pic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62C2692-DDED-4C36-8F3D-C005BCE68811}"/>
              </a:ext>
            </a:extLst>
          </p:cNvPr>
          <p:cNvCxnSpPr/>
          <p:nvPr/>
        </p:nvCxnSpPr>
        <p:spPr>
          <a:xfrm>
            <a:off x="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B6ECDF7-482B-4631-A0B8-5997F93543C8}"/>
              </a:ext>
            </a:extLst>
          </p:cNvPr>
          <p:cNvCxnSpPr>
            <a:cxnSpLocks/>
          </p:cNvCxnSpPr>
          <p:nvPr/>
        </p:nvCxnSpPr>
        <p:spPr>
          <a:xfrm flipH="1">
            <a:off x="1174750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D98185-5ED5-4200-AB94-ACD0A50571E6}"/>
              </a:ext>
            </a:extLst>
          </p:cNvPr>
          <p:cNvCxnSpPr>
            <a:cxnSpLocks/>
          </p:cNvCxnSpPr>
          <p:nvPr/>
        </p:nvCxnSpPr>
        <p:spPr>
          <a:xfrm flipH="1" flipV="1">
            <a:off x="1174750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79547C1-EF99-4FFF-BC2B-6544609941F5}"/>
              </a:ext>
            </a:extLst>
          </p:cNvPr>
          <p:cNvCxnSpPr>
            <a:cxnSpLocks/>
          </p:cNvCxnSpPr>
          <p:nvPr/>
        </p:nvCxnSpPr>
        <p:spPr>
          <a:xfrm flipV="1">
            <a:off x="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28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B9CE2BB6-DAAD-22E8-E33A-DD31BF9FFCD5}"/>
              </a:ext>
            </a:extLst>
          </p:cNvPr>
          <p:cNvSpPr/>
          <p:nvPr/>
        </p:nvSpPr>
        <p:spPr>
          <a:xfrm>
            <a:off x="3975101" y="341359"/>
            <a:ext cx="4241798" cy="2239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86D6B9-6EA1-6F98-E583-15FDF6C37B57}"/>
              </a:ext>
            </a:extLst>
          </p:cNvPr>
          <p:cNvSpPr/>
          <p:nvPr/>
        </p:nvSpPr>
        <p:spPr>
          <a:xfrm>
            <a:off x="0" y="1268993"/>
            <a:ext cx="12192000" cy="2285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B1EACB-330C-AB87-0D8F-DDB0DEBEC8DC}"/>
              </a:ext>
            </a:extLst>
          </p:cNvPr>
          <p:cNvSpPr/>
          <p:nvPr/>
        </p:nvSpPr>
        <p:spPr>
          <a:xfrm>
            <a:off x="190500" y="190500"/>
            <a:ext cx="11811000" cy="6477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8E456C8B-960D-BE94-9DB3-85D02F5620AD}"/>
              </a:ext>
            </a:extLst>
          </p:cNvPr>
          <p:cNvSpPr/>
          <p:nvPr/>
        </p:nvSpPr>
        <p:spPr>
          <a:xfrm>
            <a:off x="521208" y="559180"/>
            <a:ext cx="11226292" cy="5262935"/>
          </a:xfrm>
          <a:prstGeom prst="round2SameRect">
            <a:avLst>
              <a:gd name="adj1" fmla="val 0"/>
              <a:gd name="adj2" fmla="val 5238"/>
            </a:avLst>
          </a:pr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Statement: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Gaining various Insights on sales of a superstore in different countries.</a:t>
            </a:r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25D5A5-0784-8E0E-9A59-A992AB59AFF1}"/>
              </a:ext>
            </a:extLst>
          </p:cNvPr>
          <p:cNvGrpSpPr/>
          <p:nvPr/>
        </p:nvGrpSpPr>
        <p:grpSpPr>
          <a:xfrm>
            <a:off x="10544123" y="2644199"/>
            <a:ext cx="1743127" cy="3977411"/>
            <a:chOff x="7765802" y="2312265"/>
            <a:chExt cx="1743127" cy="397741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18993D-9629-277B-52A1-3AD7BE781DAE}"/>
                </a:ext>
              </a:extLst>
            </p:cNvPr>
            <p:cNvSpPr/>
            <p:nvPr/>
          </p:nvSpPr>
          <p:spPr>
            <a:xfrm>
              <a:off x="7765802" y="5946242"/>
              <a:ext cx="1743127" cy="34343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FF8FD4B-4761-96A8-D8BB-4CF7AAB74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6116" y="2312265"/>
              <a:ext cx="1323850" cy="3882160"/>
            </a:xfrm>
            <a:prstGeom prst="rect">
              <a:avLst/>
            </a:prstGeom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A948E9-2D17-142C-C88D-DCE2F0B2F077}"/>
              </a:ext>
            </a:extLst>
          </p:cNvPr>
          <p:cNvCxnSpPr/>
          <p:nvPr/>
        </p:nvCxnSpPr>
        <p:spPr>
          <a:xfrm>
            <a:off x="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84B2F4-FE72-86EA-F7F4-9C4559D55E1C}"/>
              </a:ext>
            </a:extLst>
          </p:cNvPr>
          <p:cNvCxnSpPr>
            <a:cxnSpLocks/>
          </p:cNvCxnSpPr>
          <p:nvPr/>
        </p:nvCxnSpPr>
        <p:spPr>
          <a:xfrm flipH="1">
            <a:off x="1174750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814680-1F71-FC7D-0913-54E82821669A}"/>
              </a:ext>
            </a:extLst>
          </p:cNvPr>
          <p:cNvCxnSpPr>
            <a:cxnSpLocks/>
          </p:cNvCxnSpPr>
          <p:nvPr/>
        </p:nvCxnSpPr>
        <p:spPr>
          <a:xfrm flipH="1" flipV="1">
            <a:off x="1174750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9E116D-A58A-11F6-BCC4-6E2C8CA9C84A}"/>
              </a:ext>
            </a:extLst>
          </p:cNvPr>
          <p:cNvCxnSpPr>
            <a:cxnSpLocks/>
          </p:cNvCxnSpPr>
          <p:nvPr/>
        </p:nvCxnSpPr>
        <p:spPr>
          <a:xfrm flipV="1">
            <a:off x="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10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C274F4C3-E0F1-4FA8-F222-59CF33B599A0}"/>
              </a:ext>
            </a:extLst>
          </p:cNvPr>
          <p:cNvSpPr/>
          <p:nvPr/>
        </p:nvSpPr>
        <p:spPr>
          <a:xfrm>
            <a:off x="3975102" y="1045028"/>
            <a:ext cx="4241798" cy="2239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DC96F3-AF68-CB9C-5429-695BB641013E}"/>
              </a:ext>
            </a:extLst>
          </p:cNvPr>
          <p:cNvSpPr/>
          <p:nvPr/>
        </p:nvSpPr>
        <p:spPr>
          <a:xfrm>
            <a:off x="0" y="1268993"/>
            <a:ext cx="12192000" cy="2285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353A99-E4EB-8002-B892-18FB4587C45F}"/>
              </a:ext>
            </a:extLst>
          </p:cNvPr>
          <p:cNvSpPr/>
          <p:nvPr/>
        </p:nvSpPr>
        <p:spPr>
          <a:xfrm>
            <a:off x="190500" y="190500"/>
            <a:ext cx="11811000" cy="6477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E900DEC2-84FB-C3C0-6C29-49773940C690}"/>
              </a:ext>
            </a:extLst>
          </p:cNvPr>
          <p:cNvSpPr/>
          <p:nvPr/>
        </p:nvSpPr>
        <p:spPr>
          <a:xfrm>
            <a:off x="4095884" y="1045028"/>
            <a:ext cx="4000232" cy="4767944"/>
          </a:xfrm>
          <a:prstGeom prst="round2SameRect">
            <a:avLst>
              <a:gd name="adj1" fmla="val 0"/>
              <a:gd name="adj2" fmla="val 5238"/>
            </a:avLst>
          </a:pr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4000" b="1" dirty="0">
                <a:solidFill>
                  <a:schemeClr val="bg1"/>
                </a:solidFill>
              </a:rPr>
              <a:t>              </a:t>
            </a:r>
          </a:p>
          <a:p>
            <a:pPr algn="just"/>
            <a:endParaRPr lang="en-US" sz="4000" b="1" dirty="0">
              <a:solidFill>
                <a:schemeClr val="bg1"/>
              </a:solidFill>
            </a:endParaRPr>
          </a:p>
          <a:p>
            <a:pPr algn="just"/>
            <a:endParaRPr lang="en-US" sz="4000" b="1" dirty="0">
              <a:solidFill>
                <a:schemeClr val="bg1"/>
              </a:solidFill>
            </a:endParaRPr>
          </a:p>
          <a:p>
            <a:pPr algn="just"/>
            <a:endParaRPr lang="en-US" sz="4000" b="1" dirty="0">
              <a:solidFill>
                <a:schemeClr val="bg1"/>
              </a:solidFill>
            </a:endParaRPr>
          </a:p>
          <a:p>
            <a:pPr algn="just"/>
            <a:endParaRPr lang="en-US" sz="4000" b="1" dirty="0">
              <a:solidFill>
                <a:schemeClr val="bg1"/>
              </a:solidFill>
            </a:endParaRPr>
          </a:p>
          <a:p>
            <a:pPr algn="just"/>
            <a:endParaRPr lang="en-US" sz="4000" b="1" dirty="0">
              <a:solidFill>
                <a:schemeClr val="bg1"/>
              </a:solidFill>
            </a:endParaRPr>
          </a:p>
          <a:p>
            <a:pPr algn="just"/>
            <a:endParaRPr lang="en-US" sz="4000" b="1" dirty="0">
              <a:solidFill>
                <a:schemeClr val="bg1"/>
              </a:solidFill>
            </a:endParaRPr>
          </a:p>
          <a:p>
            <a:pPr algn="just"/>
            <a:endParaRPr lang="en-US" sz="4000" b="1" dirty="0">
              <a:solidFill>
                <a:schemeClr val="bg1"/>
              </a:solidFill>
            </a:endParaRPr>
          </a:p>
          <a:p>
            <a:pPr algn="just"/>
            <a:endParaRPr lang="en-US" sz="4000" b="1" dirty="0">
              <a:solidFill>
                <a:schemeClr val="bg1"/>
              </a:solidFill>
            </a:endParaRPr>
          </a:p>
          <a:p>
            <a:pPr algn="just"/>
            <a:r>
              <a:rPr lang="en-US" sz="4000" b="1" dirty="0">
                <a:solidFill>
                  <a:schemeClr val="bg1"/>
                </a:solidFill>
              </a:rPr>
              <a:t>Project by-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Sarang </a:t>
            </a:r>
            <a:r>
              <a:rPr lang="en-US" sz="2000" b="1" dirty="0" err="1">
                <a:solidFill>
                  <a:schemeClr val="bg1"/>
                </a:solidFill>
              </a:rPr>
              <a:t>Sonawane</a:t>
            </a:r>
            <a:endParaRPr lang="en-US" sz="2000" b="1" dirty="0">
              <a:solidFill>
                <a:schemeClr val="bg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Prajwal </a:t>
            </a:r>
            <a:r>
              <a:rPr lang="en-US" sz="2000" b="1" dirty="0" err="1">
                <a:solidFill>
                  <a:schemeClr val="bg1"/>
                </a:solidFill>
              </a:rPr>
              <a:t>Bambulkar</a:t>
            </a:r>
            <a:endParaRPr lang="en-US" sz="2000" b="1" dirty="0">
              <a:solidFill>
                <a:schemeClr val="bg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Nikhil </a:t>
            </a:r>
            <a:r>
              <a:rPr lang="en-US" sz="2000" b="1" dirty="0" err="1">
                <a:solidFill>
                  <a:schemeClr val="bg1"/>
                </a:solidFill>
              </a:rPr>
              <a:t>Bhor</a:t>
            </a:r>
            <a:endParaRPr lang="en-US" sz="2000" b="1" dirty="0">
              <a:solidFill>
                <a:schemeClr val="bg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Ankit Dahate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en-US" sz="4000" b="1" dirty="0">
              <a:solidFill>
                <a:schemeClr val="bg1"/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en-US" sz="4000" b="1" dirty="0">
              <a:solidFill>
                <a:schemeClr val="bg1"/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en-US" sz="4000" b="1" dirty="0">
              <a:solidFill>
                <a:schemeClr val="bg1"/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en-US" sz="4000" b="1" dirty="0">
              <a:solidFill>
                <a:schemeClr val="bg1"/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en-US" sz="4000" b="1" dirty="0">
              <a:solidFill>
                <a:schemeClr val="bg1"/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8460ED-5AFA-2D9E-2A20-3C2E092B4195}"/>
              </a:ext>
            </a:extLst>
          </p:cNvPr>
          <p:cNvGrpSpPr/>
          <p:nvPr/>
        </p:nvGrpSpPr>
        <p:grpSpPr>
          <a:xfrm>
            <a:off x="2366083" y="1615504"/>
            <a:ext cx="1969030" cy="4674172"/>
            <a:chOff x="2780529" y="2112972"/>
            <a:chExt cx="1759468" cy="417670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3DB13D-E848-A5DA-10BF-251EAFB28B3B}"/>
                </a:ext>
              </a:extLst>
            </p:cNvPr>
            <p:cNvSpPr/>
            <p:nvPr/>
          </p:nvSpPr>
          <p:spPr>
            <a:xfrm>
              <a:off x="2780529" y="5978420"/>
              <a:ext cx="1579799" cy="31125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6347F89-7E90-9BBF-4958-9336426DE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0198" y="2112972"/>
              <a:ext cx="1579799" cy="4081453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76A652E-C742-45C3-2AAE-57CE56837488}"/>
              </a:ext>
            </a:extLst>
          </p:cNvPr>
          <p:cNvGrpSpPr/>
          <p:nvPr/>
        </p:nvGrpSpPr>
        <p:grpSpPr>
          <a:xfrm>
            <a:off x="7552914" y="2312265"/>
            <a:ext cx="1743127" cy="3977411"/>
            <a:chOff x="7765802" y="2312265"/>
            <a:chExt cx="1743127" cy="397741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689F634-4A13-BAA5-F3A2-E9D80E8C5C79}"/>
                </a:ext>
              </a:extLst>
            </p:cNvPr>
            <p:cNvSpPr/>
            <p:nvPr/>
          </p:nvSpPr>
          <p:spPr>
            <a:xfrm>
              <a:off x="7765802" y="5946242"/>
              <a:ext cx="1743127" cy="34343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C5C7814-FAEE-ACB1-0D9B-40D2B83EB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6116" y="2312265"/>
              <a:ext cx="1323850" cy="3882160"/>
            </a:xfrm>
            <a:prstGeom prst="rect">
              <a:avLst/>
            </a:prstGeom>
          </p:spPr>
        </p:pic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031BF-F1BF-0A60-F302-FB9E7391BCFA}"/>
              </a:ext>
            </a:extLst>
          </p:cNvPr>
          <p:cNvCxnSpPr/>
          <p:nvPr/>
        </p:nvCxnSpPr>
        <p:spPr>
          <a:xfrm>
            <a:off x="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50F7BC-5EDD-80A0-7A06-77BA9B21BD70}"/>
              </a:ext>
            </a:extLst>
          </p:cNvPr>
          <p:cNvCxnSpPr>
            <a:cxnSpLocks/>
          </p:cNvCxnSpPr>
          <p:nvPr/>
        </p:nvCxnSpPr>
        <p:spPr>
          <a:xfrm flipH="1">
            <a:off x="1174750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8013E7-769A-6751-60BF-7C9BBFB441A8}"/>
              </a:ext>
            </a:extLst>
          </p:cNvPr>
          <p:cNvCxnSpPr>
            <a:cxnSpLocks/>
          </p:cNvCxnSpPr>
          <p:nvPr/>
        </p:nvCxnSpPr>
        <p:spPr>
          <a:xfrm flipH="1" flipV="1">
            <a:off x="1174750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66F7DD-4292-80D1-D2E4-CCE63AF0CC4A}"/>
              </a:ext>
            </a:extLst>
          </p:cNvPr>
          <p:cNvCxnSpPr>
            <a:cxnSpLocks/>
          </p:cNvCxnSpPr>
          <p:nvPr/>
        </p:nvCxnSpPr>
        <p:spPr>
          <a:xfrm flipV="1">
            <a:off x="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76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AD8A7FDA-A1F0-B5E2-1DC1-3DDBE3DFBA6D}"/>
              </a:ext>
            </a:extLst>
          </p:cNvPr>
          <p:cNvSpPr/>
          <p:nvPr/>
        </p:nvSpPr>
        <p:spPr>
          <a:xfrm>
            <a:off x="3975102" y="1045028"/>
            <a:ext cx="4241798" cy="2239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C12783-4CB4-2660-D947-CE8F4FC9C87E}"/>
              </a:ext>
            </a:extLst>
          </p:cNvPr>
          <p:cNvSpPr/>
          <p:nvPr/>
        </p:nvSpPr>
        <p:spPr>
          <a:xfrm>
            <a:off x="0" y="1268993"/>
            <a:ext cx="12192000" cy="2285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D00436-6F48-81B2-D497-1733AF0AC15E}"/>
              </a:ext>
            </a:extLst>
          </p:cNvPr>
          <p:cNvSpPr/>
          <p:nvPr/>
        </p:nvSpPr>
        <p:spPr>
          <a:xfrm>
            <a:off x="190500" y="190500"/>
            <a:ext cx="11811000" cy="6477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47ED85F2-7224-588F-13CC-066D83F2B34F}"/>
              </a:ext>
            </a:extLst>
          </p:cNvPr>
          <p:cNvSpPr/>
          <p:nvPr/>
        </p:nvSpPr>
        <p:spPr>
          <a:xfrm>
            <a:off x="4095884" y="1045028"/>
            <a:ext cx="4000232" cy="4767944"/>
          </a:xfrm>
          <a:prstGeom prst="round2SameRect">
            <a:avLst>
              <a:gd name="adj1" fmla="val 0"/>
              <a:gd name="adj2" fmla="val 5238"/>
            </a:avLst>
          </a:pr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4000" b="1" dirty="0">
                <a:solidFill>
                  <a:schemeClr val="bg1"/>
                </a:solidFill>
              </a:rPr>
              <a:t>              </a:t>
            </a:r>
          </a:p>
          <a:p>
            <a:pPr algn="just"/>
            <a:endParaRPr lang="en-US" sz="4000" b="1" dirty="0">
              <a:solidFill>
                <a:schemeClr val="bg1"/>
              </a:solidFill>
            </a:endParaRPr>
          </a:p>
          <a:p>
            <a:pPr algn="just"/>
            <a:endParaRPr lang="en-US" sz="4000" b="1" dirty="0">
              <a:solidFill>
                <a:schemeClr val="bg1"/>
              </a:solidFill>
            </a:endParaRPr>
          </a:p>
          <a:p>
            <a:pPr algn="just"/>
            <a:endParaRPr lang="en-US" sz="4000" b="1" dirty="0">
              <a:solidFill>
                <a:schemeClr val="bg1"/>
              </a:solidFill>
            </a:endParaRPr>
          </a:p>
          <a:p>
            <a:pPr algn="just"/>
            <a:endParaRPr lang="en-US" sz="4000" b="1" dirty="0">
              <a:solidFill>
                <a:schemeClr val="bg1"/>
              </a:solidFill>
            </a:endParaRPr>
          </a:p>
          <a:p>
            <a:pPr algn="just"/>
            <a:endParaRPr lang="en-US" sz="4000" b="1" dirty="0">
              <a:solidFill>
                <a:schemeClr val="bg1"/>
              </a:solidFill>
            </a:endParaRPr>
          </a:p>
          <a:p>
            <a:pPr algn="just"/>
            <a:endParaRPr lang="en-US" sz="4000" b="1" dirty="0">
              <a:solidFill>
                <a:schemeClr val="bg1"/>
              </a:solidFill>
            </a:endParaRPr>
          </a:p>
          <a:p>
            <a:pPr algn="just"/>
            <a:endParaRPr lang="en-US" sz="4000" b="1" dirty="0">
              <a:solidFill>
                <a:schemeClr val="bg1"/>
              </a:solidFill>
            </a:endParaRPr>
          </a:p>
          <a:p>
            <a:pPr algn="just"/>
            <a:endParaRPr lang="en-US" sz="4000" b="1" dirty="0">
              <a:solidFill>
                <a:schemeClr val="bg1"/>
              </a:solidFill>
            </a:endParaRPr>
          </a:p>
          <a:p>
            <a:pPr algn="just"/>
            <a:r>
              <a:rPr lang="en-US" sz="4000" b="1" dirty="0">
                <a:solidFill>
                  <a:schemeClr val="bg1"/>
                </a:solidFill>
              </a:rPr>
              <a:t>Content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Comparisons of Libraries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Importing Libraries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Data Reading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Data Manipulation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Data visualization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Bar graph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Area Plot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Pie Chart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Heat map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Pair Plot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Conclusion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en-US" sz="4000" b="1" dirty="0">
              <a:solidFill>
                <a:schemeClr val="bg1"/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en-US" sz="4000" b="1" dirty="0">
              <a:solidFill>
                <a:schemeClr val="bg1"/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en-US" sz="4000" b="1" dirty="0">
              <a:solidFill>
                <a:schemeClr val="bg1"/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en-US" sz="4000" b="1" dirty="0">
              <a:solidFill>
                <a:schemeClr val="bg1"/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en-US" sz="4000" b="1" dirty="0">
              <a:solidFill>
                <a:schemeClr val="bg1"/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DDA69C-29B6-BE14-15C9-F9C968315363}"/>
              </a:ext>
            </a:extLst>
          </p:cNvPr>
          <p:cNvGrpSpPr/>
          <p:nvPr/>
        </p:nvGrpSpPr>
        <p:grpSpPr>
          <a:xfrm>
            <a:off x="2366083" y="1615504"/>
            <a:ext cx="1969030" cy="4674172"/>
            <a:chOff x="2780529" y="2112972"/>
            <a:chExt cx="1759468" cy="417670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86A0620-4ABA-C6B2-C01C-C07242234C62}"/>
                </a:ext>
              </a:extLst>
            </p:cNvPr>
            <p:cNvSpPr/>
            <p:nvPr/>
          </p:nvSpPr>
          <p:spPr>
            <a:xfrm>
              <a:off x="2780529" y="5978420"/>
              <a:ext cx="1579799" cy="31125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0944811-F62B-0FE0-888E-B4CC4B913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0198" y="2112972"/>
              <a:ext cx="1579799" cy="4081453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434849-6C0C-CC52-EC92-BDCAAE95D88A}"/>
              </a:ext>
            </a:extLst>
          </p:cNvPr>
          <p:cNvGrpSpPr/>
          <p:nvPr/>
        </p:nvGrpSpPr>
        <p:grpSpPr>
          <a:xfrm>
            <a:off x="7552914" y="2312265"/>
            <a:ext cx="1743127" cy="3977411"/>
            <a:chOff x="7765802" y="2312265"/>
            <a:chExt cx="1743127" cy="397741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2BB1FB5-D9E6-2659-FAE0-74207FFE96CC}"/>
                </a:ext>
              </a:extLst>
            </p:cNvPr>
            <p:cNvSpPr/>
            <p:nvPr/>
          </p:nvSpPr>
          <p:spPr>
            <a:xfrm>
              <a:off x="7765802" y="5946242"/>
              <a:ext cx="1743127" cy="34343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F02B063-92FB-1CDD-BE49-E95422C4E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6116" y="2312265"/>
              <a:ext cx="1323850" cy="3882160"/>
            </a:xfrm>
            <a:prstGeom prst="rect">
              <a:avLst/>
            </a:prstGeom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205541-ED10-423F-496D-13D1B43795FF}"/>
              </a:ext>
            </a:extLst>
          </p:cNvPr>
          <p:cNvCxnSpPr/>
          <p:nvPr/>
        </p:nvCxnSpPr>
        <p:spPr>
          <a:xfrm>
            <a:off x="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0CA900-35E3-FDCA-490F-7B2F781B9A76}"/>
              </a:ext>
            </a:extLst>
          </p:cNvPr>
          <p:cNvCxnSpPr>
            <a:cxnSpLocks/>
          </p:cNvCxnSpPr>
          <p:nvPr/>
        </p:nvCxnSpPr>
        <p:spPr>
          <a:xfrm flipH="1">
            <a:off x="1174750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F7BE5C-1CCF-706C-3972-5884D8EB8636}"/>
              </a:ext>
            </a:extLst>
          </p:cNvPr>
          <p:cNvCxnSpPr>
            <a:cxnSpLocks/>
          </p:cNvCxnSpPr>
          <p:nvPr/>
        </p:nvCxnSpPr>
        <p:spPr>
          <a:xfrm flipH="1" flipV="1">
            <a:off x="1174750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D1DE14-C408-3B00-B450-30C7D5A317BE}"/>
              </a:ext>
            </a:extLst>
          </p:cNvPr>
          <p:cNvCxnSpPr>
            <a:cxnSpLocks/>
          </p:cNvCxnSpPr>
          <p:nvPr/>
        </p:nvCxnSpPr>
        <p:spPr>
          <a:xfrm flipV="1">
            <a:off x="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03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50F03F5C-459D-9561-4486-26F371AB11AE}"/>
              </a:ext>
            </a:extLst>
          </p:cNvPr>
          <p:cNvSpPr/>
          <p:nvPr/>
        </p:nvSpPr>
        <p:spPr>
          <a:xfrm>
            <a:off x="1040386" y="190500"/>
            <a:ext cx="9397998" cy="17470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240F26-8C0C-850D-F760-6C5168D804A2}"/>
              </a:ext>
            </a:extLst>
          </p:cNvPr>
          <p:cNvSpPr/>
          <p:nvPr/>
        </p:nvSpPr>
        <p:spPr>
          <a:xfrm>
            <a:off x="0" y="2304579"/>
            <a:ext cx="12192000" cy="2285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A64840-785A-2A88-917B-552869A91027}"/>
              </a:ext>
            </a:extLst>
          </p:cNvPr>
          <p:cNvSpPr/>
          <p:nvPr/>
        </p:nvSpPr>
        <p:spPr>
          <a:xfrm>
            <a:off x="190500" y="190500"/>
            <a:ext cx="11811000" cy="6477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575AC262-8A4F-E4E0-7721-D42787F93E34}"/>
              </a:ext>
            </a:extLst>
          </p:cNvPr>
          <p:cNvSpPr/>
          <p:nvPr/>
        </p:nvSpPr>
        <p:spPr>
          <a:xfrm>
            <a:off x="1040386" y="291973"/>
            <a:ext cx="9397998" cy="6329725"/>
          </a:xfrm>
          <a:prstGeom prst="round2SameRect">
            <a:avLst>
              <a:gd name="adj1" fmla="val 0"/>
              <a:gd name="adj2" fmla="val 5238"/>
            </a:avLst>
          </a:pr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7200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490AB8-89C3-A08A-FE95-FE3D9132E247}"/>
              </a:ext>
            </a:extLst>
          </p:cNvPr>
          <p:cNvGrpSpPr/>
          <p:nvPr/>
        </p:nvGrpSpPr>
        <p:grpSpPr>
          <a:xfrm>
            <a:off x="10457507" y="3306522"/>
            <a:ext cx="1153525" cy="2632076"/>
            <a:chOff x="7765802" y="2312265"/>
            <a:chExt cx="1743127" cy="397741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575DB8D-2891-33EA-6A35-6E1E73453D6C}"/>
                </a:ext>
              </a:extLst>
            </p:cNvPr>
            <p:cNvSpPr/>
            <p:nvPr/>
          </p:nvSpPr>
          <p:spPr>
            <a:xfrm>
              <a:off x="7765802" y="5946242"/>
              <a:ext cx="1743127" cy="34343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920DD46-DE4C-0178-2A93-B6780A832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6116" y="2312265"/>
              <a:ext cx="1323850" cy="3882160"/>
            </a:xfrm>
            <a:prstGeom prst="rect">
              <a:avLst/>
            </a:prstGeom>
          </p:spPr>
        </p:pic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A3FFFB-F944-B917-9701-8AD4185750AF}"/>
              </a:ext>
            </a:extLst>
          </p:cNvPr>
          <p:cNvCxnSpPr/>
          <p:nvPr/>
        </p:nvCxnSpPr>
        <p:spPr>
          <a:xfrm>
            <a:off x="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C531AB-EA69-80F5-199C-158772B0C522}"/>
              </a:ext>
            </a:extLst>
          </p:cNvPr>
          <p:cNvCxnSpPr>
            <a:cxnSpLocks/>
          </p:cNvCxnSpPr>
          <p:nvPr/>
        </p:nvCxnSpPr>
        <p:spPr>
          <a:xfrm flipH="1">
            <a:off x="1174750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5870FD-DC66-4B7C-54D9-302169BFCAAD}"/>
              </a:ext>
            </a:extLst>
          </p:cNvPr>
          <p:cNvCxnSpPr>
            <a:cxnSpLocks/>
          </p:cNvCxnSpPr>
          <p:nvPr/>
        </p:nvCxnSpPr>
        <p:spPr>
          <a:xfrm flipH="1" flipV="1">
            <a:off x="1174750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17A963-E18E-21CD-84EC-9BA5DD228B45}"/>
              </a:ext>
            </a:extLst>
          </p:cNvPr>
          <p:cNvCxnSpPr>
            <a:cxnSpLocks/>
          </p:cNvCxnSpPr>
          <p:nvPr/>
        </p:nvCxnSpPr>
        <p:spPr>
          <a:xfrm flipV="1">
            <a:off x="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559B06D2-A834-E49B-3618-2688FA94E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386" y="282747"/>
            <a:ext cx="9397998" cy="14970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           NUMPY VS PANDAS          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3600" b="1" dirty="0">
                <a:solidFill>
                  <a:schemeClr val="bg1"/>
                </a:solidFill>
              </a:rPr>
              <a:t>NUMPY                          PANDAS      </a:t>
            </a:r>
            <a:endParaRPr lang="en-IN" sz="3600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1C926D8-5AD1-7D97-BDD5-CB754D5A1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0386" y="1825625"/>
            <a:ext cx="4793486" cy="43513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273239"/>
                </a:solidFill>
                <a:latin typeface="urw-din"/>
              </a:rPr>
              <a:t>When we have to work on 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Numerical data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, we prefer the NumPy module.</a:t>
            </a:r>
          </a:p>
          <a:p>
            <a:r>
              <a:rPr lang="en-US" sz="2000" dirty="0">
                <a:solidFill>
                  <a:srgbClr val="273239"/>
                </a:solidFill>
                <a:latin typeface="urw-din"/>
              </a:rPr>
              <a:t>Whereas the powerful tool of NumPy is 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Arrays.</a:t>
            </a:r>
          </a:p>
          <a:p>
            <a:r>
              <a:rPr lang="en-IN" sz="2000" dirty="0">
                <a:solidFill>
                  <a:srgbClr val="273239"/>
                </a:solidFill>
                <a:latin typeface="urw-din"/>
              </a:rPr>
              <a:t>NumPy is </a:t>
            </a:r>
            <a:r>
              <a:rPr lang="en-IN" sz="2000" b="1" dirty="0">
                <a:solidFill>
                  <a:srgbClr val="273239"/>
                </a:solidFill>
                <a:latin typeface="urw-din"/>
              </a:rPr>
              <a:t>memory efficient.</a:t>
            </a:r>
            <a:endParaRPr lang="en-US" sz="2000" b="1" dirty="0">
              <a:solidFill>
                <a:srgbClr val="273239"/>
              </a:solidFill>
              <a:latin typeface="urw-din"/>
            </a:endParaRPr>
          </a:p>
          <a:p>
            <a:r>
              <a:rPr lang="en-US" sz="2000" dirty="0">
                <a:solidFill>
                  <a:srgbClr val="273239"/>
                </a:solidFill>
                <a:latin typeface="urw-din"/>
              </a:rPr>
              <a:t>NumPy has a better performance when number of rows is 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50K or less.</a:t>
            </a:r>
          </a:p>
          <a:p>
            <a:r>
              <a:rPr lang="en-US" sz="2000" dirty="0">
                <a:solidFill>
                  <a:srgbClr val="273239"/>
                </a:solidFill>
                <a:latin typeface="urw-din"/>
              </a:rPr>
              <a:t>NumPy is capable of providing 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multi-dimensional arrays.</a:t>
            </a:r>
          </a:p>
          <a:p>
            <a:r>
              <a:rPr lang="en-US" sz="2000" dirty="0">
                <a:solidFill>
                  <a:srgbClr val="273239"/>
                </a:solidFill>
                <a:latin typeface="urw-din"/>
              </a:rPr>
              <a:t>Indexing of NumPy Arrays is 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very fast.</a:t>
            </a:r>
          </a:p>
          <a:p>
            <a:endParaRPr lang="en-US" sz="1400" b="1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US" sz="1400" b="1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US" sz="1400" b="1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US" sz="2000" dirty="0">
              <a:solidFill>
                <a:srgbClr val="273239"/>
              </a:solidFill>
              <a:latin typeface="urw-din"/>
            </a:endParaRP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A8A15F6-533F-75F6-EB5D-3B818EB2A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872" y="1825625"/>
            <a:ext cx="4604512" cy="458787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273239"/>
                </a:solidFill>
                <a:latin typeface="urw-din"/>
              </a:rPr>
              <a:t>When we have to work on 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Tabular data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, we prefer the pandas module.</a:t>
            </a:r>
          </a:p>
          <a:p>
            <a:r>
              <a:rPr lang="en-US" sz="2000" dirty="0">
                <a:solidFill>
                  <a:srgbClr val="273239"/>
                </a:solidFill>
                <a:latin typeface="urw-din"/>
              </a:rPr>
              <a:t>The powerful tools of pandas are 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Data frame and Series.</a:t>
            </a:r>
          </a:p>
          <a:p>
            <a:r>
              <a:rPr lang="en-IN" sz="2000" dirty="0">
                <a:solidFill>
                  <a:srgbClr val="273239"/>
                </a:solidFill>
                <a:latin typeface="urw-din"/>
              </a:rPr>
              <a:t>Pandas consume </a:t>
            </a:r>
            <a:r>
              <a:rPr lang="en-IN" sz="2000" b="1" dirty="0">
                <a:solidFill>
                  <a:srgbClr val="273239"/>
                </a:solidFill>
                <a:latin typeface="urw-din"/>
              </a:rPr>
              <a:t>more memory.</a:t>
            </a:r>
            <a:endParaRPr lang="en-US" sz="2000" b="1" dirty="0">
              <a:solidFill>
                <a:srgbClr val="273239"/>
              </a:solidFill>
              <a:latin typeface="urw-din"/>
            </a:endParaRPr>
          </a:p>
          <a:p>
            <a:r>
              <a:rPr lang="en-US" sz="2000" dirty="0">
                <a:solidFill>
                  <a:srgbClr val="273239"/>
                </a:solidFill>
                <a:latin typeface="urw-din"/>
              </a:rPr>
              <a:t>Pandas has a better performance when a number of rows is 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500K or more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.</a:t>
            </a:r>
          </a:p>
          <a:p>
            <a:r>
              <a:rPr lang="en-US" sz="2000" dirty="0">
                <a:solidFill>
                  <a:srgbClr val="273239"/>
                </a:solidFill>
                <a:latin typeface="urw-din"/>
              </a:rPr>
              <a:t>Pandas offer a have2d table object called 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DataFrame.</a:t>
            </a:r>
          </a:p>
          <a:p>
            <a:r>
              <a:rPr lang="en-US" sz="2000" dirty="0">
                <a:solidFill>
                  <a:srgbClr val="273239"/>
                </a:solidFill>
                <a:latin typeface="urw-din"/>
              </a:rPr>
              <a:t>Indexing of the pandas series is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 very slow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 as compared to NumPy arrays.</a:t>
            </a:r>
          </a:p>
        </p:txBody>
      </p:sp>
    </p:spTree>
    <p:extLst>
      <p:ext uri="{BB962C8B-B14F-4D97-AF65-F5344CB8AC3E}">
        <p14:creationId xmlns:p14="http://schemas.microsoft.com/office/powerpoint/2010/main" val="25113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EDD6DC9C-BE95-4037-DC39-01FC6BE03443}"/>
              </a:ext>
            </a:extLst>
          </p:cNvPr>
          <p:cNvSpPr/>
          <p:nvPr/>
        </p:nvSpPr>
        <p:spPr>
          <a:xfrm>
            <a:off x="1040386" y="190500"/>
            <a:ext cx="9397998" cy="17470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F7E6AE-0F9E-C69B-6D44-2369D4EF9849}"/>
              </a:ext>
            </a:extLst>
          </p:cNvPr>
          <p:cNvSpPr/>
          <p:nvPr/>
        </p:nvSpPr>
        <p:spPr>
          <a:xfrm>
            <a:off x="0" y="2304579"/>
            <a:ext cx="12192000" cy="2285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9E3000-9948-B890-C8D0-D42E102B7734}"/>
              </a:ext>
            </a:extLst>
          </p:cNvPr>
          <p:cNvSpPr/>
          <p:nvPr/>
        </p:nvSpPr>
        <p:spPr>
          <a:xfrm>
            <a:off x="190500" y="190500"/>
            <a:ext cx="11811000" cy="6477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A833DD09-5546-3E49-EABB-F6B7F80FB778}"/>
              </a:ext>
            </a:extLst>
          </p:cNvPr>
          <p:cNvSpPr/>
          <p:nvPr/>
        </p:nvSpPr>
        <p:spPr>
          <a:xfrm>
            <a:off x="1040386" y="291973"/>
            <a:ext cx="9397998" cy="6329725"/>
          </a:xfrm>
          <a:prstGeom prst="round2SameRect">
            <a:avLst>
              <a:gd name="adj1" fmla="val 0"/>
              <a:gd name="adj2" fmla="val 5238"/>
            </a:avLst>
          </a:pr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7200" dirty="0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A75751-57FB-A541-17E9-33E66BCD36C2}"/>
              </a:ext>
            </a:extLst>
          </p:cNvPr>
          <p:cNvGrpSpPr/>
          <p:nvPr/>
        </p:nvGrpSpPr>
        <p:grpSpPr>
          <a:xfrm>
            <a:off x="10457507" y="3306522"/>
            <a:ext cx="1153525" cy="2632076"/>
            <a:chOff x="7765802" y="2312265"/>
            <a:chExt cx="1743127" cy="397741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99DE378-4EC1-C65E-B240-64AF560591E5}"/>
                </a:ext>
              </a:extLst>
            </p:cNvPr>
            <p:cNvSpPr/>
            <p:nvPr/>
          </p:nvSpPr>
          <p:spPr>
            <a:xfrm>
              <a:off x="7765802" y="5946242"/>
              <a:ext cx="1743127" cy="34343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CB286C5-EE1B-EDD3-9DB2-1F3283C11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6116" y="2312265"/>
              <a:ext cx="1323850" cy="3882160"/>
            </a:xfrm>
            <a:prstGeom prst="rect">
              <a:avLst/>
            </a:prstGeom>
          </p:spPr>
        </p:pic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30FF78-A3C9-54FF-EDC1-5A3FE82AD44B}"/>
              </a:ext>
            </a:extLst>
          </p:cNvPr>
          <p:cNvCxnSpPr/>
          <p:nvPr/>
        </p:nvCxnSpPr>
        <p:spPr>
          <a:xfrm>
            <a:off x="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05E6E2-7234-46E8-0450-BE60FA44DDC7}"/>
              </a:ext>
            </a:extLst>
          </p:cNvPr>
          <p:cNvCxnSpPr>
            <a:cxnSpLocks/>
          </p:cNvCxnSpPr>
          <p:nvPr/>
        </p:nvCxnSpPr>
        <p:spPr>
          <a:xfrm flipH="1">
            <a:off x="1174750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FA1F22-9B6E-0488-01EB-2DBDFDA86DF9}"/>
              </a:ext>
            </a:extLst>
          </p:cNvPr>
          <p:cNvCxnSpPr>
            <a:cxnSpLocks/>
          </p:cNvCxnSpPr>
          <p:nvPr/>
        </p:nvCxnSpPr>
        <p:spPr>
          <a:xfrm flipH="1" flipV="1">
            <a:off x="1174750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E8A07A-E272-C072-88FC-B5856B14C27D}"/>
              </a:ext>
            </a:extLst>
          </p:cNvPr>
          <p:cNvCxnSpPr>
            <a:cxnSpLocks/>
          </p:cNvCxnSpPr>
          <p:nvPr/>
        </p:nvCxnSpPr>
        <p:spPr>
          <a:xfrm flipV="1">
            <a:off x="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2">
            <a:extLst>
              <a:ext uri="{FF2B5EF4-FFF2-40B4-BE49-F238E27FC236}">
                <a16:creationId xmlns:a16="http://schemas.microsoft.com/office/drawing/2014/main" id="{D542943B-26CD-11A8-96B2-730B0DD1FF27}"/>
              </a:ext>
            </a:extLst>
          </p:cNvPr>
          <p:cNvSpPr txBox="1">
            <a:spLocks/>
          </p:cNvSpPr>
          <p:nvPr/>
        </p:nvSpPr>
        <p:spPr>
          <a:xfrm>
            <a:off x="1040385" y="282747"/>
            <a:ext cx="9397997" cy="14970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   MATPLOTLIB VS SEABORN          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3600" b="1" dirty="0">
                <a:solidFill>
                  <a:schemeClr val="bg1"/>
                </a:solidFill>
              </a:rPr>
              <a:t>Matplotlib                          Seaborn    </a:t>
            </a:r>
            <a:endParaRPr lang="en-IN" sz="3600" dirty="0"/>
          </a:p>
        </p:txBody>
      </p:sp>
      <p:sp>
        <p:nvSpPr>
          <p:cNvPr id="41" name="Content Placeholder 28">
            <a:extLst>
              <a:ext uri="{FF2B5EF4-FFF2-40B4-BE49-F238E27FC236}">
                <a16:creationId xmlns:a16="http://schemas.microsoft.com/office/drawing/2014/main" id="{79B05E28-D8F9-796A-767C-84D815C84ED2}"/>
              </a:ext>
            </a:extLst>
          </p:cNvPr>
          <p:cNvSpPr txBox="1">
            <a:spLocks/>
          </p:cNvSpPr>
          <p:nvPr/>
        </p:nvSpPr>
        <p:spPr>
          <a:xfrm>
            <a:off x="1040386" y="1825625"/>
            <a:ext cx="4793486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273239"/>
                </a:solidFill>
                <a:latin typeface="urw-din"/>
              </a:rPr>
              <a:t>Matplotlib is utilized for making 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basic graphs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. Datasets are visualized with the help of bar graphs, histograms, lines and so on.</a:t>
            </a:r>
          </a:p>
          <a:p>
            <a:r>
              <a:rPr lang="en-US" sz="2000" dirty="0">
                <a:solidFill>
                  <a:srgbClr val="273239"/>
                </a:solidFill>
                <a:latin typeface="urw-din"/>
              </a:rPr>
              <a:t>Matplotlib</a:t>
            </a:r>
            <a:r>
              <a:rPr lang="en-IN" sz="2000" dirty="0">
                <a:solidFill>
                  <a:srgbClr val="273239"/>
                </a:solidFill>
                <a:latin typeface="urw-din"/>
              </a:rPr>
              <a:t> uses comparatively </a:t>
            </a:r>
            <a:r>
              <a:rPr lang="en-IN" sz="2000" b="1" dirty="0">
                <a:solidFill>
                  <a:srgbClr val="273239"/>
                </a:solidFill>
                <a:latin typeface="urw-din"/>
              </a:rPr>
              <a:t>complex </a:t>
            </a:r>
            <a:r>
              <a:rPr lang="en-IN" sz="2000" dirty="0">
                <a:solidFill>
                  <a:srgbClr val="273239"/>
                </a:solidFill>
                <a:latin typeface="urw-din"/>
              </a:rPr>
              <a:t>and </a:t>
            </a:r>
            <a:r>
              <a:rPr lang="en-IN" sz="2000" b="1" dirty="0">
                <a:solidFill>
                  <a:srgbClr val="273239"/>
                </a:solidFill>
                <a:latin typeface="urw-din"/>
              </a:rPr>
              <a:t>lengthy</a:t>
            </a:r>
            <a:r>
              <a:rPr lang="en-IN" sz="2000" dirty="0">
                <a:solidFill>
                  <a:srgbClr val="273239"/>
                </a:solidFill>
                <a:latin typeface="urw-din"/>
              </a:rPr>
              <a:t> syntax.</a:t>
            </a:r>
          </a:p>
          <a:p>
            <a:r>
              <a:rPr lang="en-US" sz="2100" dirty="0">
                <a:solidFill>
                  <a:srgbClr val="273239"/>
                </a:solidFill>
                <a:latin typeface="urw-din"/>
              </a:rPr>
              <a:t>Matplotlib is well connected with Numpy and Pandas and acts as a </a:t>
            </a:r>
            <a:r>
              <a:rPr lang="en-US" sz="2100" b="1" dirty="0">
                <a:solidFill>
                  <a:srgbClr val="273239"/>
                </a:solidFill>
                <a:latin typeface="urw-din"/>
              </a:rPr>
              <a:t>graphics package </a:t>
            </a:r>
            <a:r>
              <a:rPr lang="en-US" sz="2100" dirty="0">
                <a:solidFill>
                  <a:srgbClr val="273239"/>
                </a:solidFill>
                <a:latin typeface="urw-din"/>
              </a:rPr>
              <a:t>for data visualization in python. </a:t>
            </a:r>
            <a:endParaRPr lang="en-IN" sz="2100" dirty="0">
              <a:solidFill>
                <a:srgbClr val="273239"/>
              </a:solidFill>
              <a:latin typeface="urw-din"/>
            </a:endParaRPr>
          </a:p>
          <a:p>
            <a:r>
              <a:rPr lang="en-US" sz="2100" dirty="0">
                <a:solidFill>
                  <a:srgbClr val="273239"/>
                </a:solidFill>
                <a:latin typeface="urw-din"/>
              </a:rPr>
              <a:t>Matplotlib is a highly </a:t>
            </a:r>
            <a:r>
              <a:rPr lang="en-US" sz="2100" b="1" dirty="0">
                <a:solidFill>
                  <a:srgbClr val="273239"/>
                </a:solidFill>
                <a:latin typeface="urw-din"/>
              </a:rPr>
              <a:t>customized</a:t>
            </a:r>
            <a:r>
              <a:rPr lang="en-US" sz="2100" dirty="0">
                <a:solidFill>
                  <a:srgbClr val="273239"/>
                </a:solidFill>
                <a:latin typeface="urw-din"/>
              </a:rPr>
              <a:t> and </a:t>
            </a:r>
            <a:r>
              <a:rPr lang="en-US" sz="2100" b="1" dirty="0">
                <a:solidFill>
                  <a:srgbClr val="273239"/>
                </a:solidFill>
                <a:latin typeface="urw-din"/>
              </a:rPr>
              <a:t>robust</a:t>
            </a:r>
          </a:p>
          <a:p>
            <a:r>
              <a:rPr lang="en-US" sz="2000" dirty="0">
                <a:solidFill>
                  <a:srgbClr val="273239"/>
                </a:solidFill>
                <a:latin typeface="urw-din"/>
              </a:rPr>
              <a:t>Matplotlib plots various graphs using 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Pandas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 and 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Numpy</a:t>
            </a:r>
            <a:endParaRPr lang="en-US" sz="1400" b="1" dirty="0">
              <a:solidFill>
                <a:srgbClr val="273239"/>
              </a:solidFill>
              <a:latin typeface="urw-din"/>
            </a:endParaRPr>
          </a:p>
          <a:p>
            <a:endParaRPr lang="en-US" sz="1400" b="1" dirty="0">
              <a:solidFill>
                <a:srgbClr val="273239"/>
              </a:solidFill>
              <a:latin typeface="urw-din"/>
            </a:endParaRPr>
          </a:p>
          <a:p>
            <a:endParaRPr lang="en-US" sz="1400" b="1" dirty="0">
              <a:solidFill>
                <a:srgbClr val="273239"/>
              </a:solidFill>
              <a:latin typeface="urw-din"/>
            </a:endParaRPr>
          </a:p>
          <a:p>
            <a:endParaRPr lang="en-US" sz="2000" dirty="0">
              <a:solidFill>
                <a:srgbClr val="273239"/>
              </a:solidFill>
              <a:latin typeface="urw-din"/>
            </a:endParaRPr>
          </a:p>
        </p:txBody>
      </p:sp>
      <p:sp>
        <p:nvSpPr>
          <p:cNvPr id="42" name="Content Placeholder 29">
            <a:extLst>
              <a:ext uri="{FF2B5EF4-FFF2-40B4-BE49-F238E27FC236}">
                <a16:creationId xmlns:a16="http://schemas.microsoft.com/office/drawing/2014/main" id="{E1EDF6A8-DA40-C0AC-FFB1-A74823EDEF6E}"/>
              </a:ext>
            </a:extLst>
          </p:cNvPr>
          <p:cNvSpPr txBox="1">
            <a:spLocks/>
          </p:cNvSpPr>
          <p:nvPr/>
        </p:nvSpPr>
        <p:spPr>
          <a:xfrm>
            <a:off x="5833872" y="1825625"/>
            <a:ext cx="4604512" cy="45878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273239"/>
                </a:solidFill>
                <a:latin typeface="urw-din"/>
              </a:rPr>
              <a:t>Seaborn contains a number of patterns and plots for data visualization. It uses 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fascinating themes.</a:t>
            </a:r>
          </a:p>
          <a:p>
            <a:r>
              <a:rPr lang="en-US" sz="2000" dirty="0">
                <a:solidFill>
                  <a:srgbClr val="273239"/>
                </a:solidFill>
                <a:latin typeface="urw-din"/>
              </a:rPr>
              <a:t>Seaborn uses comparatively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simple 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syntax which is 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easier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 to learn and understand.</a:t>
            </a:r>
          </a:p>
          <a:p>
            <a:r>
              <a:rPr lang="en-US" sz="2000" dirty="0">
                <a:solidFill>
                  <a:srgbClr val="273239"/>
                </a:solidFill>
                <a:latin typeface="urw-din"/>
              </a:rPr>
              <a:t>Seaborn is more comfortable in handling Pandas 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data frames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. It uses basic sets of methods to provide 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beautiful 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graphics in python.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73239"/>
                </a:solidFill>
                <a:latin typeface="urw-din"/>
              </a:rPr>
              <a:t>Seaborn avoids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 overlapping 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of plots with the help of its 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default themes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73239"/>
                </a:solidFill>
                <a:latin typeface="urw-din"/>
              </a:rPr>
              <a:t>Seaborn is extended version of </a:t>
            </a:r>
            <a:r>
              <a:rPr lang="en-US" sz="2000" b="1" dirty="0">
                <a:solidFill>
                  <a:srgbClr val="273239"/>
                </a:solidFill>
                <a:latin typeface="urw-din"/>
              </a:rPr>
              <a:t>Matplotlib.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273239"/>
              </a:solidFill>
              <a:latin typeface="urw-din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273239"/>
              </a:solidFill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170865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7AFCAB4C-2D79-B89C-E08F-EBD4AA355469}"/>
              </a:ext>
            </a:extLst>
          </p:cNvPr>
          <p:cNvSpPr/>
          <p:nvPr/>
        </p:nvSpPr>
        <p:spPr>
          <a:xfrm>
            <a:off x="1040386" y="190500"/>
            <a:ext cx="9397998" cy="17470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76B45E-C8A5-D7D7-A388-94536BDF23F2}"/>
              </a:ext>
            </a:extLst>
          </p:cNvPr>
          <p:cNvSpPr/>
          <p:nvPr/>
        </p:nvSpPr>
        <p:spPr>
          <a:xfrm>
            <a:off x="0" y="2304579"/>
            <a:ext cx="12192000" cy="2285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FD171C-8289-01CB-6938-29B2C63F1E4D}"/>
              </a:ext>
            </a:extLst>
          </p:cNvPr>
          <p:cNvSpPr/>
          <p:nvPr/>
        </p:nvSpPr>
        <p:spPr>
          <a:xfrm>
            <a:off x="190500" y="190500"/>
            <a:ext cx="11811000" cy="6477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4D3D9FBB-A46B-CDFA-A1AA-317C84713820}"/>
              </a:ext>
            </a:extLst>
          </p:cNvPr>
          <p:cNvSpPr/>
          <p:nvPr/>
        </p:nvSpPr>
        <p:spPr>
          <a:xfrm>
            <a:off x="1040386" y="-92075"/>
            <a:ext cx="9397998" cy="6329725"/>
          </a:xfrm>
          <a:prstGeom prst="round2SameRect">
            <a:avLst>
              <a:gd name="adj1" fmla="val 0"/>
              <a:gd name="adj2" fmla="val 5238"/>
            </a:avLst>
          </a:pr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7200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8F4620-E3FB-BA42-54BD-1EE058B43D5F}"/>
              </a:ext>
            </a:extLst>
          </p:cNvPr>
          <p:cNvGrpSpPr/>
          <p:nvPr/>
        </p:nvGrpSpPr>
        <p:grpSpPr>
          <a:xfrm>
            <a:off x="10457507" y="3306522"/>
            <a:ext cx="1153525" cy="2632076"/>
            <a:chOff x="7765802" y="2312265"/>
            <a:chExt cx="1743127" cy="397741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2B88C06-9070-EAE8-35DD-D96641A4337B}"/>
                </a:ext>
              </a:extLst>
            </p:cNvPr>
            <p:cNvSpPr/>
            <p:nvPr/>
          </p:nvSpPr>
          <p:spPr>
            <a:xfrm>
              <a:off x="7765802" y="5946242"/>
              <a:ext cx="1743127" cy="34343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0CD2371-4805-0DCD-62EB-34D8B2D5D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6116" y="2312265"/>
              <a:ext cx="1323850" cy="3882160"/>
            </a:xfrm>
            <a:prstGeom prst="rect">
              <a:avLst/>
            </a:prstGeom>
          </p:spPr>
        </p:pic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BCDD1B-908A-CA66-6A1C-B13B20252D48}"/>
              </a:ext>
            </a:extLst>
          </p:cNvPr>
          <p:cNvCxnSpPr/>
          <p:nvPr/>
        </p:nvCxnSpPr>
        <p:spPr>
          <a:xfrm>
            <a:off x="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D0D78D-653E-BAD4-73C7-B5F6BECC3D42}"/>
              </a:ext>
            </a:extLst>
          </p:cNvPr>
          <p:cNvCxnSpPr>
            <a:cxnSpLocks/>
          </p:cNvCxnSpPr>
          <p:nvPr/>
        </p:nvCxnSpPr>
        <p:spPr>
          <a:xfrm flipH="1">
            <a:off x="1174750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500BC6-69FD-74AC-2464-51C31E34208F}"/>
              </a:ext>
            </a:extLst>
          </p:cNvPr>
          <p:cNvCxnSpPr>
            <a:cxnSpLocks/>
          </p:cNvCxnSpPr>
          <p:nvPr/>
        </p:nvCxnSpPr>
        <p:spPr>
          <a:xfrm flipH="1" flipV="1">
            <a:off x="1174750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5656B5-111B-82E0-D85E-AD5B0E4F11DA}"/>
              </a:ext>
            </a:extLst>
          </p:cNvPr>
          <p:cNvCxnSpPr>
            <a:cxnSpLocks/>
          </p:cNvCxnSpPr>
          <p:nvPr/>
        </p:nvCxnSpPr>
        <p:spPr>
          <a:xfrm flipV="1">
            <a:off x="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4C238A5E-ECFF-2AE5-1B48-A696B81198B4}"/>
              </a:ext>
            </a:extLst>
          </p:cNvPr>
          <p:cNvSpPr txBox="1">
            <a:spLocks/>
          </p:cNvSpPr>
          <p:nvPr/>
        </p:nvSpPr>
        <p:spPr>
          <a:xfrm>
            <a:off x="1040385" y="466680"/>
            <a:ext cx="5762751" cy="716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   Importing Libraries</a:t>
            </a:r>
            <a:endParaRPr lang="en-IN" sz="3600" dirty="0"/>
          </a:p>
        </p:txBody>
      </p:sp>
      <p:sp>
        <p:nvSpPr>
          <p:cNvPr id="14" name="Content Placeholder 28">
            <a:extLst>
              <a:ext uri="{FF2B5EF4-FFF2-40B4-BE49-F238E27FC236}">
                <a16:creationId xmlns:a16="http://schemas.microsoft.com/office/drawing/2014/main" id="{F4C165AF-5C12-32C8-9960-C44481441B71}"/>
              </a:ext>
            </a:extLst>
          </p:cNvPr>
          <p:cNvSpPr txBox="1">
            <a:spLocks/>
          </p:cNvSpPr>
          <p:nvPr/>
        </p:nvSpPr>
        <p:spPr>
          <a:xfrm>
            <a:off x="1040386" y="1825625"/>
            <a:ext cx="47934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273239"/>
              </a:solidFill>
              <a:latin typeface="urw-din"/>
            </a:endParaRPr>
          </a:p>
        </p:txBody>
      </p:sp>
      <p:sp>
        <p:nvSpPr>
          <p:cNvPr id="15" name="Content Placeholder 29">
            <a:extLst>
              <a:ext uri="{FF2B5EF4-FFF2-40B4-BE49-F238E27FC236}">
                <a16:creationId xmlns:a16="http://schemas.microsoft.com/office/drawing/2014/main" id="{DAE54248-BEF8-E55C-E7AF-EAFF466AE586}"/>
              </a:ext>
            </a:extLst>
          </p:cNvPr>
          <p:cNvSpPr txBox="1">
            <a:spLocks/>
          </p:cNvSpPr>
          <p:nvPr/>
        </p:nvSpPr>
        <p:spPr>
          <a:xfrm>
            <a:off x="5833872" y="1825625"/>
            <a:ext cx="4604512" cy="45878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000" dirty="0">
              <a:solidFill>
                <a:srgbClr val="273239"/>
              </a:solidFill>
              <a:latin typeface="urw-din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456A67-B5D9-1EBC-CE20-CF89E541A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36" y="2078685"/>
            <a:ext cx="6298284" cy="29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9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5FFF-DFD9-B0E1-6C82-34E3C799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68EF37DD-D255-E3CB-3D71-BD855709F492}"/>
              </a:ext>
            </a:extLst>
          </p:cNvPr>
          <p:cNvSpPr/>
          <p:nvPr/>
        </p:nvSpPr>
        <p:spPr>
          <a:xfrm>
            <a:off x="1040386" y="190500"/>
            <a:ext cx="9397998" cy="17470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0F6F6D-0044-77B0-3AC0-6C0CE4E14969}"/>
              </a:ext>
            </a:extLst>
          </p:cNvPr>
          <p:cNvSpPr/>
          <p:nvPr/>
        </p:nvSpPr>
        <p:spPr>
          <a:xfrm>
            <a:off x="0" y="2304579"/>
            <a:ext cx="12192000" cy="2285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03367E-F0BC-4B86-96FE-E225EF08A4A3}"/>
              </a:ext>
            </a:extLst>
          </p:cNvPr>
          <p:cNvSpPr/>
          <p:nvPr/>
        </p:nvSpPr>
        <p:spPr>
          <a:xfrm>
            <a:off x="190500" y="190500"/>
            <a:ext cx="11811000" cy="6477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7B14CCF2-F303-B40D-3D89-062C8293B8DF}"/>
              </a:ext>
            </a:extLst>
          </p:cNvPr>
          <p:cNvSpPr/>
          <p:nvPr/>
        </p:nvSpPr>
        <p:spPr>
          <a:xfrm>
            <a:off x="281122" y="209759"/>
            <a:ext cx="10811820" cy="6329725"/>
          </a:xfrm>
          <a:prstGeom prst="round2SameRect">
            <a:avLst>
              <a:gd name="adj1" fmla="val 0"/>
              <a:gd name="adj2" fmla="val 5238"/>
            </a:avLst>
          </a:pr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200"/>
              <a:t> </a:t>
            </a:r>
            <a:endParaRPr lang="en-US" sz="7200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0905FB-1A1D-8EB6-6FC9-0001A03DD546}"/>
              </a:ext>
            </a:extLst>
          </p:cNvPr>
          <p:cNvGrpSpPr/>
          <p:nvPr/>
        </p:nvGrpSpPr>
        <p:grpSpPr>
          <a:xfrm>
            <a:off x="10816225" y="3357145"/>
            <a:ext cx="1153525" cy="2632076"/>
            <a:chOff x="7765802" y="2312265"/>
            <a:chExt cx="1743127" cy="397741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B53A482-BF70-C17A-AE44-57B253078A6F}"/>
                </a:ext>
              </a:extLst>
            </p:cNvPr>
            <p:cNvSpPr/>
            <p:nvPr/>
          </p:nvSpPr>
          <p:spPr>
            <a:xfrm>
              <a:off x="7765802" y="5946242"/>
              <a:ext cx="1743127" cy="34343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213EA24-188A-98CD-EA39-EF512736F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6116" y="2312265"/>
              <a:ext cx="1323850" cy="3882160"/>
            </a:xfrm>
            <a:prstGeom prst="rect">
              <a:avLst/>
            </a:prstGeom>
          </p:spPr>
        </p:pic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2C0E55-6618-FF41-B84A-D2F787F94587}"/>
              </a:ext>
            </a:extLst>
          </p:cNvPr>
          <p:cNvCxnSpPr/>
          <p:nvPr/>
        </p:nvCxnSpPr>
        <p:spPr>
          <a:xfrm>
            <a:off x="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68900F-E555-7D4C-E0C6-2883057E520E}"/>
              </a:ext>
            </a:extLst>
          </p:cNvPr>
          <p:cNvCxnSpPr>
            <a:cxnSpLocks/>
          </p:cNvCxnSpPr>
          <p:nvPr/>
        </p:nvCxnSpPr>
        <p:spPr>
          <a:xfrm flipH="1">
            <a:off x="1174750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336D59-00B9-808D-A5EF-F1C22F960A28}"/>
              </a:ext>
            </a:extLst>
          </p:cNvPr>
          <p:cNvCxnSpPr>
            <a:cxnSpLocks/>
          </p:cNvCxnSpPr>
          <p:nvPr/>
        </p:nvCxnSpPr>
        <p:spPr>
          <a:xfrm flipH="1" flipV="1">
            <a:off x="1174750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3AE068-5F60-AB96-9769-978D0A70E4D0}"/>
              </a:ext>
            </a:extLst>
          </p:cNvPr>
          <p:cNvCxnSpPr>
            <a:cxnSpLocks/>
          </p:cNvCxnSpPr>
          <p:nvPr/>
        </p:nvCxnSpPr>
        <p:spPr>
          <a:xfrm flipV="1">
            <a:off x="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2">
            <a:extLst>
              <a:ext uri="{FF2B5EF4-FFF2-40B4-BE49-F238E27FC236}">
                <a16:creationId xmlns:a16="http://schemas.microsoft.com/office/drawing/2014/main" id="{1736365F-11CD-C13E-0A6B-53A388358D99}"/>
              </a:ext>
            </a:extLst>
          </p:cNvPr>
          <p:cNvSpPr txBox="1">
            <a:spLocks/>
          </p:cNvSpPr>
          <p:nvPr/>
        </p:nvSpPr>
        <p:spPr>
          <a:xfrm>
            <a:off x="576073" y="466680"/>
            <a:ext cx="3209543" cy="71657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</a:rPr>
              <a:t>Data Reading</a:t>
            </a:r>
            <a:endParaRPr lang="en-IN" sz="3600" dirty="0"/>
          </a:p>
        </p:txBody>
      </p:sp>
      <p:sp>
        <p:nvSpPr>
          <p:cNvPr id="15" name="Content Placeholder 28">
            <a:extLst>
              <a:ext uri="{FF2B5EF4-FFF2-40B4-BE49-F238E27FC236}">
                <a16:creationId xmlns:a16="http://schemas.microsoft.com/office/drawing/2014/main" id="{4B770788-8582-A327-EC25-1B7A65C5FB82}"/>
              </a:ext>
            </a:extLst>
          </p:cNvPr>
          <p:cNvSpPr txBox="1">
            <a:spLocks/>
          </p:cNvSpPr>
          <p:nvPr/>
        </p:nvSpPr>
        <p:spPr>
          <a:xfrm>
            <a:off x="1040386" y="1825625"/>
            <a:ext cx="47934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273239"/>
              </a:solidFill>
              <a:latin typeface="urw-din"/>
            </a:endParaRPr>
          </a:p>
        </p:txBody>
      </p:sp>
      <p:sp>
        <p:nvSpPr>
          <p:cNvPr id="16" name="Content Placeholder 29">
            <a:extLst>
              <a:ext uri="{FF2B5EF4-FFF2-40B4-BE49-F238E27FC236}">
                <a16:creationId xmlns:a16="http://schemas.microsoft.com/office/drawing/2014/main" id="{E0DC0130-7AB5-D1B2-6332-8F27F76A9D19}"/>
              </a:ext>
            </a:extLst>
          </p:cNvPr>
          <p:cNvSpPr txBox="1">
            <a:spLocks/>
          </p:cNvSpPr>
          <p:nvPr/>
        </p:nvSpPr>
        <p:spPr>
          <a:xfrm>
            <a:off x="5833872" y="1825625"/>
            <a:ext cx="4604512" cy="45878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000" dirty="0">
              <a:solidFill>
                <a:srgbClr val="273239"/>
              </a:solidFill>
              <a:latin typeface="urw-din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158B687-B274-C028-735A-61C33A978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1" y="1034164"/>
            <a:ext cx="5745988" cy="28315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323BC30-1DE8-78BB-B9B6-350D8D43D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19" y="1027906"/>
            <a:ext cx="4739093" cy="28195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310EC58-233C-EA31-C400-FDA4A2B33D40}"/>
              </a:ext>
            </a:extLst>
          </p:cNvPr>
          <p:cNvSpPr txBox="1"/>
          <p:nvPr/>
        </p:nvSpPr>
        <p:spPr>
          <a:xfrm>
            <a:off x="535122" y="3967604"/>
            <a:ext cx="58797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73239"/>
                </a:solidFill>
                <a:latin typeface="urw-din"/>
              </a:rPr>
              <a:t>Data is imported and showed at an random.</a:t>
            </a:r>
          </a:p>
          <a:p>
            <a:endParaRPr lang="en-IN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22B924-46B6-F9FD-2008-F53EE33A922B}"/>
              </a:ext>
            </a:extLst>
          </p:cNvPr>
          <p:cNvSpPr txBox="1"/>
          <p:nvPr/>
        </p:nvSpPr>
        <p:spPr>
          <a:xfrm flipH="1">
            <a:off x="6295719" y="4116754"/>
            <a:ext cx="47390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73239"/>
                </a:solidFill>
                <a:latin typeface="urw-din"/>
              </a:rPr>
              <a:t>All the date are converted into standard date format and also replacing of null with mean values.</a:t>
            </a:r>
          </a:p>
          <a:p>
            <a:r>
              <a:rPr lang="en-US" sz="2800" dirty="0"/>
              <a:t>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5288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BC3BEC72-28D0-70A4-3ECA-0A053BC7EE43}"/>
              </a:ext>
            </a:extLst>
          </p:cNvPr>
          <p:cNvSpPr/>
          <p:nvPr/>
        </p:nvSpPr>
        <p:spPr>
          <a:xfrm>
            <a:off x="1040386" y="190500"/>
            <a:ext cx="9397998" cy="17470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8FD73C-35CF-BCE4-76D4-E198C6CEE9F3}"/>
              </a:ext>
            </a:extLst>
          </p:cNvPr>
          <p:cNvSpPr/>
          <p:nvPr/>
        </p:nvSpPr>
        <p:spPr>
          <a:xfrm>
            <a:off x="0" y="2304579"/>
            <a:ext cx="12192000" cy="2285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260627-82A3-7286-CBA3-C1B1BCC3E01D}"/>
              </a:ext>
            </a:extLst>
          </p:cNvPr>
          <p:cNvSpPr/>
          <p:nvPr/>
        </p:nvSpPr>
        <p:spPr>
          <a:xfrm>
            <a:off x="190500" y="190500"/>
            <a:ext cx="11811000" cy="6477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EE37A5D7-E398-0B32-D18C-E0A0D1F29BEE}"/>
              </a:ext>
            </a:extLst>
          </p:cNvPr>
          <p:cNvSpPr/>
          <p:nvPr/>
        </p:nvSpPr>
        <p:spPr>
          <a:xfrm>
            <a:off x="444500" y="154088"/>
            <a:ext cx="11303000" cy="6329725"/>
          </a:xfrm>
          <a:prstGeom prst="round2SameRect">
            <a:avLst>
              <a:gd name="adj1" fmla="val 0"/>
              <a:gd name="adj2" fmla="val 5238"/>
            </a:avLst>
          </a:pr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7200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6ADF53-A90B-4246-D85A-CDBA524C3CC3}"/>
              </a:ext>
            </a:extLst>
          </p:cNvPr>
          <p:cNvGrpSpPr/>
          <p:nvPr/>
        </p:nvGrpSpPr>
        <p:grpSpPr>
          <a:xfrm>
            <a:off x="10556963" y="3312165"/>
            <a:ext cx="1153525" cy="2632076"/>
            <a:chOff x="7765802" y="2312265"/>
            <a:chExt cx="1743127" cy="397741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B38D1C0-0875-EAD8-4F02-4868B789D5B8}"/>
                </a:ext>
              </a:extLst>
            </p:cNvPr>
            <p:cNvSpPr/>
            <p:nvPr/>
          </p:nvSpPr>
          <p:spPr>
            <a:xfrm>
              <a:off x="7765802" y="5946242"/>
              <a:ext cx="1743127" cy="34343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0EF18BF-935B-1EC6-5310-5F421AE72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6116" y="2312265"/>
              <a:ext cx="1323850" cy="3882160"/>
            </a:xfrm>
            <a:prstGeom prst="rect">
              <a:avLst/>
            </a:prstGeom>
          </p:spPr>
        </p:pic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CAFAE-A1F6-2ADC-676F-7322A8A98AE6}"/>
              </a:ext>
            </a:extLst>
          </p:cNvPr>
          <p:cNvCxnSpPr/>
          <p:nvPr/>
        </p:nvCxnSpPr>
        <p:spPr>
          <a:xfrm>
            <a:off x="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99A27-8372-A9DF-4D3D-2B732C188F6B}"/>
              </a:ext>
            </a:extLst>
          </p:cNvPr>
          <p:cNvCxnSpPr>
            <a:cxnSpLocks/>
          </p:cNvCxnSpPr>
          <p:nvPr/>
        </p:nvCxnSpPr>
        <p:spPr>
          <a:xfrm flipH="1">
            <a:off x="11747500" y="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185749-060D-55A8-FE93-D756E20D0CDC}"/>
              </a:ext>
            </a:extLst>
          </p:cNvPr>
          <p:cNvCxnSpPr>
            <a:cxnSpLocks/>
          </p:cNvCxnSpPr>
          <p:nvPr/>
        </p:nvCxnSpPr>
        <p:spPr>
          <a:xfrm flipH="1" flipV="1">
            <a:off x="1174750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DED5BE-DDE0-586D-EE31-1CA99871100B}"/>
              </a:ext>
            </a:extLst>
          </p:cNvPr>
          <p:cNvCxnSpPr>
            <a:cxnSpLocks/>
          </p:cNvCxnSpPr>
          <p:nvPr/>
        </p:nvCxnSpPr>
        <p:spPr>
          <a:xfrm flipV="1">
            <a:off x="0" y="6413500"/>
            <a:ext cx="444500" cy="4445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9D9753A7-FE81-52B8-2776-5FFD8F5A8C6C}"/>
              </a:ext>
            </a:extLst>
          </p:cNvPr>
          <p:cNvSpPr txBox="1">
            <a:spLocks/>
          </p:cNvSpPr>
          <p:nvPr/>
        </p:nvSpPr>
        <p:spPr>
          <a:xfrm>
            <a:off x="1040385" y="282747"/>
            <a:ext cx="9397997" cy="13063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3600" dirty="0"/>
          </a:p>
        </p:txBody>
      </p:sp>
      <p:sp>
        <p:nvSpPr>
          <p:cNvPr id="14" name="Content Placeholder 28">
            <a:extLst>
              <a:ext uri="{FF2B5EF4-FFF2-40B4-BE49-F238E27FC236}">
                <a16:creationId xmlns:a16="http://schemas.microsoft.com/office/drawing/2014/main" id="{F6E55085-04A6-D83F-44E3-23F60E3383F3}"/>
              </a:ext>
            </a:extLst>
          </p:cNvPr>
          <p:cNvSpPr txBox="1">
            <a:spLocks/>
          </p:cNvSpPr>
          <p:nvPr/>
        </p:nvSpPr>
        <p:spPr>
          <a:xfrm>
            <a:off x="1040386" y="1825625"/>
            <a:ext cx="47934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273239"/>
              </a:solidFill>
              <a:latin typeface="urw-din"/>
            </a:endParaRPr>
          </a:p>
        </p:txBody>
      </p:sp>
      <p:sp>
        <p:nvSpPr>
          <p:cNvPr id="15" name="Content Placeholder 29">
            <a:extLst>
              <a:ext uri="{FF2B5EF4-FFF2-40B4-BE49-F238E27FC236}">
                <a16:creationId xmlns:a16="http://schemas.microsoft.com/office/drawing/2014/main" id="{EB497765-AFD4-DD8E-9F7B-2A4E88D784F7}"/>
              </a:ext>
            </a:extLst>
          </p:cNvPr>
          <p:cNvSpPr txBox="1">
            <a:spLocks/>
          </p:cNvSpPr>
          <p:nvPr/>
        </p:nvSpPr>
        <p:spPr>
          <a:xfrm>
            <a:off x="5833872" y="1825625"/>
            <a:ext cx="4604512" cy="45878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000" dirty="0">
              <a:solidFill>
                <a:srgbClr val="273239"/>
              </a:solidFill>
              <a:latin typeface="urw-din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4650830-0851-5D66-DC2A-CB33CC39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43928" cy="905891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 Visualization (Sales)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2D3FE21-02C6-2477-631D-27AFCB3DA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34" y="1067566"/>
            <a:ext cx="5432043" cy="23520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452CC8-400C-B39A-9186-289DAB066825}"/>
              </a:ext>
            </a:extLst>
          </p:cNvPr>
          <p:cNvSpPr txBox="1"/>
          <p:nvPr/>
        </p:nvSpPr>
        <p:spPr>
          <a:xfrm flipH="1">
            <a:off x="6087872" y="1219941"/>
            <a:ext cx="49881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73239"/>
                </a:solidFill>
                <a:latin typeface="urw-din"/>
              </a:rPr>
              <a:t>Which are the most selling products?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     1. Staples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     2. Cardinal Index Tab, Clear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     3. Eldon File Cart, Single Width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     4. Rogers File Cart, Single Width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     5. Stockwell Paper Clips, Assorted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73239"/>
              </a:solidFill>
              <a:latin typeface="urw-di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73239"/>
                </a:solidFill>
                <a:latin typeface="urw-din"/>
              </a:rPr>
              <a:t>Which are the Top 10 products by sales?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273239"/>
                </a:solidFill>
                <a:latin typeface="urw-din"/>
              </a:rPr>
              <a:t>     1. Apple Smart Phone, Full Size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273239"/>
                </a:solidFill>
                <a:latin typeface="urw-din"/>
              </a:rPr>
              <a:t>     2. Cisco Smart Phone, Full Size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273239"/>
                </a:solidFill>
                <a:latin typeface="urw-din"/>
              </a:rPr>
              <a:t>     3. Motorola Smart Phone, Full Size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273239"/>
                </a:solidFill>
                <a:latin typeface="urw-din"/>
              </a:rPr>
              <a:t>     4 .Nokia Smart Phone, Full Size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273239"/>
                </a:solidFill>
                <a:latin typeface="urw-din"/>
              </a:rPr>
              <a:t>     5. Canon image CLASS 2200 Advanced Copier                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273239"/>
                </a:solidFill>
                <a:latin typeface="urw-din"/>
              </a:rPr>
              <a:t>     6. Hon Executive Leather Armchair, Adjustable            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273239"/>
                </a:solidFill>
                <a:latin typeface="urw-din"/>
              </a:rPr>
              <a:t>     7. Office Star Executive Leather Armchair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273239"/>
                </a:solidFill>
                <a:latin typeface="urw-din"/>
              </a:rPr>
              <a:t>     8. Harbour Creations Executive Leather Armchair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273239"/>
                </a:solidFill>
                <a:latin typeface="urw-din"/>
              </a:rPr>
              <a:t>     9. Samsung Smart Phone, Cordless  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273239"/>
                </a:solidFill>
                <a:latin typeface="urw-din"/>
              </a:rPr>
              <a:t>   10. Samsung Smart Phone, VoIP 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273239"/>
              </a:solidFill>
              <a:latin typeface="urw-din"/>
            </a:endParaRPr>
          </a:p>
          <a:p>
            <a:pPr>
              <a:lnSpc>
                <a:spcPct val="100000"/>
              </a:lnSpc>
            </a:pPr>
            <a:endParaRPr lang="en-US" sz="1800" dirty="0">
              <a:solidFill>
                <a:srgbClr val="273239"/>
              </a:solidFill>
              <a:latin typeface="urw-din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1BBAB28-2EFA-3E49-1C4A-55F3E6FBE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7" y="3573669"/>
            <a:ext cx="5432044" cy="228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7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ustom 2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723</Words>
  <Application>Microsoft Office PowerPoint</Application>
  <PresentationFormat>Widescreen</PresentationFormat>
  <Paragraphs>182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Courier New</vt:lpstr>
      <vt:lpstr>Helvetica Neue</vt:lpstr>
      <vt:lpstr>Roboto</vt:lpstr>
      <vt:lpstr>Segoe UI</vt:lpstr>
      <vt:lpstr>urw-din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              NUMPY VS PANDAS                NUMPY                          PANDAS      </vt:lpstr>
      <vt:lpstr>PowerPoint Presentation</vt:lpstr>
      <vt:lpstr>PowerPoint Presentation</vt:lpstr>
      <vt:lpstr>PowerPoint Presentation</vt:lpstr>
      <vt:lpstr>Data Visualization (Sales)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trisnawanugroho</dc:creator>
  <cp:lastModifiedBy>Ankit Dahate</cp:lastModifiedBy>
  <cp:revision>44</cp:revision>
  <dcterms:created xsi:type="dcterms:W3CDTF">2019-02-11T09:56:27Z</dcterms:created>
  <dcterms:modified xsi:type="dcterms:W3CDTF">2023-01-09T20:35:46Z</dcterms:modified>
</cp:coreProperties>
</file>