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7" r:id="rId5"/>
    <p:sldId id="259" r:id="rId6"/>
    <p:sldId id="261" r:id="rId7"/>
    <p:sldId id="290" r:id="rId8"/>
    <p:sldId id="262" r:id="rId9"/>
    <p:sldId id="264" r:id="rId10"/>
    <p:sldId id="296" r:id="rId11"/>
    <p:sldId id="263" r:id="rId12"/>
    <p:sldId id="295" r:id="rId13"/>
    <p:sldId id="292" r:id="rId14"/>
    <p:sldId id="293" r:id="rId15"/>
    <p:sldId id="294" r:id="rId16"/>
    <p:sldId id="287" r:id="rId17"/>
    <p:sldId id="283"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C9F9E-11DF-6827-523B-54A43E908D90}" v="141" dt="2023-05-02T23:03:09.025"/>
    <p1510:client id="{3E8BDCFA-B084-DA00-0F99-F4C07BE51BF8}" v="2" dt="2023-05-02T23:05:16.923"/>
    <p1510:client id="{42632E9D-82C1-4B35-8FA5-6C779E568447}" v="118" dt="2023-05-03T00:49:36.857"/>
    <p1510:client id="{7648008C-B8C4-486B-9C16-1827C8C3B89E}" v="2795" dt="2023-05-03T01:47:40.227"/>
    <p1510:client id="{8546199D-AC4E-2D8C-F6C0-7191161E2BD4}" v="2" dt="2023-05-02T23:05:54.773"/>
    <p1510:client id="{919DD69E-4044-778E-5FA9-CCBE15565644}" v="33" dt="2023-05-03T01:33:48.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01346-81F5-4330-BA81-2FD1208F87DE}"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33CEADEE-9DBD-405E-8D1B-68E9ACEBDA3C}">
      <dgm:prSet/>
      <dgm:spPr/>
      <dgm:t>
        <a:bodyPr/>
        <a:lstStyle/>
        <a:p>
          <a:r>
            <a:rPr lang="en-US" b="0" i="0"/>
            <a:t>Records with null values in the relevant fields were removed</a:t>
          </a:r>
          <a:endParaRPr lang="en-US"/>
        </a:p>
      </dgm:t>
    </dgm:pt>
    <dgm:pt modelId="{924B8018-F461-4AC8-B043-3DB033BBC0BB}" type="parTrans" cxnId="{3976D920-5EF3-45D9-80FA-7FF36D77958C}">
      <dgm:prSet/>
      <dgm:spPr/>
      <dgm:t>
        <a:bodyPr/>
        <a:lstStyle/>
        <a:p>
          <a:endParaRPr lang="en-US"/>
        </a:p>
      </dgm:t>
    </dgm:pt>
    <dgm:pt modelId="{575E9FC8-DE72-4403-8E55-A3C63164D2CB}" type="sibTrans" cxnId="{3976D920-5EF3-45D9-80FA-7FF36D77958C}">
      <dgm:prSet/>
      <dgm:spPr/>
      <dgm:t>
        <a:bodyPr/>
        <a:lstStyle/>
        <a:p>
          <a:endParaRPr lang="en-US"/>
        </a:p>
      </dgm:t>
    </dgm:pt>
    <dgm:pt modelId="{4FECE2B0-F9B8-49DD-BD49-FA74243D2EB4}">
      <dgm:prSet/>
      <dgm:spPr/>
      <dgm:t>
        <a:bodyPr/>
        <a:lstStyle/>
        <a:p>
          <a:r>
            <a:rPr lang="en-US" b="0" i="0"/>
            <a:t>The distribution of this data is highly skewed, so to fix that problem, up to 20,000 records were randomly sampled from each class rather than utilizing the full dataset</a:t>
          </a:r>
          <a:endParaRPr lang="en-US"/>
        </a:p>
      </dgm:t>
    </dgm:pt>
    <dgm:pt modelId="{BBBF1189-4E7A-4248-BFBF-38A4B27B5CE5}" type="parTrans" cxnId="{B586978A-9BB3-467F-B9BC-4167423A9D3D}">
      <dgm:prSet/>
      <dgm:spPr/>
      <dgm:t>
        <a:bodyPr/>
        <a:lstStyle/>
        <a:p>
          <a:endParaRPr lang="en-US"/>
        </a:p>
      </dgm:t>
    </dgm:pt>
    <dgm:pt modelId="{6DCA1AB7-349F-4C9D-AE85-A3E34688E4CC}" type="sibTrans" cxnId="{B586978A-9BB3-467F-B9BC-4167423A9D3D}">
      <dgm:prSet/>
      <dgm:spPr/>
      <dgm:t>
        <a:bodyPr/>
        <a:lstStyle/>
        <a:p>
          <a:endParaRPr lang="en-US"/>
        </a:p>
      </dgm:t>
    </dgm:pt>
    <dgm:pt modelId="{C7A8F624-0D0E-49F0-B1A4-93668D9630C9}">
      <dgm:prSet/>
      <dgm:spPr/>
      <dgm:t>
        <a:bodyPr/>
        <a:lstStyle/>
        <a:p>
          <a:r>
            <a:rPr lang="en-US"/>
            <a:t>Standard tokenization and preprocessing was used: all characters were set to lower case, punctuation was removed, English stop words were removed</a:t>
          </a:r>
        </a:p>
      </dgm:t>
    </dgm:pt>
    <dgm:pt modelId="{A57B2225-A990-42FE-BF0D-05FFECC0611E}" type="parTrans" cxnId="{BA5B7AA0-3E57-4098-A7BC-0100CD0245C5}">
      <dgm:prSet/>
      <dgm:spPr/>
      <dgm:t>
        <a:bodyPr/>
        <a:lstStyle/>
        <a:p>
          <a:endParaRPr lang="en-US"/>
        </a:p>
      </dgm:t>
    </dgm:pt>
    <dgm:pt modelId="{54AFA089-F52C-44D7-A534-1335FD951B5D}" type="sibTrans" cxnId="{BA5B7AA0-3E57-4098-A7BC-0100CD0245C5}">
      <dgm:prSet/>
      <dgm:spPr/>
      <dgm:t>
        <a:bodyPr/>
        <a:lstStyle/>
        <a:p>
          <a:endParaRPr lang="en-US"/>
        </a:p>
      </dgm:t>
    </dgm:pt>
    <dgm:pt modelId="{0FFC6FEA-46C1-4E0E-A6D8-52604F28038B}">
      <dgm:prSet/>
      <dgm:spPr/>
      <dgm:t>
        <a:bodyPr/>
        <a:lstStyle/>
        <a:p>
          <a:r>
            <a:rPr lang="en-US"/>
            <a:t>The</a:t>
          </a:r>
          <a:r>
            <a:rPr lang="en-US" baseline="0"/>
            <a:t> preprocessed text was converted to numerical data through TF-IDF with 500 features</a:t>
          </a:r>
          <a:endParaRPr lang="en-US"/>
        </a:p>
      </dgm:t>
    </dgm:pt>
    <dgm:pt modelId="{9088388D-F32B-433A-BCC0-30137ABBB005}" type="parTrans" cxnId="{CCFA98C9-53DB-4102-85CC-AD8D755B07D3}">
      <dgm:prSet/>
      <dgm:spPr/>
      <dgm:t>
        <a:bodyPr/>
        <a:lstStyle/>
        <a:p>
          <a:endParaRPr lang="en-US"/>
        </a:p>
      </dgm:t>
    </dgm:pt>
    <dgm:pt modelId="{3D88CED5-D1C7-4587-8DF3-223BD4C8E26D}" type="sibTrans" cxnId="{CCFA98C9-53DB-4102-85CC-AD8D755B07D3}">
      <dgm:prSet/>
      <dgm:spPr/>
      <dgm:t>
        <a:bodyPr/>
        <a:lstStyle/>
        <a:p>
          <a:endParaRPr lang="en-US"/>
        </a:p>
      </dgm:t>
    </dgm:pt>
    <dgm:pt modelId="{D258B74A-5BA2-124F-85F0-09A28A46626F}" type="pres">
      <dgm:prSet presAssocID="{8CE01346-81F5-4330-BA81-2FD1208F87DE}" presName="vert0" presStyleCnt="0">
        <dgm:presLayoutVars>
          <dgm:dir/>
          <dgm:animOne val="branch"/>
          <dgm:animLvl val="lvl"/>
        </dgm:presLayoutVars>
      </dgm:prSet>
      <dgm:spPr/>
    </dgm:pt>
    <dgm:pt modelId="{C82FC018-C3F9-5948-AD29-713ABDE0900D}" type="pres">
      <dgm:prSet presAssocID="{33CEADEE-9DBD-405E-8D1B-68E9ACEBDA3C}" presName="thickLine" presStyleLbl="alignNode1" presStyleIdx="0" presStyleCnt="4"/>
      <dgm:spPr/>
    </dgm:pt>
    <dgm:pt modelId="{0F2494E6-EC00-A845-B483-36EC96E32762}" type="pres">
      <dgm:prSet presAssocID="{33CEADEE-9DBD-405E-8D1B-68E9ACEBDA3C}" presName="horz1" presStyleCnt="0"/>
      <dgm:spPr/>
    </dgm:pt>
    <dgm:pt modelId="{9A82442C-B77C-9B4D-9271-D2D062393E69}" type="pres">
      <dgm:prSet presAssocID="{33CEADEE-9DBD-405E-8D1B-68E9ACEBDA3C}" presName="tx1" presStyleLbl="revTx" presStyleIdx="0" presStyleCnt="4"/>
      <dgm:spPr/>
    </dgm:pt>
    <dgm:pt modelId="{94369AAA-4175-B24A-8708-665E7B3D4842}" type="pres">
      <dgm:prSet presAssocID="{33CEADEE-9DBD-405E-8D1B-68E9ACEBDA3C}" presName="vert1" presStyleCnt="0"/>
      <dgm:spPr/>
    </dgm:pt>
    <dgm:pt modelId="{0B9B5983-CB30-414B-BBC9-E2B8412039EA}" type="pres">
      <dgm:prSet presAssocID="{4FECE2B0-F9B8-49DD-BD49-FA74243D2EB4}" presName="thickLine" presStyleLbl="alignNode1" presStyleIdx="1" presStyleCnt="4"/>
      <dgm:spPr/>
    </dgm:pt>
    <dgm:pt modelId="{056781E2-21D1-B040-9761-C74A1BDF0AEF}" type="pres">
      <dgm:prSet presAssocID="{4FECE2B0-F9B8-49DD-BD49-FA74243D2EB4}" presName="horz1" presStyleCnt="0"/>
      <dgm:spPr/>
    </dgm:pt>
    <dgm:pt modelId="{9DCC2960-1BE4-2044-B7B0-37998C53E5FF}" type="pres">
      <dgm:prSet presAssocID="{4FECE2B0-F9B8-49DD-BD49-FA74243D2EB4}" presName="tx1" presStyleLbl="revTx" presStyleIdx="1" presStyleCnt="4"/>
      <dgm:spPr/>
    </dgm:pt>
    <dgm:pt modelId="{67764E8A-D0A2-CF4C-8812-F03D227EAF8A}" type="pres">
      <dgm:prSet presAssocID="{4FECE2B0-F9B8-49DD-BD49-FA74243D2EB4}" presName="vert1" presStyleCnt="0"/>
      <dgm:spPr/>
    </dgm:pt>
    <dgm:pt modelId="{35E82A22-4C76-DA4B-9F91-4296DA4150DA}" type="pres">
      <dgm:prSet presAssocID="{C7A8F624-0D0E-49F0-B1A4-93668D9630C9}" presName="thickLine" presStyleLbl="alignNode1" presStyleIdx="2" presStyleCnt="4"/>
      <dgm:spPr/>
    </dgm:pt>
    <dgm:pt modelId="{E6260868-B90C-F74C-B3BC-C7E068537055}" type="pres">
      <dgm:prSet presAssocID="{C7A8F624-0D0E-49F0-B1A4-93668D9630C9}" presName="horz1" presStyleCnt="0"/>
      <dgm:spPr/>
    </dgm:pt>
    <dgm:pt modelId="{94859B6A-CE44-784A-88A0-0ECA58EE3AD0}" type="pres">
      <dgm:prSet presAssocID="{C7A8F624-0D0E-49F0-B1A4-93668D9630C9}" presName="tx1" presStyleLbl="revTx" presStyleIdx="2" presStyleCnt="4"/>
      <dgm:spPr/>
    </dgm:pt>
    <dgm:pt modelId="{7BF98EDE-BF22-8A4E-BA07-830E0DF2D152}" type="pres">
      <dgm:prSet presAssocID="{C7A8F624-0D0E-49F0-B1A4-93668D9630C9}" presName="vert1" presStyleCnt="0"/>
      <dgm:spPr/>
    </dgm:pt>
    <dgm:pt modelId="{CEDD3860-1D3D-E94F-A452-2B9EA169B8D9}" type="pres">
      <dgm:prSet presAssocID="{0FFC6FEA-46C1-4E0E-A6D8-52604F28038B}" presName="thickLine" presStyleLbl="alignNode1" presStyleIdx="3" presStyleCnt="4"/>
      <dgm:spPr/>
    </dgm:pt>
    <dgm:pt modelId="{81FF3856-55D6-4C44-82B6-BDF3E6FEA2ED}" type="pres">
      <dgm:prSet presAssocID="{0FFC6FEA-46C1-4E0E-A6D8-52604F28038B}" presName="horz1" presStyleCnt="0"/>
      <dgm:spPr/>
    </dgm:pt>
    <dgm:pt modelId="{9E8DFB9D-5F69-9C4F-AF04-C5B974BB8521}" type="pres">
      <dgm:prSet presAssocID="{0FFC6FEA-46C1-4E0E-A6D8-52604F28038B}" presName="tx1" presStyleLbl="revTx" presStyleIdx="3" presStyleCnt="4"/>
      <dgm:spPr/>
    </dgm:pt>
    <dgm:pt modelId="{D6FA6E5F-57BD-7142-ACB1-C4582E88C417}" type="pres">
      <dgm:prSet presAssocID="{0FFC6FEA-46C1-4E0E-A6D8-52604F28038B}" presName="vert1" presStyleCnt="0"/>
      <dgm:spPr/>
    </dgm:pt>
  </dgm:ptLst>
  <dgm:cxnLst>
    <dgm:cxn modelId="{3976D920-5EF3-45D9-80FA-7FF36D77958C}" srcId="{8CE01346-81F5-4330-BA81-2FD1208F87DE}" destId="{33CEADEE-9DBD-405E-8D1B-68E9ACEBDA3C}" srcOrd="0" destOrd="0" parTransId="{924B8018-F461-4AC8-B043-3DB033BBC0BB}" sibTransId="{575E9FC8-DE72-4403-8E55-A3C63164D2CB}"/>
    <dgm:cxn modelId="{A5B50565-DF2D-C84C-B710-04082BAFFDC5}" type="presOf" srcId="{4FECE2B0-F9B8-49DD-BD49-FA74243D2EB4}" destId="{9DCC2960-1BE4-2044-B7B0-37998C53E5FF}" srcOrd="0" destOrd="0" presId="urn:microsoft.com/office/officeart/2008/layout/LinedList"/>
    <dgm:cxn modelId="{797B7373-CC04-1E42-97E9-F70CEDEBC762}" type="presOf" srcId="{33CEADEE-9DBD-405E-8D1B-68E9ACEBDA3C}" destId="{9A82442C-B77C-9B4D-9271-D2D062393E69}" srcOrd="0" destOrd="0" presId="urn:microsoft.com/office/officeart/2008/layout/LinedList"/>
    <dgm:cxn modelId="{87BE8382-0FDA-1449-BDE5-42D401DC065A}" type="presOf" srcId="{8CE01346-81F5-4330-BA81-2FD1208F87DE}" destId="{D258B74A-5BA2-124F-85F0-09A28A46626F}" srcOrd="0" destOrd="0" presId="urn:microsoft.com/office/officeart/2008/layout/LinedList"/>
    <dgm:cxn modelId="{B586978A-9BB3-467F-B9BC-4167423A9D3D}" srcId="{8CE01346-81F5-4330-BA81-2FD1208F87DE}" destId="{4FECE2B0-F9B8-49DD-BD49-FA74243D2EB4}" srcOrd="1" destOrd="0" parTransId="{BBBF1189-4E7A-4248-BFBF-38A4B27B5CE5}" sibTransId="{6DCA1AB7-349F-4C9D-AE85-A3E34688E4CC}"/>
    <dgm:cxn modelId="{BA5B7AA0-3E57-4098-A7BC-0100CD0245C5}" srcId="{8CE01346-81F5-4330-BA81-2FD1208F87DE}" destId="{C7A8F624-0D0E-49F0-B1A4-93668D9630C9}" srcOrd="2" destOrd="0" parTransId="{A57B2225-A990-42FE-BF0D-05FFECC0611E}" sibTransId="{54AFA089-F52C-44D7-A534-1335FD951B5D}"/>
    <dgm:cxn modelId="{CCFA98C9-53DB-4102-85CC-AD8D755B07D3}" srcId="{8CE01346-81F5-4330-BA81-2FD1208F87DE}" destId="{0FFC6FEA-46C1-4E0E-A6D8-52604F28038B}" srcOrd="3" destOrd="0" parTransId="{9088388D-F32B-433A-BCC0-30137ABBB005}" sibTransId="{3D88CED5-D1C7-4587-8DF3-223BD4C8E26D}"/>
    <dgm:cxn modelId="{598F61CA-B3BE-3E49-A36F-DCB2A4BD79FB}" type="presOf" srcId="{C7A8F624-0D0E-49F0-B1A4-93668D9630C9}" destId="{94859B6A-CE44-784A-88A0-0ECA58EE3AD0}" srcOrd="0" destOrd="0" presId="urn:microsoft.com/office/officeart/2008/layout/LinedList"/>
    <dgm:cxn modelId="{178D5DEC-3289-1C40-8C89-1B303137E486}" type="presOf" srcId="{0FFC6FEA-46C1-4E0E-A6D8-52604F28038B}" destId="{9E8DFB9D-5F69-9C4F-AF04-C5B974BB8521}" srcOrd="0" destOrd="0" presId="urn:microsoft.com/office/officeart/2008/layout/LinedList"/>
    <dgm:cxn modelId="{5B8F3A22-9573-9F40-A1B7-069BFC1F8F1E}" type="presParOf" srcId="{D258B74A-5BA2-124F-85F0-09A28A46626F}" destId="{C82FC018-C3F9-5948-AD29-713ABDE0900D}" srcOrd="0" destOrd="0" presId="urn:microsoft.com/office/officeart/2008/layout/LinedList"/>
    <dgm:cxn modelId="{06617FAF-E8D9-0143-B430-ABBC09B66944}" type="presParOf" srcId="{D258B74A-5BA2-124F-85F0-09A28A46626F}" destId="{0F2494E6-EC00-A845-B483-36EC96E32762}" srcOrd="1" destOrd="0" presId="urn:microsoft.com/office/officeart/2008/layout/LinedList"/>
    <dgm:cxn modelId="{5962DE3B-6718-BF4E-9E8E-B880E158B212}" type="presParOf" srcId="{0F2494E6-EC00-A845-B483-36EC96E32762}" destId="{9A82442C-B77C-9B4D-9271-D2D062393E69}" srcOrd="0" destOrd="0" presId="urn:microsoft.com/office/officeart/2008/layout/LinedList"/>
    <dgm:cxn modelId="{F9F08CFA-3CA8-D649-8FD6-28638F351FBB}" type="presParOf" srcId="{0F2494E6-EC00-A845-B483-36EC96E32762}" destId="{94369AAA-4175-B24A-8708-665E7B3D4842}" srcOrd="1" destOrd="0" presId="urn:microsoft.com/office/officeart/2008/layout/LinedList"/>
    <dgm:cxn modelId="{924E3DB5-62CD-C642-939A-42B8505481A4}" type="presParOf" srcId="{D258B74A-5BA2-124F-85F0-09A28A46626F}" destId="{0B9B5983-CB30-414B-BBC9-E2B8412039EA}" srcOrd="2" destOrd="0" presId="urn:microsoft.com/office/officeart/2008/layout/LinedList"/>
    <dgm:cxn modelId="{6FC3557F-06F0-4F47-B1AA-360E0C6C6CE8}" type="presParOf" srcId="{D258B74A-5BA2-124F-85F0-09A28A46626F}" destId="{056781E2-21D1-B040-9761-C74A1BDF0AEF}" srcOrd="3" destOrd="0" presId="urn:microsoft.com/office/officeart/2008/layout/LinedList"/>
    <dgm:cxn modelId="{E61FE32B-40DB-EA46-87C2-8ED9D9D1A751}" type="presParOf" srcId="{056781E2-21D1-B040-9761-C74A1BDF0AEF}" destId="{9DCC2960-1BE4-2044-B7B0-37998C53E5FF}" srcOrd="0" destOrd="0" presId="urn:microsoft.com/office/officeart/2008/layout/LinedList"/>
    <dgm:cxn modelId="{9393425C-28C5-6648-B674-8D45194A24CB}" type="presParOf" srcId="{056781E2-21D1-B040-9761-C74A1BDF0AEF}" destId="{67764E8A-D0A2-CF4C-8812-F03D227EAF8A}" srcOrd="1" destOrd="0" presId="urn:microsoft.com/office/officeart/2008/layout/LinedList"/>
    <dgm:cxn modelId="{72936FCF-C623-AD42-8185-874E5708B6FB}" type="presParOf" srcId="{D258B74A-5BA2-124F-85F0-09A28A46626F}" destId="{35E82A22-4C76-DA4B-9F91-4296DA4150DA}" srcOrd="4" destOrd="0" presId="urn:microsoft.com/office/officeart/2008/layout/LinedList"/>
    <dgm:cxn modelId="{7D202FCC-2BA6-B043-AEC0-B92175B7C464}" type="presParOf" srcId="{D258B74A-5BA2-124F-85F0-09A28A46626F}" destId="{E6260868-B90C-F74C-B3BC-C7E068537055}" srcOrd="5" destOrd="0" presId="urn:microsoft.com/office/officeart/2008/layout/LinedList"/>
    <dgm:cxn modelId="{AC19521F-A3A0-2D4D-A3BC-CB32AE073D9C}" type="presParOf" srcId="{E6260868-B90C-F74C-B3BC-C7E068537055}" destId="{94859B6A-CE44-784A-88A0-0ECA58EE3AD0}" srcOrd="0" destOrd="0" presId="urn:microsoft.com/office/officeart/2008/layout/LinedList"/>
    <dgm:cxn modelId="{41CBA624-F2DF-3845-92F7-184794177B99}" type="presParOf" srcId="{E6260868-B90C-F74C-B3BC-C7E068537055}" destId="{7BF98EDE-BF22-8A4E-BA07-830E0DF2D152}" srcOrd="1" destOrd="0" presId="urn:microsoft.com/office/officeart/2008/layout/LinedList"/>
    <dgm:cxn modelId="{4B2AD251-95EE-FE44-B06A-6488961C2250}" type="presParOf" srcId="{D258B74A-5BA2-124F-85F0-09A28A46626F}" destId="{CEDD3860-1D3D-E94F-A452-2B9EA169B8D9}" srcOrd="6" destOrd="0" presId="urn:microsoft.com/office/officeart/2008/layout/LinedList"/>
    <dgm:cxn modelId="{381BA32B-3C1C-3745-80E1-9EB6D1372D15}" type="presParOf" srcId="{D258B74A-5BA2-124F-85F0-09A28A46626F}" destId="{81FF3856-55D6-4C44-82B6-BDF3E6FEA2ED}" srcOrd="7" destOrd="0" presId="urn:microsoft.com/office/officeart/2008/layout/LinedList"/>
    <dgm:cxn modelId="{6FF573B6-7B50-EB43-B3BB-2E8BF2775E27}" type="presParOf" srcId="{81FF3856-55D6-4C44-82B6-BDF3E6FEA2ED}" destId="{9E8DFB9D-5F69-9C4F-AF04-C5B974BB8521}" srcOrd="0" destOrd="0" presId="urn:microsoft.com/office/officeart/2008/layout/LinedList"/>
    <dgm:cxn modelId="{44FC51A9-B23E-C94E-A8F7-2E8ADD59C331}" type="presParOf" srcId="{81FF3856-55D6-4C44-82B6-BDF3E6FEA2ED}" destId="{D6FA6E5F-57BD-7142-ACB1-C4582E88C41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C018-C3F9-5948-AD29-713ABDE0900D}">
      <dsp:nvSpPr>
        <dsp:cNvPr id="0" name=""/>
        <dsp:cNvSpPr/>
      </dsp:nvSpPr>
      <dsp:spPr>
        <a:xfrm>
          <a:off x="0" y="0"/>
          <a:ext cx="57446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82442C-B77C-9B4D-9271-D2D062393E69}">
      <dsp:nvSpPr>
        <dsp:cNvPr id="0" name=""/>
        <dsp:cNvSpPr/>
      </dsp:nvSpPr>
      <dsp:spPr>
        <a:xfrm>
          <a:off x="0" y="0"/>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Records with null values in the relevant fields were removed</a:t>
          </a:r>
          <a:endParaRPr lang="en-US" sz="1800" kern="1200"/>
        </a:p>
      </dsp:txBody>
      <dsp:txXfrm>
        <a:off x="0" y="0"/>
        <a:ext cx="5744684" cy="1181568"/>
      </dsp:txXfrm>
    </dsp:sp>
    <dsp:sp modelId="{0B9B5983-CB30-414B-BBC9-E2B8412039EA}">
      <dsp:nvSpPr>
        <dsp:cNvPr id="0" name=""/>
        <dsp:cNvSpPr/>
      </dsp:nvSpPr>
      <dsp:spPr>
        <a:xfrm>
          <a:off x="0" y="1181568"/>
          <a:ext cx="57446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DCC2960-1BE4-2044-B7B0-37998C53E5FF}">
      <dsp:nvSpPr>
        <dsp:cNvPr id="0" name=""/>
        <dsp:cNvSpPr/>
      </dsp:nvSpPr>
      <dsp:spPr>
        <a:xfrm>
          <a:off x="0" y="1181568"/>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The distribution of this data is highly skewed, so to fix that problem, up to 20,000 records were randomly sampled from each class rather than utilizing the full dataset</a:t>
          </a:r>
          <a:endParaRPr lang="en-US" sz="1800" kern="1200"/>
        </a:p>
      </dsp:txBody>
      <dsp:txXfrm>
        <a:off x="0" y="1181568"/>
        <a:ext cx="5744684" cy="1181568"/>
      </dsp:txXfrm>
    </dsp:sp>
    <dsp:sp modelId="{35E82A22-4C76-DA4B-9F91-4296DA4150DA}">
      <dsp:nvSpPr>
        <dsp:cNvPr id="0" name=""/>
        <dsp:cNvSpPr/>
      </dsp:nvSpPr>
      <dsp:spPr>
        <a:xfrm>
          <a:off x="0" y="2363137"/>
          <a:ext cx="57446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4859B6A-CE44-784A-88A0-0ECA58EE3AD0}">
      <dsp:nvSpPr>
        <dsp:cNvPr id="0" name=""/>
        <dsp:cNvSpPr/>
      </dsp:nvSpPr>
      <dsp:spPr>
        <a:xfrm>
          <a:off x="0" y="2363137"/>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Standard tokenization and preprocessing was used: all characters were set to lower case, punctuation was removed, English stop words were removed</a:t>
          </a:r>
        </a:p>
      </dsp:txBody>
      <dsp:txXfrm>
        <a:off x="0" y="2363137"/>
        <a:ext cx="5744684" cy="1181568"/>
      </dsp:txXfrm>
    </dsp:sp>
    <dsp:sp modelId="{CEDD3860-1D3D-E94F-A452-2B9EA169B8D9}">
      <dsp:nvSpPr>
        <dsp:cNvPr id="0" name=""/>
        <dsp:cNvSpPr/>
      </dsp:nvSpPr>
      <dsp:spPr>
        <a:xfrm>
          <a:off x="0" y="3544706"/>
          <a:ext cx="57446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E8DFB9D-5F69-9C4F-AF04-C5B974BB8521}">
      <dsp:nvSpPr>
        <dsp:cNvPr id="0" name=""/>
        <dsp:cNvSpPr/>
      </dsp:nvSpPr>
      <dsp:spPr>
        <a:xfrm>
          <a:off x="0" y="3544706"/>
          <a:ext cx="5744684"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a:t>
          </a:r>
          <a:r>
            <a:rPr lang="en-US" sz="1800" kern="1200" baseline="0"/>
            <a:t> preprocessed text was converted to numerical data through TF-IDF with 500 features</a:t>
          </a:r>
          <a:endParaRPr lang="en-US" sz="1800" kern="1200"/>
        </a:p>
      </dsp:txBody>
      <dsp:txXfrm>
        <a:off x="0" y="3544706"/>
        <a:ext cx="5744684" cy="11815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7F159-88EF-0641-B853-5B7C1E9D8301}"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26A5B-4133-664A-A228-66D4BC81EC0A}" type="slidenum">
              <a:rPr lang="en-US" smtClean="0"/>
              <a:t>‹#›</a:t>
            </a:fld>
            <a:endParaRPr lang="en-US"/>
          </a:p>
        </p:txBody>
      </p:sp>
    </p:spTree>
    <p:extLst>
      <p:ext uri="{BB962C8B-B14F-4D97-AF65-F5344CB8AC3E}">
        <p14:creationId xmlns:p14="http://schemas.microsoft.com/office/powerpoint/2010/main" val="386754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3811e9c3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23811e9c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54dd7cce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54dd7cce0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1254dd7cce0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254dd7cce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254dd7cce0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a:t>As mentioned last slide, records with null values were removed from the dataset, leaving us with just under 1.3 million rows</a:t>
            </a:r>
          </a:p>
          <a:p>
            <a:pPr marL="171450" lvl="0" indent="-171450" algn="l" rtl="0">
              <a:spcBef>
                <a:spcPts val="0"/>
              </a:spcBef>
              <a:spcAft>
                <a:spcPts val="0"/>
              </a:spcAft>
              <a:buFont typeface="Arial" panose="020B0604020202020204" pitchFamily="34" charset="0"/>
              <a:buChar char="•"/>
            </a:pPr>
            <a:r>
              <a:rPr lang="en-US"/>
              <a:t>The distribution of these entries is highly skewed, which makes the data difficult to work with.</a:t>
            </a:r>
          </a:p>
          <a:p>
            <a:pPr marL="171450" lvl="0" indent="-171450" algn="l" rtl="0">
              <a:spcBef>
                <a:spcPts val="0"/>
              </a:spcBef>
              <a:spcAft>
                <a:spcPts val="0"/>
              </a:spcAft>
              <a:buFont typeface="Arial" panose="020B0604020202020204" pitchFamily="34" charset="0"/>
              <a:buChar char="•"/>
            </a:pPr>
            <a:r>
              <a:rPr lang="en-US"/>
              <a:t>In order to remedy this problem, 20,000 records were randomly sampled from each class where applicable. This left us with about 250,000 to use in our analysis</a:t>
            </a:r>
          </a:p>
          <a:p>
            <a:pPr marL="171450" lvl="0" indent="-171450" algn="l" rtl="0">
              <a:spcBef>
                <a:spcPts val="0"/>
              </a:spcBef>
              <a:spcAft>
                <a:spcPts val="0"/>
              </a:spcAft>
              <a:buFont typeface="Arial" panose="020B0604020202020204" pitchFamily="34" charset="0"/>
              <a:buChar char="•"/>
            </a:pPr>
            <a:r>
              <a:rPr lang="en-US"/>
              <a:t>We used standard tokenization and preprocessing steps: making the text lower case, removing punctuation, removing stop words, etc.</a:t>
            </a:r>
          </a:p>
          <a:p>
            <a:pPr marL="171450" lvl="0" indent="-171450" algn="l" rtl="0">
              <a:spcBef>
                <a:spcPts val="0"/>
              </a:spcBef>
              <a:spcAft>
                <a:spcPts val="0"/>
              </a:spcAft>
              <a:buFont typeface="Arial" panose="020B0604020202020204" pitchFamily="34" charset="0"/>
              <a:buChar char="•"/>
            </a:pPr>
            <a:r>
              <a:rPr lang="en-US"/>
              <a:t>We used TF-IDF to convert the text to numerical data, and we settled on using the top 500 tokens to represent the complaints</a:t>
            </a:r>
            <a:endParaRPr/>
          </a:p>
        </p:txBody>
      </p:sp>
      <p:sp>
        <p:nvSpPr>
          <p:cNvPr id="215" name="Google Shape;215;g1254dd7cce0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54dd7cce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54dd7cce0_0_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 this is the distribution of the data before any preprocessing steps. As you can see, the credit reporting class dominates the dataset, while some others like Virtual currency have relatively few records</a:t>
            </a:r>
            <a:endParaRPr/>
          </a:p>
        </p:txBody>
      </p:sp>
      <p:sp>
        <p:nvSpPr>
          <p:cNvPr id="232" name="Google Shape;232;g1254dd7cce0_0_1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54dd7cce0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54dd7cce0_0_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After we sample the data, our dataset is much cleaner. Though more work can be done to make it more uniform, through </a:t>
            </a:r>
            <a:r>
              <a:rPr lang="en-US" err="1"/>
              <a:t>upsampling</a:t>
            </a:r>
            <a:r>
              <a:rPr lang="en-US"/>
              <a:t> and other techniques, this was good enough for us to move forward.</a:t>
            </a:r>
            <a:endParaRPr/>
          </a:p>
        </p:txBody>
      </p:sp>
      <p:sp>
        <p:nvSpPr>
          <p:cNvPr id="232" name="Google Shape;232;g1254dd7cce0_0_1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68491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3811e9c34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Here are a few examples of the TF-IDF features after taking the mean with respect to each class.</a:t>
            </a:r>
          </a:p>
          <a:p>
            <a:pPr marL="0" lvl="0" indent="0" algn="l" rtl="0">
              <a:spcBef>
                <a:spcPts val="0"/>
              </a:spcBef>
              <a:spcAft>
                <a:spcPts val="0"/>
              </a:spcAft>
              <a:buNone/>
            </a:pPr>
            <a:r>
              <a:rPr lang="en-US"/>
              <a:t>The word credit receives a higher score for credit-related products, like credit card and credit reporting, while it receives a low score for other products.</a:t>
            </a:r>
          </a:p>
          <a:p>
            <a:pPr marL="0" lvl="0" indent="0" algn="l" rtl="0">
              <a:spcBef>
                <a:spcPts val="0"/>
              </a:spcBef>
              <a:spcAft>
                <a:spcPts val="0"/>
              </a:spcAft>
              <a:buNone/>
            </a:pPr>
            <a:r>
              <a:rPr lang="en-US"/>
              <a:t>Similarly, the word Loan has very low scores for credit card and prepaid card, but a higher score for student loans.</a:t>
            </a:r>
          </a:p>
          <a:p>
            <a:pPr marL="0" lvl="0" indent="0" algn="l" rtl="0">
              <a:spcBef>
                <a:spcPts val="0"/>
              </a:spcBef>
              <a:spcAft>
                <a:spcPts val="0"/>
              </a:spcAft>
              <a:buNone/>
            </a:pPr>
            <a:r>
              <a:rPr lang="en-US"/>
              <a:t>This shows us that our feature extraction procedure was good.</a:t>
            </a:r>
            <a:endParaRPr/>
          </a:p>
        </p:txBody>
      </p:sp>
      <p:sp>
        <p:nvSpPr>
          <p:cNvPr id="223" name="Google Shape;223;g123811e9c3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BD2B-38D0-B42C-4C3A-D3C0C0D44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97D181-6578-735D-9A45-F7F6F0197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675647-A4D1-46C6-E1B3-5939EDED8BE7}"/>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5FDB2FDD-1E81-B344-6F5D-FDEC56439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A2EC9-9BD3-4390-589C-AFFA5E0654A7}"/>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153637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EF15-8338-C180-F738-3A9A1F21F6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BF4B6-19B1-9B24-DB43-2097539536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D343E-6CE3-DA7C-D0C1-E3FF5986320F}"/>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00E77C07-ADD6-CAA9-3B9D-689F0BC90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D502C-A732-1E87-6151-7013BFED7DCF}"/>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300543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357F9-3509-1719-5E32-061C4966D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1C9358-1BAF-ACC5-B99B-EE116B3352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44EC3-DF89-E4C9-294D-98F871DE345A}"/>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57A7F6D1-EC60-B55A-9B9E-7788ED83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7130E-FD9D-EE6C-7D17-438BF741C02A}"/>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49592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0"/>
        <p:cNvGrpSpPr/>
        <p:nvPr/>
      </p:nvGrpSpPr>
      <p:grpSpPr>
        <a:xfrm>
          <a:off x="0" y="0"/>
          <a:ext cx="0" cy="0"/>
          <a:chOff x="0" y="0"/>
          <a:chExt cx="0" cy="0"/>
        </a:xfrm>
      </p:grpSpPr>
      <p:pic>
        <p:nvPicPr>
          <p:cNvPr id="11" name="Google Shape;11;p2" descr="shield.png"/>
          <p:cNvPicPr preferRelativeResize="0"/>
          <p:nvPr/>
        </p:nvPicPr>
        <p:blipFill rotWithShape="1">
          <a:blip r:embed="rId2">
            <a:alphaModFix/>
          </a:blip>
          <a:srcRect/>
          <a:stretch/>
        </p:blipFill>
        <p:spPr>
          <a:xfrm>
            <a:off x="5236085" y="1170132"/>
            <a:ext cx="6955916" cy="5687868"/>
          </a:xfrm>
          <a:prstGeom prst="rect">
            <a:avLst/>
          </a:prstGeom>
          <a:noFill/>
          <a:ln>
            <a:noFill/>
          </a:ln>
        </p:spPr>
      </p:pic>
      <p:sp>
        <p:nvSpPr>
          <p:cNvPr id="12" name="Google Shape;12;p2"/>
          <p:cNvSpPr txBox="1">
            <a:spLocks noGrp="1"/>
          </p:cNvSpPr>
          <p:nvPr>
            <p:ph type="body" idx="1"/>
          </p:nvPr>
        </p:nvSpPr>
        <p:spPr>
          <a:xfrm>
            <a:off x="165101" y="3534870"/>
            <a:ext cx="5104155"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body" idx="2"/>
          </p:nvPr>
        </p:nvSpPr>
        <p:spPr>
          <a:xfrm>
            <a:off x="165101" y="1725706"/>
            <a:ext cx="6667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body" idx="3"/>
          </p:nvPr>
        </p:nvSpPr>
        <p:spPr>
          <a:xfrm>
            <a:off x="154519" y="4898572"/>
            <a:ext cx="5126851"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Google Shape;15;p2"/>
          <p:cNvGrpSpPr/>
          <p:nvPr/>
        </p:nvGrpSpPr>
        <p:grpSpPr>
          <a:xfrm>
            <a:off x="0" y="6419356"/>
            <a:ext cx="12192000" cy="438645"/>
            <a:chOff x="0" y="4172975"/>
            <a:chExt cx="9144000" cy="438645"/>
          </a:xfrm>
        </p:grpSpPr>
        <p:cxnSp>
          <p:nvCxnSpPr>
            <p:cNvPr id="16" name="Google Shape;16;p2"/>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 name="Google Shape;17;p2"/>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8" name="Google Shape;18;p2"/>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 name="Google Shape;19;p2"/>
          <p:cNvGrpSpPr/>
          <p:nvPr/>
        </p:nvGrpSpPr>
        <p:grpSpPr>
          <a:xfrm>
            <a:off x="0" y="12208"/>
            <a:ext cx="12192000" cy="557"/>
            <a:chOff x="0" y="12207"/>
            <a:chExt cx="9144000" cy="557"/>
          </a:xfrm>
        </p:grpSpPr>
        <p:cxnSp>
          <p:nvCxnSpPr>
            <p:cNvPr id="20" name="Google Shape;20;p2"/>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21" name="Google Shape;21;p2"/>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22" name="Google Shape;22;p2" descr="top-logo.png"/>
          <p:cNvPicPr preferRelativeResize="0"/>
          <p:nvPr/>
        </p:nvPicPr>
        <p:blipFill rotWithShape="1">
          <a:blip r:embed="rId3">
            <a:alphaModFix/>
          </a:blip>
          <a:srcRect/>
          <a:stretch/>
        </p:blipFill>
        <p:spPr>
          <a:xfrm>
            <a:off x="325967" y="-6350"/>
            <a:ext cx="3064933" cy="1306365"/>
          </a:xfrm>
          <a:prstGeom prst="rect">
            <a:avLst/>
          </a:prstGeom>
          <a:noFill/>
          <a:ln>
            <a:noFill/>
          </a:ln>
        </p:spPr>
      </p:pic>
    </p:spTree>
    <p:extLst>
      <p:ext uri="{BB962C8B-B14F-4D97-AF65-F5344CB8AC3E}">
        <p14:creationId xmlns:p14="http://schemas.microsoft.com/office/powerpoint/2010/main" val="1827388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24"/>
        <p:cNvGrpSpPr/>
        <p:nvPr/>
      </p:nvGrpSpPr>
      <p:grpSpPr>
        <a:xfrm>
          <a:off x="0" y="0"/>
          <a:ext cx="0" cy="0"/>
          <a:chOff x="0" y="0"/>
          <a:chExt cx="0" cy="0"/>
        </a:xfrm>
      </p:grpSpPr>
      <p:sp>
        <p:nvSpPr>
          <p:cNvPr id="125" name="Google Shape;125;p11"/>
          <p:cNvSpPr txBox="1">
            <a:spLocks noGrp="1"/>
          </p:cNvSpPr>
          <p:nvPr>
            <p:ph type="body" idx="1"/>
          </p:nvPr>
        </p:nvSpPr>
        <p:spPr>
          <a:xfrm>
            <a:off x="302684" y="1709351"/>
            <a:ext cx="11588749"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6" name="Google Shape;126;p11"/>
          <p:cNvSpPr txBox="1">
            <a:spLocks noGrp="1"/>
          </p:cNvSpPr>
          <p:nvPr>
            <p:ph type="sldNum" idx="12"/>
          </p:nvPr>
        </p:nvSpPr>
        <p:spPr>
          <a:xfrm>
            <a:off x="11395136" y="6460941"/>
            <a:ext cx="63549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127" name="Google Shape;127;p11"/>
          <p:cNvSpPr txBox="1">
            <a:spLocks noGrp="1"/>
          </p:cNvSpPr>
          <p:nvPr>
            <p:ph type="title"/>
          </p:nvPr>
        </p:nvSpPr>
        <p:spPr>
          <a:xfrm>
            <a:off x="302684" y="418354"/>
            <a:ext cx="9737787"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11"/>
          <p:cNvSpPr txBox="1">
            <a:spLocks noGrp="1"/>
          </p:cNvSpPr>
          <p:nvPr>
            <p:ph type="body" idx="2"/>
          </p:nvPr>
        </p:nvSpPr>
        <p:spPr>
          <a:xfrm>
            <a:off x="302684" y="1006103"/>
            <a:ext cx="11588749"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51620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156"/>
        <p:cNvGrpSpPr/>
        <p:nvPr/>
      </p:nvGrpSpPr>
      <p:grpSpPr>
        <a:xfrm>
          <a:off x="0" y="0"/>
          <a:ext cx="0" cy="0"/>
          <a:chOff x="0" y="0"/>
          <a:chExt cx="0" cy="0"/>
        </a:xfrm>
      </p:grpSpPr>
      <p:grpSp>
        <p:nvGrpSpPr>
          <p:cNvPr id="157" name="Google Shape;157;p18"/>
          <p:cNvGrpSpPr/>
          <p:nvPr/>
        </p:nvGrpSpPr>
        <p:grpSpPr>
          <a:xfrm>
            <a:off x="0" y="5245112"/>
            <a:ext cx="12192000" cy="1612889"/>
            <a:chOff x="-1276426" y="5245111"/>
            <a:chExt cx="9144000" cy="1612889"/>
          </a:xfrm>
        </p:grpSpPr>
        <p:cxnSp>
          <p:nvCxnSpPr>
            <p:cNvPr id="158" name="Google Shape;158;p18"/>
            <p:cNvCxnSpPr/>
            <p:nvPr/>
          </p:nvCxnSpPr>
          <p:spPr>
            <a:xfrm>
              <a:off x="4822622" y="524511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59" name="Google Shape;159;p18"/>
            <p:cNvCxnSpPr/>
            <p:nvPr/>
          </p:nvCxnSpPr>
          <p:spPr>
            <a:xfrm>
              <a:off x="-1276426" y="5245668"/>
              <a:ext cx="6099048" cy="0"/>
            </a:xfrm>
            <a:prstGeom prst="straightConnector1">
              <a:avLst/>
            </a:prstGeom>
            <a:noFill/>
            <a:ln w="50800" cap="flat" cmpd="sng">
              <a:solidFill>
                <a:srgbClr val="0F787D"/>
              </a:solidFill>
              <a:prstDash val="solid"/>
              <a:round/>
              <a:headEnd type="none" w="sm" len="sm"/>
              <a:tailEnd type="none" w="sm" len="sm"/>
            </a:ln>
          </p:spPr>
        </p:cxnSp>
        <p:sp>
          <p:nvSpPr>
            <p:cNvPr id="160" name="Google Shape;160;p18"/>
            <p:cNvSpPr/>
            <p:nvPr/>
          </p:nvSpPr>
          <p:spPr>
            <a:xfrm>
              <a:off x="-1276426" y="5272276"/>
              <a:ext cx="9144000" cy="158572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1" name="Google Shape;161;p18"/>
          <p:cNvSpPr txBox="1">
            <a:spLocks noGrp="1"/>
          </p:cNvSpPr>
          <p:nvPr>
            <p:ph type="subTitle" idx="1"/>
          </p:nvPr>
        </p:nvSpPr>
        <p:spPr>
          <a:xfrm>
            <a:off x="1828800" y="5240939"/>
            <a:ext cx="8534400" cy="1298388"/>
          </a:xfrm>
          <a:prstGeom prst="rect">
            <a:avLst/>
          </a:prstGeom>
          <a:noFill/>
          <a:ln>
            <a:noFill/>
          </a:ln>
        </p:spPr>
        <p:txBody>
          <a:bodyPr spcFirstLastPara="1" wrap="square" lIns="91425" tIns="45700" rIns="91425" bIns="45700" anchor="ctr" anchorCtr="0">
            <a:noAutofit/>
          </a:bodyPr>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162" name="Google Shape;162;p18" descr="Stevens-Secondary-PMSColor-R.png"/>
          <p:cNvPicPr preferRelativeResize="0"/>
          <p:nvPr/>
        </p:nvPicPr>
        <p:blipFill rotWithShape="1">
          <a:blip r:embed="rId2">
            <a:alphaModFix/>
          </a:blip>
          <a:srcRect/>
          <a:stretch/>
        </p:blipFill>
        <p:spPr>
          <a:xfrm>
            <a:off x="3740571" y="678405"/>
            <a:ext cx="4725731" cy="3028003"/>
          </a:xfrm>
          <a:prstGeom prst="rect">
            <a:avLst/>
          </a:prstGeom>
          <a:noFill/>
          <a:ln>
            <a:noFill/>
          </a:ln>
        </p:spPr>
      </p:pic>
      <p:pic>
        <p:nvPicPr>
          <p:cNvPr id="163" name="Google Shape;163;p18"/>
          <p:cNvPicPr preferRelativeResize="0"/>
          <p:nvPr/>
        </p:nvPicPr>
        <p:blipFill rotWithShape="1">
          <a:blip r:embed="rId3">
            <a:alphaModFix/>
          </a:blip>
          <a:srcRect/>
          <a:stretch/>
        </p:blipFill>
        <p:spPr>
          <a:xfrm>
            <a:off x="4470400" y="4263995"/>
            <a:ext cx="3251200" cy="368300"/>
          </a:xfrm>
          <a:prstGeom prst="rect">
            <a:avLst/>
          </a:prstGeom>
          <a:noFill/>
          <a:ln>
            <a:noFill/>
          </a:ln>
        </p:spPr>
      </p:pic>
    </p:spTree>
    <p:extLst>
      <p:ext uri="{BB962C8B-B14F-4D97-AF65-F5344CB8AC3E}">
        <p14:creationId xmlns:p14="http://schemas.microsoft.com/office/powerpoint/2010/main" val="68366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5A2A-50A5-CAAB-3FA8-E18D7723B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643C66-BF85-70B3-05DC-E447F8F6E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8CE9E-DB2A-D697-EC41-D9395E2E978F}"/>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4DCC9D64-04F0-54B8-F8BE-49FAC772F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D689C-1ECF-90D0-D1CD-C828900ECE8A}"/>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187310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29ED-B80B-19DE-0C9C-B18C2DFFA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D41687-BAFB-C3E6-3477-4F909A398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8C4D0-A834-5848-FC4B-5BBB68E3D7CB}"/>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F016C964-39E9-0D1D-C850-8BDC56618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89F31-C982-E6D9-8A74-6DD4DF2D9072}"/>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25570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0154-87F5-C868-B763-872525019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133A0-AB32-CBF2-5B84-6009C30004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E94EC-3D20-0E8B-10F7-FEC92FC94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833036-3D7E-23DE-006E-12700B15F2C4}"/>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6" name="Footer Placeholder 5">
            <a:extLst>
              <a:ext uri="{FF2B5EF4-FFF2-40B4-BE49-F238E27FC236}">
                <a16:creationId xmlns:a16="http://schemas.microsoft.com/office/drawing/2014/main" id="{4BD492A9-448A-7322-2256-F31E0EC9B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B6E4B-8723-00D5-31CF-044BF03AD010}"/>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329722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759F-F580-F640-841D-B631E79B8E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4593A-B7A8-5298-76E2-AA7F01698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B4DC8-B3ED-8C02-2FCD-314501C66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FC35E-5D54-B4DC-166F-85F54190FB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253950-135F-313F-F771-6503F554E3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AD9F72-5246-F559-6808-2F6838AEFB68}"/>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8" name="Footer Placeholder 7">
            <a:extLst>
              <a:ext uri="{FF2B5EF4-FFF2-40B4-BE49-F238E27FC236}">
                <a16:creationId xmlns:a16="http://schemas.microsoft.com/office/drawing/2014/main" id="{B703EA99-7C55-1FED-7EDE-4D91118221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1FC329-D8FA-31EC-C644-7A7B270BD42C}"/>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13373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3CD1-7D6D-CDCC-305D-E1CED0961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F0EC2-46BD-0A91-0007-429552767931}"/>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4" name="Footer Placeholder 3">
            <a:extLst>
              <a:ext uri="{FF2B5EF4-FFF2-40B4-BE49-F238E27FC236}">
                <a16:creationId xmlns:a16="http://schemas.microsoft.com/office/drawing/2014/main" id="{A08CFFF5-5E4B-867C-BA01-1BBEF79949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E80F5-65CB-A04E-1E37-F31C7A2849C6}"/>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193860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D33FC-1DE5-28FC-FCE1-7D2A1C83F774}"/>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3" name="Footer Placeholder 2">
            <a:extLst>
              <a:ext uri="{FF2B5EF4-FFF2-40B4-BE49-F238E27FC236}">
                <a16:creationId xmlns:a16="http://schemas.microsoft.com/office/drawing/2014/main" id="{9A216D07-64FB-B6C1-A5CE-EFD79168F4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5BAC12-5476-937D-3350-4B1003EB67AF}"/>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398697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4B4B-FCD5-BC74-11E4-966A16E32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C68F07-CA23-9A49-A79A-FBAEB0CE2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741119-F1D3-0456-5D7F-D20EF8A78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616F7-EAD5-B8DB-B0B7-C1D99154C54E}"/>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6" name="Footer Placeholder 5">
            <a:extLst>
              <a:ext uri="{FF2B5EF4-FFF2-40B4-BE49-F238E27FC236}">
                <a16:creationId xmlns:a16="http://schemas.microsoft.com/office/drawing/2014/main" id="{6E6C0D98-8CCC-467C-DF76-91952E6E8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5B857B-A068-DD0A-D64D-F90DC6D23BFA}"/>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415517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7349-0DD6-5127-D400-162003FED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AC917A-B528-E806-222A-98D50AB15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F2685-2685-3262-9183-7D3FF4C6F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67A5F-31F0-74A2-B7DE-A1B3B41A1804}"/>
              </a:ext>
            </a:extLst>
          </p:cNvPr>
          <p:cNvSpPr>
            <a:spLocks noGrp="1"/>
          </p:cNvSpPr>
          <p:nvPr>
            <p:ph type="dt" sz="half" idx="10"/>
          </p:nvPr>
        </p:nvSpPr>
        <p:spPr/>
        <p:txBody>
          <a:bodyPr/>
          <a:lstStyle/>
          <a:p>
            <a:fld id="{90CD5852-B2E0-354E-A9C1-ECC68A1C60C3}" type="datetimeFigureOut">
              <a:rPr lang="en-US" smtClean="0"/>
              <a:t>11/20/2023</a:t>
            </a:fld>
            <a:endParaRPr lang="en-US"/>
          </a:p>
        </p:txBody>
      </p:sp>
      <p:sp>
        <p:nvSpPr>
          <p:cNvPr id="6" name="Footer Placeholder 5">
            <a:extLst>
              <a:ext uri="{FF2B5EF4-FFF2-40B4-BE49-F238E27FC236}">
                <a16:creationId xmlns:a16="http://schemas.microsoft.com/office/drawing/2014/main" id="{BC912258-CF38-6856-B4DA-864D0E5C1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B6578-76C6-4D00-44A7-7C2627A79FC0}"/>
              </a:ext>
            </a:extLst>
          </p:cNvPr>
          <p:cNvSpPr>
            <a:spLocks noGrp="1"/>
          </p:cNvSpPr>
          <p:nvPr>
            <p:ph type="sldNum" sz="quarter" idx="12"/>
          </p:nvPr>
        </p:nvSpPr>
        <p:spPr/>
        <p:txBody>
          <a:bodyPr/>
          <a:lstStyle/>
          <a:p>
            <a:fld id="{B1DAF7EB-DC6E-E14B-9C7E-BEFE259BC4CE}" type="slidenum">
              <a:rPr lang="en-US" smtClean="0"/>
              <a:t>‹#›</a:t>
            </a:fld>
            <a:endParaRPr lang="en-US"/>
          </a:p>
        </p:txBody>
      </p:sp>
    </p:spTree>
    <p:extLst>
      <p:ext uri="{BB962C8B-B14F-4D97-AF65-F5344CB8AC3E}">
        <p14:creationId xmlns:p14="http://schemas.microsoft.com/office/powerpoint/2010/main" val="260188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4E713-7633-AFE6-D802-5C9E2F42B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4E3BB-73E5-70BB-2BAC-AFF150AB2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ED67-E0D7-9C2A-C0B6-72C77B7F4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D5852-B2E0-354E-A9C1-ECC68A1C60C3}" type="datetimeFigureOut">
              <a:rPr lang="en-US" smtClean="0"/>
              <a:t>11/20/2023</a:t>
            </a:fld>
            <a:endParaRPr lang="en-US"/>
          </a:p>
        </p:txBody>
      </p:sp>
      <p:sp>
        <p:nvSpPr>
          <p:cNvPr id="5" name="Footer Placeholder 4">
            <a:extLst>
              <a:ext uri="{FF2B5EF4-FFF2-40B4-BE49-F238E27FC236}">
                <a16:creationId xmlns:a16="http://schemas.microsoft.com/office/drawing/2014/main" id="{614DAF04-514A-E887-17F1-8EFEE77B9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F7E56-63B2-2572-EAFD-533FF0539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AF7EB-DC6E-E14B-9C7E-BEFE259BC4CE}" type="slidenum">
              <a:rPr lang="en-US" smtClean="0"/>
              <a:t>‹#›</a:t>
            </a:fld>
            <a:endParaRPr lang="en-US"/>
          </a:p>
        </p:txBody>
      </p:sp>
    </p:spTree>
    <p:extLst>
      <p:ext uri="{BB962C8B-B14F-4D97-AF65-F5344CB8AC3E}">
        <p14:creationId xmlns:p14="http://schemas.microsoft.com/office/powerpoint/2010/main" val="190446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body" idx="1"/>
          </p:nvPr>
        </p:nvSpPr>
        <p:spPr>
          <a:xfrm>
            <a:off x="1647825" y="2076795"/>
            <a:ext cx="8550618" cy="793880"/>
          </a:xfrm>
          <a:prstGeom prst="rect">
            <a:avLst/>
          </a:prstGeom>
          <a:noFill/>
          <a:ln>
            <a:noFill/>
          </a:ln>
        </p:spPr>
        <p:txBody>
          <a:bodyPr spcFirstLastPara="1" vert="horz" wrap="square" lIns="91425" tIns="45700" rIns="91425" bIns="45700" rtlCol="0" anchor="t" anchorCtr="0">
            <a:noAutofit/>
          </a:bodyPr>
          <a:lstStyle/>
          <a:p>
            <a:pPr marL="0" indent="0"/>
            <a:r>
              <a:rPr lang="en-US" sz="3600" b="1" i="0" dirty="0">
                <a:latin typeface="+mj-lt"/>
                <a:cs typeface="Times New Roman"/>
              </a:rPr>
              <a:t>Consumer Complaint Classification</a:t>
            </a:r>
            <a:endParaRPr sz="3600" b="1" i="0" dirty="0">
              <a:latin typeface="+mj-lt"/>
              <a:cs typeface="Times New Roman"/>
              <a:sym typeface="Times New Roman"/>
            </a:endParaRPr>
          </a:p>
        </p:txBody>
      </p:sp>
      <p:sp>
        <p:nvSpPr>
          <p:cNvPr id="5" name="TextBox 4">
            <a:extLst>
              <a:ext uri="{FF2B5EF4-FFF2-40B4-BE49-F238E27FC236}">
                <a16:creationId xmlns:a16="http://schemas.microsoft.com/office/drawing/2014/main" id="{695B8DB6-94FD-455F-B29A-A3B6BDABB5E5}"/>
              </a:ext>
            </a:extLst>
          </p:cNvPr>
          <p:cNvSpPr txBox="1"/>
          <p:nvPr/>
        </p:nvSpPr>
        <p:spPr>
          <a:xfrm>
            <a:off x="1647825" y="2771608"/>
            <a:ext cx="3113903" cy="2431435"/>
          </a:xfrm>
          <a:prstGeom prst="rect">
            <a:avLst/>
          </a:prstGeom>
          <a:noFill/>
        </p:spPr>
        <p:txBody>
          <a:bodyPr wrap="square" rtlCol="0">
            <a:spAutoFit/>
          </a:bodyPr>
          <a:lstStyle/>
          <a:p>
            <a:endParaRPr lang="en-US" sz="2800" dirty="0">
              <a:cs typeface="Times New Roman" panose="02020603050405020304" pitchFamily="18" charset="0"/>
            </a:endParaRPr>
          </a:p>
          <a:p>
            <a:r>
              <a:rPr lang="en-US" sz="2800" dirty="0">
                <a:cs typeface="Times New Roman" panose="02020603050405020304" pitchFamily="18" charset="0"/>
              </a:rPr>
              <a:t>Team Members: </a:t>
            </a:r>
          </a:p>
          <a:p>
            <a:pPr marL="342900" indent="-342900">
              <a:buFont typeface="Arial" panose="020B0604020202020204" pitchFamily="34" charset="0"/>
              <a:buChar char="•"/>
            </a:pPr>
            <a:r>
              <a:rPr lang="en-US" sz="2400" dirty="0">
                <a:cs typeface="Times New Roman" panose="02020603050405020304" pitchFamily="18" charset="0"/>
              </a:rPr>
              <a:t>Nikhil Bhoneja</a:t>
            </a:r>
          </a:p>
          <a:p>
            <a:pPr marL="342900" indent="-342900">
              <a:buFont typeface="Arial" panose="020B0604020202020204" pitchFamily="34" charset="0"/>
              <a:buChar char="•"/>
            </a:pPr>
            <a:r>
              <a:rPr lang="en-US" sz="2400" dirty="0">
                <a:cs typeface="Times New Roman" panose="02020603050405020304" pitchFamily="18" charset="0"/>
              </a:rPr>
              <a:t>Dhanesh </a:t>
            </a:r>
          </a:p>
          <a:p>
            <a:pPr marL="342900" indent="-342900">
              <a:buFont typeface="Arial" panose="020B0604020202020204" pitchFamily="34" charset="0"/>
              <a:buChar char="•"/>
            </a:pPr>
            <a:r>
              <a:rPr lang="en-US" sz="2400" dirty="0">
                <a:cs typeface="Times New Roman" panose="02020603050405020304" pitchFamily="18" charset="0"/>
              </a:rPr>
              <a:t>Dennis </a:t>
            </a:r>
          </a:p>
          <a:p>
            <a:pPr marL="342900" indent="-342900">
              <a:buFont typeface="Arial" panose="020B0604020202020204" pitchFamily="34" charset="0"/>
              <a:buChar char="•"/>
            </a:pPr>
            <a:r>
              <a:rPr lang="en-US" sz="2400" dirty="0" err="1">
                <a:cs typeface="Times New Roman" panose="02020603050405020304" pitchFamily="18" charset="0"/>
              </a:rPr>
              <a:t>Kshitij</a:t>
            </a:r>
            <a:endParaRPr lang="en-US" sz="2400" dirty="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3BA29A-F460-3F58-B603-63D337C8097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Models Implemented</a:t>
            </a:r>
          </a:p>
        </p:txBody>
      </p:sp>
      <p:sp>
        <p:nvSpPr>
          <p:cNvPr id="3" name="TextBox 2">
            <a:extLst>
              <a:ext uri="{FF2B5EF4-FFF2-40B4-BE49-F238E27FC236}">
                <a16:creationId xmlns:a16="http://schemas.microsoft.com/office/drawing/2014/main" id="{C2FDB5EC-987F-B80D-0424-F0CAD07ED5F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15" name="TextBox 14">
            <a:extLst>
              <a:ext uri="{FF2B5EF4-FFF2-40B4-BE49-F238E27FC236}">
                <a16:creationId xmlns:a16="http://schemas.microsoft.com/office/drawing/2014/main" id="{678DB2A6-A243-D31C-F204-2DE09EB47D37}"/>
              </a:ext>
            </a:extLst>
          </p:cNvPr>
          <p:cNvSpPr txBox="1"/>
          <p:nvPr/>
        </p:nvSpPr>
        <p:spPr>
          <a:xfrm>
            <a:off x="4267976" y="304897"/>
            <a:ext cx="7641679" cy="3416320"/>
          </a:xfrm>
          <a:prstGeom prst="rect">
            <a:avLst/>
          </a:prstGeom>
          <a:noFill/>
        </p:spPr>
        <p:txBody>
          <a:bodyPr wrap="square" lIns="91440" tIns="45720" rIns="91440" bIns="45720" rtlCol="0" anchor="t">
            <a:spAutoFit/>
          </a:bodyPr>
          <a:lstStyle/>
          <a:p>
            <a:r>
              <a:rPr lang="en-US" sz="3200" b="1">
                <a:latin typeface="Calibri"/>
                <a:cs typeface="Times New Roman"/>
              </a:rPr>
              <a:t>Logistic Regression</a:t>
            </a:r>
            <a:endParaRPr lang="en-US" sz="3200" b="1">
              <a:latin typeface="Calibri"/>
              <a:ea typeface="+mn-lt"/>
              <a:cs typeface="+mn-lt"/>
            </a:endParaRPr>
          </a:p>
          <a:p>
            <a:pPr marL="342900" indent="-342900">
              <a:buFont typeface="Arial"/>
              <a:buChar char="•"/>
            </a:pPr>
            <a:r>
              <a:rPr lang="en-US" sz="2000">
                <a:ea typeface="+mn-lt"/>
                <a:cs typeface="+mn-lt"/>
              </a:rPr>
              <a:t>Logistic regression is a statistical model used for binary classification, where the output is a probability between 0 and 1. It estimates the relationship between the independent variables and the dependent variable using the logistic function</a:t>
            </a:r>
            <a:endParaRPr lang="en-US" sz="2000">
              <a:cs typeface="Calibri"/>
            </a:endParaRPr>
          </a:p>
          <a:p>
            <a:pPr marL="457200" indent="-457200">
              <a:buFont typeface="Arial"/>
              <a:buChar char="•"/>
            </a:pPr>
            <a:endParaRPr lang="en-US" sz="24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2000">
              <a:solidFill>
                <a:srgbClr val="525252"/>
              </a:solidFill>
              <a:cs typeface="Times New Roman" panose="02020603050405020304" pitchFamily="18" charset="0"/>
            </a:endParaRPr>
          </a:p>
          <a:p>
            <a:pPr marL="285750" indent="-285750">
              <a:buFont typeface="Arial" panose="020B0604020202020204" pitchFamily="34" charset="0"/>
              <a:buChar char="•"/>
            </a:pPr>
            <a:endParaRPr lang="en-US" sz="2000">
              <a:solidFill>
                <a:srgbClr val="525252"/>
              </a:solidFill>
              <a:cs typeface="Times New Roman" panose="02020603050405020304" pitchFamily="18" charset="0"/>
            </a:endParaRPr>
          </a:p>
        </p:txBody>
      </p:sp>
      <p:pic>
        <p:nvPicPr>
          <p:cNvPr id="4" name="Picture 4">
            <a:extLst>
              <a:ext uri="{FF2B5EF4-FFF2-40B4-BE49-F238E27FC236}">
                <a16:creationId xmlns:a16="http://schemas.microsoft.com/office/drawing/2014/main" id="{57A8CC51-8A8E-0032-B027-D2BF7699D010}"/>
              </a:ext>
            </a:extLst>
          </p:cNvPr>
          <p:cNvPicPr>
            <a:picLocks noChangeAspect="1"/>
          </p:cNvPicPr>
          <p:nvPr/>
        </p:nvPicPr>
        <p:blipFill>
          <a:blip r:embed="rId2"/>
          <a:stretch>
            <a:fillRect/>
          </a:stretch>
        </p:blipFill>
        <p:spPr>
          <a:xfrm>
            <a:off x="4270641" y="2390909"/>
            <a:ext cx="7919132" cy="4165244"/>
          </a:xfrm>
          <a:prstGeom prst="rect">
            <a:avLst/>
          </a:prstGeom>
        </p:spPr>
      </p:pic>
    </p:spTree>
    <p:extLst>
      <p:ext uri="{BB962C8B-B14F-4D97-AF65-F5344CB8AC3E}">
        <p14:creationId xmlns:p14="http://schemas.microsoft.com/office/powerpoint/2010/main" val="415807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3BA29A-F460-3F58-B603-63D337C8097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Models Implemented</a:t>
            </a:r>
          </a:p>
        </p:txBody>
      </p:sp>
      <p:sp>
        <p:nvSpPr>
          <p:cNvPr id="3" name="TextBox 2">
            <a:extLst>
              <a:ext uri="{FF2B5EF4-FFF2-40B4-BE49-F238E27FC236}">
                <a16:creationId xmlns:a16="http://schemas.microsoft.com/office/drawing/2014/main" id="{C2FDB5EC-987F-B80D-0424-F0CAD07ED5F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15" name="TextBox 14">
            <a:extLst>
              <a:ext uri="{FF2B5EF4-FFF2-40B4-BE49-F238E27FC236}">
                <a16:creationId xmlns:a16="http://schemas.microsoft.com/office/drawing/2014/main" id="{678DB2A6-A243-D31C-F204-2DE09EB47D37}"/>
              </a:ext>
            </a:extLst>
          </p:cNvPr>
          <p:cNvSpPr txBox="1"/>
          <p:nvPr/>
        </p:nvSpPr>
        <p:spPr>
          <a:xfrm>
            <a:off x="4250255" y="234014"/>
            <a:ext cx="6596015" cy="4093428"/>
          </a:xfrm>
          <a:prstGeom prst="rect">
            <a:avLst/>
          </a:prstGeom>
          <a:noFill/>
        </p:spPr>
        <p:txBody>
          <a:bodyPr wrap="square" lIns="91440" tIns="45720" rIns="91440" bIns="45720" rtlCol="0" anchor="t">
            <a:spAutoFit/>
          </a:bodyPr>
          <a:lstStyle/>
          <a:p>
            <a:r>
              <a:rPr lang="en-US" sz="3200" b="1">
                <a:latin typeface="Calibri"/>
                <a:cs typeface="Times New Roman"/>
              </a:rPr>
              <a:t>Multinomial Naïve Bayes Classifier</a:t>
            </a:r>
            <a:endParaRPr lang="en-US" sz="3200" b="1">
              <a:latin typeface="Calibri"/>
              <a:ea typeface="+mn-lt"/>
              <a:cs typeface="+mn-lt"/>
            </a:endParaRPr>
          </a:p>
          <a:p>
            <a:pPr marL="457200" indent="-457200">
              <a:buFont typeface="Arial"/>
              <a:buChar char="•"/>
            </a:pPr>
            <a:r>
              <a:rPr lang="en-US" sz="2000">
                <a:ea typeface="+mn-lt"/>
                <a:cs typeface="+mn-lt"/>
              </a:rPr>
              <a:t>The Multinomial Naive Bayes classifier is a probabilistic model used for multi-class classification tasks. It assumes that the features are conditionally independent given the class and predicts the class with the highest probability based on Bayes' theorem</a:t>
            </a:r>
            <a:endParaRPr lang="en-US" sz="2000">
              <a:cs typeface="Calibri" panose="020F0502020204030204"/>
            </a:endParaRPr>
          </a:p>
          <a:p>
            <a:pPr marL="342900" indent="-342900">
              <a:buFont typeface="Arial"/>
              <a:buChar char="•"/>
            </a:pPr>
            <a:endParaRPr lang="en-US" sz="2400">
              <a:solidFill>
                <a:srgbClr val="000000"/>
              </a:solidFill>
              <a:cs typeface="Calibri"/>
            </a:endParaRPr>
          </a:p>
          <a:p>
            <a:pPr marL="457200" indent="-457200">
              <a:buFont typeface="Arial"/>
              <a:buChar char="•"/>
            </a:pPr>
            <a:endParaRPr lang="en-US" sz="24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2000">
              <a:solidFill>
                <a:srgbClr val="525252"/>
              </a:solidFill>
              <a:cs typeface="Times New Roman" panose="02020603050405020304" pitchFamily="18" charset="0"/>
            </a:endParaRPr>
          </a:p>
          <a:p>
            <a:pPr marL="285750" indent="-285750">
              <a:buFont typeface="Arial" panose="020B0604020202020204" pitchFamily="34" charset="0"/>
              <a:buChar char="•"/>
            </a:pPr>
            <a:endParaRPr lang="en-US" sz="2000">
              <a:solidFill>
                <a:srgbClr val="525252"/>
              </a:solidFill>
              <a:cs typeface="Times New Roman" panose="02020603050405020304" pitchFamily="18" charset="0"/>
            </a:endParaRPr>
          </a:p>
        </p:txBody>
      </p:sp>
      <p:pic>
        <p:nvPicPr>
          <p:cNvPr id="4" name="Picture 4">
            <a:extLst>
              <a:ext uri="{FF2B5EF4-FFF2-40B4-BE49-F238E27FC236}">
                <a16:creationId xmlns:a16="http://schemas.microsoft.com/office/drawing/2014/main" id="{AD728BC6-928B-98C7-E90E-6D3E10891016}"/>
              </a:ext>
            </a:extLst>
          </p:cNvPr>
          <p:cNvPicPr>
            <a:picLocks noChangeAspect="1"/>
          </p:cNvPicPr>
          <p:nvPr/>
        </p:nvPicPr>
        <p:blipFill>
          <a:blip r:embed="rId2"/>
          <a:stretch>
            <a:fillRect/>
          </a:stretch>
        </p:blipFill>
        <p:spPr>
          <a:xfrm>
            <a:off x="4214178" y="2635865"/>
            <a:ext cx="7978893" cy="4107428"/>
          </a:xfrm>
          <a:prstGeom prst="rect">
            <a:avLst/>
          </a:prstGeom>
        </p:spPr>
      </p:pic>
    </p:spTree>
    <p:extLst>
      <p:ext uri="{BB962C8B-B14F-4D97-AF65-F5344CB8AC3E}">
        <p14:creationId xmlns:p14="http://schemas.microsoft.com/office/powerpoint/2010/main" val="163717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3BA29A-F460-3F58-B603-63D337C8097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Models Implemented</a:t>
            </a:r>
          </a:p>
        </p:txBody>
      </p:sp>
      <p:sp>
        <p:nvSpPr>
          <p:cNvPr id="3" name="TextBox 2">
            <a:extLst>
              <a:ext uri="{FF2B5EF4-FFF2-40B4-BE49-F238E27FC236}">
                <a16:creationId xmlns:a16="http://schemas.microsoft.com/office/drawing/2014/main" id="{C2FDB5EC-987F-B80D-0424-F0CAD07ED5F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15" name="TextBox 14">
            <a:extLst>
              <a:ext uri="{FF2B5EF4-FFF2-40B4-BE49-F238E27FC236}">
                <a16:creationId xmlns:a16="http://schemas.microsoft.com/office/drawing/2014/main" id="{678DB2A6-A243-D31C-F204-2DE09EB47D37}"/>
              </a:ext>
            </a:extLst>
          </p:cNvPr>
          <p:cNvSpPr txBox="1"/>
          <p:nvPr/>
        </p:nvSpPr>
        <p:spPr>
          <a:xfrm>
            <a:off x="4276836" y="375781"/>
            <a:ext cx="7641679" cy="3847207"/>
          </a:xfrm>
          <a:prstGeom prst="rect">
            <a:avLst/>
          </a:prstGeom>
          <a:noFill/>
        </p:spPr>
        <p:txBody>
          <a:bodyPr wrap="square" lIns="91440" tIns="45720" rIns="91440" bIns="45720" rtlCol="0" anchor="t">
            <a:spAutoFit/>
          </a:bodyPr>
          <a:lstStyle/>
          <a:p>
            <a:r>
              <a:rPr lang="en-US" sz="3200" b="1">
                <a:latin typeface="Calibri"/>
                <a:cs typeface="Times New Roman"/>
              </a:rPr>
              <a:t>Random Forest Classifier</a:t>
            </a:r>
            <a:endParaRPr lang="en-US" sz="3200" b="1">
              <a:latin typeface="Calibri"/>
              <a:ea typeface="+mn-lt"/>
              <a:cs typeface="+mn-lt"/>
            </a:endParaRPr>
          </a:p>
          <a:p>
            <a:pPr marL="457200" indent="-457200">
              <a:buFont typeface="Arial"/>
              <a:buChar char="•"/>
            </a:pPr>
            <a:r>
              <a:rPr lang="en-US" sz="2000">
                <a:ea typeface="+mn-lt"/>
                <a:cs typeface="+mn-lt"/>
              </a:rPr>
              <a:t>Random Forest Classifier is an ensemble learning method that combines multiple decision trees to make predictions. It uses random subsets of features and bootstrap sampling to reduce overfitting and provides accurate and robust predictions</a:t>
            </a:r>
            <a:endParaRPr lang="en-US" sz="2400">
              <a:ea typeface="+mn-lt"/>
              <a:cs typeface="+mn-lt"/>
            </a:endParaRPr>
          </a:p>
          <a:p>
            <a:pPr marL="342900" indent="-342900">
              <a:buFont typeface="Arial"/>
              <a:buChar char="•"/>
            </a:pPr>
            <a:endParaRPr lang="en-US" sz="2400">
              <a:solidFill>
                <a:srgbClr val="000000"/>
              </a:solidFill>
              <a:cs typeface="Calibri"/>
            </a:endParaRPr>
          </a:p>
          <a:p>
            <a:pPr marL="457200" indent="-457200">
              <a:buFont typeface="Arial"/>
              <a:buChar char="•"/>
            </a:pPr>
            <a:endParaRPr lang="en-US" sz="24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2000">
              <a:solidFill>
                <a:srgbClr val="525252"/>
              </a:solidFill>
              <a:cs typeface="Times New Roman" panose="02020603050405020304" pitchFamily="18" charset="0"/>
            </a:endParaRPr>
          </a:p>
          <a:p>
            <a:pPr marL="285750" indent="-285750">
              <a:buFont typeface="Arial" panose="020B0604020202020204" pitchFamily="34" charset="0"/>
              <a:buChar char="•"/>
            </a:pPr>
            <a:endParaRPr lang="en-US" sz="2000">
              <a:solidFill>
                <a:srgbClr val="525252"/>
              </a:solidFill>
              <a:cs typeface="Times New Roman" panose="02020603050405020304" pitchFamily="18" charset="0"/>
            </a:endParaRPr>
          </a:p>
        </p:txBody>
      </p:sp>
      <p:pic>
        <p:nvPicPr>
          <p:cNvPr id="4" name="Picture 4">
            <a:extLst>
              <a:ext uri="{FF2B5EF4-FFF2-40B4-BE49-F238E27FC236}">
                <a16:creationId xmlns:a16="http://schemas.microsoft.com/office/drawing/2014/main" id="{5DDB5CBC-375F-27AC-FAED-2524A2C71933}"/>
              </a:ext>
            </a:extLst>
          </p:cNvPr>
          <p:cNvPicPr>
            <a:picLocks noChangeAspect="1"/>
          </p:cNvPicPr>
          <p:nvPr/>
        </p:nvPicPr>
        <p:blipFill>
          <a:blip r:embed="rId2"/>
          <a:stretch>
            <a:fillRect/>
          </a:stretch>
        </p:blipFill>
        <p:spPr>
          <a:xfrm>
            <a:off x="4071126" y="2495150"/>
            <a:ext cx="8038263" cy="4118767"/>
          </a:xfrm>
          <a:prstGeom prst="rect">
            <a:avLst/>
          </a:prstGeom>
        </p:spPr>
      </p:pic>
    </p:spTree>
    <p:extLst>
      <p:ext uri="{BB962C8B-B14F-4D97-AF65-F5344CB8AC3E}">
        <p14:creationId xmlns:p14="http://schemas.microsoft.com/office/powerpoint/2010/main" val="335931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3BA29A-F460-3F58-B603-63D337C8097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Models Implemented</a:t>
            </a:r>
          </a:p>
        </p:txBody>
      </p:sp>
      <p:sp>
        <p:nvSpPr>
          <p:cNvPr id="3" name="TextBox 2">
            <a:extLst>
              <a:ext uri="{FF2B5EF4-FFF2-40B4-BE49-F238E27FC236}">
                <a16:creationId xmlns:a16="http://schemas.microsoft.com/office/drawing/2014/main" id="{C2FDB5EC-987F-B80D-0424-F0CAD07ED5F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15" name="TextBox 14">
            <a:extLst>
              <a:ext uri="{FF2B5EF4-FFF2-40B4-BE49-F238E27FC236}">
                <a16:creationId xmlns:a16="http://schemas.microsoft.com/office/drawing/2014/main" id="{678DB2A6-A243-D31C-F204-2DE09EB47D37}"/>
              </a:ext>
            </a:extLst>
          </p:cNvPr>
          <p:cNvSpPr txBox="1"/>
          <p:nvPr/>
        </p:nvSpPr>
        <p:spPr>
          <a:xfrm>
            <a:off x="4214813" y="180851"/>
            <a:ext cx="7641679" cy="3847207"/>
          </a:xfrm>
          <a:prstGeom prst="rect">
            <a:avLst/>
          </a:prstGeom>
          <a:noFill/>
        </p:spPr>
        <p:txBody>
          <a:bodyPr wrap="square" lIns="91440" tIns="45720" rIns="91440" bIns="45720" rtlCol="0" anchor="t">
            <a:spAutoFit/>
          </a:bodyPr>
          <a:lstStyle/>
          <a:p>
            <a:r>
              <a:rPr lang="en-US" sz="3200" b="1" dirty="0">
                <a:cs typeface="Times New Roman"/>
              </a:rPr>
              <a:t>K</a:t>
            </a:r>
            <a:r>
              <a:rPr lang="en-US" sz="3200" b="1" dirty="0">
                <a:ea typeface="+mn-lt"/>
                <a:cs typeface="+mn-lt"/>
              </a:rPr>
              <a:t>-Nearest Neighbor Classifier </a:t>
            </a:r>
          </a:p>
          <a:p>
            <a:pPr marL="457200" indent="-457200">
              <a:buFont typeface="Arial"/>
              <a:buChar char="•"/>
            </a:pPr>
            <a:r>
              <a:rPr lang="en-US" sz="2000" dirty="0">
                <a:ea typeface="+mn-lt"/>
                <a:cs typeface="+mn-lt"/>
              </a:rPr>
              <a:t>K Nearest Neighbor (KNN) Classifier is a simple algorithm that classifies new data points based on the majority class of their K nearest neighbors in the feature space. It does not require any training phase but can be sensitive to the choice of distance metric</a:t>
            </a:r>
            <a:endParaRPr lang="en-US" sz="2400" dirty="0">
              <a:cs typeface="Calibri" panose="020F0502020204030204"/>
            </a:endParaRPr>
          </a:p>
          <a:p>
            <a:pPr marL="342900" indent="-342900">
              <a:buFont typeface="Arial"/>
              <a:buChar char="•"/>
            </a:pPr>
            <a:endParaRPr lang="en-US" sz="2400" dirty="0">
              <a:solidFill>
                <a:srgbClr val="000000"/>
              </a:solidFill>
              <a:cs typeface="Calibri"/>
            </a:endParaRPr>
          </a:p>
          <a:p>
            <a:pPr marL="457200" indent="-457200">
              <a:buFont typeface="Arial"/>
              <a:buChar char="•"/>
            </a:pPr>
            <a:endParaRPr lang="en-US" sz="2400" dirty="0">
              <a:solidFill>
                <a:srgbClr val="000000"/>
              </a:solidFill>
              <a:cs typeface="Calibri"/>
            </a:endParaRPr>
          </a:p>
          <a:p>
            <a:endParaRPr lang="en-US" sz="2000" dirty="0">
              <a:solidFill>
                <a:srgbClr val="000000"/>
              </a:solidFill>
              <a:cs typeface="Calibri"/>
            </a:endParaRPr>
          </a:p>
          <a:p>
            <a:endParaRPr lang="en-US" sz="2000" dirty="0">
              <a:solidFill>
                <a:srgbClr val="000000"/>
              </a:solidFill>
              <a:cs typeface="Calibri"/>
            </a:endParaRPr>
          </a:p>
          <a:p>
            <a:endParaRPr lang="en-US" sz="2000" dirty="0">
              <a:solidFill>
                <a:srgbClr val="525252"/>
              </a:solidFill>
              <a:cs typeface="Times New Roman" panose="02020603050405020304" pitchFamily="18" charset="0"/>
            </a:endParaRPr>
          </a:p>
          <a:p>
            <a:pPr marL="285750" indent="-285750">
              <a:buFont typeface="Arial" panose="020B0604020202020204" pitchFamily="34" charset="0"/>
              <a:buChar char="•"/>
            </a:pPr>
            <a:endParaRPr lang="en-US" sz="2000" dirty="0">
              <a:solidFill>
                <a:srgbClr val="525252"/>
              </a:solidFill>
              <a:cs typeface="Times New Roman" panose="02020603050405020304" pitchFamily="18" charset="0"/>
            </a:endParaRPr>
          </a:p>
        </p:txBody>
      </p:sp>
      <p:pic>
        <p:nvPicPr>
          <p:cNvPr id="4" name="Picture 4">
            <a:extLst>
              <a:ext uri="{FF2B5EF4-FFF2-40B4-BE49-F238E27FC236}">
                <a16:creationId xmlns:a16="http://schemas.microsoft.com/office/drawing/2014/main" id="{ED1797C4-E90A-81B3-4B19-E6A2A50B937B}"/>
              </a:ext>
            </a:extLst>
          </p:cNvPr>
          <p:cNvPicPr>
            <a:picLocks noChangeAspect="1"/>
          </p:cNvPicPr>
          <p:nvPr/>
        </p:nvPicPr>
        <p:blipFill>
          <a:blip r:embed="rId2"/>
          <a:stretch>
            <a:fillRect/>
          </a:stretch>
        </p:blipFill>
        <p:spPr>
          <a:xfrm>
            <a:off x="4127111" y="2511872"/>
            <a:ext cx="8060511" cy="3966839"/>
          </a:xfrm>
          <a:prstGeom prst="rect">
            <a:avLst/>
          </a:prstGeom>
        </p:spPr>
      </p:pic>
    </p:spTree>
    <p:extLst>
      <p:ext uri="{BB962C8B-B14F-4D97-AF65-F5344CB8AC3E}">
        <p14:creationId xmlns:p14="http://schemas.microsoft.com/office/powerpoint/2010/main" val="363900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2592F38-A2F1-8789-E63D-950430C47ADC}"/>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b="0">
                <a:solidFill>
                  <a:srgbClr val="FFFFFF"/>
                </a:solidFill>
                <a:latin typeface="+mj-lt"/>
                <a:ea typeface="+mj-ea"/>
                <a:cs typeface="Calibri Light"/>
              </a:rPr>
              <a:t>Conclusion</a:t>
            </a:r>
            <a:br>
              <a:rPr lang="en-US" sz="4000" b="0" kern="1200">
                <a:latin typeface="+mj-lt"/>
                <a:ea typeface="+mj-ea"/>
                <a:cs typeface="+mj-cs"/>
              </a:rPr>
            </a:br>
            <a:endParaRPr lang="en-US" sz="4000" b="0" kern="1200">
              <a:solidFill>
                <a:srgbClr val="FFFFFF"/>
              </a:solidFill>
              <a:latin typeface="+mj-lt"/>
              <a:ea typeface="+mj-ea"/>
              <a:cs typeface="Calibri Light"/>
            </a:endParaRPr>
          </a:p>
        </p:txBody>
      </p:sp>
      <p:graphicFrame>
        <p:nvGraphicFramePr>
          <p:cNvPr id="4" name="Table 4">
            <a:extLst>
              <a:ext uri="{FF2B5EF4-FFF2-40B4-BE49-F238E27FC236}">
                <a16:creationId xmlns:a16="http://schemas.microsoft.com/office/drawing/2014/main" id="{EF98DD01-797D-E6FA-CC15-4D434B41ACA3}"/>
              </a:ext>
            </a:extLst>
          </p:cNvPr>
          <p:cNvGraphicFramePr>
            <a:graphicFrameLocks noGrp="1"/>
          </p:cNvGraphicFramePr>
          <p:nvPr>
            <p:extLst>
              <p:ext uri="{D42A27DB-BD31-4B8C-83A1-F6EECF244321}">
                <p14:modId xmlns:p14="http://schemas.microsoft.com/office/powerpoint/2010/main" val="3948889575"/>
              </p:ext>
            </p:extLst>
          </p:nvPr>
        </p:nvGraphicFramePr>
        <p:xfrm>
          <a:off x="6376375" y="2130976"/>
          <a:ext cx="3474019" cy="2225040"/>
        </p:xfrm>
        <a:graphic>
          <a:graphicData uri="http://schemas.openxmlformats.org/drawingml/2006/table">
            <a:tbl>
              <a:tblPr firstRow="1" bandRow="1">
                <a:tableStyleId>{5C22544A-7EE6-4342-B048-85BDC9FD1C3A}</a:tableStyleId>
              </a:tblPr>
              <a:tblGrid>
                <a:gridCol w="2202477">
                  <a:extLst>
                    <a:ext uri="{9D8B030D-6E8A-4147-A177-3AD203B41FA5}">
                      <a16:colId xmlns:a16="http://schemas.microsoft.com/office/drawing/2014/main" val="1456930208"/>
                    </a:ext>
                  </a:extLst>
                </a:gridCol>
                <a:gridCol w="1271542">
                  <a:extLst>
                    <a:ext uri="{9D8B030D-6E8A-4147-A177-3AD203B41FA5}">
                      <a16:colId xmlns:a16="http://schemas.microsoft.com/office/drawing/2014/main" val="3789347346"/>
                    </a:ext>
                  </a:extLst>
                </a:gridCol>
              </a:tblGrid>
              <a:tr h="370840">
                <a:tc>
                  <a:txBody>
                    <a:bodyPr/>
                    <a:lstStyle/>
                    <a:p>
                      <a:r>
                        <a:rPr lang="en-US"/>
                        <a:t>Model</a:t>
                      </a:r>
                    </a:p>
                  </a:txBody>
                  <a:tcPr/>
                </a:tc>
                <a:tc>
                  <a:txBody>
                    <a:bodyPr/>
                    <a:lstStyle/>
                    <a:p>
                      <a:r>
                        <a:rPr lang="en-US"/>
                        <a:t>Accuracy</a:t>
                      </a:r>
                    </a:p>
                  </a:txBody>
                  <a:tcPr/>
                </a:tc>
                <a:extLst>
                  <a:ext uri="{0D108BD9-81ED-4DB2-BD59-A6C34878D82A}">
                    <a16:rowId xmlns:a16="http://schemas.microsoft.com/office/drawing/2014/main" val="2963063151"/>
                  </a:ext>
                </a:extLst>
              </a:tr>
              <a:tr h="370840">
                <a:tc>
                  <a:txBody>
                    <a:bodyPr/>
                    <a:lstStyle/>
                    <a:p>
                      <a:r>
                        <a:rPr lang="en-US"/>
                        <a:t>Linear SVC</a:t>
                      </a:r>
                    </a:p>
                  </a:txBody>
                  <a:tcPr/>
                </a:tc>
                <a:tc>
                  <a:txBody>
                    <a:bodyPr/>
                    <a:lstStyle/>
                    <a:p>
                      <a:r>
                        <a:rPr lang="en-US"/>
                        <a:t>0.64</a:t>
                      </a:r>
                    </a:p>
                  </a:txBody>
                  <a:tcPr/>
                </a:tc>
                <a:extLst>
                  <a:ext uri="{0D108BD9-81ED-4DB2-BD59-A6C34878D82A}">
                    <a16:rowId xmlns:a16="http://schemas.microsoft.com/office/drawing/2014/main" val="1104447064"/>
                  </a:ext>
                </a:extLst>
              </a:tr>
              <a:tr h="370840">
                <a:tc>
                  <a:txBody>
                    <a:bodyPr/>
                    <a:lstStyle/>
                    <a:p>
                      <a:r>
                        <a:rPr lang="en-US"/>
                        <a:t>Logistic Regression</a:t>
                      </a:r>
                    </a:p>
                  </a:txBody>
                  <a:tcPr/>
                </a:tc>
                <a:tc>
                  <a:txBody>
                    <a:bodyPr/>
                    <a:lstStyle/>
                    <a:p>
                      <a:r>
                        <a:rPr lang="en-US"/>
                        <a:t>0.65</a:t>
                      </a:r>
                    </a:p>
                  </a:txBody>
                  <a:tcPr/>
                </a:tc>
                <a:extLst>
                  <a:ext uri="{0D108BD9-81ED-4DB2-BD59-A6C34878D82A}">
                    <a16:rowId xmlns:a16="http://schemas.microsoft.com/office/drawing/2014/main" val="2649969154"/>
                  </a:ext>
                </a:extLst>
              </a:tr>
              <a:tr h="370840">
                <a:tc>
                  <a:txBody>
                    <a:bodyPr/>
                    <a:lstStyle/>
                    <a:p>
                      <a:r>
                        <a:rPr lang="en-US"/>
                        <a:t>Multinomial NB</a:t>
                      </a:r>
                    </a:p>
                  </a:txBody>
                  <a:tcPr/>
                </a:tc>
                <a:tc>
                  <a:txBody>
                    <a:bodyPr/>
                    <a:lstStyle/>
                    <a:p>
                      <a:r>
                        <a:rPr lang="en-US"/>
                        <a:t>0.60</a:t>
                      </a:r>
                    </a:p>
                  </a:txBody>
                  <a:tcPr/>
                </a:tc>
                <a:extLst>
                  <a:ext uri="{0D108BD9-81ED-4DB2-BD59-A6C34878D82A}">
                    <a16:rowId xmlns:a16="http://schemas.microsoft.com/office/drawing/2014/main" val="1637113297"/>
                  </a:ext>
                </a:extLst>
              </a:tr>
              <a:tr h="370840">
                <a:tc>
                  <a:txBody>
                    <a:bodyPr/>
                    <a:lstStyle/>
                    <a:p>
                      <a:r>
                        <a:rPr lang="en-US"/>
                        <a:t>Random Forest</a:t>
                      </a:r>
                    </a:p>
                  </a:txBody>
                  <a:tcPr/>
                </a:tc>
                <a:tc>
                  <a:txBody>
                    <a:bodyPr/>
                    <a:lstStyle/>
                    <a:p>
                      <a:r>
                        <a:rPr lang="en-US"/>
                        <a:t>0.65</a:t>
                      </a:r>
                    </a:p>
                  </a:txBody>
                  <a:tcPr/>
                </a:tc>
                <a:extLst>
                  <a:ext uri="{0D108BD9-81ED-4DB2-BD59-A6C34878D82A}">
                    <a16:rowId xmlns:a16="http://schemas.microsoft.com/office/drawing/2014/main" val="3964353184"/>
                  </a:ext>
                </a:extLst>
              </a:tr>
              <a:tr h="370840">
                <a:tc>
                  <a:txBody>
                    <a:bodyPr/>
                    <a:lstStyle/>
                    <a:p>
                      <a:r>
                        <a:rPr lang="en-US"/>
                        <a:t>K-Nearest Neighbor</a:t>
                      </a:r>
                    </a:p>
                  </a:txBody>
                  <a:tcPr/>
                </a:tc>
                <a:tc>
                  <a:txBody>
                    <a:bodyPr/>
                    <a:lstStyle/>
                    <a:p>
                      <a:r>
                        <a:rPr lang="en-US"/>
                        <a:t>0.51</a:t>
                      </a:r>
                    </a:p>
                  </a:txBody>
                  <a:tcPr/>
                </a:tc>
                <a:extLst>
                  <a:ext uri="{0D108BD9-81ED-4DB2-BD59-A6C34878D82A}">
                    <a16:rowId xmlns:a16="http://schemas.microsoft.com/office/drawing/2014/main" val="980351340"/>
                  </a:ext>
                </a:extLst>
              </a:tr>
            </a:tbl>
          </a:graphicData>
        </a:graphic>
      </p:graphicFrame>
    </p:spTree>
    <p:extLst>
      <p:ext uri="{BB962C8B-B14F-4D97-AF65-F5344CB8AC3E}">
        <p14:creationId xmlns:p14="http://schemas.microsoft.com/office/powerpoint/2010/main" val="380067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70F26A-3181-8D38-5694-4C2DB435F88D}"/>
              </a:ext>
            </a:extLst>
          </p:cNvPr>
          <p:cNvSpPr>
            <a:spLocks noGrp="1"/>
          </p:cNvSpPr>
          <p:nvPr>
            <p:ph type="body" idx="2"/>
          </p:nvPr>
        </p:nvSpPr>
        <p:spPr>
          <a:xfrm>
            <a:off x="289148" y="1920637"/>
            <a:ext cx="11612138" cy="1657725"/>
          </a:xfrm>
        </p:spPr>
        <p:txBody>
          <a:bodyPr/>
          <a:lstStyle/>
          <a:p>
            <a:pPr algn="ctr"/>
            <a:r>
              <a:rPr lang="en-US" sz="8000">
                <a:solidFill>
                  <a:srgbClr val="A80000"/>
                </a:solidFill>
                <a:latin typeface="Calibri"/>
                <a:cs typeface="Calibri Light"/>
              </a:rPr>
              <a:t>Thank you!</a:t>
            </a:r>
          </a:p>
          <a:p>
            <a:endParaRPr lang="en-US"/>
          </a:p>
        </p:txBody>
      </p:sp>
    </p:spTree>
    <p:extLst>
      <p:ext uri="{BB962C8B-B14F-4D97-AF65-F5344CB8AC3E}">
        <p14:creationId xmlns:p14="http://schemas.microsoft.com/office/powerpoint/2010/main" val="108646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052" name="Rectangle 104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B23783A-E4A5-0FFD-6CED-2B7B543927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37" r="2996" b="2"/>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3" name="Rectangle 104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Google Shape;191;p21"/>
          <p:cNvSpPr txBox="1">
            <a:spLocks noGrp="1"/>
          </p:cNvSpPr>
          <p:nvPr>
            <p:ph type="title"/>
          </p:nvPr>
        </p:nvSpPr>
        <p:spPr>
          <a:xfrm>
            <a:off x="838200" y="365125"/>
            <a:ext cx="3822189" cy="1388039"/>
          </a:xfrm>
          <a:prstGeom prst="rect">
            <a:avLst/>
          </a:prstGeom>
        </p:spPr>
        <p:txBody>
          <a:bodyPr spcFirstLastPara="1" vert="horz" lIns="91440" tIns="45720" rIns="91440" bIns="45720" rtlCol="0" anchor="ctr" anchorCtr="0">
            <a:normAutofit/>
          </a:bodyPr>
          <a:lstStyle/>
          <a:p>
            <a:pPr>
              <a:spcBef>
                <a:spcPct val="0"/>
              </a:spcBef>
            </a:pPr>
            <a:r>
              <a:rPr lang="en-US" sz="4000">
                <a:solidFill>
                  <a:schemeClr val="tx1"/>
                </a:solidFill>
                <a:latin typeface="+mj-lt"/>
                <a:ea typeface="+mj-ea"/>
                <a:cs typeface="Times New Roman" panose="02020603050405020304" pitchFamily="18" charset="0"/>
                <a:sym typeface="Times New Roman"/>
              </a:rPr>
              <a:t>Contents</a:t>
            </a:r>
          </a:p>
        </p:txBody>
      </p:sp>
      <p:sp>
        <p:nvSpPr>
          <p:cNvPr id="189" name="Google Shape;189;p21"/>
          <p:cNvSpPr txBox="1">
            <a:spLocks noGrp="1"/>
          </p:cNvSpPr>
          <p:nvPr>
            <p:ph type="body" idx="1"/>
          </p:nvPr>
        </p:nvSpPr>
        <p:spPr>
          <a:xfrm>
            <a:off x="838197" y="1753164"/>
            <a:ext cx="3980938" cy="4449928"/>
          </a:xfrm>
          <a:prstGeom prst="rect">
            <a:avLst/>
          </a:prstGeom>
        </p:spPr>
        <p:txBody>
          <a:bodyPr spcFirstLastPara="1" vert="horz" lIns="91440" tIns="45720" rIns="91440" bIns="45720" rtlCol="0" anchorCtr="0">
            <a:normAutofit/>
          </a:bodyPr>
          <a:lstStyle/>
          <a:p>
            <a:pPr marL="628650" indent="-400050">
              <a:spcAft>
                <a:spcPts val="600"/>
              </a:spcAft>
              <a:buSzPts val="1800"/>
              <a:buFont typeface="+mj-lt"/>
              <a:buAutoNum type="romanLcPeriod"/>
            </a:pPr>
            <a:endParaRPr lang="en-US">
              <a:solidFill>
                <a:schemeClr val="tx1"/>
              </a:solidFill>
              <a:latin typeface="+mn-lt"/>
              <a:ea typeface="+mn-ea"/>
              <a:cs typeface="Times New Roman" panose="02020603050405020304" pitchFamily="18" charset="0"/>
              <a:sym typeface="Times New Roman"/>
            </a:endParaRPr>
          </a:p>
          <a:p>
            <a:pPr marL="628650" indent="-400050">
              <a:spcAft>
                <a:spcPts val="600"/>
              </a:spcAft>
              <a:buSzPts val="1800"/>
              <a:buFont typeface="+mj-lt"/>
              <a:buAutoNum type="romanLcPeriod"/>
            </a:pPr>
            <a:r>
              <a:rPr lang="en-US" sz="1800">
                <a:solidFill>
                  <a:schemeClr val="tx1"/>
                </a:solidFill>
                <a:latin typeface="+mn-lt"/>
                <a:ea typeface="+mn-ea"/>
                <a:cs typeface="Times New Roman" panose="02020603050405020304" pitchFamily="18" charset="0"/>
                <a:sym typeface="Times New Roman"/>
              </a:rPr>
              <a:t>Dataset Description</a:t>
            </a:r>
            <a:br>
              <a:rPr lang="en-US" sz="1800">
                <a:solidFill>
                  <a:schemeClr val="tx1"/>
                </a:solidFill>
                <a:latin typeface="+mn-lt"/>
                <a:ea typeface="+mn-ea"/>
                <a:cs typeface="Times New Roman" panose="02020603050405020304" pitchFamily="18" charset="0"/>
                <a:sym typeface="Times New Roman"/>
              </a:rPr>
            </a:br>
            <a:endParaRPr lang="en-US" sz="1800">
              <a:solidFill>
                <a:schemeClr val="tx1"/>
              </a:solidFill>
              <a:latin typeface="+mn-lt"/>
              <a:ea typeface="+mn-ea"/>
              <a:cs typeface="Times New Roman" panose="02020603050405020304" pitchFamily="18" charset="0"/>
              <a:sym typeface="Times New Roman"/>
            </a:endParaRPr>
          </a:p>
          <a:p>
            <a:pPr marL="628650" indent="-400050">
              <a:spcAft>
                <a:spcPts val="600"/>
              </a:spcAft>
              <a:buSzPts val="1800"/>
              <a:buFont typeface="+mj-lt"/>
              <a:buAutoNum type="romanLcPeriod"/>
            </a:pPr>
            <a:r>
              <a:rPr lang="en-US" sz="1800">
                <a:solidFill>
                  <a:schemeClr val="tx1"/>
                </a:solidFill>
                <a:latin typeface="+mn-lt"/>
                <a:ea typeface="+mn-ea"/>
                <a:cs typeface="Times New Roman" panose="02020603050405020304" pitchFamily="18" charset="0"/>
                <a:sym typeface="Times New Roman"/>
              </a:rPr>
              <a:t>Objective</a:t>
            </a:r>
            <a:br>
              <a:rPr lang="en-US" sz="1800">
                <a:solidFill>
                  <a:schemeClr val="tx1"/>
                </a:solidFill>
                <a:latin typeface="+mn-lt"/>
                <a:ea typeface="+mn-ea"/>
                <a:cs typeface="Times New Roman" panose="02020603050405020304" pitchFamily="18" charset="0"/>
                <a:sym typeface="Times New Roman"/>
              </a:rPr>
            </a:br>
            <a:endParaRPr lang="en-US" sz="1800">
              <a:solidFill>
                <a:schemeClr val="tx1"/>
              </a:solidFill>
              <a:latin typeface="+mn-lt"/>
              <a:ea typeface="+mn-ea"/>
              <a:cs typeface="Times New Roman" panose="02020603050405020304" pitchFamily="18" charset="0"/>
              <a:sym typeface="Times New Roman"/>
            </a:endParaRPr>
          </a:p>
          <a:p>
            <a:pPr marL="628650" indent="-400050">
              <a:spcAft>
                <a:spcPts val="600"/>
              </a:spcAft>
              <a:buSzPts val="1800"/>
              <a:buFont typeface="+mj-lt"/>
              <a:buAutoNum type="romanLcPeriod"/>
            </a:pPr>
            <a:r>
              <a:rPr lang="en-US" sz="1600">
                <a:solidFill>
                  <a:schemeClr val="tx1"/>
                </a:solidFill>
                <a:latin typeface="+mn-lt"/>
                <a:ea typeface="+mn-ea"/>
                <a:cs typeface="Times New Roman" panose="02020603050405020304" pitchFamily="18" charset="0"/>
                <a:sym typeface="Times New Roman"/>
              </a:rPr>
              <a:t>Preprocessing / Feature Engineering</a:t>
            </a:r>
            <a:br>
              <a:rPr lang="en-US" sz="1600">
                <a:solidFill>
                  <a:schemeClr val="tx1"/>
                </a:solidFill>
                <a:latin typeface="+mn-lt"/>
                <a:ea typeface="+mn-ea"/>
                <a:cs typeface="Times New Roman" panose="02020603050405020304" pitchFamily="18" charset="0"/>
                <a:sym typeface="Times New Roman"/>
              </a:rPr>
            </a:br>
            <a:endParaRPr lang="en-US" sz="1600">
              <a:solidFill>
                <a:schemeClr val="tx1"/>
              </a:solidFill>
              <a:latin typeface="+mn-lt"/>
              <a:ea typeface="+mn-ea"/>
              <a:cs typeface="Times New Roman" panose="02020603050405020304" pitchFamily="18" charset="0"/>
              <a:sym typeface="Times New Roman"/>
            </a:endParaRPr>
          </a:p>
          <a:p>
            <a:pPr marL="628650" indent="-400050">
              <a:spcAft>
                <a:spcPts val="600"/>
              </a:spcAft>
              <a:buSzPts val="1800"/>
              <a:buFont typeface="+mj-lt"/>
              <a:buAutoNum type="romanLcPeriod"/>
            </a:pPr>
            <a:r>
              <a:rPr lang="en-US" sz="1800">
                <a:solidFill>
                  <a:schemeClr val="tx1"/>
                </a:solidFill>
                <a:latin typeface="+mn-lt"/>
                <a:ea typeface="+mn-ea"/>
                <a:cs typeface="Times New Roman" panose="02020603050405020304" pitchFamily="18" charset="0"/>
                <a:sym typeface="Times New Roman"/>
              </a:rPr>
              <a:t>Classification Algorithms Used</a:t>
            </a:r>
            <a:br>
              <a:rPr lang="en-US" sz="1800">
                <a:solidFill>
                  <a:schemeClr val="tx1"/>
                </a:solidFill>
                <a:latin typeface="+mn-lt"/>
                <a:ea typeface="+mn-ea"/>
                <a:cs typeface="Times New Roman" panose="02020603050405020304" pitchFamily="18" charset="0"/>
                <a:sym typeface="Times New Roman"/>
              </a:rPr>
            </a:br>
            <a:endParaRPr lang="en-US" sz="1800">
              <a:solidFill>
                <a:schemeClr val="tx1"/>
              </a:solidFill>
              <a:latin typeface="+mn-lt"/>
              <a:ea typeface="+mn-ea"/>
              <a:cs typeface="Times New Roman" panose="02020603050405020304" pitchFamily="18" charset="0"/>
              <a:sym typeface="Times New Roman"/>
            </a:endParaRPr>
          </a:p>
          <a:p>
            <a:pPr marL="628650" indent="-400050">
              <a:spcAft>
                <a:spcPts val="600"/>
              </a:spcAft>
              <a:buSzPts val="1800"/>
              <a:buFont typeface="+mj-lt"/>
              <a:buAutoNum type="romanLcPeriod"/>
            </a:pPr>
            <a:r>
              <a:rPr lang="en-US" sz="1800">
                <a:solidFill>
                  <a:schemeClr val="tx1"/>
                </a:solidFill>
                <a:latin typeface="+mn-lt"/>
                <a:ea typeface="+mn-ea"/>
                <a:cs typeface="Times New Roman" panose="02020603050405020304" pitchFamily="18" charset="0"/>
                <a:sym typeface="Times New Roman"/>
              </a:rPr>
              <a:t>Results</a:t>
            </a:r>
          </a:p>
        </p:txBody>
      </p:sp>
      <p:sp>
        <p:nvSpPr>
          <p:cNvPr id="190" name="Google Shape;190;p21"/>
          <p:cNvSpPr txBox="1">
            <a:spLocks noGrp="1"/>
          </p:cNvSpPr>
          <p:nvPr>
            <p:ph type="sldNum" idx="12"/>
          </p:nvPr>
        </p:nvSpPr>
        <p:spPr>
          <a:xfrm>
            <a:off x="8610600" y="6356350"/>
            <a:ext cx="2743200" cy="365125"/>
          </a:xfrm>
          <a:prstGeom prst="rect">
            <a:avLst/>
          </a:prstGeom>
        </p:spPr>
        <p:txBody>
          <a:bodyPr spcFirstLastPara="1" vert="horz" lIns="91440" tIns="45720" rIns="91440" bIns="45720" rtlCol="0" anchor="ctr" anchorCtr="0">
            <a:normAutofit/>
          </a:bodyPr>
          <a:lstStyle/>
          <a:p>
            <a:pPr algn="r">
              <a:spcAft>
                <a:spcPts val="600"/>
              </a:spcAft>
              <a:defRPr/>
            </a:pPr>
            <a:fld id="{00000000-1234-1234-1234-123412341234}" type="slidenum">
              <a:rPr lang="en-US" smtClean="0">
                <a:solidFill>
                  <a:srgbClr val="FFFFFF"/>
                </a:solidFill>
                <a:latin typeface="Calibri" panose="020F0502020204030204"/>
              </a:rPr>
              <a:pPr algn="r">
                <a:spcAft>
                  <a:spcPts val="600"/>
                </a:spcAft>
                <a:defRPr/>
              </a:pPr>
              <a:t>2</a:t>
            </a:fld>
            <a:endParaRPr lang="en-US">
              <a:solidFill>
                <a:srgbClr val="FFFFFF"/>
              </a:solidFill>
              <a:latin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207"/>
        <p:cNvGrpSpPr/>
        <p:nvPr/>
      </p:nvGrpSpPr>
      <p:grpSpPr>
        <a:xfrm>
          <a:off x="0" y="0"/>
          <a:ext cx="0" cy="0"/>
          <a:chOff x="0" y="0"/>
          <a:chExt cx="0" cy="0"/>
        </a:xfrm>
      </p:grpSpPr>
      <p:sp>
        <p:nvSpPr>
          <p:cNvPr id="210" name="Google Shape;210;p23"/>
          <p:cNvSpPr txBox="1">
            <a:spLocks noGrp="1"/>
          </p:cNvSpPr>
          <p:nvPr>
            <p:ph type="title"/>
          </p:nvPr>
        </p:nvSpPr>
        <p:spPr>
          <a:xfrm>
            <a:off x="1582442" y="1474572"/>
            <a:ext cx="2202138" cy="3144769"/>
          </a:xfrm>
          <a:prstGeom prst="rect">
            <a:avLst/>
          </a:prstGeom>
        </p:spPr>
        <p:txBody>
          <a:bodyPr spcFirstLastPara="1" vert="horz" lIns="91440" tIns="45720" rIns="91440" bIns="45720" rtlCol="0" anchor="ctr" anchorCtr="0">
            <a:normAutofit/>
          </a:bodyPr>
          <a:lstStyle/>
          <a:p>
            <a:pPr>
              <a:spcBef>
                <a:spcPct val="0"/>
              </a:spcBef>
            </a:pPr>
            <a:r>
              <a:rPr lang="en-US" sz="8000">
                <a:solidFill>
                  <a:schemeClr val="tx1"/>
                </a:solidFill>
                <a:latin typeface="+mj-lt"/>
                <a:ea typeface="+mj-ea"/>
                <a:cs typeface="+mj-cs"/>
                <a:sym typeface="Times New Roman"/>
              </a:rPr>
              <a:t>Aim</a:t>
            </a:r>
            <a:endParaRPr lang="en-US" sz="8000" kern="1200">
              <a:solidFill>
                <a:schemeClr val="tx1"/>
              </a:solidFill>
              <a:latin typeface="+mj-lt"/>
              <a:ea typeface="+mj-ea"/>
              <a:cs typeface="+mj-cs"/>
              <a:sym typeface="Times New Roman"/>
            </a:endParaRPr>
          </a:p>
        </p:txBody>
      </p:sp>
      <p:sp>
        <p:nvSpPr>
          <p:cNvPr id="209" name="Google Shape;209;p23"/>
          <p:cNvSpPr txBox="1">
            <a:spLocks noGrp="1"/>
          </p:cNvSpPr>
          <p:nvPr>
            <p:ph type="sldNum" idx="12"/>
          </p:nvPr>
        </p:nvSpPr>
        <p:spPr>
          <a:xfrm>
            <a:off x="804672" y="603504"/>
            <a:ext cx="548640" cy="548640"/>
          </a:xfrm>
          <a:prstGeom prst="ellipse">
            <a:avLst/>
          </a:prstGeom>
          <a:solidFill>
            <a:srgbClr val="808080"/>
          </a:solidFill>
        </p:spPr>
        <p:txBody>
          <a:bodyPr spcFirstLastPara="1" vert="horz" lIns="91440" tIns="45720" rIns="91440" bIns="45720" rtlCol="0" anchor="ctr" anchorCtr="0">
            <a:normAutofit/>
          </a:bodyPr>
          <a:lstStyle/>
          <a:p>
            <a:pPr>
              <a:lnSpc>
                <a:spcPct val="90000"/>
              </a:lnSpc>
              <a:spcAft>
                <a:spcPts val="600"/>
              </a:spcAft>
              <a:buClr>
                <a:srgbClr val="000000"/>
              </a:buClr>
            </a:pPr>
            <a:fld id="{00000000-1234-1234-1234-123412341234}" type="slidenum">
              <a:rPr lang="en-US" sz="1500">
                <a:solidFill>
                  <a:srgbClr val="FFFFFF"/>
                </a:solidFill>
              </a:rPr>
              <a:pPr>
                <a:lnSpc>
                  <a:spcPct val="90000"/>
                </a:lnSpc>
                <a:spcAft>
                  <a:spcPts val="600"/>
                </a:spcAft>
                <a:buClr>
                  <a:srgbClr val="000000"/>
                </a:buClr>
              </a:pPr>
              <a:t>3</a:t>
            </a:fld>
            <a:endParaRPr lang="en-US" sz="1500">
              <a:solidFill>
                <a:srgbClr val="FFFFFF"/>
              </a:solidFill>
            </a:endParaRPr>
          </a:p>
        </p:txBody>
      </p:sp>
      <p:sp>
        <p:nvSpPr>
          <p:cNvPr id="215" name="Freeform: Shape 2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Google Shape;208;p23"/>
          <p:cNvSpPr txBox="1">
            <a:spLocks noGrp="1"/>
          </p:cNvSpPr>
          <p:nvPr>
            <p:ph type="body" idx="1"/>
          </p:nvPr>
        </p:nvSpPr>
        <p:spPr>
          <a:xfrm>
            <a:off x="5797377" y="280086"/>
            <a:ext cx="5298991" cy="6046573"/>
          </a:xfrm>
          <a:prstGeom prst="rect">
            <a:avLst/>
          </a:prstGeom>
        </p:spPr>
        <p:txBody>
          <a:bodyPr spcFirstLastPara="1" vert="horz" lIns="91440" tIns="45720" rIns="91440" bIns="45720" rtlCol="0" anchor="t" anchorCtr="0">
            <a:normAutofit lnSpcReduction="10000"/>
          </a:bodyPr>
          <a:lstStyle/>
          <a:p>
            <a:pPr marL="0" indent="0">
              <a:buNone/>
            </a:pPr>
            <a:r>
              <a:rPr lang="en-US" sz="3000" b="1" dirty="0">
                <a:solidFill>
                  <a:schemeClr val="bg1"/>
                </a:solidFill>
                <a:latin typeface="+mj-lt"/>
                <a:ea typeface="+mn-ea"/>
                <a:cs typeface="Times New Roman" panose="02020603050405020304" pitchFamily="18" charset="0"/>
                <a:sym typeface="Times New Roman"/>
              </a:rPr>
              <a:t>Problem Statement</a:t>
            </a:r>
            <a:r>
              <a:rPr lang="en-US" dirty="0">
                <a:solidFill>
                  <a:schemeClr val="bg1"/>
                </a:solidFill>
                <a:latin typeface="+mj-lt"/>
                <a:ea typeface="+mn-ea"/>
                <a:cs typeface="Times New Roman" panose="02020603050405020304" pitchFamily="18" charset="0"/>
                <a:sym typeface="Times New Roman"/>
              </a:rPr>
              <a:t> </a:t>
            </a:r>
            <a:r>
              <a:rPr lang="en-US" dirty="0">
                <a:solidFill>
                  <a:schemeClr val="bg1"/>
                </a:solidFill>
                <a:latin typeface="Times New Roman" panose="02020603050405020304" pitchFamily="18" charset="0"/>
                <a:ea typeface="+mn-ea"/>
                <a:cs typeface="Times New Roman" panose="02020603050405020304" pitchFamily="18" charset="0"/>
                <a:sym typeface="Times New Roman"/>
              </a:rPr>
              <a:t>-</a:t>
            </a:r>
          </a:p>
          <a:p>
            <a:pPr marL="342900" indent="-285750">
              <a:spcBef>
                <a:spcPts val="1200"/>
              </a:spcBef>
              <a:buFont typeface="Wingdings" panose="05000000000000000000" pitchFamily="2" charset="2"/>
              <a:buChar char="§"/>
            </a:pPr>
            <a:r>
              <a:rPr lang="en-US" sz="1800" dirty="0">
                <a:solidFill>
                  <a:schemeClr val="bg1"/>
                </a:solidFill>
                <a:latin typeface="Times New Roman" panose="02020603050405020304" pitchFamily="18" charset="0"/>
                <a:ea typeface="+mn-ea"/>
                <a:cs typeface="Times New Roman" panose="02020603050405020304" pitchFamily="18" charset="0"/>
                <a:sym typeface="Times New Roman"/>
              </a:rPr>
              <a:t>Each week, the Customer Financial Protection Bureau receives and forwards thousands of consumer complaints on financial products and services to firms. Utilize the provided complaint description to file each complaint in the correct product category</a:t>
            </a:r>
            <a:endParaRPr lang="en-US" dirty="0">
              <a:solidFill>
                <a:schemeClr val="bg1"/>
              </a:solidFill>
              <a:latin typeface="Times New Roman" panose="02020603050405020304" pitchFamily="18" charset="0"/>
              <a:ea typeface="+mn-ea"/>
              <a:cs typeface="Times New Roman" panose="02020603050405020304" pitchFamily="18" charset="0"/>
              <a:sym typeface="Times New Roman"/>
            </a:endParaRPr>
          </a:p>
          <a:p>
            <a:pPr marL="57150" indent="0">
              <a:spcBef>
                <a:spcPts val="1200"/>
              </a:spcBef>
              <a:buNone/>
            </a:pPr>
            <a:endParaRPr lang="en-US" dirty="0">
              <a:solidFill>
                <a:schemeClr val="bg1"/>
              </a:solidFill>
              <a:latin typeface="Times New Roman" panose="02020603050405020304" pitchFamily="18" charset="0"/>
              <a:ea typeface="+mn-ea"/>
              <a:cs typeface="Times New Roman" panose="02020603050405020304" pitchFamily="18" charset="0"/>
              <a:sym typeface="Times New Roman"/>
            </a:endParaRPr>
          </a:p>
          <a:p>
            <a:pPr marL="0" indent="0">
              <a:spcBef>
                <a:spcPts val="800"/>
              </a:spcBef>
              <a:buNone/>
            </a:pPr>
            <a:r>
              <a:rPr lang="en-US" sz="3000" b="1" dirty="0">
                <a:solidFill>
                  <a:schemeClr val="bg1"/>
                </a:solidFill>
                <a:latin typeface="+mj-lt"/>
                <a:ea typeface="+mn-ea"/>
                <a:cs typeface="Times New Roman" panose="02020603050405020304" pitchFamily="18" charset="0"/>
                <a:sym typeface="Times New Roman"/>
              </a:rPr>
              <a:t>Objective</a:t>
            </a:r>
            <a:r>
              <a:rPr lang="en-US" dirty="0">
                <a:solidFill>
                  <a:schemeClr val="bg1"/>
                </a:solidFill>
                <a:latin typeface="Times New Roman" panose="02020603050405020304" pitchFamily="18" charset="0"/>
                <a:ea typeface="+mn-ea"/>
                <a:cs typeface="Times New Roman" panose="02020603050405020304" pitchFamily="18" charset="0"/>
                <a:sym typeface="Times New Roman"/>
              </a:rPr>
              <a:t> -</a:t>
            </a:r>
          </a:p>
          <a:p>
            <a:pPr marL="342900" indent="-285750">
              <a:spcBef>
                <a:spcPts val="800"/>
              </a:spcBef>
              <a:buFont typeface="Wingdings" panose="05000000000000000000" pitchFamily="2" charset="2"/>
              <a:buChar char="§"/>
            </a:pPr>
            <a:r>
              <a:rPr lang="en-US" sz="1800" dirty="0">
                <a:solidFill>
                  <a:schemeClr val="bg1"/>
                </a:solidFill>
                <a:highlight>
                  <a:srgbClr val="FFFFFF"/>
                </a:highlight>
                <a:latin typeface="Times New Roman" panose="02020603050405020304" pitchFamily="18" charset="0"/>
                <a:ea typeface="+mn-ea"/>
                <a:cs typeface="Times New Roman" panose="02020603050405020304" pitchFamily="18" charset="0"/>
                <a:sym typeface="Times New Roman"/>
              </a:rPr>
              <a:t>These are legitimate worries regarding banking services. We have a challenge with supervised text classification because each complaint is associated with a particular product. To better predict how future complaints would be categorized, we analyzed historical data using a range of machine learning techniques (i.e., classify the complaint in one of the product categories)</a:t>
            </a:r>
          </a:p>
          <a:p>
            <a:pPr marL="342900" indent="-285750">
              <a:spcBef>
                <a:spcPts val="800"/>
              </a:spcBef>
              <a:buFont typeface="Wingdings" panose="05000000000000000000" pitchFamily="2" charset="2"/>
              <a:buChar char="§"/>
            </a:pPr>
            <a:r>
              <a:rPr lang="en-US" sz="1800" dirty="0">
                <a:solidFill>
                  <a:schemeClr val="bg1"/>
                </a:solidFill>
                <a:highlight>
                  <a:srgbClr val="FFFFFF"/>
                </a:highlight>
                <a:latin typeface="Times New Roman" panose="02020603050405020304" pitchFamily="18" charset="0"/>
                <a:ea typeface="+mn-ea"/>
                <a:cs typeface="Times New Roman" panose="02020603050405020304" pitchFamily="18" charset="0"/>
                <a:sym typeface="Times New Roman"/>
              </a:rPr>
              <a:t>The whole financial industry is represented in the dataset, which includes customer complaints about Credit Reports, Student Loans, and Money Transfers, among others</a:t>
            </a:r>
            <a:endParaRPr lang="en-US" dirty="0">
              <a:solidFill>
                <a:schemeClr val="bg1"/>
              </a:solidFill>
              <a:highlight>
                <a:srgbClr val="FFFFFF"/>
              </a:highlight>
              <a:latin typeface="Times New Roman" panose="02020603050405020304" pitchFamily="18" charset="0"/>
              <a:ea typeface="+mn-ea"/>
              <a:cs typeface="Times New Roman" panose="02020603050405020304" pitchFamily="18" charset="0"/>
              <a:sym typeface="Times New Roman"/>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C8BD26-C468-49D8-981D-53AB5FDC0E5B}"/>
              </a:ext>
            </a:extLst>
          </p:cNvPr>
          <p:cNvSpPr>
            <a:spLocks noGrp="1"/>
          </p:cNvSpPr>
          <p:nvPr>
            <p:ph type="body" idx="1"/>
          </p:nvPr>
        </p:nvSpPr>
        <p:spPr>
          <a:xfrm>
            <a:off x="1318399" y="2907955"/>
            <a:ext cx="5515020" cy="3418703"/>
          </a:xfrm>
        </p:spPr>
        <p:txBody>
          <a:bodyPr/>
          <a:lstStyle/>
          <a:p>
            <a:pPr>
              <a:buFont typeface="Times New Roman"/>
              <a:buChar char="•"/>
            </a:pPr>
            <a:r>
              <a:rPr lang="en-US" sz="1600">
                <a:latin typeface="Times New Roman"/>
                <a:ea typeface="Times New Roman"/>
                <a:cs typeface="Times New Roman"/>
                <a:sym typeface="Times New Roman"/>
              </a:rPr>
              <a:t>Raw data -</a:t>
            </a:r>
          </a:p>
          <a:p>
            <a:pPr lvl="1">
              <a:spcBef>
                <a:spcPts val="0"/>
              </a:spcBef>
              <a:buFont typeface="Times New Roman"/>
              <a:buChar char="•"/>
            </a:pPr>
            <a:r>
              <a:rPr lang="en-US" sz="1600">
                <a:latin typeface="Times New Roman"/>
                <a:ea typeface="Times New Roman"/>
                <a:cs typeface="Times New Roman"/>
                <a:sym typeface="Times New Roman"/>
              </a:rPr>
              <a:t>Number of columns - 19</a:t>
            </a:r>
          </a:p>
          <a:p>
            <a:pPr lvl="1">
              <a:spcBef>
                <a:spcPts val="0"/>
              </a:spcBef>
              <a:buFont typeface="Times New Roman"/>
              <a:buChar char="•"/>
            </a:pPr>
            <a:r>
              <a:rPr lang="en-US" sz="1600">
                <a:latin typeface="Times New Roman"/>
                <a:ea typeface="Times New Roman"/>
                <a:cs typeface="Times New Roman"/>
                <a:sym typeface="Times New Roman"/>
              </a:rPr>
              <a:t>Number of rows - 3,572,479</a:t>
            </a:r>
          </a:p>
          <a:p>
            <a:pPr lvl="1">
              <a:spcBef>
                <a:spcPts val="0"/>
              </a:spcBef>
              <a:buFont typeface="Times New Roman"/>
              <a:buChar char="•"/>
            </a:pPr>
            <a:r>
              <a:rPr lang="en-US" sz="1600">
                <a:latin typeface="Times New Roman" panose="02020603050405020304" pitchFamily="18" charset="0"/>
                <a:cs typeface="Times New Roman" panose="02020603050405020304" pitchFamily="18" charset="0"/>
              </a:rPr>
              <a:t>Rows having missing data / Null Values – 2,283,688</a:t>
            </a:r>
            <a:endParaRPr lang="en-US" sz="1600">
              <a:latin typeface="Times New Roman"/>
              <a:ea typeface="Times New Roman"/>
              <a:cs typeface="Times New Roman"/>
              <a:sym typeface="Times New Roman"/>
            </a:endParaRPr>
          </a:p>
          <a:p>
            <a:pPr lvl="1">
              <a:spcBef>
                <a:spcPts val="0"/>
              </a:spcBef>
              <a:buFont typeface="Times New Roman"/>
              <a:buChar char="•"/>
            </a:pPr>
            <a:r>
              <a:rPr lang="en-US" sz="1600">
                <a:latin typeface="Times New Roman"/>
                <a:ea typeface="Times New Roman"/>
                <a:cs typeface="Times New Roman"/>
                <a:sym typeface="Times New Roman"/>
              </a:rPr>
              <a:t>Target Feature - ‘Consumer Complaint’</a:t>
            </a:r>
            <a:br>
              <a:rPr lang="en-US" sz="1600">
                <a:latin typeface="Times New Roman"/>
                <a:ea typeface="Times New Roman"/>
                <a:cs typeface="Times New Roman"/>
                <a:sym typeface="Times New Roman"/>
              </a:rPr>
            </a:br>
            <a:endParaRPr lang="en-US" sz="1600">
              <a:latin typeface="Times New Roman"/>
              <a:ea typeface="Times New Roman"/>
              <a:cs typeface="Times New Roman"/>
              <a:sym typeface="Times New Roman"/>
            </a:endParaRPr>
          </a:p>
          <a:p>
            <a:pPr>
              <a:buFont typeface="Times New Roman"/>
              <a:buChar char="•"/>
            </a:pPr>
            <a:r>
              <a:rPr lang="en-US" sz="1600">
                <a:latin typeface="Times New Roman"/>
                <a:ea typeface="Times New Roman"/>
                <a:cs typeface="Times New Roman"/>
                <a:sym typeface="Times New Roman"/>
              </a:rPr>
              <a:t>Data after EDA -</a:t>
            </a:r>
          </a:p>
          <a:p>
            <a:pPr lvl="1">
              <a:spcBef>
                <a:spcPts val="0"/>
              </a:spcBef>
              <a:buFont typeface="Times New Roman"/>
              <a:buChar char="•"/>
            </a:pPr>
            <a:r>
              <a:rPr lang="en-US" sz="1600">
                <a:latin typeface="Times New Roman"/>
                <a:ea typeface="Times New Roman"/>
                <a:cs typeface="Times New Roman"/>
                <a:sym typeface="Times New Roman"/>
              </a:rPr>
              <a:t>Number of columns - 02</a:t>
            </a:r>
          </a:p>
          <a:p>
            <a:pPr lvl="1">
              <a:spcBef>
                <a:spcPts val="0"/>
              </a:spcBef>
              <a:buFont typeface="Times New Roman"/>
              <a:buChar char="•"/>
            </a:pPr>
            <a:r>
              <a:rPr lang="en-US" sz="1600">
                <a:latin typeface="Times New Roman"/>
                <a:ea typeface="Times New Roman"/>
                <a:cs typeface="Times New Roman"/>
                <a:sym typeface="Times New Roman"/>
              </a:rPr>
              <a:t>Number of rows – 277,814</a:t>
            </a:r>
          </a:p>
          <a:p>
            <a:pPr lvl="1">
              <a:spcBef>
                <a:spcPts val="0"/>
              </a:spcBef>
              <a:buFont typeface="Times New Roman"/>
              <a:buChar char="•"/>
            </a:pPr>
            <a:r>
              <a:rPr lang="en-US" sz="1600">
                <a:latin typeface="Times New Roman"/>
                <a:ea typeface="Times New Roman"/>
                <a:cs typeface="Times New Roman"/>
                <a:sym typeface="Times New Roman"/>
              </a:rPr>
              <a:t>Columns dropped - 17</a:t>
            </a:r>
            <a:br>
              <a:rPr lang="en-US" sz="1600">
                <a:latin typeface="Times New Roman"/>
                <a:ea typeface="Times New Roman"/>
                <a:cs typeface="Times New Roman"/>
                <a:sym typeface="Times New Roman"/>
              </a:rPr>
            </a:br>
            <a:endParaRPr lang="en-US" sz="1600">
              <a:latin typeface="Times New Roman"/>
              <a:ea typeface="Times New Roman"/>
              <a:cs typeface="Times New Roman"/>
              <a:sym typeface="Times New Roman"/>
            </a:endParaRPr>
          </a:p>
          <a:p>
            <a:pPr>
              <a:buFont typeface="Times New Roman"/>
              <a:buChar char="•"/>
            </a:pPr>
            <a:r>
              <a:rPr lang="en-US" sz="1600">
                <a:latin typeface="Times New Roman"/>
                <a:ea typeface="Times New Roman"/>
                <a:cs typeface="Times New Roman"/>
                <a:sym typeface="Times New Roman"/>
              </a:rPr>
              <a:t>Data distribution of test and training -</a:t>
            </a:r>
          </a:p>
          <a:p>
            <a:pPr lvl="1">
              <a:spcBef>
                <a:spcPts val="0"/>
              </a:spcBef>
              <a:buFont typeface="Times New Roman"/>
              <a:buChar char="•"/>
            </a:pPr>
            <a:r>
              <a:rPr lang="en-US" sz="1600">
                <a:latin typeface="Times New Roman"/>
                <a:ea typeface="Times New Roman"/>
                <a:cs typeface="Times New Roman"/>
                <a:sym typeface="Times New Roman"/>
              </a:rPr>
              <a:t>20% for test</a:t>
            </a:r>
          </a:p>
          <a:p>
            <a:pPr lvl="1">
              <a:spcBef>
                <a:spcPts val="0"/>
              </a:spcBef>
              <a:buFont typeface="Times New Roman"/>
              <a:buChar char="•"/>
            </a:pPr>
            <a:r>
              <a:rPr lang="en-US" sz="1600">
                <a:latin typeface="Times New Roman"/>
                <a:ea typeface="Times New Roman"/>
                <a:cs typeface="Times New Roman"/>
                <a:sym typeface="Times New Roman"/>
              </a:rPr>
              <a:t>80% for training</a:t>
            </a:r>
            <a:endParaRPr lang="en-US" sz="1600"/>
          </a:p>
        </p:txBody>
      </p:sp>
      <p:sp>
        <p:nvSpPr>
          <p:cNvPr id="3" name="Text Placeholder 2">
            <a:extLst>
              <a:ext uri="{FF2B5EF4-FFF2-40B4-BE49-F238E27FC236}">
                <a16:creationId xmlns:a16="http://schemas.microsoft.com/office/drawing/2014/main" id="{80D68FFC-71D1-4335-83C5-570B165EFC9B}"/>
              </a:ext>
            </a:extLst>
          </p:cNvPr>
          <p:cNvSpPr>
            <a:spLocks noGrp="1"/>
          </p:cNvSpPr>
          <p:nvPr>
            <p:ph type="body" idx="2"/>
          </p:nvPr>
        </p:nvSpPr>
        <p:spPr>
          <a:xfrm>
            <a:off x="1318399" y="1198485"/>
            <a:ext cx="6667999" cy="671505"/>
          </a:xfrm>
        </p:spPr>
        <p:txBody>
          <a:bodyPr/>
          <a:lstStyle/>
          <a:p>
            <a:r>
              <a:rPr lang="en-US">
                <a:latin typeface="Times New Roman"/>
                <a:ea typeface="Times New Roman"/>
                <a:cs typeface="Times New Roman"/>
                <a:sym typeface="Times New Roman"/>
              </a:rPr>
              <a:t>Dataset description</a:t>
            </a:r>
            <a:endParaRPr lang="en-US"/>
          </a:p>
        </p:txBody>
      </p:sp>
      <p:sp>
        <p:nvSpPr>
          <p:cNvPr id="6" name="TextBox 5">
            <a:extLst>
              <a:ext uri="{FF2B5EF4-FFF2-40B4-BE49-F238E27FC236}">
                <a16:creationId xmlns:a16="http://schemas.microsoft.com/office/drawing/2014/main" id="{ACF99A16-DCCE-4C70-8002-2F3FA391C3C5}"/>
              </a:ext>
            </a:extLst>
          </p:cNvPr>
          <p:cNvSpPr txBox="1"/>
          <p:nvPr/>
        </p:nvSpPr>
        <p:spPr>
          <a:xfrm>
            <a:off x="1721908" y="1940752"/>
            <a:ext cx="3524939" cy="584775"/>
          </a:xfrm>
          <a:prstGeom prst="rect">
            <a:avLst/>
          </a:prstGeom>
          <a:noFill/>
        </p:spPr>
        <p:txBody>
          <a:bodyPr wrap="none" rtlCol="0">
            <a:spAutoFit/>
          </a:bodyPr>
          <a:lstStyle/>
          <a:p>
            <a:r>
              <a:rPr lang="en-US" sz="1600">
                <a:latin typeface="Times New Roman" panose="02020603050405020304" pitchFamily="18" charset="0"/>
                <a:cs typeface="Times New Roman" panose="02020603050405020304" pitchFamily="18" charset="0"/>
              </a:rPr>
              <a:t>Target Column – ‘Consumer Complaint’</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37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6"/>
        <p:cNvGrpSpPr/>
        <p:nvPr/>
      </p:nvGrpSpPr>
      <p:grpSpPr>
        <a:xfrm>
          <a:off x="0" y="0"/>
          <a:ext cx="0" cy="0"/>
          <a:chOff x="0" y="0"/>
          <a:chExt cx="0" cy="0"/>
        </a:xfrm>
      </p:grpSpPr>
      <p:sp>
        <p:nvSpPr>
          <p:cNvPr id="228" name="Rectangle 227">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4" name="Picture 223">
            <a:extLst>
              <a:ext uri="{FF2B5EF4-FFF2-40B4-BE49-F238E27FC236}">
                <a16:creationId xmlns:a16="http://schemas.microsoft.com/office/drawing/2014/main" id="{2A7381C7-68BC-9E51-A20D-3E3EC7D038D0}"/>
              </a:ext>
            </a:extLst>
          </p:cNvPr>
          <p:cNvPicPr>
            <a:picLocks noChangeAspect="1"/>
          </p:cNvPicPr>
          <p:nvPr/>
        </p:nvPicPr>
        <p:blipFill rotWithShape="1">
          <a:blip r:embed="rId3">
            <a:alphaModFix amt="35000"/>
          </a:blip>
          <a:srcRect t="6495" b="18505"/>
          <a:stretch/>
        </p:blipFill>
        <p:spPr>
          <a:xfrm>
            <a:off x="0" y="1"/>
            <a:ext cx="12191980" cy="6857999"/>
          </a:xfrm>
          <a:prstGeom prst="rect">
            <a:avLst/>
          </a:prstGeom>
        </p:spPr>
      </p:pic>
      <p:sp>
        <p:nvSpPr>
          <p:cNvPr id="219" name="Google Shape;219;p24"/>
          <p:cNvSpPr txBox="1">
            <a:spLocks noGrp="1"/>
          </p:cNvSpPr>
          <p:nvPr>
            <p:ph type="title"/>
          </p:nvPr>
        </p:nvSpPr>
        <p:spPr>
          <a:xfrm>
            <a:off x="838201" y="1065862"/>
            <a:ext cx="3313164" cy="4726276"/>
          </a:xfrm>
          <a:prstGeom prst="rect">
            <a:avLst/>
          </a:prstGeom>
        </p:spPr>
        <p:txBody>
          <a:bodyPr spcFirstLastPara="1" vert="horz" lIns="91440" tIns="45720" rIns="91440" bIns="45720" rtlCol="0" anchor="ctr" anchorCtr="0">
            <a:normAutofit/>
          </a:bodyPr>
          <a:lstStyle/>
          <a:p>
            <a:pPr algn="r">
              <a:spcBef>
                <a:spcPct val="0"/>
              </a:spcBef>
            </a:pPr>
            <a:r>
              <a:rPr lang="en-US" sz="4000">
                <a:solidFill>
                  <a:srgbClr val="FFFFFF"/>
                </a:solidFill>
                <a:latin typeface="+mj-lt"/>
                <a:ea typeface="+mj-ea"/>
                <a:cs typeface="+mj-cs"/>
                <a:sym typeface="Times New Roman"/>
              </a:rPr>
              <a:t>Preprocessing and Feature Extraction</a:t>
            </a:r>
            <a:endParaRPr lang="en-US" sz="4000">
              <a:solidFill>
                <a:srgbClr val="FFFFFF"/>
              </a:solidFill>
              <a:latin typeface="+mj-lt"/>
              <a:ea typeface="+mj-ea"/>
              <a:cs typeface="+mj-cs"/>
            </a:endParaRPr>
          </a:p>
        </p:txBody>
      </p:sp>
      <p:cxnSp>
        <p:nvCxnSpPr>
          <p:cNvPr id="230" name="Straight Connector 229">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18" name="Google Shape;218;p24"/>
          <p:cNvSpPr txBox="1">
            <a:spLocks noGrp="1"/>
          </p:cNvSpPr>
          <p:nvPr>
            <p:ph type="sldNum" idx="12"/>
          </p:nvPr>
        </p:nvSpPr>
        <p:spPr>
          <a:xfrm>
            <a:off x="10453254" y="6356350"/>
            <a:ext cx="900545" cy="365125"/>
          </a:xfrm>
          <a:prstGeom prst="rect">
            <a:avLst/>
          </a:prstGeom>
        </p:spPr>
        <p:txBody>
          <a:bodyPr spcFirstLastPara="1" vert="horz" lIns="91440" tIns="45720" rIns="91440" bIns="45720" rtlCol="0" anchor="ctr" anchorCtr="0">
            <a:normAutofit/>
          </a:bodyPr>
          <a:lstStyle/>
          <a:p>
            <a:pPr algn="r">
              <a:spcAft>
                <a:spcPts val="600"/>
              </a:spcAft>
              <a:defRPr/>
            </a:pPr>
            <a:fld id="{00000000-1234-1234-1234-123412341234}" type="slidenum">
              <a:rPr lang="en-US">
                <a:solidFill>
                  <a:srgbClr val="FFFFFF"/>
                </a:solidFill>
                <a:latin typeface="Calibri" panose="020F0502020204030204"/>
              </a:rPr>
              <a:pPr algn="r">
                <a:spcAft>
                  <a:spcPts val="600"/>
                </a:spcAft>
                <a:defRPr/>
              </a:pPr>
              <a:t>5</a:t>
            </a:fld>
            <a:endParaRPr lang="en-US">
              <a:solidFill>
                <a:srgbClr val="FFFFFF"/>
              </a:solidFill>
              <a:latin typeface="Calibri" panose="020F0502020204030204"/>
            </a:endParaRPr>
          </a:p>
        </p:txBody>
      </p:sp>
      <p:graphicFrame>
        <p:nvGraphicFramePr>
          <p:cNvPr id="222" name="Google Shape;217;p24">
            <a:extLst>
              <a:ext uri="{FF2B5EF4-FFF2-40B4-BE49-F238E27FC236}">
                <a16:creationId xmlns:a16="http://schemas.microsoft.com/office/drawing/2014/main" id="{23818B9B-A3B0-AD4C-A802-DA965A6A9B74}"/>
              </a:ext>
            </a:extLst>
          </p:cNvPr>
          <p:cNvGraphicFramePr/>
          <p:nvPr>
            <p:extLst>
              <p:ext uri="{D42A27DB-BD31-4B8C-83A1-F6EECF244321}">
                <p14:modId xmlns:p14="http://schemas.microsoft.com/office/powerpoint/2010/main" val="306651086"/>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3"/>
        <p:cNvGrpSpPr/>
        <p:nvPr/>
      </p:nvGrpSpPr>
      <p:grpSpPr>
        <a:xfrm>
          <a:off x="0" y="0"/>
          <a:ext cx="0" cy="0"/>
          <a:chOff x="0" y="0"/>
          <a:chExt cx="0" cy="0"/>
        </a:xfrm>
      </p:grpSpPr>
      <p:sp useBgFill="1">
        <p:nvSpPr>
          <p:cNvPr id="250" name="Rectangle 2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Shape 2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5" name="Google Shape;235;p26"/>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buSzPts val="1100"/>
            </a:pPr>
            <a:r>
              <a:rPr lang="en-US" sz="4000" kern="1200">
                <a:solidFill>
                  <a:srgbClr val="FFFFFF"/>
                </a:solidFill>
                <a:latin typeface="+mj-lt"/>
                <a:ea typeface="+mj-ea"/>
                <a:cs typeface="+mj-cs"/>
                <a:sym typeface="Times New Roman"/>
              </a:rPr>
              <a:t>Data Distribution</a:t>
            </a:r>
          </a:p>
          <a:p>
            <a:pPr>
              <a:spcBef>
                <a:spcPct val="0"/>
              </a:spcBef>
            </a:pPr>
            <a:endParaRPr lang="en-US" sz="4000" kern="1200">
              <a:solidFill>
                <a:srgbClr val="FFFFFF"/>
              </a:solidFill>
              <a:latin typeface="+mj-lt"/>
              <a:ea typeface="+mj-ea"/>
              <a:cs typeface="+mj-cs"/>
              <a:sym typeface="Times New Roman"/>
            </a:endParaRPr>
          </a:p>
        </p:txBody>
      </p:sp>
      <p:sp>
        <p:nvSpPr>
          <p:cNvPr id="236" name="Google Shape;236;p26"/>
          <p:cNvSpPr txBox="1">
            <a:spLocks noGrp="1"/>
          </p:cNvSpPr>
          <p:nvPr>
            <p:ph type="body" idx="2"/>
          </p:nvPr>
        </p:nvSpPr>
        <p:spPr>
          <a:xfrm>
            <a:off x="660042" y="806824"/>
            <a:ext cx="2919738" cy="1494117"/>
          </a:xfrm>
          <a:prstGeom prst="rect">
            <a:avLst/>
          </a:prstGeom>
        </p:spPr>
        <p:txBody>
          <a:bodyPr spcFirstLastPara="1" vert="horz" lIns="91440" tIns="45720" rIns="91440" bIns="45720" rtlCol="0" anchor="b" anchorCtr="0">
            <a:normAutofit/>
          </a:bodyPr>
          <a:lstStyle/>
          <a:p>
            <a:pPr marL="0" indent="0">
              <a:spcBef>
                <a:spcPts val="1000"/>
              </a:spcBef>
            </a:pPr>
            <a:r>
              <a:rPr lang="en-US" sz="2000" kern="1200">
                <a:solidFill>
                  <a:srgbClr val="FFFFFF"/>
                </a:solidFill>
                <a:latin typeface="+mn-lt"/>
                <a:ea typeface="+mn-ea"/>
                <a:cs typeface="+mn-cs"/>
                <a:sym typeface="Times New Roman"/>
              </a:rPr>
              <a:t>Before Sampling</a:t>
            </a:r>
          </a:p>
        </p:txBody>
      </p:sp>
      <p:sp>
        <p:nvSpPr>
          <p:cNvPr id="234" name="Google Shape;234;p26"/>
          <p:cNvSpPr txBox="1">
            <a:spLocks noGrp="1"/>
          </p:cNvSpPr>
          <p:nvPr>
            <p:ph type="sldNum" idx="12"/>
          </p:nvPr>
        </p:nvSpPr>
        <p:spPr>
          <a:xfrm>
            <a:off x="11704319" y="6455664"/>
            <a:ext cx="448056" cy="365125"/>
          </a:xfrm>
          <a:prstGeom prst="rect">
            <a:avLst/>
          </a:prstGeom>
        </p:spPr>
        <p:txBody>
          <a:bodyPr spcFirstLastPara="1" vert="horz" lIns="91440" tIns="45720" rIns="91440" bIns="45720" rtlCol="0" anchor="ctr" anchorCtr="0">
            <a:normAutofit/>
          </a:bodyPr>
          <a:lstStyle/>
          <a:p>
            <a:pPr algn="r">
              <a:spcAft>
                <a:spcPts val="600"/>
              </a:spcAft>
              <a:buClr>
                <a:srgbClr val="000000"/>
              </a:buClr>
            </a:pPr>
            <a:fld id="{00000000-1234-1234-1234-123412341234}" type="slidenum">
              <a:rPr lang="en-US" sz="1100">
                <a:solidFill>
                  <a:schemeClr val="tx1">
                    <a:lumMod val="50000"/>
                    <a:lumOff val="50000"/>
                  </a:schemeClr>
                </a:solidFill>
              </a:rPr>
              <a:pPr algn="r">
                <a:spcAft>
                  <a:spcPts val="600"/>
                </a:spcAft>
                <a:buClr>
                  <a:srgbClr val="000000"/>
                </a:buClr>
              </a:pPr>
              <a:t>6</a:t>
            </a:fld>
            <a:endParaRPr lang="en-US" sz="1100">
              <a:solidFill>
                <a:schemeClr val="tx1">
                  <a:lumMod val="50000"/>
                  <a:lumOff val="50000"/>
                </a:schemeClr>
              </a:solidFill>
            </a:endParaRPr>
          </a:p>
        </p:txBody>
      </p:sp>
      <p:pic>
        <p:nvPicPr>
          <p:cNvPr id="1026" name="Picture 2">
            <a:extLst>
              <a:ext uri="{FF2B5EF4-FFF2-40B4-BE49-F238E27FC236}">
                <a16:creationId xmlns:a16="http://schemas.microsoft.com/office/drawing/2014/main" id="{A4BAD59D-7F59-4805-BC53-AF3721DF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442" y="215528"/>
            <a:ext cx="7499350" cy="6660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3"/>
        <p:cNvGrpSpPr/>
        <p:nvPr/>
      </p:nvGrpSpPr>
      <p:grpSpPr>
        <a:xfrm>
          <a:off x="0" y="0"/>
          <a:ext cx="0" cy="0"/>
          <a:chOff x="0" y="0"/>
          <a:chExt cx="0" cy="0"/>
        </a:xfrm>
      </p:grpSpPr>
      <p:sp useBgFill="1">
        <p:nvSpPr>
          <p:cNvPr id="250" name="Rectangle 2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4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4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4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Shape 24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5" name="Google Shape;235;p26"/>
          <p:cNvSpPr txBox="1">
            <a:spLocks noGrp="1"/>
          </p:cNvSpPr>
          <p:nvPr>
            <p:ph type="title"/>
          </p:nvPr>
        </p:nvSpPr>
        <p:spPr>
          <a:xfrm>
            <a:off x="660041" y="2767106"/>
            <a:ext cx="2880828" cy="3071906"/>
          </a:xfrm>
          <a:prstGeom prst="rect">
            <a:avLst/>
          </a:prstGeom>
        </p:spPr>
        <p:txBody>
          <a:bodyPr spcFirstLastPara="1" vert="horz" lIns="91440" tIns="45720" rIns="91440" bIns="45720" rtlCol="0" anchor="t" anchorCtr="0">
            <a:normAutofit/>
          </a:bodyPr>
          <a:lstStyle/>
          <a:p>
            <a:pPr>
              <a:spcBef>
                <a:spcPct val="0"/>
              </a:spcBef>
              <a:buSzPts val="1100"/>
            </a:pPr>
            <a:r>
              <a:rPr lang="en-US" sz="4000" kern="1200">
                <a:solidFill>
                  <a:srgbClr val="FFFFFF"/>
                </a:solidFill>
                <a:latin typeface="+mj-lt"/>
                <a:ea typeface="+mj-ea"/>
                <a:cs typeface="+mj-cs"/>
                <a:sym typeface="Times New Roman"/>
              </a:rPr>
              <a:t>Data Distribution</a:t>
            </a:r>
          </a:p>
          <a:p>
            <a:pPr>
              <a:spcBef>
                <a:spcPct val="0"/>
              </a:spcBef>
            </a:pPr>
            <a:endParaRPr lang="en-US" sz="4000" kern="1200">
              <a:solidFill>
                <a:srgbClr val="FFFFFF"/>
              </a:solidFill>
              <a:latin typeface="+mj-lt"/>
              <a:ea typeface="+mj-ea"/>
              <a:cs typeface="+mj-cs"/>
              <a:sym typeface="Times New Roman"/>
            </a:endParaRPr>
          </a:p>
        </p:txBody>
      </p:sp>
      <p:sp>
        <p:nvSpPr>
          <p:cNvPr id="236" name="Google Shape;236;p26"/>
          <p:cNvSpPr txBox="1">
            <a:spLocks noGrp="1"/>
          </p:cNvSpPr>
          <p:nvPr>
            <p:ph type="body" idx="2"/>
          </p:nvPr>
        </p:nvSpPr>
        <p:spPr>
          <a:xfrm>
            <a:off x="660042" y="806824"/>
            <a:ext cx="2919738" cy="1494117"/>
          </a:xfrm>
          <a:prstGeom prst="rect">
            <a:avLst/>
          </a:prstGeom>
        </p:spPr>
        <p:txBody>
          <a:bodyPr spcFirstLastPara="1" vert="horz" lIns="91440" tIns="45720" rIns="91440" bIns="45720" rtlCol="0" anchor="b" anchorCtr="0">
            <a:normAutofit/>
          </a:bodyPr>
          <a:lstStyle/>
          <a:p>
            <a:pPr marL="0" indent="0">
              <a:spcBef>
                <a:spcPts val="1000"/>
              </a:spcBef>
            </a:pPr>
            <a:r>
              <a:rPr lang="en-US" sz="2000" kern="1200">
                <a:solidFill>
                  <a:srgbClr val="FFFFFF"/>
                </a:solidFill>
                <a:latin typeface="+mn-lt"/>
                <a:ea typeface="+mn-ea"/>
                <a:cs typeface="+mn-cs"/>
                <a:sym typeface="Times New Roman"/>
              </a:rPr>
              <a:t>After Sampling</a:t>
            </a:r>
          </a:p>
        </p:txBody>
      </p:sp>
      <p:sp>
        <p:nvSpPr>
          <p:cNvPr id="234" name="Google Shape;234;p26"/>
          <p:cNvSpPr txBox="1">
            <a:spLocks noGrp="1"/>
          </p:cNvSpPr>
          <p:nvPr>
            <p:ph type="sldNum" idx="12"/>
          </p:nvPr>
        </p:nvSpPr>
        <p:spPr>
          <a:xfrm>
            <a:off x="11704319" y="6455664"/>
            <a:ext cx="448056" cy="365125"/>
          </a:xfrm>
          <a:prstGeom prst="rect">
            <a:avLst/>
          </a:prstGeom>
        </p:spPr>
        <p:txBody>
          <a:bodyPr spcFirstLastPara="1" vert="horz" lIns="91440" tIns="45720" rIns="91440" bIns="45720" rtlCol="0" anchor="ctr" anchorCtr="0">
            <a:normAutofit/>
          </a:bodyPr>
          <a:lstStyle/>
          <a:p>
            <a:pPr algn="r">
              <a:spcAft>
                <a:spcPts val="600"/>
              </a:spcAft>
              <a:buClr>
                <a:srgbClr val="000000"/>
              </a:buClr>
            </a:pPr>
            <a:fld id="{00000000-1234-1234-1234-123412341234}" type="slidenum">
              <a:rPr lang="en-US" sz="1100">
                <a:solidFill>
                  <a:schemeClr val="tx1">
                    <a:lumMod val="50000"/>
                    <a:lumOff val="50000"/>
                  </a:schemeClr>
                </a:solidFill>
              </a:rPr>
              <a:pPr algn="r">
                <a:spcAft>
                  <a:spcPts val="600"/>
                </a:spcAft>
                <a:buClr>
                  <a:srgbClr val="000000"/>
                </a:buClr>
              </a:pPr>
              <a:t>7</a:t>
            </a:fld>
            <a:endParaRPr lang="en-US" sz="1100">
              <a:solidFill>
                <a:schemeClr val="tx1">
                  <a:lumMod val="50000"/>
                  <a:lumOff val="50000"/>
                </a:schemeClr>
              </a:solidFill>
            </a:endParaRPr>
          </a:p>
        </p:txBody>
      </p:sp>
      <p:pic>
        <p:nvPicPr>
          <p:cNvPr id="2050" name="Picture 2">
            <a:extLst>
              <a:ext uri="{FF2B5EF4-FFF2-40B4-BE49-F238E27FC236}">
                <a16:creationId xmlns:a16="http://schemas.microsoft.com/office/drawing/2014/main" id="{EBC9B05C-B44C-9571-4846-65902E2DE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446" y="25636"/>
            <a:ext cx="74863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75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4"/>
        <p:cNvGrpSpPr/>
        <p:nvPr/>
      </p:nvGrpSpPr>
      <p:grpSpPr>
        <a:xfrm>
          <a:off x="0" y="0"/>
          <a:ext cx="0" cy="0"/>
          <a:chOff x="0" y="0"/>
          <a:chExt cx="0" cy="0"/>
        </a:xfrm>
      </p:grpSpPr>
      <p:sp>
        <p:nvSpPr>
          <p:cNvPr id="248" name="Rectangle 23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9" name="Picture 231">
            <a:extLst>
              <a:ext uri="{FF2B5EF4-FFF2-40B4-BE49-F238E27FC236}">
                <a16:creationId xmlns:a16="http://schemas.microsoft.com/office/drawing/2014/main" id="{43766025-6E8C-DD9D-BFA0-605C8CFDA862}"/>
              </a:ext>
            </a:extLst>
          </p:cNvPr>
          <p:cNvPicPr>
            <a:picLocks noChangeAspect="1"/>
          </p:cNvPicPr>
          <p:nvPr/>
        </p:nvPicPr>
        <p:blipFill rotWithShape="1">
          <a:blip r:embed="rId3">
            <a:alphaModFix amt="35000"/>
          </a:blip>
          <a:srcRect t="15730"/>
          <a:stretch/>
        </p:blipFill>
        <p:spPr>
          <a:xfrm>
            <a:off x="20" y="136525"/>
            <a:ext cx="12191980" cy="6857999"/>
          </a:xfrm>
          <a:prstGeom prst="rect">
            <a:avLst/>
          </a:prstGeom>
        </p:spPr>
      </p:pic>
      <p:sp>
        <p:nvSpPr>
          <p:cNvPr id="227" name="Google Shape;227;p25"/>
          <p:cNvSpPr txBox="1">
            <a:spLocks noGrp="1"/>
          </p:cNvSpPr>
          <p:nvPr>
            <p:ph type="title"/>
          </p:nvPr>
        </p:nvSpPr>
        <p:spPr>
          <a:xfrm>
            <a:off x="722847" y="1065862"/>
            <a:ext cx="3313164" cy="4726276"/>
          </a:xfrm>
          <a:prstGeom prst="rect">
            <a:avLst/>
          </a:prstGeom>
        </p:spPr>
        <p:txBody>
          <a:bodyPr spcFirstLastPara="1" vert="horz" lIns="91440" tIns="45720" rIns="91440" bIns="45720" rtlCol="0" anchor="ctr" anchorCtr="0">
            <a:normAutofit/>
          </a:bodyPr>
          <a:lstStyle/>
          <a:p>
            <a:pPr algn="r">
              <a:spcBef>
                <a:spcPct val="0"/>
              </a:spcBef>
            </a:pPr>
            <a:r>
              <a:rPr lang="en-US" sz="4000">
                <a:solidFill>
                  <a:srgbClr val="FFFFFF"/>
                </a:solidFill>
                <a:latin typeface="+mj-lt"/>
                <a:ea typeface="+mj-ea"/>
                <a:cs typeface="+mj-cs"/>
                <a:sym typeface="Times New Roman"/>
              </a:rPr>
              <a:t>Example Features</a:t>
            </a:r>
          </a:p>
        </p:txBody>
      </p:sp>
      <p:cxnSp>
        <p:nvCxnSpPr>
          <p:cNvPr id="250" name="Straight Connector 23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26" name="Google Shape;226;p25"/>
          <p:cNvSpPr txBox="1">
            <a:spLocks noGrp="1"/>
          </p:cNvSpPr>
          <p:nvPr>
            <p:ph type="sldNum" idx="12"/>
          </p:nvPr>
        </p:nvSpPr>
        <p:spPr>
          <a:xfrm>
            <a:off x="10453254" y="6356350"/>
            <a:ext cx="900545" cy="365125"/>
          </a:xfrm>
          <a:prstGeom prst="rect">
            <a:avLst/>
          </a:prstGeom>
        </p:spPr>
        <p:txBody>
          <a:bodyPr spcFirstLastPara="1" vert="horz" lIns="91440" tIns="45720" rIns="91440" bIns="45720" rtlCol="0" anchor="ctr" anchorCtr="0">
            <a:normAutofit/>
          </a:bodyPr>
          <a:lstStyle/>
          <a:p>
            <a:pPr algn="r">
              <a:spcAft>
                <a:spcPts val="600"/>
              </a:spcAft>
              <a:defRPr/>
            </a:pPr>
            <a:fld id="{00000000-1234-1234-1234-123412341234}" type="slidenum">
              <a:rPr lang="en-US">
                <a:solidFill>
                  <a:srgbClr val="FFFFFF"/>
                </a:solidFill>
                <a:latin typeface="Calibri" panose="020F0502020204030204"/>
              </a:rPr>
              <a:pPr algn="r">
                <a:spcAft>
                  <a:spcPts val="600"/>
                </a:spcAft>
                <a:defRPr/>
              </a:pPr>
              <a:t>8</a:t>
            </a:fld>
            <a:endParaRPr lang="en-US">
              <a:solidFill>
                <a:srgbClr val="FFFFFF"/>
              </a:solidFill>
              <a:latin typeface="Calibri" panose="020F0502020204030204"/>
            </a:endParaRPr>
          </a:p>
        </p:txBody>
      </p:sp>
      <p:graphicFrame>
        <p:nvGraphicFramePr>
          <p:cNvPr id="2" name="Table 2">
            <a:extLst>
              <a:ext uri="{FF2B5EF4-FFF2-40B4-BE49-F238E27FC236}">
                <a16:creationId xmlns:a16="http://schemas.microsoft.com/office/drawing/2014/main" id="{A8089895-739F-0F87-F8E2-0C9A1B4C9670}"/>
              </a:ext>
            </a:extLst>
          </p:cNvPr>
          <p:cNvGraphicFramePr>
            <a:graphicFrameLocks noGrp="1"/>
          </p:cNvGraphicFramePr>
          <p:nvPr>
            <p:extLst>
              <p:ext uri="{D42A27DB-BD31-4B8C-83A1-F6EECF244321}">
                <p14:modId xmlns:p14="http://schemas.microsoft.com/office/powerpoint/2010/main" val="3999201464"/>
              </p:ext>
            </p:extLst>
          </p:nvPr>
        </p:nvGraphicFramePr>
        <p:xfrm>
          <a:off x="5494547" y="2367280"/>
          <a:ext cx="6236788" cy="2392680"/>
        </p:xfrm>
        <a:graphic>
          <a:graphicData uri="http://schemas.openxmlformats.org/drawingml/2006/table">
            <a:tbl>
              <a:tblPr firstRow="1" firstCol="1" bandRow="1">
                <a:tableStyleId>{5C22544A-7EE6-4342-B048-85BDC9FD1C3A}</a:tableStyleId>
              </a:tblPr>
              <a:tblGrid>
                <a:gridCol w="1559197">
                  <a:extLst>
                    <a:ext uri="{9D8B030D-6E8A-4147-A177-3AD203B41FA5}">
                      <a16:colId xmlns:a16="http://schemas.microsoft.com/office/drawing/2014/main" val="3465432145"/>
                    </a:ext>
                  </a:extLst>
                </a:gridCol>
                <a:gridCol w="1559197">
                  <a:extLst>
                    <a:ext uri="{9D8B030D-6E8A-4147-A177-3AD203B41FA5}">
                      <a16:colId xmlns:a16="http://schemas.microsoft.com/office/drawing/2014/main" val="1440485270"/>
                    </a:ext>
                  </a:extLst>
                </a:gridCol>
                <a:gridCol w="1559197">
                  <a:extLst>
                    <a:ext uri="{9D8B030D-6E8A-4147-A177-3AD203B41FA5}">
                      <a16:colId xmlns:a16="http://schemas.microsoft.com/office/drawing/2014/main" val="4117098207"/>
                    </a:ext>
                  </a:extLst>
                </a:gridCol>
                <a:gridCol w="1559197">
                  <a:extLst>
                    <a:ext uri="{9D8B030D-6E8A-4147-A177-3AD203B41FA5}">
                      <a16:colId xmlns:a16="http://schemas.microsoft.com/office/drawing/2014/main" val="1609423526"/>
                    </a:ext>
                  </a:extLst>
                </a:gridCol>
              </a:tblGrid>
              <a:tr h="370840">
                <a:tc>
                  <a:txBody>
                    <a:bodyPr/>
                    <a:lstStyle/>
                    <a:p>
                      <a:r>
                        <a:rPr lang="en-US"/>
                        <a:t>               Token</a:t>
                      </a:r>
                    </a:p>
                    <a:p>
                      <a:r>
                        <a:rPr lang="en-US"/>
                        <a:t>Product</a:t>
                      </a:r>
                    </a:p>
                  </a:txBody>
                  <a:tcPr/>
                </a:tc>
                <a:tc>
                  <a:txBody>
                    <a:bodyPr/>
                    <a:lstStyle/>
                    <a:p>
                      <a:r>
                        <a:rPr lang="en-US"/>
                        <a:t>Credit</a:t>
                      </a:r>
                    </a:p>
                  </a:txBody>
                  <a:tcPr/>
                </a:tc>
                <a:tc>
                  <a:txBody>
                    <a:bodyPr/>
                    <a:lstStyle/>
                    <a:p>
                      <a:r>
                        <a:rPr lang="en-US"/>
                        <a:t>Loan</a:t>
                      </a:r>
                    </a:p>
                  </a:txBody>
                  <a:tcPr/>
                </a:tc>
                <a:tc>
                  <a:txBody>
                    <a:bodyPr/>
                    <a:lstStyle/>
                    <a:p>
                      <a:r>
                        <a:rPr lang="en-US"/>
                        <a:t>Account</a:t>
                      </a:r>
                    </a:p>
                  </a:txBody>
                  <a:tcPr/>
                </a:tc>
                <a:extLst>
                  <a:ext uri="{0D108BD9-81ED-4DB2-BD59-A6C34878D82A}">
                    <a16:rowId xmlns:a16="http://schemas.microsoft.com/office/drawing/2014/main" val="978125596"/>
                  </a:ext>
                </a:extLst>
              </a:tr>
              <a:tr h="370840">
                <a:tc>
                  <a:txBody>
                    <a:bodyPr/>
                    <a:lstStyle/>
                    <a:p>
                      <a:r>
                        <a:rPr lang="en-US"/>
                        <a:t>Credit Card</a:t>
                      </a:r>
                    </a:p>
                  </a:txBody>
                  <a:tcPr/>
                </a:tc>
                <a:tc>
                  <a:txBody>
                    <a:bodyPr/>
                    <a:lstStyle/>
                    <a:p>
                      <a:r>
                        <a:rPr lang="en-US"/>
                        <a:t>0.114576821</a:t>
                      </a:r>
                    </a:p>
                  </a:txBody>
                  <a:tcPr/>
                </a:tc>
                <a:tc>
                  <a:txBody>
                    <a:bodyPr/>
                    <a:lstStyle/>
                    <a:p>
                      <a:r>
                        <a:rPr lang="en-US"/>
                        <a:t>0.002832385</a:t>
                      </a:r>
                    </a:p>
                  </a:txBody>
                  <a:tcPr/>
                </a:tc>
                <a:tc>
                  <a:txBody>
                    <a:bodyPr/>
                    <a:lstStyle/>
                    <a:p>
                      <a:r>
                        <a:rPr lang="en-US"/>
                        <a:t>0.073291623</a:t>
                      </a:r>
                    </a:p>
                  </a:txBody>
                  <a:tcPr/>
                </a:tc>
                <a:extLst>
                  <a:ext uri="{0D108BD9-81ED-4DB2-BD59-A6C34878D82A}">
                    <a16:rowId xmlns:a16="http://schemas.microsoft.com/office/drawing/2014/main" val="311663050"/>
                  </a:ext>
                </a:extLst>
              </a:tr>
              <a:tr h="370840">
                <a:tc>
                  <a:txBody>
                    <a:bodyPr/>
                    <a:lstStyle/>
                    <a:p>
                      <a:r>
                        <a:rPr lang="en-US"/>
                        <a:t>Student Loan</a:t>
                      </a:r>
                    </a:p>
                  </a:txBody>
                  <a:tcPr/>
                </a:tc>
                <a:tc>
                  <a:txBody>
                    <a:bodyPr/>
                    <a:lstStyle/>
                    <a:p>
                      <a:r>
                        <a:rPr lang="en-US"/>
                        <a:t>0.02764716</a:t>
                      </a:r>
                    </a:p>
                  </a:txBody>
                  <a:tcPr/>
                </a:tc>
                <a:tc>
                  <a:txBody>
                    <a:bodyPr/>
                    <a:lstStyle/>
                    <a:p>
                      <a:r>
                        <a:rPr lang="en-US"/>
                        <a:t>0.135500216</a:t>
                      </a:r>
                    </a:p>
                  </a:txBody>
                  <a:tcPr/>
                </a:tc>
                <a:tc>
                  <a:txBody>
                    <a:bodyPr/>
                    <a:lstStyle/>
                    <a:p>
                      <a:r>
                        <a:rPr lang="en-US"/>
                        <a:t>0.02764716</a:t>
                      </a:r>
                    </a:p>
                  </a:txBody>
                  <a:tcPr/>
                </a:tc>
                <a:extLst>
                  <a:ext uri="{0D108BD9-81ED-4DB2-BD59-A6C34878D82A}">
                    <a16:rowId xmlns:a16="http://schemas.microsoft.com/office/drawing/2014/main" val="1295737449"/>
                  </a:ext>
                </a:extLst>
              </a:tr>
              <a:tr h="370840">
                <a:tc>
                  <a:txBody>
                    <a:bodyPr/>
                    <a:lstStyle/>
                    <a:p>
                      <a:r>
                        <a:rPr lang="en-US"/>
                        <a:t>Credit Reporting</a:t>
                      </a:r>
                    </a:p>
                  </a:txBody>
                  <a:tcPr/>
                </a:tc>
                <a:tc>
                  <a:txBody>
                    <a:bodyPr/>
                    <a:lstStyle/>
                    <a:p>
                      <a:r>
                        <a:rPr lang="en-US"/>
                        <a:t>0.132185098</a:t>
                      </a:r>
                    </a:p>
                  </a:txBody>
                  <a:tcPr/>
                </a:tc>
                <a:tc>
                  <a:txBody>
                    <a:bodyPr/>
                    <a:lstStyle/>
                    <a:p>
                      <a:r>
                        <a:rPr lang="en-US"/>
                        <a:t>0.011558177</a:t>
                      </a:r>
                    </a:p>
                  </a:txBody>
                  <a:tcPr/>
                </a:tc>
                <a:tc>
                  <a:txBody>
                    <a:bodyPr/>
                    <a:lstStyle/>
                    <a:p>
                      <a:r>
                        <a:rPr lang="en-US"/>
                        <a:t>0.052718398</a:t>
                      </a:r>
                    </a:p>
                  </a:txBody>
                  <a:tcPr/>
                </a:tc>
                <a:extLst>
                  <a:ext uri="{0D108BD9-81ED-4DB2-BD59-A6C34878D82A}">
                    <a16:rowId xmlns:a16="http://schemas.microsoft.com/office/drawing/2014/main" val="3272346356"/>
                  </a:ext>
                </a:extLst>
              </a:tr>
              <a:tr h="370840">
                <a:tc>
                  <a:txBody>
                    <a:bodyPr/>
                    <a:lstStyle/>
                    <a:p>
                      <a:r>
                        <a:rPr lang="en-US"/>
                        <a:t>Prepaid Card</a:t>
                      </a:r>
                    </a:p>
                  </a:txBody>
                  <a:tcPr/>
                </a:tc>
                <a:tc>
                  <a:txBody>
                    <a:bodyPr/>
                    <a:lstStyle/>
                    <a:p>
                      <a:r>
                        <a:rPr lang="en-US"/>
                        <a:t>0.014008531</a:t>
                      </a:r>
                    </a:p>
                  </a:txBody>
                  <a:tcPr/>
                </a:tc>
                <a:tc>
                  <a:txBody>
                    <a:bodyPr/>
                    <a:lstStyle/>
                    <a:p>
                      <a:r>
                        <a:rPr lang="en-US"/>
                        <a:t>0.000836919</a:t>
                      </a:r>
                    </a:p>
                  </a:txBody>
                  <a:tcPr/>
                </a:tc>
                <a:tc>
                  <a:txBody>
                    <a:bodyPr/>
                    <a:lstStyle/>
                    <a:p>
                      <a:r>
                        <a:rPr lang="en-US"/>
                        <a:t>0.065051648</a:t>
                      </a:r>
                    </a:p>
                  </a:txBody>
                  <a:tcPr/>
                </a:tc>
                <a:extLst>
                  <a:ext uri="{0D108BD9-81ED-4DB2-BD59-A6C34878D82A}">
                    <a16:rowId xmlns:a16="http://schemas.microsoft.com/office/drawing/2014/main" val="227432485"/>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3BA29A-F460-3F58-B603-63D337C8097A}"/>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Models Implemented</a:t>
            </a:r>
          </a:p>
        </p:txBody>
      </p:sp>
      <p:sp>
        <p:nvSpPr>
          <p:cNvPr id="3" name="TextBox 2">
            <a:extLst>
              <a:ext uri="{FF2B5EF4-FFF2-40B4-BE49-F238E27FC236}">
                <a16:creationId xmlns:a16="http://schemas.microsoft.com/office/drawing/2014/main" id="{C2FDB5EC-987F-B80D-0424-F0CAD07ED5F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15" name="TextBox 14">
            <a:extLst>
              <a:ext uri="{FF2B5EF4-FFF2-40B4-BE49-F238E27FC236}">
                <a16:creationId xmlns:a16="http://schemas.microsoft.com/office/drawing/2014/main" id="{678DB2A6-A243-D31C-F204-2DE09EB47D37}"/>
              </a:ext>
            </a:extLst>
          </p:cNvPr>
          <p:cNvSpPr txBox="1"/>
          <p:nvPr/>
        </p:nvSpPr>
        <p:spPr>
          <a:xfrm>
            <a:off x="4267976" y="269455"/>
            <a:ext cx="7641679" cy="1443472"/>
          </a:xfrm>
          <a:prstGeom prst="rect">
            <a:avLst/>
          </a:prstGeom>
          <a:noFill/>
        </p:spPr>
        <p:txBody>
          <a:bodyPr wrap="square" lIns="91440" tIns="45720" rIns="91440" bIns="45720" rtlCol="0" anchor="t">
            <a:spAutoFit/>
          </a:bodyPr>
          <a:lstStyle/>
          <a:p>
            <a:pPr>
              <a:lnSpc>
                <a:spcPct val="90000"/>
              </a:lnSpc>
              <a:spcAft>
                <a:spcPts val="600"/>
              </a:spcAft>
            </a:pPr>
            <a:r>
              <a:rPr lang="en-US" sz="3200" b="1" i="0">
                <a:effectLst/>
                <a:latin typeface="Calibri"/>
                <a:cs typeface="Calibri Light"/>
              </a:rPr>
              <a:t>Linear SVC</a:t>
            </a:r>
          </a:p>
          <a:p>
            <a:pPr indent="-228600">
              <a:lnSpc>
                <a:spcPct val="90000"/>
              </a:lnSpc>
              <a:spcAft>
                <a:spcPts val="600"/>
              </a:spcAft>
              <a:buFont typeface="Arial" panose="020B0604020202020204" pitchFamily="34" charset="0"/>
              <a:buChar char="•"/>
            </a:pPr>
            <a:r>
              <a:rPr lang="en-US" sz="2000">
                <a:ea typeface="+mn-lt"/>
                <a:cs typeface="+mn-lt"/>
              </a:rPr>
              <a:t>SVC stands for Support Vector Classifier, a popular machine learning algorithm used for binary classification tasks. It aims to find an optimal hyperplane that separates data points belonging to different classes</a:t>
            </a:r>
            <a:endParaRPr lang="en-US" sz="2000">
              <a:cs typeface="Calibri"/>
            </a:endParaRPr>
          </a:p>
        </p:txBody>
      </p:sp>
      <p:pic>
        <p:nvPicPr>
          <p:cNvPr id="4" name="Picture 4">
            <a:extLst>
              <a:ext uri="{FF2B5EF4-FFF2-40B4-BE49-F238E27FC236}">
                <a16:creationId xmlns:a16="http://schemas.microsoft.com/office/drawing/2014/main" id="{A5883A3B-38B6-63ED-9A4D-A5AE3C87F7CB}"/>
              </a:ext>
            </a:extLst>
          </p:cNvPr>
          <p:cNvPicPr>
            <a:picLocks noChangeAspect="1"/>
          </p:cNvPicPr>
          <p:nvPr/>
        </p:nvPicPr>
        <p:blipFill>
          <a:blip r:embed="rId2"/>
          <a:stretch>
            <a:fillRect/>
          </a:stretch>
        </p:blipFill>
        <p:spPr>
          <a:xfrm>
            <a:off x="4034878" y="2204990"/>
            <a:ext cx="8156169" cy="4486011"/>
          </a:xfrm>
          <a:prstGeom prst="rect">
            <a:avLst/>
          </a:prstGeom>
        </p:spPr>
      </p:pic>
    </p:spTree>
    <p:extLst>
      <p:ext uri="{BB962C8B-B14F-4D97-AF65-F5344CB8AC3E}">
        <p14:creationId xmlns:p14="http://schemas.microsoft.com/office/powerpoint/2010/main" val="1901876706"/>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4CCD7DB1C6B644BA70CB49A51BA784" ma:contentTypeVersion="1" ma:contentTypeDescription="Create a new document." ma:contentTypeScope="" ma:versionID="b9e5fda4c0a25c047e480c216e835761">
  <xsd:schema xmlns:xsd="http://www.w3.org/2001/XMLSchema" xmlns:xs="http://www.w3.org/2001/XMLSchema" xmlns:p="http://schemas.microsoft.com/office/2006/metadata/properties" xmlns:ns3="93354ff7-316b-4ff5-aa37-6aea89c11093" targetNamespace="http://schemas.microsoft.com/office/2006/metadata/properties" ma:root="true" ma:fieldsID="0461172a3d3bac540fa010ffdc59c4b2" ns3:_="">
    <xsd:import namespace="93354ff7-316b-4ff5-aa37-6aea89c11093"/>
    <xsd:element name="properties">
      <xsd:complexType>
        <xsd:sequence>
          <xsd:element name="documentManagement">
            <xsd:complexType>
              <xsd:all>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354ff7-316b-4ff5-aa37-6aea89c1109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3354ff7-316b-4ff5-aa37-6aea89c1109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B6D966-73D6-4B50-A9BC-38F5DD48AB2F}">
  <ds:schemaRefs>
    <ds:schemaRef ds:uri="93354ff7-316b-4ff5-aa37-6aea89c110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9FB313-BE84-4F34-88FC-FA39E3F65DD6}">
  <ds:schemaRefs>
    <ds:schemaRef ds:uri="93354ff7-316b-4ff5-aa37-6aea89c1109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F58B90E-17FD-46CA-97B8-35D4742C01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550</TotalTime>
  <Words>874</Words>
  <Application>Microsoft Office PowerPoint</Application>
  <PresentationFormat>Widescreen</PresentationFormat>
  <Paragraphs>131</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Century Gothic</vt:lpstr>
      <vt:lpstr>Times New Roman</vt:lpstr>
      <vt:lpstr>Wingdings</vt:lpstr>
      <vt:lpstr>Office Theme 2013 - 2022</vt:lpstr>
      <vt:lpstr>PowerPoint Presentation</vt:lpstr>
      <vt:lpstr>Contents</vt:lpstr>
      <vt:lpstr>Aim</vt:lpstr>
      <vt:lpstr>PowerPoint Presentation</vt:lpstr>
      <vt:lpstr>Preprocessing and Feature Extraction</vt:lpstr>
      <vt:lpstr>Data Distribution </vt:lpstr>
      <vt:lpstr>Data Distribution </vt:lpstr>
      <vt:lpstr>Example Features</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Chandra</dc:creator>
  <cp:lastModifiedBy>nikhil bhoneja</cp:lastModifiedBy>
  <cp:revision>10</cp:revision>
  <dcterms:created xsi:type="dcterms:W3CDTF">2022-12-14T07:00:44Z</dcterms:created>
  <dcterms:modified xsi:type="dcterms:W3CDTF">2023-11-20T21:08:25Z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0x0101006F4CCD7DB1C6B644BA70CB49A51BA784</vt:lpwstr>
  </property>
</Properties>
</file>