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8"/>
  </p:notesMasterIdLst>
  <p:sldIdLst>
    <p:sldId id="257" r:id="rId2"/>
    <p:sldId id="258" r:id="rId3"/>
    <p:sldId id="259" r:id="rId4"/>
    <p:sldId id="260" r:id="rId5"/>
    <p:sldId id="262" r:id="rId6"/>
    <p:sldId id="261"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0"/>
    <p:restoredTop sz="95862"/>
  </p:normalViewPr>
  <p:slideViewPr>
    <p:cSldViewPr snapToGrid="0" snapToObjects="1">
      <p:cViewPr varScale="1">
        <p:scale>
          <a:sx n="91" d="100"/>
          <a:sy n="91" d="100"/>
        </p:scale>
        <p:origin x="9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82461-0A0B-C248-85D5-4E5F760B41CC}"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39008-7182-E145-A9EE-6951B7690592}" type="slidenum">
              <a:rPr lang="en-US" smtClean="0"/>
              <a:t>‹#›</a:t>
            </a:fld>
            <a:endParaRPr lang="en-US"/>
          </a:p>
        </p:txBody>
      </p:sp>
    </p:spTree>
    <p:extLst>
      <p:ext uri="{BB962C8B-B14F-4D97-AF65-F5344CB8AC3E}">
        <p14:creationId xmlns:p14="http://schemas.microsoft.com/office/powerpoint/2010/main" val="338066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E39008-7182-E145-A9EE-6951B7690592}" type="slidenum">
              <a:rPr lang="en-US" smtClean="0"/>
              <a:t>8</a:t>
            </a:fld>
            <a:endParaRPr lang="en-US"/>
          </a:p>
        </p:txBody>
      </p:sp>
    </p:spTree>
    <p:extLst>
      <p:ext uri="{BB962C8B-B14F-4D97-AF65-F5344CB8AC3E}">
        <p14:creationId xmlns:p14="http://schemas.microsoft.com/office/powerpoint/2010/main" val="1232733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573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46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002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677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029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51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6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93248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60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08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84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644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26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77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2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6404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09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4649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yasserh/loan-default-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BFEB-07DA-C748-A437-3833A1D732E9}"/>
              </a:ext>
            </a:extLst>
          </p:cNvPr>
          <p:cNvSpPr>
            <a:spLocks noGrp="1"/>
          </p:cNvSpPr>
          <p:nvPr>
            <p:ph type="ctrTitle"/>
          </p:nvPr>
        </p:nvSpPr>
        <p:spPr>
          <a:xfrm>
            <a:off x="1569487" y="1171238"/>
            <a:ext cx="7726017" cy="984283"/>
          </a:xfrm>
        </p:spPr>
        <p:txBody>
          <a:bodyPr/>
          <a:lstStyle/>
          <a:p>
            <a:pPr algn="l"/>
            <a:r>
              <a:rPr lang="en-US" dirty="0">
                <a:solidFill>
                  <a:schemeClr val="accent2"/>
                </a:solidFill>
                <a:latin typeface="Avenir Book" panose="02000503020000020003" pitchFamily="2" charset="0"/>
              </a:rPr>
              <a:t>Loan Default Prediction</a:t>
            </a:r>
          </a:p>
        </p:txBody>
      </p:sp>
      <p:sp>
        <p:nvSpPr>
          <p:cNvPr id="14" name="Title 1">
            <a:extLst>
              <a:ext uri="{FF2B5EF4-FFF2-40B4-BE49-F238E27FC236}">
                <a16:creationId xmlns:a16="http://schemas.microsoft.com/office/drawing/2014/main" id="{6A838B76-D8E9-8147-80D2-8B60F935E616}"/>
              </a:ext>
            </a:extLst>
          </p:cNvPr>
          <p:cNvSpPr txBox="1">
            <a:spLocks/>
          </p:cNvSpPr>
          <p:nvPr/>
        </p:nvSpPr>
        <p:spPr>
          <a:xfrm>
            <a:off x="4475655" y="527861"/>
            <a:ext cx="4058748" cy="98428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dirty="0">
              <a:solidFill>
                <a:schemeClr val="accent2"/>
              </a:solidFill>
              <a:latin typeface="Avenir Book" panose="02000503020000020003" pitchFamily="2" charset="0"/>
            </a:endParaRPr>
          </a:p>
        </p:txBody>
      </p:sp>
      <p:sp>
        <p:nvSpPr>
          <p:cNvPr id="19" name="TextBox 18">
            <a:extLst>
              <a:ext uri="{FF2B5EF4-FFF2-40B4-BE49-F238E27FC236}">
                <a16:creationId xmlns:a16="http://schemas.microsoft.com/office/drawing/2014/main" id="{A414E95A-0A10-5F42-9238-CDCDB285619E}"/>
              </a:ext>
            </a:extLst>
          </p:cNvPr>
          <p:cNvSpPr txBox="1"/>
          <p:nvPr/>
        </p:nvSpPr>
        <p:spPr>
          <a:xfrm>
            <a:off x="1569487" y="2918295"/>
            <a:ext cx="3145972" cy="1877437"/>
          </a:xfrm>
          <a:prstGeom prst="rect">
            <a:avLst/>
          </a:prstGeom>
          <a:noFill/>
        </p:spPr>
        <p:txBody>
          <a:bodyPr wrap="square" rtlCol="0">
            <a:spAutoFit/>
          </a:bodyPr>
          <a:lstStyle/>
          <a:p>
            <a:r>
              <a:rPr lang="en-US" sz="2000" b="1" u="sng" dirty="0">
                <a:solidFill>
                  <a:schemeClr val="bg1"/>
                </a:solidFill>
              </a:rPr>
              <a:t>Team Members </a:t>
            </a:r>
          </a:p>
          <a:p>
            <a:endParaRPr lang="en-US" b="1" u="sng" dirty="0">
              <a:solidFill>
                <a:schemeClr val="bg1"/>
              </a:solidFill>
            </a:endParaRPr>
          </a:p>
          <a:p>
            <a:r>
              <a:rPr lang="en-US" sz="2000" dirty="0">
                <a:solidFill>
                  <a:schemeClr val="bg1"/>
                </a:solidFill>
              </a:rPr>
              <a:t>Nikhil Bhoneja</a:t>
            </a:r>
          </a:p>
          <a:p>
            <a:r>
              <a:rPr lang="en-US" sz="2000" dirty="0" err="1">
                <a:solidFill>
                  <a:schemeClr val="bg1"/>
                </a:solidFill>
              </a:rPr>
              <a:t>Shanky</a:t>
            </a:r>
            <a:r>
              <a:rPr lang="en-US" sz="2000" dirty="0">
                <a:solidFill>
                  <a:schemeClr val="bg1"/>
                </a:solidFill>
              </a:rPr>
              <a:t> </a:t>
            </a:r>
          </a:p>
          <a:p>
            <a:r>
              <a:rPr lang="en-US" sz="2000" dirty="0" err="1">
                <a:solidFill>
                  <a:schemeClr val="bg1"/>
                </a:solidFill>
              </a:rPr>
              <a:t>Yukin</a:t>
            </a:r>
            <a:endParaRPr lang="en-US" sz="2000" dirty="0">
              <a:solidFill>
                <a:schemeClr val="bg1"/>
              </a:solidFill>
            </a:endParaRPr>
          </a:p>
          <a:p>
            <a:endParaRPr lang="en-US" dirty="0"/>
          </a:p>
        </p:txBody>
      </p:sp>
    </p:spTree>
    <p:extLst>
      <p:ext uri="{BB962C8B-B14F-4D97-AF65-F5344CB8AC3E}">
        <p14:creationId xmlns:p14="http://schemas.microsoft.com/office/powerpoint/2010/main" val="256712668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CE8D-F6ED-894B-B9FD-04FF19664D32}"/>
              </a:ext>
            </a:extLst>
          </p:cNvPr>
          <p:cNvSpPr>
            <a:spLocks noGrp="1"/>
          </p:cNvSpPr>
          <p:nvPr>
            <p:ph type="title"/>
          </p:nvPr>
        </p:nvSpPr>
        <p:spPr>
          <a:xfrm>
            <a:off x="829738" y="1461298"/>
            <a:ext cx="8596668" cy="530431"/>
          </a:xfrm>
        </p:spPr>
        <p:txBody>
          <a:bodyPr>
            <a:normAutofit/>
          </a:bodyPr>
          <a:lstStyle/>
          <a:p>
            <a:r>
              <a:rPr lang="en-US" sz="2200" dirty="0"/>
              <a:t>a. Decision Tree Classifier</a:t>
            </a:r>
          </a:p>
        </p:txBody>
      </p:sp>
      <p:sp>
        <p:nvSpPr>
          <p:cNvPr id="4" name="Title 1">
            <a:extLst>
              <a:ext uri="{FF2B5EF4-FFF2-40B4-BE49-F238E27FC236}">
                <a16:creationId xmlns:a16="http://schemas.microsoft.com/office/drawing/2014/main" id="{A495D617-B839-3142-A502-FA8D539FAFE0}"/>
              </a:ext>
            </a:extLst>
          </p:cNvPr>
          <p:cNvSpPr txBox="1">
            <a:spLocks/>
          </p:cNvSpPr>
          <p:nvPr/>
        </p:nvSpPr>
        <p:spPr>
          <a:xfrm>
            <a:off x="829738" y="762005"/>
            <a:ext cx="8596668" cy="5304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Step 4: Modelling and Prediction</a:t>
            </a:r>
            <a:endParaRPr lang="en-US" sz="2800" dirty="0"/>
          </a:p>
        </p:txBody>
      </p:sp>
      <p:pic>
        <p:nvPicPr>
          <p:cNvPr id="6" name="Picture 5">
            <a:extLst>
              <a:ext uri="{FF2B5EF4-FFF2-40B4-BE49-F238E27FC236}">
                <a16:creationId xmlns:a16="http://schemas.microsoft.com/office/drawing/2014/main" id="{81DFECEB-3FFB-9B43-9F14-8388166B8EA0}"/>
              </a:ext>
            </a:extLst>
          </p:cNvPr>
          <p:cNvPicPr>
            <a:picLocks noChangeAspect="1"/>
          </p:cNvPicPr>
          <p:nvPr/>
        </p:nvPicPr>
        <p:blipFill>
          <a:blip r:embed="rId2"/>
          <a:stretch>
            <a:fillRect/>
          </a:stretch>
        </p:blipFill>
        <p:spPr>
          <a:xfrm>
            <a:off x="829735" y="2441158"/>
            <a:ext cx="3374131" cy="2730383"/>
          </a:xfrm>
          <a:prstGeom prst="rect">
            <a:avLst/>
          </a:prstGeom>
        </p:spPr>
      </p:pic>
      <p:pic>
        <p:nvPicPr>
          <p:cNvPr id="8" name="Picture 7">
            <a:extLst>
              <a:ext uri="{FF2B5EF4-FFF2-40B4-BE49-F238E27FC236}">
                <a16:creationId xmlns:a16="http://schemas.microsoft.com/office/drawing/2014/main" id="{56E544DE-DE3B-A844-81F7-5D5E4218CB44}"/>
              </a:ext>
            </a:extLst>
          </p:cNvPr>
          <p:cNvPicPr>
            <a:picLocks noChangeAspect="1"/>
          </p:cNvPicPr>
          <p:nvPr/>
        </p:nvPicPr>
        <p:blipFill>
          <a:blip r:embed="rId3"/>
          <a:stretch>
            <a:fillRect/>
          </a:stretch>
        </p:blipFill>
        <p:spPr>
          <a:xfrm>
            <a:off x="5342467" y="2691152"/>
            <a:ext cx="6019800" cy="1803400"/>
          </a:xfrm>
          <a:prstGeom prst="rect">
            <a:avLst/>
          </a:prstGeom>
        </p:spPr>
      </p:pic>
      <p:pic>
        <p:nvPicPr>
          <p:cNvPr id="10" name="Picture 9">
            <a:extLst>
              <a:ext uri="{FF2B5EF4-FFF2-40B4-BE49-F238E27FC236}">
                <a16:creationId xmlns:a16="http://schemas.microsoft.com/office/drawing/2014/main" id="{EC16AE2A-1696-3D4A-B463-427B940C8FA0}"/>
              </a:ext>
            </a:extLst>
          </p:cNvPr>
          <p:cNvPicPr>
            <a:picLocks noChangeAspect="1"/>
          </p:cNvPicPr>
          <p:nvPr/>
        </p:nvPicPr>
        <p:blipFill>
          <a:blip r:embed="rId4"/>
          <a:stretch>
            <a:fillRect/>
          </a:stretch>
        </p:blipFill>
        <p:spPr>
          <a:xfrm>
            <a:off x="3254822" y="5620970"/>
            <a:ext cx="3746500" cy="292100"/>
          </a:xfrm>
          <a:prstGeom prst="rect">
            <a:avLst/>
          </a:prstGeom>
        </p:spPr>
      </p:pic>
      <p:pic>
        <p:nvPicPr>
          <p:cNvPr id="16" name="Picture 15">
            <a:extLst>
              <a:ext uri="{FF2B5EF4-FFF2-40B4-BE49-F238E27FC236}">
                <a16:creationId xmlns:a16="http://schemas.microsoft.com/office/drawing/2014/main" id="{31DB9F14-2DDF-E64E-A693-7EB220A9687B}"/>
              </a:ext>
            </a:extLst>
          </p:cNvPr>
          <p:cNvPicPr>
            <a:picLocks noChangeAspect="1"/>
          </p:cNvPicPr>
          <p:nvPr/>
        </p:nvPicPr>
        <p:blipFill>
          <a:blip r:embed="rId5"/>
          <a:stretch>
            <a:fillRect/>
          </a:stretch>
        </p:blipFill>
        <p:spPr>
          <a:xfrm>
            <a:off x="3057968" y="6177306"/>
            <a:ext cx="4140200" cy="241300"/>
          </a:xfrm>
          <a:prstGeom prst="rect">
            <a:avLst/>
          </a:prstGeom>
        </p:spPr>
      </p:pic>
    </p:spTree>
    <p:extLst>
      <p:ext uri="{BB962C8B-B14F-4D97-AF65-F5344CB8AC3E}">
        <p14:creationId xmlns:p14="http://schemas.microsoft.com/office/powerpoint/2010/main" val="262501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CE8D-F6ED-894B-B9FD-04FF19664D32}"/>
              </a:ext>
            </a:extLst>
          </p:cNvPr>
          <p:cNvSpPr>
            <a:spLocks noGrp="1"/>
          </p:cNvSpPr>
          <p:nvPr>
            <p:ph type="title"/>
          </p:nvPr>
        </p:nvSpPr>
        <p:spPr>
          <a:xfrm>
            <a:off x="829738" y="1461298"/>
            <a:ext cx="8596668" cy="530431"/>
          </a:xfrm>
        </p:spPr>
        <p:txBody>
          <a:bodyPr>
            <a:normAutofit/>
          </a:bodyPr>
          <a:lstStyle/>
          <a:p>
            <a:r>
              <a:rPr lang="en-US" sz="2200" dirty="0"/>
              <a:t>b. Random Forest Classifier</a:t>
            </a:r>
          </a:p>
        </p:txBody>
      </p:sp>
      <p:sp>
        <p:nvSpPr>
          <p:cNvPr id="4" name="Title 1">
            <a:extLst>
              <a:ext uri="{FF2B5EF4-FFF2-40B4-BE49-F238E27FC236}">
                <a16:creationId xmlns:a16="http://schemas.microsoft.com/office/drawing/2014/main" id="{A495D617-B839-3142-A502-FA8D539FAFE0}"/>
              </a:ext>
            </a:extLst>
          </p:cNvPr>
          <p:cNvSpPr txBox="1">
            <a:spLocks/>
          </p:cNvSpPr>
          <p:nvPr/>
        </p:nvSpPr>
        <p:spPr>
          <a:xfrm>
            <a:off x="829738" y="762005"/>
            <a:ext cx="8596668" cy="5304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Step 4: Modelling and Prediction</a:t>
            </a:r>
            <a:endParaRPr lang="en-US" sz="2800" dirty="0"/>
          </a:p>
        </p:txBody>
      </p:sp>
      <p:pic>
        <p:nvPicPr>
          <p:cNvPr id="5" name="Picture 4">
            <a:extLst>
              <a:ext uri="{FF2B5EF4-FFF2-40B4-BE49-F238E27FC236}">
                <a16:creationId xmlns:a16="http://schemas.microsoft.com/office/drawing/2014/main" id="{0C9A4E5B-31CC-2146-8CEB-0240797BF744}"/>
              </a:ext>
            </a:extLst>
          </p:cNvPr>
          <p:cNvPicPr>
            <a:picLocks noChangeAspect="1"/>
          </p:cNvPicPr>
          <p:nvPr/>
        </p:nvPicPr>
        <p:blipFill>
          <a:blip r:embed="rId2"/>
          <a:stretch>
            <a:fillRect/>
          </a:stretch>
        </p:blipFill>
        <p:spPr>
          <a:xfrm>
            <a:off x="647645" y="2514600"/>
            <a:ext cx="3405744" cy="2735581"/>
          </a:xfrm>
          <a:prstGeom prst="rect">
            <a:avLst/>
          </a:prstGeom>
        </p:spPr>
      </p:pic>
      <p:pic>
        <p:nvPicPr>
          <p:cNvPr id="9" name="Picture 8">
            <a:extLst>
              <a:ext uri="{FF2B5EF4-FFF2-40B4-BE49-F238E27FC236}">
                <a16:creationId xmlns:a16="http://schemas.microsoft.com/office/drawing/2014/main" id="{ACE49C41-8A8D-384F-AFF1-2DB95B8DAB0D}"/>
              </a:ext>
            </a:extLst>
          </p:cNvPr>
          <p:cNvPicPr>
            <a:picLocks noChangeAspect="1"/>
          </p:cNvPicPr>
          <p:nvPr/>
        </p:nvPicPr>
        <p:blipFill>
          <a:blip r:embed="rId3"/>
          <a:stretch>
            <a:fillRect/>
          </a:stretch>
        </p:blipFill>
        <p:spPr>
          <a:xfrm>
            <a:off x="5384251" y="2901315"/>
            <a:ext cx="6019800" cy="1828800"/>
          </a:xfrm>
          <a:prstGeom prst="rect">
            <a:avLst/>
          </a:prstGeom>
        </p:spPr>
      </p:pic>
      <p:pic>
        <p:nvPicPr>
          <p:cNvPr id="12" name="Picture 11">
            <a:extLst>
              <a:ext uri="{FF2B5EF4-FFF2-40B4-BE49-F238E27FC236}">
                <a16:creationId xmlns:a16="http://schemas.microsoft.com/office/drawing/2014/main" id="{42B02C2A-AF9C-8749-97C5-E4A0D0BCA67A}"/>
              </a:ext>
            </a:extLst>
          </p:cNvPr>
          <p:cNvPicPr>
            <a:picLocks noChangeAspect="1"/>
          </p:cNvPicPr>
          <p:nvPr/>
        </p:nvPicPr>
        <p:blipFill>
          <a:blip r:embed="rId4"/>
          <a:stretch>
            <a:fillRect/>
          </a:stretch>
        </p:blipFill>
        <p:spPr>
          <a:xfrm>
            <a:off x="4035868" y="5639710"/>
            <a:ext cx="2184400" cy="266700"/>
          </a:xfrm>
          <a:prstGeom prst="rect">
            <a:avLst/>
          </a:prstGeom>
        </p:spPr>
      </p:pic>
      <p:pic>
        <p:nvPicPr>
          <p:cNvPr id="13" name="Picture 12">
            <a:extLst>
              <a:ext uri="{FF2B5EF4-FFF2-40B4-BE49-F238E27FC236}">
                <a16:creationId xmlns:a16="http://schemas.microsoft.com/office/drawing/2014/main" id="{AFDD6747-E203-D847-9E9C-3D1D1C99320E}"/>
              </a:ext>
            </a:extLst>
          </p:cNvPr>
          <p:cNvPicPr>
            <a:picLocks noChangeAspect="1"/>
          </p:cNvPicPr>
          <p:nvPr/>
        </p:nvPicPr>
        <p:blipFill>
          <a:blip r:embed="rId5"/>
          <a:stretch>
            <a:fillRect/>
          </a:stretch>
        </p:blipFill>
        <p:spPr>
          <a:xfrm>
            <a:off x="3845368" y="6251254"/>
            <a:ext cx="2565400" cy="241300"/>
          </a:xfrm>
          <a:prstGeom prst="rect">
            <a:avLst/>
          </a:prstGeom>
        </p:spPr>
      </p:pic>
    </p:spTree>
    <p:extLst>
      <p:ext uri="{BB962C8B-B14F-4D97-AF65-F5344CB8AC3E}">
        <p14:creationId xmlns:p14="http://schemas.microsoft.com/office/powerpoint/2010/main" val="387476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CE8D-F6ED-894B-B9FD-04FF19664D32}"/>
              </a:ext>
            </a:extLst>
          </p:cNvPr>
          <p:cNvSpPr>
            <a:spLocks noGrp="1"/>
          </p:cNvSpPr>
          <p:nvPr>
            <p:ph type="title"/>
          </p:nvPr>
        </p:nvSpPr>
        <p:spPr>
          <a:xfrm>
            <a:off x="829738" y="1461298"/>
            <a:ext cx="8596668" cy="530431"/>
          </a:xfrm>
        </p:spPr>
        <p:txBody>
          <a:bodyPr>
            <a:normAutofit/>
          </a:bodyPr>
          <a:lstStyle/>
          <a:p>
            <a:r>
              <a:rPr lang="en-US" sz="2200" dirty="0"/>
              <a:t>c. K-Nearest Neighbors Classifier</a:t>
            </a:r>
          </a:p>
        </p:txBody>
      </p:sp>
      <p:sp>
        <p:nvSpPr>
          <p:cNvPr id="4" name="Title 1">
            <a:extLst>
              <a:ext uri="{FF2B5EF4-FFF2-40B4-BE49-F238E27FC236}">
                <a16:creationId xmlns:a16="http://schemas.microsoft.com/office/drawing/2014/main" id="{A495D617-B839-3142-A502-FA8D539FAFE0}"/>
              </a:ext>
            </a:extLst>
          </p:cNvPr>
          <p:cNvSpPr txBox="1">
            <a:spLocks/>
          </p:cNvSpPr>
          <p:nvPr/>
        </p:nvSpPr>
        <p:spPr>
          <a:xfrm>
            <a:off x="829738" y="762005"/>
            <a:ext cx="8596668" cy="5304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Step 4: Modelling and Prediction</a:t>
            </a:r>
            <a:endParaRPr lang="en-US" sz="2800" dirty="0"/>
          </a:p>
        </p:txBody>
      </p:sp>
      <p:pic>
        <p:nvPicPr>
          <p:cNvPr id="6" name="Picture 5">
            <a:extLst>
              <a:ext uri="{FF2B5EF4-FFF2-40B4-BE49-F238E27FC236}">
                <a16:creationId xmlns:a16="http://schemas.microsoft.com/office/drawing/2014/main" id="{9C84E8A4-F428-094C-ADF1-5CC1F23CF26A}"/>
              </a:ext>
            </a:extLst>
          </p:cNvPr>
          <p:cNvPicPr>
            <a:picLocks noChangeAspect="1"/>
          </p:cNvPicPr>
          <p:nvPr/>
        </p:nvPicPr>
        <p:blipFill>
          <a:blip r:embed="rId2"/>
          <a:stretch>
            <a:fillRect/>
          </a:stretch>
        </p:blipFill>
        <p:spPr>
          <a:xfrm>
            <a:off x="829738" y="2470893"/>
            <a:ext cx="3269455" cy="2671123"/>
          </a:xfrm>
          <a:prstGeom prst="rect">
            <a:avLst/>
          </a:prstGeom>
        </p:spPr>
      </p:pic>
      <p:pic>
        <p:nvPicPr>
          <p:cNvPr id="8" name="Picture 7">
            <a:extLst>
              <a:ext uri="{FF2B5EF4-FFF2-40B4-BE49-F238E27FC236}">
                <a16:creationId xmlns:a16="http://schemas.microsoft.com/office/drawing/2014/main" id="{5081138F-07C3-C54F-93E9-73B626E7BF07}"/>
              </a:ext>
            </a:extLst>
          </p:cNvPr>
          <p:cNvPicPr>
            <a:picLocks noChangeAspect="1"/>
          </p:cNvPicPr>
          <p:nvPr/>
        </p:nvPicPr>
        <p:blipFill>
          <a:blip r:embed="rId3"/>
          <a:stretch>
            <a:fillRect/>
          </a:stretch>
        </p:blipFill>
        <p:spPr>
          <a:xfrm>
            <a:off x="5128068" y="2835795"/>
            <a:ext cx="5816600" cy="1803400"/>
          </a:xfrm>
          <a:prstGeom prst="rect">
            <a:avLst/>
          </a:prstGeom>
        </p:spPr>
      </p:pic>
      <p:pic>
        <p:nvPicPr>
          <p:cNvPr id="11" name="Picture 10">
            <a:extLst>
              <a:ext uri="{FF2B5EF4-FFF2-40B4-BE49-F238E27FC236}">
                <a16:creationId xmlns:a16="http://schemas.microsoft.com/office/drawing/2014/main" id="{158BEA95-3E21-B649-BFBA-3D6F57844289}"/>
              </a:ext>
            </a:extLst>
          </p:cNvPr>
          <p:cNvPicPr>
            <a:picLocks noChangeAspect="1"/>
          </p:cNvPicPr>
          <p:nvPr/>
        </p:nvPicPr>
        <p:blipFill>
          <a:blip r:embed="rId4"/>
          <a:stretch>
            <a:fillRect/>
          </a:stretch>
        </p:blipFill>
        <p:spPr>
          <a:xfrm>
            <a:off x="3248468" y="5565573"/>
            <a:ext cx="3759200" cy="292100"/>
          </a:xfrm>
          <a:prstGeom prst="rect">
            <a:avLst/>
          </a:prstGeom>
        </p:spPr>
      </p:pic>
      <p:pic>
        <p:nvPicPr>
          <p:cNvPr id="14" name="Picture 13">
            <a:extLst>
              <a:ext uri="{FF2B5EF4-FFF2-40B4-BE49-F238E27FC236}">
                <a16:creationId xmlns:a16="http://schemas.microsoft.com/office/drawing/2014/main" id="{267D5852-9FAA-AC43-A226-78FE49FC2892}"/>
              </a:ext>
            </a:extLst>
          </p:cNvPr>
          <p:cNvPicPr>
            <a:picLocks noChangeAspect="1"/>
          </p:cNvPicPr>
          <p:nvPr/>
        </p:nvPicPr>
        <p:blipFill rotWithShape="1">
          <a:blip r:embed="rId5"/>
          <a:srcRect t="21892"/>
          <a:stretch/>
        </p:blipFill>
        <p:spPr>
          <a:xfrm>
            <a:off x="3057968" y="6168576"/>
            <a:ext cx="4140200" cy="208313"/>
          </a:xfrm>
          <a:prstGeom prst="rect">
            <a:avLst/>
          </a:prstGeom>
        </p:spPr>
      </p:pic>
    </p:spTree>
    <p:extLst>
      <p:ext uri="{BB962C8B-B14F-4D97-AF65-F5344CB8AC3E}">
        <p14:creationId xmlns:p14="http://schemas.microsoft.com/office/powerpoint/2010/main" val="66279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CE8D-F6ED-894B-B9FD-04FF19664D32}"/>
              </a:ext>
            </a:extLst>
          </p:cNvPr>
          <p:cNvSpPr>
            <a:spLocks noGrp="1"/>
          </p:cNvSpPr>
          <p:nvPr>
            <p:ph type="title"/>
          </p:nvPr>
        </p:nvSpPr>
        <p:spPr>
          <a:xfrm>
            <a:off x="829738" y="1461298"/>
            <a:ext cx="8596668" cy="530431"/>
          </a:xfrm>
        </p:spPr>
        <p:txBody>
          <a:bodyPr>
            <a:normAutofit/>
          </a:bodyPr>
          <a:lstStyle/>
          <a:p>
            <a:r>
              <a:rPr lang="en-US" sz="2200" dirty="0"/>
              <a:t>d. Support Vector Machine</a:t>
            </a:r>
          </a:p>
        </p:txBody>
      </p:sp>
      <p:sp>
        <p:nvSpPr>
          <p:cNvPr id="4" name="Title 1">
            <a:extLst>
              <a:ext uri="{FF2B5EF4-FFF2-40B4-BE49-F238E27FC236}">
                <a16:creationId xmlns:a16="http://schemas.microsoft.com/office/drawing/2014/main" id="{A495D617-B839-3142-A502-FA8D539FAFE0}"/>
              </a:ext>
            </a:extLst>
          </p:cNvPr>
          <p:cNvSpPr txBox="1">
            <a:spLocks/>
          </p:cNvSpPr>
          <p:nvPr/>
        </p:nvSpPr>
        <p:spPr>
          <a:xfrm>
            <a:off x="829738" y="762005"/>
            <a:ext cx="8596668" cy="5304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Step 4: Modelling and Prediction</a:t>
            </a:r>
            <a:endParaRPr lang="en-US" sz="2800" dirty="0"/>
          </a:p>
        </p:txBody>
      </p:sp>
      <p:pic>
        <p:nvPicPr>
          <p:cNvPr id="5" name="Picture 4">
            <a:extLst>
              <a:ext uri="{FF2B5EF4-FFF2-40B4-BE49-F238E27FC236}">
                <a16:creationId xmlns:a16="http://schemas.microsoft.com/office/drawing/2014/main" id="{19DDC893-CEE1-164D-B6AA-4CD9D1A0C958}"/>
              </a:ext>
            </a:extLst>
          </p:cNvPr>
          <p:cNvPicPr>
            <a:picLocks noChangeAspect="1"/>
          </p:cNvPicPr>
          <p:nvPr/>
        </p:nvPicPr>
        <p:blipFill rotWithShape="1">
          <a:blip r:embed="rId2"/>
          <a:srcRect r="2393"/>
          <a:stretch/>
        </p:blipFill>
        <p:spPr>
          <a:xfrm>
            <a:off x="829738" y="2436092"/>
            <a:ext cx="3247471" cy="2670299"/>
          </a:xfrm>
          <a:prstGeom prst="rect">
            <a:avLst/>
          </a:prstGeom>
        </p:spPr>
      </p:pic>
      <p:pic>
        <p:nvPicPr>
          <p:cNvPr id="9" name="Picture 8">
            <a:extLst>
              <a:ext uri="{FF2B5EF4-FFF2-40B4-BE49-F238E27FC236}">
                <a16:creationId xmlns:a16="http://schemas.microsoft.com/office/drawing/2014/main" id="{AEAE3E99-70D0-584A-BCEB-A686CA1E710A}"/>
              </a:ext>
            </a:extLst>
          </p:cNvPr>
          <p:cNvPicPr>
            <a:picLocks noChangeAspect="1"/>
          </p:cNvPicPr>
          <p:nvPr/>
        </p:nvPicPr>
        <p:blipFill rotWithShape="1">
          <a:blip r:embed="rId3"/>
          <a:srcRect t="2681" b="1"/>
          <a:stretch/>
        </p:blipFill>
        <p:spPr>
          <a:xfrm>
            <a:off x="5219197" y="2789499"/>
            <a:ext cx="5791200" cy="1841573"/>
          </a:xfrm>
          <a:prstGeom prst="rect">
            <a:avLst/>
          </a:prstGeom>
        </p:spPr>
      </p:pic>
      <p:pic>
        <p:nvPicPr>
          <p:cNvPr id="12" name="Picture 11">
            <a:extLst>
              <a:ext uri="{FF2B5EF4-FFF2-40B4-BE49-F238E27FC236}">
                <a16:creationId xmlns:a16="http://schemas.microsoft.com/office/drawing/2014/main" id="{C156CB7E-130F-0C45-B520-C7DCDD85408F}"/>
              </a:ext>
            </a:extLst>
          </p:cNvPr>
          <p:cNvPicPr>
            <a:picLocks noChangeAspect="1"/>
          </p:cNvPicPr>
          <p:nvPr/>
        </p:nvPicPr>
        <p:blipFill>
          <a:blip r:embed="rId4"/>
          <a:stretch>
            <a:fillRect/>
          </a:stretch>
        </p:blipFill>
        <p:spPr>
          <a:xfrm>
            <a:off x="3242122" y="5505383"/>
            <a:ext cx="3771900" cy="304800"/>
          </a:xfrm>
          <a:prstGeom prst="rect">
            <a:avLst/>
          </a:prstGeom>
        </p:spPr>
      </p:pic>
      <p:pic>
        <p:nvPicPr>
          <p:cNvPr id="13" name="Picture 12">
            <a:extLst>
              <a:ext uri="{FF2B5EF4-FFF2-40B4-BE49-F238E27FC236}">
                <a16:creationId xmlns:a16="http://schemas.microsoft.com/office/drawing/2014/main" id="{31A9DCAB-9713-9F46-9C3C-341699BF98AE}"/>
              </a:ext>
            </a:extLst>
          </p:cNvPr>
          <p:cNvPicPr>
            <a:picLocks noChangeAspect="1"/>
          </p:cNvPicPr>
          <p:nvPr/>
        </p:nvPicPr>
        <p:blipFill rotWithShape="1">
          <a:blip r:embed="rId5"/>
          <a:srcRect t="8626"/>
          <a:stretch/>
        </p:blipFill>
        <p:spPr>
          <a:xfrm>
            <a:off x="3051622" y="6048055"/>
            <a:ext cx="4152900" cy="232091"/>
          </a:xfrm>
          <a:prstGeom prst="rect">
            <a:avLst/>
          </a:prstGeom>
        </p:spPr>
      </p:pic>
    </p:spTree>
    <p:extLst>
      <p:ext uri="{BB962C8B-B14F-4D97-AF65-F5344CB8AC3E}">
        <p14:creationId xmlns:p14="http://schemas.microsoft.com/office/powerpoint/2010/main" val="330895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CE8D-F6ED-894B-B9FD-04FF19664D32}"/>
              </a:ext>
            </a:extLst>
          </p:cNvPr>
          <p:cNvSpPr>
            <a:spLocks noGrp="1"/>
          </p:cNvSpPr>
          <p:nvPr>
            <p:ph type="title"/>
          </p:nvPr>
        </p:nvSpPr>
        <p:spPr>
          <a:xfrm>
            <a:off x="829738" y="1461298"/>
            <a:ext cx="8596668" cy="530431"/>
          </a:xfrm>
        </p:spPr>
        <p:txBody>
          <a:bodyPr>
            <a:normAutofit/>
          </a:bodyPr>
          <a:lstStyle/>
          <a:p>
            <a:r>
              <a:rPr lang="en-US" sz="2200" dirty="0"/>
              <a:t>e. Artificial Neural Network (Multi-Layer Perceptron)</a:t>
            </a:r>
          </a:p>
        </p:txBody>
      </p:sp>
      <p:sp>
        <p:nvSpPr>
          <p:cNvPr id="4" name="Title 1">
            <a:extLst>
              <a:ext uri="{FF2B5EF4-FFF2-40B4-BE49-F238E27FC236}">
                <a16:creationId xmlns:a16="http://schemas.microsoft.com/office/drawing/2014/main" id="{A495D617-B839-3142-A502-FA8D539FAFE0}"/>
              </a:ext>
            </a:extLst>
          </p:cNvPr>
          <p:cNvSpPr txBox="1">
            <a:spLocks/>
          </p:cNvSpPr>
          <p:nvPr/>
        </p:nvSpPr>
        <p:spPr>
          <a:xfrm>
            <a:off x="829738" y="762005"/>
            <a:ext cx="8596668" cy="5304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Step 4: Modelling and Prediction</a:t>
            </a:r>
            <a:endParaRPr lang="en-US" sz="2800" dirty="0"/>
          </a:p>
        </p:txBody>
      </p:sp>
      <p:pic>
        <p:nvPicPr>
          <p:cNvPr id="6" name="Picture 5">
            <a:extLst>
              <a:ext uri="{FF2B5EF4-FFF2-40B4-BE49-F238E27FC236}">
                <a16:creationId xmlns:a16="http://schemas.microsoft.com/office/drawing/2014/main" id="{45BE42BE-57DD-0E4B-9E8D-5C0069082919}"/>
              </a:ext>
            </a:extLst>
          </p:cNvPr>
          <p:cNvPicPr>
            <a:picLocks noChangeAspect="1"/>
          </p:cNvPicPr>
          <p:nvPr/>
        </p:nvPicPr>
        <p:blipFill>
          <a:blip r:embed="rId2"/>
          <a:stretch>
            <a:fillRect/>
          </a:stretch>
        </p:blipFill>
        <p:spPr>
          <a:xfrm>
            <a:off x="987868" y="2573961"/>
            <a:ext cx="8280400" cy="736600"/>
          </a:xfrm>
          <a:prstGeom prst="rect">
            <a:avLst/>
          </a:prstGeom>
        </p:spPr>
      </p:pic>
      <p:pic>
        <p:nvPicPr>
          <p:cNvPr id="8" name="Picture 7">
            <a:extLst>
              <a:ext uri="{FF2B5EF4-FFF2-40B4-BE49-F238E27FC236}">
                <a16:creationId xmlns:a16="http://schemas.microsoft.com/office/drawing/2014/main" id="{F9AA483E-6E65-2D47-A760-F74FD51D4596}"/>
              </a:ext>
            </a:extLst>
          </p:cNvPr>
          <p:cNvPicPr>
            <a:picLocks noChangeAspect="1"/>
          </p:cNvPicPr>
          <p:nvPr/>
        </p:nvPicPr>
        <p:blipFill>
          <a:blip r:embed="rId3"/>
          <a:stretch>
            <a:fillRect/>
          </a:stretch>
        </p:blipFill>
        <p:spPr>
          <a:xfrm>
            <a:off x="3388168" y="3892797"/>
            <a:ext cx="3479800" cy="711200"/>
          </a:xfrm>
          <a:prstGeom prst="rect">
            <a:avLst/>
          </a:prstGeom>
        </p:spPr>
      </p:pic>
    </p:spTree>
    <p:extLst>
      <p:ext uri="{BB962C8B-B14F-4D97-AF65-F5344CB8AC3E}">
        <p14:creationId xmlns:p14="http://schemas.microsoft.com/office/powerpoint/2010/main" val="424058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FF2B-7A8D-024E-AF6A-A23387B1F499}"/>
              </a:ext>
            </a:extLst>
          </p:cNvPr>
          <p:cNvSpPr>
            <a:spLocks noGrp="1"/>
          </p:cNvSpPr>
          <p:nvPr>
            <p:ph type="title"/>
          </p:nvPr>
        </p:nvSpPr>
        <p:spPr/>
        <p:txBody>
          <a:bodyPr/>
          <a:lstStyle/>
          <a:p>
            <a:r>
              <a:rPr lang="en-US" dirty="0"/>
              <a:t>Conclusion and Inference</a:t>
            </a:r>
          </a:p>
        </p:txBody>
      </p:sp>
      <p:graphicFrame>
        <p:nvGraphicFramePr>
          <p:cNvPr id="4" name="Table 4">
            <a:extLst>
              <a:ext uri="{FF2B5EF4-FFF2-40B4-BE49-F238E27FC236}">
                <a16:creationId xmlns:a16="http://schemas.microsoft.com/office/drawing/2014/main" id="{D7AF93B2-282C-D94E-B0DB-82E7B3D618B3}"/>
              </a:ext>
            </a:extLst>
          </p:cNvPr>
          <p:cNvGraphicFramePr>
            <a:graphicFrameLocks noGrp="1"/>
          </p:cNvGraphicFramePr>
          <p:nvPr>
            <p:extLst>
              <p:ext uri="{D42A27DB-BD31-4B8C-83A1-F6EECF244321}">
                <p14:modId xmlns:p14="http://schemas.microsoft.com/office/powerpoint/2010/main" val="3805174789"/>
              </p:ext>
            </p:extLst>
          </p:nvPr>
        </p:nvGraphicFramePr>
        <p:xfrm>
          <a:off x="677338" y="1656790"/>
          <a:ext cx="9045399" cy="3544434"/>
        </p:xfrm>
        <a:graphic>
          <a:graphicData uri="http://schemas.openxmlformats.org/drawingml/2006/table">
            <a:tbl>
              <a:tblPr firstRow="1" bandRow="1">
                <a:tableStyleId>{5C22544A-7EE6-4342-B048-85BDC9FD1C3A}</a:tableStyleId>
              </a:tblPr>
              <a:tblGrid>
                <a:gridCol w="3015133">
                  <a:extLst>
                    <a:ext uri="{9D8B030D-6E8A-4147-A177-3AD203B41FA5}">
                      <a16:colId xmlns:a16="http://schemas.microsoft.com/office/drawing/2014/main" val="419617679"/>
                    </a:ext>
                  </a:extLst>
                </a:gridCol>
                <a:gridCol w="3015133">
                  <a:extLst>
                    <a:ext uri="{9D8B030D-6E8A-4147-A177-3AD203B41FA5}">
                      <a16:colId xmlns:a16="http://schemas.microsoft.com/office/drawing/2014/main" val="2600668960"/>
                    </a:ext>
                  </a:extLst>
                </a:gridCol>
                <a:gridCol w="3015133">
                  <a:extLst>
                    <a:ext uri="{9D8B030D-6E8A-4147-A177-3AD203B41FA5}">
                      <a16:colId xmlns:a16="http://schemas.microsoft.com/office/drawing/2014/main" val="1041777752"/>
                    </a:ext>
                  </a:extLst>
                </a:gridCol>
              </a:tblGrid>
              <a:tr h="590739">
                <a:tc>
                  <a:txBody>
                    <a:bodyPr/>
                    <a:lstStyle/>
                    <a:p>
                      <a:pPr algn="ctr"/>
                      <a:r>
                        <a:rPr lang="en-US" sz="1300" dirty="0"/>
                        <a:t>Model</a:t>
                      </a:r>
                    </a:p>
                  </a:txBody>
                  <a:tcPr anchor="ctr"/>
                </a:tc>
                <a:tc>
                  <a:txBody>
                    <a:bodyPr/>
                    <a:lstStyle/>
                    <a:p>
                      <a:pPr algn="ctr"/>
                      <a:r>
                        <a:rPr lang="en-US" sz="1300" dirty="0"/>
                        <a:t>Accuracy (on test set)</a:t>
                      </a:r>
                    </a:p>
                  </a:txBody>
                  <a:tcPr anchor="ctr"/>
                </a:tc>
                <a:tc>
                  <a:txBody>
                    <a:bodyPr/>
                    <a:lstStyle/>
                    <a:p>
                      <a:pPr algn="ctr"/>
                      <a:r>
                        <a:rPr lang="en-US" sz="1300" dirty="0"/>
                        <a:t>F1 Score</a:t>
                      </a:r>
                    </a:p>
                  </a:txBody>
                  <a:tcPr anchor="ctr"/>
                </a:tc>
                <a:extLst>
                  <a:ext uri="{0D108BD9-81ED-4DB2-BD59-A6C34878D82A}">
                    <a16:rowId xmlns:a16="http://schemas.microsoft.com/office/drawing/2014/main" val="3724789147"/>
                  </a:ext>
                </a:extLst>
              </a:tr>
              <a:tr h="590739">
                <a:tc>
                  <a:txBody>
                    <a:bodyPr/>
                    <a:lstStyle/>
                    <a:p>
                      <a:pPr algn="ctr"/>
                      <a:r>
                        <a:rPr lang="en-US" sz="1300" dirty="0"/>
                        <a:t>Decision Tree</a:t>
                      </a:r>
                    </a:p>
                  </a:txBody>
                  <a:tcPr anchor="ctr"/>
                </a:tc>
                <a:tc>
                  <a:txBody>
                    <a:bodyPr/>
                    <a:lstStyle/>
                    <a:p>
                      <a:pPr algn="ctr"/>
                      <a:r>
                        <a:rPr lang="en-US" sz="1300" dirty="0"/>
                        <a:t>0.99</a:t>
                      </a:r>
                    </a:p>
                  </a:txBody>
                  <a:tcPr anchor="ctr"/>
                </a:tc>
                <a:tc>
                  <a:txBody>
                    <a:bodyPr/>
                    <a:lstStyle/>
                    <a:p>
                      <a:pPr algn="ctr"/>
                      <a:r>
                        <a:rPr lang="en-US" sz="1300" dirty="0"/>
                        <a:t>0.99</a:t>
                      </a:r>
                    </a:p>
                  </a:txBody>
                  <a:tcPr anchor="ctr"/>
                </a:tc>
                <a:extLst>
                  <a:ext uri="{0D108BD9-81ED-4DB2-BD59-A6C34878D82A}">
                    <a16:rowId xmlns:a16="http://schemas.microsoft.com/office/drawing/2014/main" val="2974375945"/>
                  </a:ext>
                </a:extLst>
              </a:tr>
              <a:tr h="590739">
                <a:tc>
                  <a:txBody>
                    <a:bodyPr/>
                    <a:lstStyle/>
                    <a:p>
                      <a:pPr algn="ctr"/>
                      <a:r>
                        <a:rPr lang="en-US" sz="1300" dirty="0"/>
                        <a:t>Random Forest</a:t>
                      </a:r>
                    </a:p>
                  </a:txBody>
                  <a:tcPr anchor="ctr"/>
                </a:tc>
                <a:tc>
                  <a:txBody>
                    <a:bodyPr/>
                    <a:lstStyle/>
                    <a:p>
                      <a:pPr algn="ctr"/>
                      <a:r>
                        <a:rPr lang="en-US" sz="1300" dirty="0"/>
                        <a:t>1.00</a:t>
                      </a:r>
                    </a:p>
                  </a:txBody>
                  <a:tcPr anchor="ctr"/>
                </a:tc>
                <a:tc>
                  <a:txBody>
                    <a:bodyPr/>
                    <a:lstStyle/>
                    <a:p>
                      <a:pPr algn="ctr"/>
                      <a:r>
                        <a:rPr lang="en-US" sz="1300" dirty="0"/>
                        <a:t>1.00</a:t>
                      </a:r>
                    </a:p>
                  </a:txBody>
                  <a:tcPr anchor="ctr"/>
                </a:tc>
                <a:extLst>
                  <a:ext uri="{0D108BD9-81ED-4DB2-BD59-A6C34878D82A}">
                    <a16:rowId xmlns:a16="http://schemas.microsoft.com/office/drawing/2014/main" val="3593310374"/>
                  </a:ext>
                </a:extLst>
              </a:tr>
              <a:tr h="590739">
                <a:tc>
                  <a:txBody>
                    <a:bodyPr/>
                    <a:lstStyle/>
                    <a:p>
                      <a:pPr algn="ctr"/>
                      <a:r>
                        <a:rPr lang="en-US" sz="1300" dirty="0"/>
                        <a:t>K-Nearest </a:t>
                      </a:r>
                      <a:r>
                        <a:rPr lang="en-US" sz="1300" dirty="0" err="1"/>
                        <a:t>Neighbours</a:t>
                      </a:r>
                      <a:endParaRPr lang="en-US" sz="1300" dirty="0"/>
                    </a:p>
                  </a:txBody>
                  <a:tcPr anchor="ctr"/>
                </a:tc>
                <a:tc>
                  <a:txBody>
                    <a:bodyPr/>
                    <a:lstStyle/>
                    <a:p>
                      <a:pPr algn="ctr"/>
                      <a:r>
                        <a:rPr lang="en-US" sz="1300" dirty="0"/>
                        <a:t>0.85</a:t>
                      </a:r>
                    </a:p>
                  </a:txBody>
                  <a:tcPr anchor="ctr"/>
                </a:tc>
                <a:tc>
                  <a:txBody>
                    <a:bodyPr/>
                    <a:lstStyle/>
                    <a:p>
                      <a:pPr algn="ctr"/>
                      <a:r>
                        <a:rPr lang="en-US" sz="1300" dirty="0"/>
                        <a:t>0.84</a:t>
                      </a:r>
                    </a:p>
                  </a:txBody>
                  <a:tcPr anchor="ctr"/>
                </a:tc>
                <a:extLst>
                  <a:ext uri="{0D108BD9-81ED-4DB2-BD59-A6C34878D82A}">
                    <a16:rowId xmlns:a16="http://schemas.microsoft.com/office/drawing/2014/main" val="3784655652"/>
                  </a:ext>
                </a:extLst>
              </a:tr>
              <a:tr h="590739">
                <a:tc>
                  <a:txBody>
                    <a:bodyPr/>
                    <a:lstStyle/>
                    <a:p>
                      <a:pPr algn="ctr"/>
                      <a:r>
                        <a:rPr lang="en-US" sz="1300" dirty="0"/>
                        <a:t>Support Vector Machine</a:t>
                      </a:r>
                    </a:p>
                  </a:txBody>
                  <a:tcPr anchor="ctr"/>
                </a:tc>
                <a:tc>
                  <a:txBody>
                    <a:bodyPr/>
                    <a:lstStyle/>
                    <a:p>
                      <a:pPr algn="ctr"/>
                      <a:r>
                        <a:rPr lang="en-US" sz="1300" dirty="0"/>
                        <a:t>0.87</a:t>
                      </a:r>
                    </a:p>
                  </a:txBody>
                  <a:tcPr anchor="ctr"/>
                </a:tc>
                <a:tc>
                  <a:txBody>
                    <a:bodyPr/>
                    <a:lstStyle/>
                    <a:p>
                      <a:pPr algn="ctr"/>
                      <a:r>
                        <a:rPr lang="en-US" sz="1300" dirty="0"/>
                        <a:t>0.85</a:t>
                      </a:r>
                    </a:p>
                  </a:txBody>
                  <a:tcPr anchor="ctr"/>
                </a:tc>
                <a:extLst>
                  <a:ext uri="{0D108BD9-81ED-4DB2-BD59-A6C34878D82A}">
                    <a16:rowId xmlns:a16="http://schemas.microsoft.com/office/drawing/2014/main" val="1753508518"/>
                  </a:ext>
                </a:extLst>
              </a:tr>
              <a:tr h="590739">
                <a:tc>
                  <a:txBody>
                    <a:bodyPr/>
                    <a:lstStyle/>
                    <a:p>
                      <a:pPr algn="ctr"/>
                      <a:r>
                        <a:rPr lang="en-US" sz="1300" dirty="0"/>
                        <a:t>Multi-Layer Perceptron</a:t>
                      </a:r>
                    </a:p>
                  </a:txBody>
                  <a:tcPr anchor="ctr"/>
                </a:tc>
                <a:tc>
                  <a:txBody>
                    <a:bodyPr/>
                    <a:lstStyle/>
                    <a:p>
                      <a:pPr algn="ctr"/>
                      <a:r>
                        <a:rPr lang="en-US" sz="1300" dirty="0"/>
                        <a:t>0.99</a:t>
                      </a:r>
                    </a:p>
                  </a:txBody>
                  <a:tcPr anchor="ctr"/>
                </a:tc>
                <a:tc>
                  <a:txBody>
                    <a:bodyPr/>
                    <a:lstStyle/>
                    <a:p>
                      <a:pPr algn="ctr"/>
                      <a:r>
                        <a:rPr lang="en-US" sz="1300" dirty="0"/>
                        <a:t>-</a:t>
                      </a:r>
                    </a:p>
                  </a:txBody>
                  <a:tcPr anchor="ctr"/>
                </a:tc>
                <a:extLst>
                  <a:ext uri="{0D108BD9-81ED-4DB2-BD59-A6C34878D82A}">
                    <a16:rowId xmlns:a16="http://schemas.microsoft.com/office/drawing/2014/main" val="1783481239"/>
                  </a:ext>
                </a:extLst>
              </a:tr>
            </a:tbl>
          </a:graphicData>
        </a:graphic>
      </p:graphicFrame>
      <p:sp>
        <p:nvSpPr>
          <p:cNvPr id="5" name="TextBox 4">
            <a:extLst>
              <a:ext uri="{FF2B5EF4-FFF2-40B4-BE49-F238E27FC236}">
                <a16:creationId xmlns:a16="http://schemas.microsoft.com/office/drawing/2014/main" id="{61F4BC81-2705-214B-8F35-1CB7A9AC0EE9}"/>
              </a:ext>
            </a:extLst>
          </p:cNvPr>
          <p:cNvSpPr txBox="1"/>
          <p:nvPr/>
        </p:nvSpPr>
        <p:spPr>
          <a:xfrm>
            <a:off x="677335" y="5748735"/>
            <a:ext cx="8548664" cy="584775"/>
          </a:xfrm>
          <a:prstGeom prst="rect">
            <a:avLst/>
          </a:prstGeom>
          <a:noFill/>
        </p:spPr>
        <p:txBody>
          <a:bodyPr wrap="square">
            <a:spAutoFit/>
          </a:bodyPr>
          <a:lstStyle/>
          <a:p>
            <a:r>
              <a:rPr lang="en-US" sz="1600" dirty="0"/>
              <a:t>We can see that Random Forest gives us the best accuracy, followed by Decision Trees and a Multi-Layer Perceptron.</a:t>
            </a:r>
          </a:p>
        </p:txBody>
      </p:sp>
    </p:spTree>
    <p:extLst>
      <p:ext uri="{BB962C8B-B14F-4D97-AF65-F5344CB8AC3E}">
        <p14:creationId xmlns:p14="http://schemas.microsoft.com/office/powerpoint/2010/main" val="34781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8BD7ED-E645-6642-90E8-BEE601BABCCC}"/>
              </a:ext>
            </a:extLst>
          </p:cNvPr>
          <p:cNvSpPr txBox="1">
            <a:spLocks/>
          </p:cNvSpPr>
          <p:nvPr/>
        </p:nvSpPr>
        <p:spPr>
          <a:xfrm>
            <a:off x="3040546" y="2479662"/>
            <a:ext cx="6110909" cy="141797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chemeClr val="accent2"/>
                </a:solidFill>
                <a:latin typeface="Avenir Book" panose="02000503020000020003" pitchFamily="2" charset="0"/>
              </a:rPr>
              <a:t>Thank you!</a:t>
            </a:r>
          </a:p>
        </p:txBody>
      </p:sp>
    </p:spTree>
    <p:extLst>
      <p:ext uri="{BB962C8B-B14F-4D97-AF65-F5344CB8AC3E}">
        <p14:creationId xmlns:p14="http://schemas.microsoft.com/office/powerpoint/2010/main" val="131890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2979-7C71-B64F-9EF7-1CE5A55076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BECCB15-694D-024F-A904-546AD7C81B5B}"/>
              </a:ext>
            </a:extLst>
          </p:cNvPr>
          <p:cNvSpPr>
            <a:spLocks noGrp="1"/>
          </p:cNvSpPr>
          <p:nvPr>
            <p:ph idx="1"/>
          </p:nvPr>
        </p:nvSpPr>
        <p:spPr>
          <a:xfrm>
            <a:off x="677338" y="2160593"/>
            <a:ext cx="8596668" cy="4388801"/>
          </a:xfrm>
        </p:spPr>
        <p:txBody>
          <a:bodyPr>
            <a:normAutofit lnSpcReduction="10000"/>
          </a:bodyPr>
          <a:lstStyle/>
          <a:p>
            <a:r>
              <a:rPr lang="en-US" dirty="0"/>
              <a:t>Loan default is a serious issue, both for the borrower (person, company) and the lender (bank, financial institution). When a borrower fails to pay back a debt according to an initial agreement, he is said to have defaulted.</a:t>
            </a:r>
          </a:p>
          <a:p>
            <a:r>
              <a:rPr lang="en-US" dirty="0"/>
              <a:t>For the borrower, this may lead to several serious consequences, like, a drop in their credit rating, withholding of assets by the financial institutions, legal consequences, and in a few serious cases, even bankruptcy.</a:t>
            </a:r>
          </a:p>
          <a:p>
            <a:r>
              <a:rPr lang="en-US" dirty="0"/>
              <a:t>For the lender, large volumes of ‘bad loans’ can impact the lender’s profitability, lead to credit losses and risk reducing equity, which will then make it more difficult to issue new loans.</a:t>
            </a:r>
          </a:p>
          <a:p>
            <a:r>
              <a:rPr lang="en-US" dirty="0"/>
              <a:t>Therefore, loan default is a serious matter, and we aim to create a robust prediction model, with high accuracy, that will allow banks to predict whether a borrower may default on their loan, based on a myriad of factors.</a:t>
            </a:r>
          </a:p>
        </p:txBody>
      </p:sp>
    </p:spTree>
    <p:extLst>
      <p:ext uri="{BB962C8B-B14F-4D97-AF65-F5344CB8AC3E}">
        <p14:creationId xmlns:p14="http://schemas.microsoft.com/office/powerpoint/2010/main" val="361544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DC2D-55AA-654E-B852-5CC1847ECF5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9F6F4AF-9886-D848-823C-E58E1F873334}"/>
              </a:ext>
            </a:extLst>
          </p:cNvPr>
          <p:cNvSpPr>
            <a:spLocks noGrp="1"/>
          </p:cNvSpPr>
          <p:nvPr>
            <p:ph idx="1"/>
          </p:nvPr>
        </p:nvSpPr>
        <p:spPr/>
        <p:txBody>
          <a:bodyPr/>
          <a:lstStyle/>
          <a:p>
            <a:r>
              <a:rPr lang="en-US" dirty="0"/>
              <a:t>The dataset used is a Loan Default dataset, with 148,671 rows and 34 columns. It consists of multiple deterministic factors, like: borrower’s income, gender, loan purpose, rate of interest etc.</a:t>
            </a:r>
          </a:p>
          <a:p>
            <a:r>
              <a:rPr lang="en-US" dirty="0"/>
              <a:t>The target columns, has 2 class labels (0 and 1) for borrowers that don’t default and borrowers that do. </a:t>
            </a:r>
          </a:p>
          <a:p>
            <a:r>
              <a:rPr lang="en-US" dirty="0"/>
              <a:t>The dataset was obtained from Kaggle. The link to the dataset is: </a:t>
            </a:r>
            <a:r>
              <a:rPr lang="en-US" dirty="0">
                <a:hlinkClick r:id="rId2"/>
              </a:rPr>
              <a:t>https://www.kaggle.com/datasets/yasserh/loan-default-dataset</a:t>
            </a:r>
            <a:r>
              <a:rPr lang="en-US" dirty="0"/>
              <a:t> </a:t>
            </a:r>
          </a:p>
          <a:p>
            <a:r>
              <a:rPr lang="en-US" dirty="0"/>
              <a:t>The dataset is subject to strong multicollinearity and empty values.</a:t>
            </a:r>
          </a:p>
          <a:p>
            <a:r>
              <a:rPr lang="en-US" dirty="0"/>
              <a:t>With such a detailed and exhaustive dataset, that has so many features, we built an extremely accurate prediction model.</a:t>
            </a:r>
          </a:p>
        </p:txBody>
      </p:sp>
    </p:spTree>
    <p:extLst>
      <p:ext uri="{BB962C8B-B14F-4D97-AF65-F5344CB8AC3E}">
        <p14:creationId xmlns:p14="http://schemas.microsoft.com/office/powerpoint/2010/main" val="80625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D819-A381-A442-8E7E-E876F591ECA2}"/>
              </a:ext>
            </a:extLst>
          </p:cNvPr>
          <p:cNvSpPr>
            <a:spLocks noGrp="1"/>
          </p:cNvSpPr>
          <p:nvPr>
            <p:ph type="title"/>
          </p:nvPr>
        </p:nvSpPr>
        <p:spPr>
          <a:xfrm>
            <a:off x="829738" y="1543569"/>
            <a:ext cx="8596668" cy="544511"/>
          </a:xfrm>
        </p:spPr>
        <p:txBody>
          <a:bodyPr>
            <a:normAutofit/>
          </a:bodyPr>
          <a:lstStyle/>
          <a:p>
            <a:r>
              <a:rPr lang="en-US" sz="2800" dirty="0"/>
              <a:t>Step 1: Data Cleaning</a:t>
            </a:r>
          </a:p>
        </p:txBody>
      </p:sp>
      <p:sp>
        <p:nvSpPr>
          <p:cNvPr id="3" name="Content Placeholder 2">
            <a:extLst>
              <a:ext uri="{FF2B5EF4-FFF2-40B4-BE49-F238E27FC236}">
                <a16:creationId xmlns:a16="http://schemas.microsoft.com/office/drawing/2014/main" id="{8D8C899F-3BD2-C949-A6B1-C0EE899601A0}"/>
              </a:ext>
            </a:extLst>
          </p:cNvPr>
          <p:cNvSpPr>
            <a:spLocks noGrp="1"/>
          </p:cNvSpPr>
          <p:nvPr>
            <p:ph idx="1"/>
          </p:nvPr>
        </p:nvSpPr>
        <p:spPr>
          <a:xfrm>
            <a:off x="689213" y="2279883"/>
            <a:ext cx="4523316" cy="3880773"/>
          </a:xfrm>
        </p:spPr>
        <p:txBody>
          <a:bodyPr/>
          <a:lstStyle/>
          <a:p>
            <a:r>
              <a:rPr lang="en-US" dirty="0"/>
              <a:t>Our data set had many null values that we had to replace with meaningful data.</a:t>
            </a:r>
          </a:p>
          <a:p>
            <a:r>
              <a:rPr lang="en-US" dirty="0"/>
              <a:t>Depending on the column, we replaced the null values with the mean, median or mode of the column.</a:t>
            </a:r>
          </a:p>
          <a:p>
            <a:r>
              <a:rPr lang="en-US" dirty="0"/>
              <a:t>For some columns, whose null values could not be manipulated, the rows with the null values were dropped completely.</a:t>
            </a:r>
          </a:p>
        </p:txBody>
      </p:sp>
      <p:sp>
        <p:nvSpPr>
          <p:cNvPr id="4" name="Title 1">
            <a:extLst>
              <a:ext uri="{FF2B5EF4-FFF2-40B4-BE49-F238E27FC236}">
                <a16:creationId xmlns:a16="http://schemas.microsoft.com/office/drawing/2014/main" id="{1F9F54B2-2C69-9B40-BAA9-6F892F7C5CEC}"/>
              </a:ext>
            </a:extLst>
          </p:cNvPr>
          <p:cNvSpPr txBox="1">
            <a:spLocks/>
          </p:cNvSpPr>
          <p:nvPr/>
        </p:nvSpPr>
        <p:spPr>
          <a:xfrm>
            <a:off x="829738" y="762000"/>
            <a:ext cx="8596668" cy="7162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Implementation</a:t>
            </a:r>
          </a:p>
        </p:txBody>
      </p:sp>
      <p:pic>
        <p:nvPicPr>
          <p:cNvPr id="6" name="Picture 5">
            <a:extLst>
              <a:ext uri="{FF2B5EF4-FFF2-40B4-BE49-F238E27FC236}">
                <a16:creationId xmlns:a16="http://schemas.microsoft.com/office/drawing/2014/main" id="{69E432CD-F561-294D-BB59-3B6CF84781F5}"/>
              </a:ext>
            </a:extLst>
          </p:cNvPr>
          <p:cNvPicPr>
            <a:picLocks noChangeAspect="1"/>
          </p:cNvPicPr>
          <p:nvPr/>
        </p:nvPicPr>
        <p:blipFill>
          <a:blip r:embed="rId2"/>
          <a:stretch>
            <a:fillRect/>
          </a:stretch>
        </p:blipFill>
        <p:spPr>
          <a:xfrm>
            <a:off x="6503674" y="1478285"/>
            <a:ext cx="2922732" cy="4973436"/>
          </a:xfrm>
          <a:prstGeom prst="rect">
            <a:avLst/>
          </a:prstGeom>
        </p:spPr>
      </p:pic>
      <p:pic>
        <p:nvPicPr>
          <p:cNvPr id="8" name="Picture 7">
            <a:extLst>
              <a:ext uri="{FF2B5EF4-FFF2-40B4-BE49-F238E27FC236}">
                <a16:creationId xmlns:a16="http://schemas.microsoft.com/office/drawing/2014/main" id="{035791DF-D794-8641-88EB-176BA6D62ED5}"/>
              </a:ext>
            </a:extLst>
          </p:cNvPr>
          <p:cNvPicPr>
            <a:picLocks noChangeAspect="1"/>
          </p:cNvPicPr>
          <p:nvPr/>
        </p:nvPicPr>
        <p:blipFill>
          <a:blip r:embed="rId3"/>
          <a:stretch>
            <a:fillRect/>
          </a:stretch>
        </p:blipFill>
        <p:spPr>
          <a:xfrm>
            <a:off x="7028323" y="1221525"/>
            <a:ext cx="1961603" cy="256755"/>
          </a:xfrm>
          <a:prstGeom prst="rect">
            <a:avLst/>
          </a:prstGeom>
        </p:spPr>
      </p:pic>
    </p:spTree>
    <p:extLst>
      <p:ext uri="{BB962C8B-B14F-4D97-AF65-F5344CB8AC3E}">
        <p14:creationId xmlns:p14="http://schemas.microsoft.com/office/powerpoint/2010/main" val="280099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8459CAF-6F0C-1448-89EF-235751FE9090}"/>
              </a:ext>
            </a:extLst>
          </p:cNvPr>
          <p:cNvGraphicFramePr>
            <a:graphicFrameLocks noGrp="1"/>
          </p:cNvGraphicFramePr>
          <p:nvPr>
            <p:extLst>
              <p:ext uri="{D42A27DB-BD31-4B8C-83A1-F6EECF244321}">
                <p14:modId xmlns:p14="http://schemas.microsoft.com/office/powerpoint/2010/main" val="2893852263"/>
              </p:ext>
            </p:extLst>
          </p:nvPr>
        </p:nvGraphicFramePr>
        <p:xfrm>
          <a:off x="708300" y="1494981"/>
          <a:ext cx="8441013" cy="4152710"/>
        </p:xfrm>
        <a:graphic>
          <a:graphicData uri="http://schemas.openxmlformats.org/drawingml/2006/table">
            <a:tbl>
              <a:tblPr firstRow="1" bandRow="1">
                <a:tableStyleId>{5C22544A-7EE6-4342-B048-85BDC9FD1C3A}</a:tableStyleId>
              </a:tblPr>
              <a:tblGrid>
                <a:gridCol w="2813671">
                  <a:extLst>
                    <a:ext uri="{9D8B030D-6E8A-4147-A177-3AD203B41FA5}">
                      <a16:colId xmlns:a16="http://schemas.microsoft.com/office/drawing/2014/main" val="1413212902"/>
                    </a:ext>
                  </a:extLst>
                </a:gridCol>
                <a:gridCol w="2813671">
                  <a:extLst>
                    <a:ext uri="{9D8B030D-6E8A-4147-A177-3AD203B41FA5}">
                      <a16:colId xmlns:a16="http://schemas.microsoft.com/office/drawing/2014/main" val="179904007"/>
                    </a:ext>
                  </a:extLst>
                </a:gridCol>
                <a:gridCol w="2813671">
                  <a:extLst>
                    <a:ext uri="{9D8B030D-6E8A-4147-A177-3AD203B41FA5}">
                      <a16:colId xmlns:a16="http://schemas.microsoft.com/office/drawing/2014/main" val="1566735613"/>
                    </a:ext>
                  </a:extLst>
                </a:gridCol>
              </a:tblGrid>
              <a:tr h="331573">
                <a:tc>
                  <a:txBody>
                    <a:bodyPr/>
                    <a:lstStyle/>
                    <a:p>
                      <a:pPr algn="ctr"/>
                      <a:r>
                        <a:rPr lang="en-US" sz="1300" dirty="0"/>
                        <a:t>Feature Name</a:t>
                      </a:r>
                    </a:p>
                  </a:txBody>
                  <a:tcPr anchor="ctr"/>
                </a:tc>
                <a:tc>
                  <a:txBody>
                    <a:bodyPr/>
                    <a:lstStyle/>
                    <a:p>
                      <a:pPr algn="ctr"/>
                      <a:r>
                        <a:rPr lang="en-US" sz="1300" dirty="0"/>
                        <a:t>Number of NAs</a:t>
                      </a:r>
                    </a:p>
                  </a:txBody>
                  <a:tcPr anchor="ctr"/>
                </a:tc>
                <a:tc>
                  <a:txBody>
                    <a:bodyPr/>
                    <a:lstStyle/>
                    <a:p>
                      <a:pPr algn="ctr"/>
                      <a:r>
                        <a:rPr lang="en-US" sz="1300" dirty="0"/>
                        <a:t>Replaced By</a:t>
                      </a:r>
                    </a:p>
                  </a:txBody>
                  <a:tcPr anchor="ctr"/>
                </a:tc>
                <a:extLst>
                  <a:ext uri="{0D108BD9-81ED-4DB2-BD59-A6C34878D82A}">
                    <a16:rowId xmlns:a16="http://schemas.microsoft.com/office/drawing/2014/main" val="2160029929"/>
                  </a:ext>
                </a:extLst>
              </a:tr>
              <a:tr h="424649">
                <a:tc>
                  <a:txBody>
                    <a:bodyPr/>
                    <a:lstStyle/>
                    <a:p>
                      <a:pPr algn="ctr"/>
                      <a:r>
                        <a:rPr lang="en-US" sz="1300" dirty="0"/>
                        <a:t>Income</a:t>
                      </a:r>
                    </a:p>
                  </a:txBody>
                  <a:tcPr anchor="ctr"/>
                </a:tc>
                <a:tc>
                  <a:txBody>
                    <a:bodyPr/>
                    <a:lstStyle/>
                    <a:p>
                      <a:pPr algn="ctr"/>
                      <a:r>
                        <a:rPr lang="en-US" sz="1300" dirty="0"/>
                        <a:t>9150</a:t>
                      </a:r>
                    </a:p>
                  </a:txBody>
                  <a:tcPr anchor="ctr"/>
                </a:tc>
                <a:tc>
                  <a:txBody>
                    <a:bodyPr/>
                    <a:lstStyle/>
                    <a:p>
                      <a:pPr algn="ctr"/>
                      <a:r>
                        <a:rPr lang="en-US" sz="1300" dirty="0"/>
                        <a:t>Median</a:t>
                      </a:r>
                    </a:p>
                  </a:txBody>
                  <a:tcPr anchor="ctr"/>
                </a:tc>
                <a:extLst>
                  <a:ext uri="{0D108BD9-81ED-4DB2-BD59-A6C34878D82A}">
                    <a16:rowId xmlns:a16="http://schemas.microsoft.com/office/drawing/2014/main" val="4114106037"/>
                  </a:ext>
                </a:extLst>
              </a:tr>
              <a:tr h="424649">
                <a:tc>
                  <a:txBody>
                    <a:bodyPr/>
                    <a:lstStyle/>
                    <a:p>
                      <a:pPr algn="ctr"/>
                      <a:r>
                        <a:rPr lang="en-US" sz="1300" dirty="0"/>
                        <a:t>Rate of Interest</a:t>
                      </a:r>
                    </a:p>
                  </a:txBody>
                  <a:tcPr anchor="ctr"/>
                </a:tc>
                <a:tc>
                  <a:txBody>
                    <a:bodyPr/>
                    <a:lstStyle/>
                    <a:p>
                      <a:pPr algn="ctr"/>
                      <a:r>
                        <a:rPr lang="en-US" sz="1300" dirty="0"/>
                        <a:t>36439</a:t>
                      </a:r>
                    </a:p>
                  </a:txBody>
                  <a:tcPr anchor="ctr"/>
                </a:tc>
                <a:tc>
                  <a:txBody>
                    <a:bodyPr/>
                    <a:lstStyle/>
                    <a:p>
                      <a:pPr algn="ctr"/>
                      <a:r>
                        <a:rPr lang="en-US" sz="1300" dirty="0"/>
                        <a:t>Median</a:t>
                      </a:r>
                    </a:p>
                  </a:txBody>
                  <a:tcPr anchor="ctr"/>
                </a:tc>
                <a:extLst>
                  <a:ext uri="{0D108BD9-81ED-4DB2-BD59-A6C34878D82A}">
                    <a16:rowId xmlns:a16="http://schemas.microsoft.com/office/drawing/2014/main" val="4186135289"/>
                  </a:ext>
                </a:extLst>
              </a:tr>
              <a:tr h="424649">
                <a:tc>
                  <a:txBody>
                    <a:bodyPr/>
                    <a:lstStyle/>
                    <a:p>
                      <a:pPr algn="ctr"/>
                      <a:r>
                        <a:rPr lang="en-US" sz="1300" dirty="0"/>
                        <a:t>Interest Rate Spread</a:t>
                      </a:r>
                    </a:p>
                  </a:txBody>
                  <a:tcPr anchor="ctr"/>
                </a:tc>
                <a:tc>
                  <a:txBody>
                    <a:bodyPr/>
                    <a:lstStyle/>
                    <a:p>
                      <a:pPr algn="ctr"/>
                      <a:r>
                        <a:rPr lang="en-US" sz="1300" dirty="0"/>
                        <a:t>36639</a:t>
                      </a:r>
                    </a:p>
                  </a:txBody>
                  <a:tcPr anchor="ctr"/>
                </a:tc>
                <a:tc>
                  <a:txBody>
                    <a:bodyPr/>
                    <a:lstStyle/>
                    <a:p>
                      <a:pPr algn="ctr"/>
                      <a:r>
                        <a:rPr lang="en-US" sz="1300" dirty="0"/>
                        <a:t>Median</a:t>
                      </a:r>
                    </a:p>
                  </a:txBody>
                  <a:tcPr anchor="ctr"/>
                </a:tc>
                <a:extLst>
                  <a:ext uri="{0D108BD9-81ED-4DB2-BD59-A6C34878D82A}">
                    <a16:rowId xmlns:a16="http://schemas.microsoft.com/office/drawing/2014/main" val="2425539750"/>
                  </a:ext>
                </a:extLst>
              </a:tr>
              <a:tr h="424649">
                <a:tc>
                  <a:txBody>
                    <a:bodyPr/>
                    <a:lstStyle/>
                    <a:p>
                      <a:pPr algn="ctr"/>
                      <a:r>
                        <a:rPr lang="en-US" sz="1300" dirty="0"/>
                        <a:t>Upfront Charges</a:t>
                      </a:r>
                    </a:p>
                  </a:txBody>
                  <a:tcPr anchor="ctr"/>
                </a:tc>
                <a:tc>
                  <a:txBody>
                    <a:bodyPr/>
                    <a:lstStyle/>
                    <a:p>
                      <a:pPr algn="ctr"/>
                      <a:r>
                        <a:rPr lang="en-US" sz="1300" dirty="0"/>
                        <a:t>39642</a:t>
                      </a:r>
                    </a:p>
                  </a:txBody>
                  <a:tcPr anchor="ctr"/>
                </a:tc>
                <a:tc>
                  <a:txBody>
                    <a:bodyPr/>
                    <a:lstStyle/>
                    <a:p>
                      <a:pPr algn="ctr"/>
                      <a:r>
                        <a:rPr lang="en-US" sz="1300" dirty="0"/>
                        <a:t>Mean</a:t>
                      </a:r>
                    </a:p>
                  </a:txBody>
                  <a:tcPr anchor="ctr"/>
                </a:tc>
                <a:extLst>
                  <a:ext uri="{0D108BD9-81ED-4DB2-BD59-A6C34878D82A}">
                    <a16:rowId xmlns:a16="http://schemas.microsoft.com/office/drawing/2014/main" val="2077192497"/>
                  </a:ext>
                </a:extLst>
              </a:tr>
              <a:tr h="424649">
                <a:tc>
                  <a:txBody>
                    <a:bodyPr/>
                    <a:lstStyle/>
                    <a:p>
                      <a:pPr algn="ctr"/>
                      <a:r>
                        <a:rPr lang="en-US" sz="1300" dirty="0"/>
                        <a:t>Term</a:t>
                      </a:r>
                    </a:p>
                  </a:txBody>
                  <a:tcPr anchor="ctr"/>
                </a:tc>
                <a:tc>
                  <a:txBody>
                    <a:bodyPr/>
                    <a:lstStyle/>
                    <a:p>
                      <a:pPr algn="ctr"/>
                      <a:r>
                        <a:rPr lang="en-US" sz="1300" dirty="0"/>
                        <a:t>41</a:t>
                      </a:r>
                    </a:p>
                  </a:txBody>
                  <a:tcPr anchor="ctr"/>
                </a:tc>
                <a:tc>
                  <a:txBody>
                    <a:bodyPr/>
                    <a:lstStyle/>
                    <a:p>
                      <a:pPr algn="ctr"/>
                      <a:r>
                        <a:rPr lang="en-US" sz="1300" dirty="0"/>
                        <a:t>Mode</a:t>
                      </a:r>
                    </a:p>
                  </a:txBody>
                  <a:tcPr anchor="ctr"/>
                </a:tc>
                <a:extLst>
                  <a:ext uri="{0D108BD9-81ED-4DB2-BD59-A6C34878D82A}">
                    <a16:rowId xmlns:a16="http://schemas.microsoft.com/office/drawing/2014/main" val="2983335601"/>
                  </a:ext>
                </a:extLst>
              </a:tr>
              <a:tr h="424649">
                <a:tc>
                  <a:txBody>
                    <a:bodyPr/>
                    <a:lstStyle/>
                    <a:p>
                      <a:pPr algn="ctr"/>
                      <a:r>
                        <a:rPr lang="en-US" sz="1300" dirty="0"/>
                        <a:t>Negative Amortization</a:t>
                      </a:r>
                    </a:p>
                  </a:txBody>
                  <a:tcPr anchor="ctr"/>
                </a:tc>
                <a:tc>
                  <a:txBody>
                    <a:bodyPr/>
                    <a:lstStyle/>
                    <a:p>
                      <a:pPr algn="ctr"/>
                      <a:r>
                        <a:rPr lang="en-US" sz="1300" dirty="0"/>
                        <a:t>121</a:t>
                      </a:r>
                    </a:p>
                  </a:txBody>
                  <a:tcPr anchor="ctr"/>
                </a:tc>
                <a:tc>
                  <a:txBody>
                    <a:bodyPr/>
                    <a:lstStyle/>
                    <a:p>
                      <a:pPr algn="ctr"/>
                      <a:r>
                        <a:rPr lang="en-US" sz="1300" dirty="0"/>
                        <a:t>Mode</a:t>
                      </a:r>
                    </a:p>
                  </a:txBody>
                  <a:tcPr anchor="ctr"/>
                </a:tc>
                <a:extLst>
                  <a:ext uri="{0D108BD9-81ED-4DB2-BD59-A6C34878D82A}">
                    <a16:rowId xmlns:a16="http://schemas.microsoft.com/office/drawing/2014/main" val="1164972688"/>
                  </a:ext>
                </a:extLst>
              </a:tr>
              <a:tr h="423945">
                <a:tc>
                  <a:txBody>
                    <a:bodyPr/>
                    <a:lstStyle/>
                    <a:p>
                      <a:pPr algn="ctr"/>
                      <a:r>
                        <a:rPr lang="en-US" sz="1300" dirty="0"/>
                        <a:t>Property Value</a:t>
                      </a:r>
                    </a:p>
                  </a:txBody>
                  <a:tcPr anchor="ctr"/>
                </a:tc>
                <a:tc>
                  <a:txBody>
                    <a:bodyPr/>
                    <a:lstStyle/>
                    <a:p>
                      <a:pPr algn="ctr"/>
                      <a:r>
                        <a:rPr lang="en-US" sz="1300" dirty="0"/>
                        <a:t>15098</a:t>
                      </a:r>
                    </a:p>
                  </a:txBody>
                  <a:tcPr anchor="ctr"/>
                </a:tc>
                <a:tc>
                  <a:txBody>
                    <a:bodyPr/>
                    <a:lstStyle/>
                    <a:p>
                      <a:pPr algn="ctr"/>
                      <a:r>
                        <a:rPr lang="en-US" sz="1300" dirty="0"/>
                        <a:t>Mean</a:t>
                      </a:r>
                    </a:p>
                  </a:txBody>
                  <a:tcPr anchor="ctr"/>
                </a:tc>
                <a:extLst>
                  <a:ext uri="{0D108BD9-81ED-4DB2-BD59-A6C34878D82A}">
                    <a16:rowId xmlns:a16="http://schemas.microsoft.com/office/drawing/2014/main" val="263989362"/>
                  </a:ext>
                </a:extLst>
              </a:tr>
              <a:tr h="424649">
                <a:tc>
                  <a:txBody>
                    <a:bodyPr/>
                    <a:lstStyle/>
                    <a:p>
                      <a:pPr algn="ctr"/>
                      <a:r>
                        <a:rPr lang="en-US" sz="1300" dirty="0"/>
                        <a:t>Loan to Value Ratio</a:t>
                      </a:r>
                    </a:p>
                  </a:txBody>
                  <a:tcPr anchor="ctr"/>
                </a:tc>
                <a:tc>
                  <a:txBody>
                    <a:bodyPr/>
                    <a:lstStyle/>
                    <a:p>
                      <a:pPr algn="ctr"/>
                      <a:r>
                        <a:rPr lang="en-US" sz="1300" dirty="0"/>
                        <a:t>15098</a:t>
                      </a:r>
                    </a:p>
                  </a:txBody>
                  <a:tcPr anchor="ctr"/>
                </a:tc>
                <a:tc>
                  <a:txBody>
                    <a:bodyPr/>
                    <a:lstStyle/>
                    <a:p>
                      <a:pPr algn="ctr"/>
                      <a:r>
                        <a:rPr lang="en-US" sz="1300" dirty="0"/>
                        <a:t>Mean</a:t>
                      </a:r>
                    </a:p>
                  </a:txBody>
                  <a:tcPr anchor="ctr"/>
                </a:tc>
                <a:extLst>
                  <a:ext uri="{0D108BD9-81ED-4DB2-BD59-A6C34878D82A}">
                    <a16:rowId xmlns:a16="http://schemas.microsoft.com/office/drawing/2014/main" val="4232067776"/>
                  </a:ext>
                </a:extLst>
              </a:tr>
              <a:tr h="424649">
                <a:tc>
                  <a:txBody>
                    <a:bodyPr/>
                    <a:lstStyle/>
                    <a:p>
                      <a:pPr algn="ctr"/>
                      <a:r>
                        <a:rPr lang="en-US" sz="1300" dirty="0"/>
                        <a:t>Debt to Income Ratio</a:t>
                      </a:r>
                    </a:p>
                  </a:txBody>
                  <a:tcPr anchor="ctr"/>
                </a:tc>
                <a:tc>
                  <a:txBody>
                    <a:bodyPr/>
                    <a:lstStyle/>
                    <a:p>
                      <a:pPr algn="ctr"/>
                      <a:r>
                        <a:rPr lang="en-US" sz="1300" dirty="0"/>
                        <a:t>24121</a:t>
                      </a:r>
                    </a:p>
                  </a:txBody>
                  <a:tcPr anchor="ctr"/>
                </a:tc>
                <a:tc>
                  <a:txBody>
                    <a:bodyPr/>
                    <a:lstStyle/>
                    <a:p>
                      <a:pPr algn="ctr"/>
                      <a:r>
                        <a:rPr lang="en-US" sz="1300" dirty="0"/>
                        <a:t>Median</a:t>
                      </a:r>
                    </a:p>
                  </a:txBody>
                  <a:tcPr anchor="ctr"/>
                </a:tc>
                <a:extLst>
                  <a:ext uri="{0D108BD9-81ED-4DB2-BD59-A6C34878D82A}">
                    <a16:rowId xmlns:a16="http://schemas.microsoft.com/office/drawing/2014/main" val="4283803729"/>
                  </a:ext>
                </a:extLst>
              </a:tr>
            </a:tbl>
          </a:graphicData>
        </a:graphic>
      </p:graphicFrame>
      <p:sp>
        <p:nvSpPr>
          <p:cNvPr id="9" name="TextBox 8">
            <a:extLst>
              <a:ext uri="{FF2B5EF4-FFF2-40B4-BE49-F238E27FC236}">
                <a16:creationId xmlns:a16="http://schemas.microsoft.com/office/drawing/2014/main" id="{20C33589-670B-3B47-8EF2-C5DA4428B570}"/>
              </a:ext>
            </a:extLst>
          </p:cNvPr>
          <p:cNvSpPr txBox="1"/>
          <p:nvPr/>
        </p:nvSpPr>
        <p:spPr>
          <a:xfrm>
            <a:off x="494544" y="6230655"/>
            <a:ext cx="8548664" cy="584775"/>
          </a:xfrm>
          <a:prstGeom prst="rect">
            <a:avLst/>
          </a:prstGeom>
          <a:noFill/>
        </p:spPr>
        <p:txBody>
          <a:bodyPr wrap="square">
            <a:spAutoFit/>
          </a:bodyPr>
          <a:lstStyle/>
          <a:p>
            <a:r>
              <a:rPr lang="en-US" sz="1600" dirty="0"/>
              <a:t>For columns: loan_limit, approv_in_adv, loan_purpose, age and submission_of_application, the rows with NA values were dropped. </a:t>
            </a:r>
          </a:p>
        </p:txBody>
      </p:sp>
      <p:sp>
        <p:nvSpPr>
          <p:cNvPr id="10" name="Title 1">
            <a:extLst>
              <a:ext uri="{FF2B5EF4-FFF2-40B4-BE49-F238E27FC236}">
                <a16:creationId xmlns:a16="http://schemas.microsoft.com/office/drawing/2014/main" id="{15F176CA-6D71-E54D-A75B-0ACBCCF832FF}"/>
              </a:ext>
            </a:extLst>
          </p:cNvPr>
          <p:cNvSpPr>
            <a:spLocks noGrp="1"/>
          </p:cNvSpPr>
          <p:nvPr>
            <p:ph type="title"/>
          </p:nvPr>
        </p:nvSpPr>
        <p:spPr>
          <a:xfrm>
            <a:off x="708303" y="631619"/>
            <a:ext cx="8596668" cy="544511"/>
          </a:xfrm>
        </p:spPr>
        <p:txBody>
          <a:bodyPr>
            <a:normAutofit/>
          </a:bodyPr>
          <a:lstStyle/>
          <a:p>
            <a:r>
              <a:rPr lang="en-US" sz="2800" dirty="0"/>
              <a:t>Step 1: Data Cleaning</a:t>
            </a:r>
          </a:p>
        </p:txBody>
      </p:sp>
    </p:spTree>
    <p:extLst>
      <p:ext uri="{BB962C8B-B14F-4D97-AF65-F5344CB8AC3E}">
        <p14:creationId xmlns:p14="http://schemas.microsoft.com/office/powerpoint/2010/main" val="234200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EFAE-66FE-8145-803F-FCA3687EEF93}"/>
              </a:ext>
            </a:extLst>
          </p:cNvPr>
          <p:cNvSpPr>
            <a:spLocks noGrp="1"/>
          </p:cNvSpPr>
          <p:nvPr>
            <p:ph type="title"/>
          </p:nvPr>
        </p:nvSpPr>
        <p:spPr/>
        <p:txBody>
          <a:bodyPr>
            <a:normAutofit/>
          </a:bodyPr>
          <a:lstStyle/>
          <a:p>
            <a:r>
              <a:rPr lang="en-US" sz="2800" dirty="0"/>
              <a:t>Step 2: Exploratory Data Analysis</a:t>
            </a:r>
          </a:p>
        </p:txBody>
      </p:sp>
      <p:pic>
        <p:nvPicPr>
          <p:cNvPr id="5" name="Picture 4">
            <a:extLst>
              <a:ext uri="{FF2B5EF4-FFF2-40B4-BE49-F238E27FC236}">
                <a16:creationId xmlns:a16="http://schemas.microsoft.com/office/drawing/2014/main" id="{8B1710C6-449D-0A41-9B11-7FAD48DC3FDD}"/>
              </a:ext>
            </a:extLst>
          </p:cNvPr>
          <p:cNvPicPr>
            <a:picLocks noChangeAspect="1"/>
          </p:cNvPicPr>
          <p:nvPr/>
        </p:nvPicPr>
        <p:blipFill>
          <a:blip r:embed="rId2"/>
          <a:stretch>
            <a:fillRect/>
          </a:stretch>
        </p:blipFill>
        <p:spPr>
          <a:xfrm>
            <a:off x="4674869" y="1147449"/>
            <a:ext cx="5989320" cy="2994660"/>
          </a:xfrm>
          <a:prstGeom prst="rect">
            <a:avLst/>
          </a:prstGeom>
        </p:spPr>
      </p:pic>
      <p:pic>
        <p:nvPicPr>
          <p:cNvPr id="7" name="Picture 6">
            <a:extLst>
              <a:ext uri="{FF2B5EF4-FFF2-40B4-BE49-F238E27FC236}">
                <a16:creationId xmlns:a16="http://schemas.microsoft.com/office/drawing/2014/main" id="{AB000516-9EB0-0140-8438-F142DC7398CB}"/>
              </a:ext>
            </a:extLst>
          </p:cNvPr>
          <p:cNvPicPr>
            <a:picLocks noChangeAspect="1"/>
          </p:cNvPicPr>
          <p:nvPr/>
        </p:nvPicPr>
        <p:blipFill>
          <a:blip r:embed="rId3"/>
          <a:stretch>
            <a:fillRect/>
          </a:stretch>
        </p:blipFill>
        <p:spPr>
          <a:xfrm>
            <a:off x="106683" y="3585213"/>
            <a:ext cx="6545580" cy="3272791"/>
          </a:xfrm>
          <a:prstGeom prst="rect">
            <a:avLst/>
          </a:prstGeom>
        </p:spPr>
      </p:pic>
      <p:pic>
        <p:nvPicPr>
          <p:cNvPr id="9" name="Picture 8">
            <a:extLst>
              <a:ext uri="{FF2B5EF4-FFF2-40B4-BE49-F238E27FC236}">
                <a16:creationId xmlns:a16="http://schemas.microsoft.com/office/drawing/2014/main" id="{1AD74119-5D09-3440-A346-FA35E9D6800B}"/>
              </a:ext>
            </a:extLst>
          </p:cNvPr>
          <p:cNvPicPr>
            <a:picLocks noChangeAspect="1"/>
          </p:cNvPicPr>
          <p:nvPr/>
        </p:nvPicPr>
        <p:blipFill>
          <a:blip r:embed="rId4"/>
          <a:stretch>
            <a:fillRect/>
          </a:stretch>
        </p:blipFill>
        <p:spPr>
          <a:xfrm>
            <a:off x="346433" y="2238960"/>
            <a:ext cx="4431311" cy="884609"/>
          </a:xfrm>
          <a:prstGeom prst="rect">
            <a:avLst/>
          </a:prstGeom>
        </p:spPr>
      </p:pic>
      <p:pic>
        <p:nvPicPr>
          <p:cNvPr id="11" name="Picture 10">
            <a:extLst>
              <a:ext uri="{FF2B5EF4-FFF2-40B4-BE49-F238E27FC236}">
                <a16:creationId xmlns:a16="http://schemas.microsoft.com/office/drawing/2014/main" id="{C29AEF07-B6B0-F148-8366-15198AA8D85E}"/>
              </a:ext>
            </a:extLst>
          </p:cNvPr>
          <p:cNvPicPr>
            <a:picLocks noChangeAspect="1"/>
          </p:cNvPicPr>
          <p:nvPr/>
        </p:nvPicPr>
        <p:blipFill>
          <a:blip r:embed="rId5"/>
          <a:stretch>
            <a:fillRect/>
          </a:stretch>
        </p:blipFill>
        <p:spPr>
          <a:xfrm>
            <a:off x="6096003" y="4969513"/>
            <a:ext cx="4126740" cy="839471"/>
          </a:xfrm>
          <a:prstGeom prst="rect">
            <a:avLst/>
          </a:prstGeom>
        </p:spPr>
      </p:pic>
    </p:spTree>
    <p:extLst>
      <p:ext uri="{BB962C8B-B14F-4D97-AF65-F5344CB8AC3E}">
        <p14:creationId xmlns:p14="http://schemas.microsoft.com/office/powerpoint/2010/main" val="42470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B811C5-4D4C-3944-96AC-07006D0B9251}"/>
              </a:ext>
            </a:extLst>
          </p:cNvPr>
          <p:cNvPicPr>
            <a:picLocks noChangeAspect="1"/>
          </p:cNvPicPr>
          <p:nvPr/>
        </p:nvPicPr>
        <p:blipFill>
          <a:blip r:embed="rId2"/>
          <a:stretch>
            <a:fillRect/>
          </a:stretch>
        </p:blipFill>
        <p:spPr>
          <a:xfrm>
            <a:off x="-531324" y="1200150"/>
            <a:ext cx="7018020" cy="3509010"/>
          </a:xfrm>
          <a:prstGeom prst="rect">
            <a:avLst/>
          </a:prstGeom>
        </p:spPr>
      </p:pic>
      <p:pic>
        <p:nvPicPr>
          <p:cNvPr id="7" name="Picture 6">
            <a:extLst>
              <a:ext uri="{FF2B5EF4-FFF2-40B4-BE49-F238E27FC236}">
                <a16:creationId xmlns:a16="http://schemas.microsoft.com/office/drawing/2014/main" id="{7BA18FE3-9B49-3949-964E-FF63F66055DF}"/>
              </a:ext>
            </a:extLst>
          </p:cNvPr>
          <p:cNvPicPr>
            <a:picLocks noChangeAspect="1"/>
          </p:cNvPicPr>
          <p:nvPr/>
        </p:nvPicPr>
        <p:blipFill>
          <a:blip r:embed="rId3"/>
          <a:stretch>
            <a:fillRect/>
          </a:stretch>
        </p:blipFill>
        <p:spPr>
          <a:xfrm>
            <a:off x="5650234" y="1200149"/>
            <a:ext cx="7018020" cy="3509011"/>
          </a:xfrm>
          <a:prstGeom prst="rect">
            <a:avLst/>
          </a:prstGeom>
        </p:spPr>
      </p:pic>
      <p:pic>
        <p:nvPicPr>
          <p:cNvPr id="9" name="Picture 8">
            <a:extLst>
              <a:ext uri="{FF2B5EF4-FFF2-40B4-BE49-F238E27FC236}">
                <a16:creationId xmlns:a16="http://schemas.microsoft.com/office/drawing/2014/main" id="{510E93A3-AF4A-3F45-9D1F-3B23B79888EC}"/>
              </a:ext>
            </a:extLst>
          </p:cNvPr>
          <p:cNvPicPr>
            <a:picLocks noChangeAspect="1"/>
          </p:cNvPicPr>
          <p:nvPr/>
        </p:nvPicPr>
        <p:blipFill>
          <a:blip r:embed="rId4"/>
          <a:stretch>
            <a:fillRect/>
          </a:stretch>
        </p:blipFill>
        <p:spPr>
          <a:xfrm>
            <a:off x="232800" y="4927939"/>
            <a:ext cx="5489773" cy="1118535"/>
          </a:xfrm>
          <a:prstGeom prst="rect">
            <a:avLst/>
          </a:prstGeom>
        </p:spPr>
      </p:pic>
      <p:pic>
        <p:nvPicPr>
          <p:cNvPr id="11" name="Picture 10">
            <a:extLst>
              <a:ext uri="{FF2B5EF4-FFF2-40B4-BE49-F238E27FC236}">
                <a16:creationId xmlns:a16="http://schemas.microsoft.com/office/drawing/2014/main" id="{58785A99-555B-814F-A8B2-434F62204845}"/>
              </a:ext>
            </a:extLst>
          </p:cNvPr>
          <p:cNvPicPr>
            <a:picLocks noChangeAspect="1"/>
          </p:cNvPicPr>
          <p:nvPr/>
        </p:nvPicPr>
        <p:blipFill>
          <a:blip r:embed="rId5"/>
          <a:stretch>
            <a:fillRect/>
          </a:stretch>
        </p:blipFill>
        <p:spPr>
          <a:xfrm>
            <a:off x="6743701" y="4927937"/>
            <a:ext cx="5009515" cy="1473387"/>
          </a:xfrm>
          <a:prstGeom prst="rect">
            <a:avLst/>
          </a:prstGeom>
        </p:spPr>
      </p:pic>
      <p:sp>
        <p:nvSpPr>
          <p:cNvPr id="12" name="Title 1">
            <a:extLst>
              <a:ext uri="{FF2B5EF4-FFF2-40B4-BE49-F238E27FC236}">
                <a16:creationId xmlns:a16="http://schemas.microsoft.com/office/drawing/2014/main" id="{ACCA9142-0D25-684B-9D58-18E1037FFC44}"/>
              </a:ext>
            </a:extLst>
          </p:cNvPr>
          <p:cNvSpPr>
            <a:spLocks noGrp="1"/>
          </p:cNvSpPr>
          <p:nvPr>
            <p:ph type="title"/>
          </p:nvPr>
        </p:nvSpPr>
        <p:spPr/>
        <p:txBody>
          <a:bodyPr>
            <a:normAutofit/>
          </a:bodyPr>
          <a:lstStyle/>
          <a:p>
            <a:r>
              <a:rPr lang="en-US" sz="2800" dirty="0"/>
              <a:t>Step 2: Exploratory Data Analysis</a:t>
            </a:r>
          </a:p>
        </p:txBody>
      </p:sp>
    </p:spTree>
    <p:extLst>
      <p:ext uri="{BB962C8B-B14F-4D97-AF65-F5344CB8AC3E}">
        <p14:creationId xmlns:p14="http://schemas.microsoft.com/office/powerpoint/2010/main" val="375922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E5E0BF-4941-B449-98DD-4A926BE4C13E}"/>
              </a:ext>
            </a:extLst>
          </p:cNvPr>
          <p:cNvSpPr>
            <a:spLocks noGrp="1"/>
          </p:cNvSpPr>
          <p:nvPr>
            <p:ph type="title"/>
          </p:nvPr>
        </p:nvSpPr>
        <p:spPr>
          <a:xfrm>
            <a:off x="677338" y="609600"/>
            <a:ext cx="8596668" cy="796291"/>
          </a:xfrm>
        </p:spPr>
        <p:txBody>
          <a:bodyPr>
            <a:normAutofit/>
          </a:bodyPr>
          <a:lstStyle/>
          <a:p>
            <a:r>
              <a:rPr lang="en-US" sz="2800" dirty="0"/>
              <a:t>Step 3: Feature Scaling</a:t>
            </a:r>
          </a:p>
        </p:txBody>
      </p:sp>
      <p:sp>
        <p:nvSpPr>
          <p:cNvPr id="3" name="Content Placeholder 2">
            <a:extLst>
              <a:ext uri="{FF2B5EF4-FFF2-40B4-BE49-F238E27FC236}">
                <a16:creationId xmlns:a16="http://schemas.microsoft.com/office/drawing/2014/main" id="{96AC5AE8-81B2-634D-93AB-8ACD223F81EC}"/>
              </a:ext>
            </a:extLst>
          </p:cNvPr>
          <p:cNvSpPr>
            <a:spLocks noGrp="1"/>
          </p:cNvSpPr>
          <p:nvPr>
            <p:ph idx="1"/>
          </p:nvPr>
        </p:nvSpPr>
        <p:spPr>
          <a:xfrm>
            <a:off x="677338" y="2067000"/>
            <a:ext cx="3700356" cy="4320221"/>
          </a:xfrm>
        </p:spPr>
        <p:txBody>
          <a:bodyPr/>
          <a:lstStyle/>
          <a:p>
            <a:pPr algn="just"/>
            <a:r>
              <a:rPr lang="en-US" dirty="0"/>
              <a:t>To ensure optimal model performance, we needed to Standardize our data.</a:t>
            </a:r>
          </a:p>
          <a:p>
            <a:pPr algn="just"/>
            <a:r>
              <a:rPr lang="en-US" dirty="0"/>
              <a:t>To do so, we first looked at the categorical variables. These variables were then one hot encoded using the </a:t>
            </a:r>
            <a:r>
              <a:rPr lang="en-US" dirty="0" err="1"/>
              <a:t>pd.get_dummies</a:t>
            </a:r>
            <a:r>
              <a:rPr lang="en-US" dirty="0"/>
              <a:t>() function.</a:t>
            </a:r>
          </a:p>
          <a:p>
            <a:pPr algn="just"/>
            <a:r>
              <a:rPr lang="en-US" dirty="0"/>
              <a:t>This converted the string categorical features to one-hot-encoded features that our models would understand </a:t>
            </a:r>
          </a:p>
          <a:p>
            <a:pPr algn="just"/>
            <a:endParaRPr lang="en-US" dirty="0"/>
          </a:p>
        </p:txBody>
      </p:sp>
      <p:pic>
        <p:nvPicPr>
          <p:cNvPr id="6" name="Picture 5">
            <a:extLst>
              <a:ext uri="{FF2B5EF4-FFF2-40B4-BE49-F238E27FC236}">
                <a16:creationId xmlns:a16="http://schemas.microsoft.com/office/drawing/2014/main" id="{C71F4784-E138-7C4C-9FD2-DCEF531ABE2B}"/>
              </a:ext>
            </a:extLst>
          </p:cNvPr>
          <p:cNvPicPr>
            <a:picLocks noChangeAspect="1"/>
          </p:cNvPicPr>
          <p:nvPr/>
        </p:nvPicPr>
        <p:blipFill>
          <a:blip r:embed="rId3"/>
          <a:stretch>
            <a:fillRect/>
          </a:stretch>
        </p:blipFill>
        <p:spPr>
          <a:xfrm>
            <a:off x="4756599" y="2067002"/>
            <a:ext cx="7153399" cy="3186431"/>
          </a:xfrm>
          <a:prstGeom prst="rect">
            <a:avLst/>
          </a:prstGeom>
        </p:spPr>
      </p:pic>
      <p:sp>
        <p:nvSpPr>
          <p:cNvPr id="7" name="Title 1">
            <a:extLst>
              <a:ext uri="{FF2B5EF4-FFF2-40B4-BE49-F238E27FC236}">
                <a16:creationId xmlns:a16="http://schemas.microsoft.com/office/drawing/2014/main" id="{883F3FA0-E60C-984D-B95E-A4DA68894A53}"/>
              </a:ext>
            </a:extLst>
          </p:cNvPr>
          <p:cNvSpPr txBox="1">
            <a:spLocks/>
          </p:cNvSpPr>
          <p:nvPr/>
        </p:nvSpPr>
        <p:spPr>
          <a:xfrm>
            <a:off x="677335" y="1270713"/>
            <a:ext cx="3134645" cy="427463"/>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dirty="0"/>
              <a:t>a. Categorical Features</a:t>
            </a:r>
          </a:p>
        </p:txBody>
      </p:sp>
    </p:spTree>
    <p:extLst>
      <p:ext uri="{BB962C8B-B14F-4D97-AF65-F5344CB8AC3E}">
        <p14:creationId xmlns:p14="http://schemas.microsoft.com/office/powerpoint/2010/main" val="215225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E5E0BF-4941-B449-98DD-4A926BE4C13E}"/>
              </a:ext>
            </a:extLst>
          </p:cNvPr>
          <p:cNvSpPr>
            <a:spLocks noGrp="1"/>
          </p:cNvSpPr>
          <p:nvPr>
            <p:ph type="title"/>
          </p:nvPr>
        </p:nvSpPr>
        <p:spPr>
          <a:xfrm>
            <a:off x="677338" y="609600"/>
            <a:ext cx="8596668" cy="796291"/>
          </a:xfrm>
        </p:spPr>
        <p:txBody>
          <a:bodyPr>
            <a:normAutofit/>
          </a:bodyPr>
          <a:lstStyle/>
          <a:p>
            <a:r>
              <a:rPr lang="en-US" sz="2800" dirty="0"/>
              <a:t>Step 3: Feature Scaling</a:t>
            </a:r>
          </a:p>
        </p:txBody>
      </p:sp>
      <p:sp>
        <p:nvSpPr>
          <p:cNvPr id="3" name="Content Placeholder 2">
            <a:extLst>
              <a:ext uri="{FF2B5EF4-FFF2-40B4-BE49-F238E27FC236}">
                <a16:creationId xmlns:a16="http://schemas.microsoft.com/office/drawing/2014/main" id="{96AC5AE8-81B2-634D-93AB-8ACD223F81EC}"/>
              </a:ext>
            </a:extLst>
          </p:cNvPr>
          <p:cNvSpPr>
            <a:spLocks noGrp="1"/>
          </p:cNvSpPr>
          <p:nvPr>
            <p:ph idx="1"/>
          </p:nvPr>
        </p:nvSpPr>
        <p:spPr>
          <a:xfrm>
            <a:off x="677338" y="2067000"/>
            <a:ext cx="3700356" cy="4320221"/>
          </a:xfrm>
        </p:spPr>
        <p:txBody>
          <a:bodyPr/>
          <a:lstStyle/>
          <a:p>
            <a:pPr algn="just"/>
            <a:r>
              <a:rPr lang="en-US" dirty="0"/>
              <a:t>To ensure optimal model performance, we needed to Standardize our data.</a:t>
            </a:r>
          </a:p>
          <a:p>
            <a:pPr algn="just"/>
            <a:r>
              <a:rPr lang="en-US" dirty="0"/>
              <a:t>To standardize the numeric features, we leveraged the MinMaxScaler() that sklearn offers.</a:t>
            </a:r>
          </a:p>
          <a:p>
            <a:pPr algn="just"/>
            <a:r>
              <a:rPr lang="en-US" dirty="0"/>
              <a:t>The MinMaxScaler() finds the maximum and minimum values of a feature, sets them to 1 and 0, and scales all the other values accordingly, between 0 and 1.</a:t>
            </a:r>
          </a:p>
          <a:p>
            <a:pPr algn="just"/>
            <a:endParaRPr lang="en-US" dirty="0"/>
          </a:p>
        </p:txBody>
      </p:sp>
      <p:sp>
        <p:nvSpPr>
          <p:cNvPr id="7" name="Title 1">
            <a:extLst>
              <a:ext uri="{FF2B5EF4-FFF2-40B4-BE49-F238E27FC236}">
                <a16:creationId xmlns:a16="http://schemas.microsoft.com/office/drawing/2014/main" id="{883F3FA0-E60C-984D-B95E-A4DA68894A53}"/>
              </a:ext>
            </a:extLst>
          </p:cNvPr>
          <p:cNvSpPr txBox="1">
            <a:spLocks/>
          </p:cNvSpPr>
          <p:nvPr/>
        </p:nvSpPr>
        <p:spPr>
          <a:xfrm>
            <a:off x="677335" y="1308985"/>
            <a:ext cx="3134645" cy="4274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dirty="0"/>
              <a:t>b. Numeric Features</a:t>
            </a:r>
          </a:p>
        </p:txBody>
      </p:sp>
      <p:pic>
        <p:nvPicPr>
          <p:cNvPr id="5" name="Picture 4">
            <a:extLst>
              <a:ext uri="{FF2B5EF4-FFF2-40B4-BE49-F238E27FC236}">
                <a16:creationId xmlns:a16="http://schemas.microsoft.com/office/drawing/2014/main" id="{E93115DF-4839-2B43-9020-26D5E3C6DF3B}"/>
              </a:ext>
            </a:extLst>
          </p:cNvPr>
          <p:cNvPicPr>
            <a:picLocks noChangeAspect="1"/>
          </p:cNvPicPr>
          <p:nvPr/>
        </p:nvPicPr>
        <p:blipFill>
          <a:blip r:embed="rId2"/>
          <a:stretch>
            <a:fillRect/>
          </a:stretch>
        </p:blipFill>
        <p:spPr>
          <a:xfrm>
            <a:off x="4888331" y="2624448"/>
            <a:ext cx="6974115" cy="2510080"/>
          </a:xfrm>
          <a:prstGeom prst="rect">
            <a:avLst/>
          </a:prstGeom>
        </p:spPr>
      </p:pic>
    </p:spTree>
    <p:extLst>
      <p:ext uri="{BB962C8B-B14F-4D97-AF65-F5344CB8AC3E}">
        <p14:creationId xmlns:p14="http://schemas.microsoft.com/office/powerpoint/2010/main" val="558743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{D0C5C0BF-7982-FE45-8C07-AB8E8BEF0748}tf10001076</Template>
  <TotalTime>259</TotalTime>
  <Words>719</Words>
  <Application>Microsoft Office PowerPoint</Application>
  <PresentationFormat>Widescreen</PresentationFormat>
  <Paragraphs>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Book</vt:lpstr>
      <vt:lpstr>Calibri</vt:lpstr>
      <vt:lpstr>Century Gothic</vt:lpstr>
      <vt:lpstr>Wingdings 3</vt:lpstr>
      <vt:lpstr>Ion Boardroom</vt:lpstr>
      <vt:lpstr>Loan Default Prediction</vt:lpstr>
      <vt:lpstr>Problem Statement</vt:lpstr>
      <vt:lpstr>Dataset</vt:lpstr>
      <vt:lpstr>Step 1: Data Cleaning</vt:lpstr>
      <vt:lpstr>Step 1: Data Cleaning</vt:lpstr>
      <vt:lpstr>Step 2: Exploratory Data Analysis</vt:lpstr>
      <vt:lpstr>Step 2: Exploratory Data Analysis</vt:lpstr>
      <vt:lpstr>Step 3: Feature Scaling</vt:lpstr>
      <vt:lpstr>Step 3: Feature Scaling</vt:lpstr>
      <vt:lpstr>a. Decision Tree Classifier</vt:lpstr>
      <vt:lpstr>b. Random Forest Classifier</vt:lpstr>
      <vt:lpstr>c. K-Nearest Neighbors Classifier</vt:lpstr>
      <vt:lpstr>d. Support Vector Machine</vt:lpstr>
      <vt:lpstr>e. Artificial Neural Network (Multi-Layer Perceptron)</vt:lpstr>
      <vt:lpstr>Conclusion and Inference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dc:title>
  <dc:creator>Prithvi Punjabi</dc:creator>
  <cp:lastModifiedBy>nikhil bhoneja</cp:lastModifiedBy>
  <cp:revision>39</cp:revision>
  <dcterms:created xsi:type="dcterms:W3CDTF">2022-04-18T06:11:48Z</dcterms:created>
  <dcterms:modified xsi:type="dcterms:W3CDTF">2023-11-20T21:49:25Z</dcterms:modified>
</cp:coreProperties>
</file>