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52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chand754@gmail.com" userId="115774f1003b3d40" providerId="LiveId" clId="{74B8808C-F561-4636-844B-5EE65F1F9575}"/>
    <pc:docChg chg="modSld">
      <pc:chgData name="nikhilchand754@gmail.com" userId="115774f1003b3d40" providerId="LiveId" clId="{74B8808C-F561-4636-844B-5EE65F1F9575}" dt="2024-07-24T15:23:03.136" v="5" actId="5793"/>
      <pc:docMkLst>
        <pc:docMk/>
      </pc:docMkLst>
      <pc:sldChg chg="modSp mod">
        <pc:chgData name="nikhilchand754@gmail.com" userId="115774f1003b3d40" providerId="LiveId" clId="{74B8808C-F561-4636-844B-5EE65F1F9575}" dt="2024-07-24T15:23:03.136" v="5" actId="5793"/>
        <pc:sldMkLst>
          <pc:docMk/>
          <pc:sldMk cId="9849710" sldId="259"/>
        </pc:sldMkLst>
        <pc:spChg chg="mod">
          <ac:chgData name="nikhilchand754@gmail.com" userId="115774f1003b3d40" providerId="LiveId" clId="{74B8808C-F561-4636-844B-5EE65F1F9575}" dt="2024-07-24T15:23:03.136" v="5" actId="5793"/>
          <ac:spMkLst>
            <pc:docMk/>
            <pc:sldMk cId="9849710" sldId="259"/>
            <ac:spMk id="3" creationId="{406A98F0-959E-5955-2242-CCC5E4589E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D445-B608-045B-A707-82048454DDDB}"/>
              </a:ext>
            </a:extLst>
          </p:cNvPr>
          <p:cNvSpPr>
            <a:spLocks noGrp="1"/>
          </p:cNvSpPr>
          <p:nvPr>
            <p:ph type="ctrTitle"/>
          </p:nvPr>
        </p:nvSpPr>
        <p:spPr>
          <a:xfrm>
            <a:off x="1856526" y="870015"/>
            <a:ext cx="9001462" cy="1061422"/>
          </a:xfrm>
        </p:spPr>
        <p:txBody>
          <a:bodyPr>
            <a:normAutofit fontScale="90000"/>
          </a:bodyPr>
          <a:lstStyle/>
          <a:p>
            <a:r>
              <a:rPr lang="en-IN" sz="5400" dirty="0" err="1">
                <a:latin typeface="Bookman Old Style" panose="02050604050505020204" pitchFamily="18" charset="0"/>
              </a:rPr>
              <a:t>Color</a:t>
            </a:r>
            <a:r>
              <a:rPr lang="en-IN" sz="5400" dirty="0">
                <a:latin typeface="Bookman Old Style" panose="02050604050505020204" pitchFamily="18" charset="0"/>
              </a:rPr>
              <a:t> detection</a:t>
            </a:r>
            <a:br>
              <a:rPr lang="en-IN" sz="5400" dirty="0">
                <a:latin typeface="Bookman Old Style" panose="02050604050505020204" pitchFamily="18" charset="0"/>
              </a:rPr>
            </a:br>
            <a:r>
              <a:rPr lang="en-IN" sz="5400" dirty="0">
                <a:latin typeface="Bookman Old Style" panose="02050604050505020204" pitchFamily="18" charset="0"/>
              </a:rPr>
              <a:t>using python</a:t>
            </a:r>
          </a:p>
        </p:txBody>
      </p:sp>
      <p:sp>
        <p:nvSpPr>
          <p:cNvPr id="3" name="Subtitle 2">
            <a:extLst>
              <a:ext uri="{FF2B5EF4-FFF2-40B4-BE49-F238E27FC236}">
                <a16:creationId xmlns:a16="http://schemas.microsoft.com/office/drawing/2014/main" id="{2B4DDFD2-CBF5-C178-78FC-54D87A0A6C99}"/>
              </a:ext>
            </a:extLst>
          </p:cNvPr>
          <p:cNvSpPr>
            <a:spLocks noGrp="1"/>
          </p:cNvSpPr>
          <p:nvPr>
            <p:ph type="subTitle" idx="1"/>
          </p:nvPr>
        </p:nvSpPr>
        <p:spPr>
          <a:xfrm>
            <a:off x="1595269" y="1931437"/>
            <a:ext cx="9001462" cy="3326363"/>
          </a:xfrm>
        </p:spPr>
        <p:txBody>
          <a:bodyPr>
            <a:normAutofit fontScale="62500" lnSpcReduction="20000"/>
          </a:bodyPr>
          <a:lstStyle/>
          <a:p>
            <a:pPr algn="l"/>
            <a:r>
              <a:rPr lang="en-IN" sz="2800" dirty="0">
                <a:latin typeface="Algerian" panose="04020705040A02060702" pitchFamily="82" charset="0"/>
              </a:rPr>
              <a:t>NAME- NIKHIL CHAND</a:t>
            </a:r>
          </a:p>
          <a:p>
            <a:pPr algn="l"/>
            <a:r>
              <a:rPr lang="en-IN" sz="2800" dirty="0">
                <a:latin typeface="Algerian" panose="04020705040A02060702" pitchFamily="82" charset="0"/>
              </a:rPr>
              <a:t>COURSE- BTECH (CSE)</a:t>
            </a:r>
          </a:p>
          <a:p>
            <a:pPr algn="l"/>
            <a:r>
              <a:rPr lang="en-IN" sz="2800" dirty="0">
                <a:latin typeface="Algerian" panose="04020705040A02060702" pitchFamily="82" charset="0"/>
              </a:rPr>
              <a:t>SEMESTER- 5</a:t>
            </a:r>
            <a:r>
              <a:rPr lang="en-IN" sz="2800" baseline="30000" dirty="0">
                <a:latin typeface="Algerian" panose="04020705040A02060702" pitchFamily="82" charset="0"/>
              </a:rPr>
              <a:t>th</a:t>
            </a:r>
            <a:endParaRPr lang="en-IN" sz="2800" dirty="0">
              <a:latin typeface="Algerian" panose="04020705040A02060702" pitchFamily="82" charset="0"/>
            </a:endParaRPr>
          </a:p>
          <a:p>
            <a:pPr algn="l"/>
            <a:r>
              <a:rPr lang="en-IN" sz="2800" dirty="0">
                <a:latin typeface="Algerian" panose="04020705040A02060702" pitchFamily="82" charset="0"/>
              </a:rPr>
              <a:t>SECTION- J</a:t>
            </a:r>
          </a:p>
          <a:p>
            <a:pPr algn="l"/>
            <a:r>
              <a:rPr lang="en-IN" sz="2800" dirty="0">
                <a:latin typeface="Algerian" panose="04020705040A02060702" pitchFamily="82" charset="0"/>
              </a:rPr>
              <a:t>ROLL NO. – 2118833</a:t>
            </a:r>
          </a:p>
          <a:p>
            <a:pPr algn="l"/>
            <a:endParaRPr lang="en-IN" sz="2800" dirty="0">
              <a:latin typeface="Algerian" panose="04020705040A02060702" pitchFamily="82" charset="0"/>
            </a:endParaRPr>
          </a:p>
          <a:p>
            <a:endParaRPr lang="en-IN" sz="2800" dirty="0">
              <a:latin typeface="Algerian" panose="04020705040A02060702" pitchFamily="82" charset="0"/>
            </a:endParaRPr>
          </a:p>
          <a:p>
            <a:r>
              <a:rPr lang="en-IN" sz="2800" dirty="0">
                <a:latin typeface="Algerian" panose="04020705040A02060702" pitchFamily="82" charset="0"/>
              </a:rPr>
              <a:t>                                                                                             </a:t>
            </a:r>
          </a:p>
          <a:p>
            <a:endParaRPr lang="en-IN" sz="2800" dirty="0">
              <a:latin typeface="Algerian" panose="04020705040A02060702" pitchFamily="82" charset="0"/>
            </a:endParaRPr>
          </a:p>
        </p:txBody>
      </p:sp>
    </p:spTree>
    <p:extLst>
      <p:ext uri="{BB962C8B-B14F-4D97-AF65-F5344CB8AC3E}">
        <p14:creationId xmlns:p14="http://schemas.microsoft.com/office/powerpoint/2010/main" val="194115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9896-7737-742D-8553-84B78A9BDC3B}"/>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FDAD631E-CEDC-1F5C-9EC7-D6C8F0671FCB}"/>
              </a:ext>
            </a:extLst>
          </p:cNvPr>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5. Create the </a:t>
            </a:r>
            <a:r>
              <a:rPr lang="en-US" sz="2400" b="0" i="0" u="none" strike="noStrike" dirty="0" err="1">
                <a:solidFill>
                  <a:srgbClr val="00FFC5"/>
                </a:solidFill>
                <a:effectLst/>
                <a:latin typeface="Algerian" panose="04020705040A02060702" pitchFamily="82" charset="0"/>
              </a:rPr>
              <a:t>draw_function</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It will calculate the </a:t>
            </a:r>
            <a:r>
              <a:rPr lang="en-US" sz="2400" b="0" i="0" u="none" strike="noStrike" dirty="0" err="1">
                <a:solidFill>
                  <a:srgbClr val="FFFFFF"/>
                </a:solidFill>
                <a:effectLst/>
                <a:latin typeface="Algerian" panose="04020705040A02060702" pitchFamily="82" charset="0"/>
              </a:rPr>
              <a:t>rgb</a:t>
            </a:r>
            <a:r>
              <a:rPr lang="en-US" sz="2400" b="0" i="0" u="none" strike="noStrike" dirty="0">
                <a:solidFill>
                  <a:srgbClr val="FFFFFF"/>
                </a:solidFill>
                <a:effectLst/>
                <a:latin typeface="Algerian" panose="04020705040A02060702" pitchFamily="82" charset="0"/>
              </a:rPr>
              <a:t> values of the pixel which we double click. The function parameters have the event name, (</a:t>
            </a:r>
            <a:r>
              <a:rPr lang="en-US" sz="2400" b="0" i="0" u="none" strike="noStrike" dirty="0" err="1">
                <a:solidFill>
                  <a:srgbClr val="FFFFFF"/>
                </a:solidFill>
                <a:effectLst/>
                <a:latin typeface="Algerian" panose="04020705040A02060702" pitchFamily="82" charset="0"/>
              </a:rPr>
              <a:t>x,y</a:t>
            </a:r>
            <a:r>
              <a:rPr lang="en-US" sz="2400" b="0" i="0" u="none" strike="noStrike" dirty="0">
                <a:solidFill>
                  <a:srgbClr val="FFFFFF"/>
                </a:solidFill>
                <a:effectLst/>
                <a:latin typeface="Algerian" panose="04020705040A02060702" pitchFamily="82" charset="0"/>
              </a:rPr>
              <a:t>) coordinates of the mouse position, etc. In the function, we check if the event is double-clicked then we calculate and set the </a:t>
            </a:r>
            <a:r>
              <a:rPr lang="en-US" sz="2400" b="0" i="0" u="none" strike="noStrike" dirty="0" err="1">
                <a:solidFill>
                  <a:srgbClr val="FFFFFF"/>
                </a:solidFill>
                <a:effectLst/>
                <a:latin typeface="Algerian" panose="04020705040A02060702" pitchFamily="82" charset="0"/>
              </a:rPr>
              <a:t>r,g,b</a:t>
            </a:r>
            <a:r>
              <a:rPr lang="en-US" sz="2400" b="0" i="0" u="none" strike="noStrike" dirty="0">
                <a:solidFill>
                  <a:srgbClr val="FFFFFF"/>
                </a:solidFill>
                <a:effectLst/>
                <a:latin typeface="Algerian" panose="04020705040A02060702" pitchFamily="82" charset="0"/>
              </a:rPr>
              <a:t> values along with </a:t>
            </a:r>
            <a:r>
              <a:rPr lang="en-US" sz="2400" b="0" i="0" u="none" strike="noStrike" dirty="0" err="1">
                <a:solidFill>
                  <a:srgbClr val="FFFFFF"/>
                </a:solidFill>
                <a:effectLst/>
                <a:latin typeface="Algerian" panose="04020705040A02060702" pitchFamily="82" charset="0"/>
              </a:rPr>
              <a:t>x,y</a:t>
            </a:r>
            <a:r>
              <a:rPr lang="en-US" sz="2400" b="0" i="0" u="none" strike="noStrike" dirty="0">
                <a:solidFill>
                  <a:srgbClr val="FFFFFF"/>
                </a:solidFill>
                <a:effectLst/>
                <a:latin typeface="Algerian" panose="04020705040A02060702" pitchFamily="82" charset="0"/>
              </a:rPr>
              <a:t> positions of the mouse.</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8211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3CB8-E6B1-763E-40F8-4015CA028003}"/>
              </a:ext>
            </a:extLst>
          </p:cNvPr>
          <p:cNvSpPr>
            <a:spLocks noGrp="1"/>
          </p:cNvSpPr>
          <p:nvPr>
            <p:ph type="title"/>
          </p:nvPr>
        </p:nvSpPr>
        <p:spPr/>
        <p:txBody>
          <a:bodyPr/>
          <a:lstStyle/>
          <a:p>
            <a:r>
              <a:rPr lang="en-IN" dirty="0"/>
              <a:t>PROCESS INVOLVED</a:t>
            </a:r>
          </a:p>
        </p:txBody>
      </p:sp>
      <p:sp>
        <p:nvSpPr>
          <p:cNvPr id="5" name="TextBox 4">
            <a:extLst>
              <a:ext uri="{FF2B5EF4-FFF2-40B4-BE49-F238E27FC236}">
                <a16:creationId xmlns:a16="http://schemas.microsoft.com/office/drawing/2014/main" id="{3248CBDD-F6AC-BC78-624F-34F0EC6ED4D6}"/>
              </a:ext>
            </a:extLst>
          </p:cNvPr>
          <p:cNvSpPr txBox="1"/>
          <p:nvPr/>
        </p:nvSpPr>
        <p:spPr>
          <a:xfrm>
            <a:off x="1484026" y="1859340"/>
            <a:ext cx="7661847" cy="3477875"/>
          </a:xfrm>
          <a:prstGeom prst="rect">
            <a:avLst/>
          </a:prstGeom>
          <a:noFill/>
        </p:spPr>
        <p:txBody>
          <a:bodyPr wrap="square">
            <a:spAutoFit/>
          </a:bodyPr>
          <a:lstStyle/>
          <a:p>
            <a:pPr marL="114300" rtl="0">
              <a:spcBef>
                <a:spcPts val="0"/>
              </a:spcBef>
              <a:spcAft>
                <a:spcPts val="0"/>
              </a:spcAft>
            </a:pPr>
            <a:r>
              <a:rPr lang="en-US" sz="2000" b="0" i="0" u="none" strike="noStrike" dirty="0">
                <a:solidFill>
                  <a:srgbClr val="00FFC5"/>
                </a:solidFill>
                <a:effectLst/>
                <a:latin typeface="Algerian" panose="04020705040A02060702" pitchFamily="82" charset="0"/>
              </a:rPr>
              <a:t>6. Calculate distance to get color name</a:t>
            </a:r>
            <a:endParaRPr lang="en-US" sz="2000" b="0" dirty="0">
              <a:effectLst/>
              <a:latin typeface="Algerian" panose="04020705040A02060702" pitchFamily="82" charset="0"/>
            </a:endParaRPr>
          </a:p>
          <a:p>
            <a:pPr marL="114300" rtl="0">
              <a:spcBef>
                <a:spcPts val="0"/>
              </a:spcBef>
              <a:spcAft>
                <a:spcPts val="0"/>
              </a:spcAft>
            </a:pPr>
            <a:r>
              <a:rPr lang="en-US" sz="2000" b="0" i="0" u="none" strike="noStrike" dirty="0">
                <a:solidFill>
                  <a:srgbClr val="FFFFFF"/>
                </a:solidFill>
                <a:effectLst/>
                <a:latin typeface="Algerian" panose="04020705040A02060702" pitchFamily="82" charset="0"/>
              </a:rPr>
              <a:t>We have the r , g and b values. Now, we need another function which will return us the color name from RGB values. To get the color name, we calculate a distance(d) which tells us how close we are to color and choose the one having minimum distance.</a:t>
            </a:r>
            <a:endParaRPr lang="en-US" sz="2000" b="0" dirty="0">
              <a:effectLst/>
              <a:latin typeface="Algerian" panose="04020705040A02060702" pitchFamily="82" charset="0"/>
            </a:endParaRPr>
          </a:p>
          <a:p>
            <a:pPr marL="114300" rtl="0">
              <a:spcBef>
                <a:spcPts val="0"/>
              </a:spcBef>
              <a:spcAft>
                <a:spcPts val="0"/>
              </a:spcAft>
            </a:pPr>
            <a:r>
              <a:rPr lang="en-US" sz="2000" b="0" i="0" u="none" strike="noStrike" dirty="0">
                <a:solidFill>
                  <a:srgbClr val="FFFFFF"/>
                </a:solidFill>
                <a:effectLst/>
                <a:latin typeface="Algerian" panose="04020705040A02060702" pitchFamily="82" charset="0"/>
              </a:rPr>
              <a:t>Our distance is calculated by this formula:</a:t>
            </a:r>
            <a:endParaRPr lang="en-US" sz="2000" b="0" dirty="0">
              <a:effectLst/>
              <a:latin typeface="Algerian" panose="04020705040A02060702" pitchFamily="82" charset="0"/>
            </a:endParaRPr>
          </a:p>
          <a:p>
            <a:pPr marL="114300" rtl="0">
              <a:spcBef>
                <a:spcPts val="0"/>
              </a:spcBef>
              <a:spcAft>
                <a:spcPts val="0"/>
              </a:spcAft>
            </a:pP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d = abs(Red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ithRedColor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 + (Green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ithGreenColor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 + (Blue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ithBlueColor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a:t>
            </a:r>
            <a:endParaRPr lang="en-US" sz="2000" b="0" dirty="0">
              <a:effectLst>
                <a:glow rad="228600">
                  <a:schemeClr val="accent6">
                    <a:satMod val="175000"/>
                    <a:alpha val="40000"/>
                  </a:schemeClr>
                </a:glow>
              </a:effectLst>
              <a:latin typeface="Amasis MT Pro Black" panose="02040A04050005020304" pitchFamily="18" charset="0"/>
            </a:endParaRPr>
          </a:p>
          <a:p>
            <a:br>
              <a:rPr lang="en-US" sz="2000" b="0" dirty="0">
                <a:effectLst/>
                <a:latin typeface="Amasis MT Pro Black" panose="02040A04050005020304" pitchFamily="18" charset="0"/>
              </a:rPr>
            </a:br>
            <a:endParaRPr lang="en-IN" sz="2000" dirty="0">
              <a:latin typeface="Amasis MT Pro Black" panose="02040A04050005020304" pitchFamily="18" charset="0"/>
            </a:endParaRPr>
          </a:p>
        </p:txBody>
      </p:sp>
    </p:spTree>
    <p:extLst>
      <p:ext uri="{BB962C8B-B14F-4D97-AF65-F5344CB8AC3E}">
        <p14:creationId xmlns:p14="http://schemas.microsoft.com/office/powerpoint/2010/main" val="33078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C036-1C51-4851-C9EE-83F33EC79C95}"/>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D01FA6DC-6B4E-3A9A-3C6D-4D8C65330428}"/>
              </a:ext>
            </a:extLst>
          </p:cNvPr>
          <p:cNvSpPr>
            <a:spLocks noGrp="1"/>
          </p:cNvSpPr>
          <p:nvPr>
            <p:ph idx="1"/>
          </p:nvPr>
        </p:nvSpPr>
        <p:spPr/>
        <p:txBody>
          <a:bodyPr>
            <a:normAutofit/>
          </a:bodyPr>
          <a:lstStyle/>
          <a:p>
            <a:pPr marL="114300" rtl="0">
              <a:spcBef>
                <a:spcPts val="0"/>
              </a:spcBef>
              <a:spcAft>
                <a:spcPts val="0"/>
              </a:spcAft>
            </a:pPr>
            <a:r>
              <a:rPr lang="en-US" b="0" i="0" u="none" strike="noStrike" dirty="0">
                <a:solidFill>
                  <a:srgbClr val="00FFC5"/>
                </a:solidFill>
                <a:effectLst/>
                <a:latin typeface="Algerian" panose="04020705040A02060702" pitchFamily="82" charset="0"/>
              </a:rPr>
              <a:t>7. Display image on the window</a:t>
            </a:r>
            <a:endParaRPr lang="en-US" b="0" dirty="0">
              <a:effectLst/>
              <a:latin typeface="Algerian" panose="04020705040A02060702" pitchFamily="82" charset="0"/>
            </a:endParaRPr>
          </a:p>
          <a:p>
            <a:pPr marL="114300" rtl="0">
              <a:spcBef>
                <a:spcPts val="0"/>
              </a:spcBef>
              <a:spcAft>
                <a:spcPts val="0"/>
              </a:spcAft>
            </a:pPr>
            <a:r>
              <a:rPr lang="en-US" b="0" i="0" u="none" strike="noStrike" dirty="0">
                <a:solidFill>
                  <a:srgbClr val="FFFFFF"/>
                </a:solidFill>
                <a:effectLst/>
                <a:latin typeface="Algerian" panose="04020705040A02060702" pitchFamily="82" charset="0"/>
              </a:rPr>
              <a:t>Whenever a double click event occurs, it will update the color name and RGB values on the window.</a:t>
            </a:r>
            <a:endParaRPr lang="en-US" b="0" dirty="0">
              <a:effectLst/>
              <a:latin typeface="Algerian" panose="04020705040A02060702" pitchFamily="82" charset="0"/>
            </a:endParaRPr>
          </a:p>
          <a:p>
            <a:pPr marL="114300" rtl="0">
              <a:spcBef>
                <a:spcPts val="0"/>
              </a:spcBef>
              <a:spcAft>
                <a:spcPts val="0"/>
              </a:spcAft>
            </a:pPr>
            <a:r>
              <a:rPr lang="en-US" b="0" i="0" u="none" strike="noStrike" dirty="0">
                <a:solidFill>
                  <a:srgbClr val="FFFFFF"/>
                </a:solidFill>
                <a:effectLst/>
                <a:latin typeface="Algerian" panose="04020705040A02060702" pitchFamily="82" charset="0"/>
              </a:rPr>
              <a:t>Using the</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cv2.imshow()</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function, we draw the image on the window. When the user double clicks the window, we draw a rectangle and get the color name to draw text on the window using</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cv2.rectangle</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and</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cv2.putText()</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functions.</a:t>
            </a:r>
            <a:br>
              <a:rPr lang="en-US" b="0" dirty="0">
                <a:effectLst/>
                <a:latin typeface="Algerian" panose="04020705040A02060702" pitchFamily="82" charset="0"/>
              </a:rPr>
            </a:br>
            <a:endParaRPr lang="en-IN" dirty="0">
              <a:latin typeface="Algerian" panose="04020705040A02060702" pitchFamily="82" charset="0"/>
            </a:endParaRPr>
          </a:p>
        </p:txBody>
      </p:sp>
    </p:spTree>
    <p:extLst>
      <p:ext uri="{BB962C8B-B14F-4D97-AF65-F5344CB8AC3E}">
        <p14:creationId xmlns:p14="http://schemas.microsoft.com/office/powerpoint/2010/main" val="211640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D47F-748B-DD51-A6A7-F57FDF36A303}"/>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520B833F-29BA-54FB-6216-ECC8C27044C3}"/>
              </a:ext>
            </a:extLst>
          </p:cNvPr>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8. Run Python File</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The beginner Python project is now complete, you can run the Python file from the command prompt. Make sure to give an image path using ‘-</a:t>
            </a:r>
            <a:r>
              <a:rPr lang="en-US" sz="2400" b="0" i="0" u="none" strike="noStrike" dirty="0" err="1">
                <a:solidFill>
                  <a:srgbClr val="FFFFFF"/>
                </a:solidFill>
                <a:effectLst/>
                <a:latin typeface="Algerian" panose="04020705040A02060702" pitchFamily="82" charset="0"/>
              </a:rPr>
              <a:t>i</a:t>
            </a:r>
            <a:r>
              <a:rPr lang="en-US" sz="2400" b="0" i="0" u="none" strike="noStrike" dirty="0">
                <a:solidFill>
                  <a:srgbClr val="FFFFFF"/>
                </a:solidFill>
                <a:effectLst/>
                <a:latin typeface="Algerian" panose="04020705040A02060702" pitchFamily="82" charset="0"/>
              </a:rPr>
              <a:t>’ argument. If the image is in another directory, then you need to give full path of the image:</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100737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E5E-4542-15BB-8904-94471425F387}"/>
              </a:ext>
            </a:extLst>
          </p:cNvPr>
          <p:cNvSpPr>
            <a:spLocks noGrp="1"/>
          </p:cNvSpPr>
          <p:nvPr>
            <p:ph type="title"/>
          </p:nvPr>
        </p:nvSpPr>
        <p:spPr/>
        <p:txBody>
          <a:bodyPr/>
          <a:lstStyle/>
          <a:p>
            <a:r>
              <a:rPr lang="en-IN" dirty="0"/>
              <a:t>SOURCE CODE</a:t>
            </a:r>
          </a:p>
        </p:txBody>
      </p:sp>
      <p:sp>
        <p:nvSpPr>
          <p:cNvPr id="3" name="Content Placeholder 2">
            <a:extLst>
              <a:ext uri="{FF2B5EF4-FFF2-40B4-BE49-F238E27FC236}">
                <a16:creationId xmlns:a16="http://schemas.microsoft.com/office/drawing/2014/main" id="{69392931-F67A-7ADA-1C25-58141ED760BC}"/>
              </a:ext>
            </a:extLst>
          </p:cNvPr>
          <p:cNvSpPr>
            <a:spLocks noGrp="1"/>
          </p:cNvSpPr>
          <p:nvPr>
            <p:ph idx="1"/>
          </p:nvPr>
        </p:nvSpPr>
        <p:spPr/>
        <p:txBody>
          <a:bodyPr>
            <a:noAutofit/>
          </a:bodyPr>
          <a:lstStyle/>
          <a:p>
            <a:pPr marL="114300" rtl="0">
              <a:spcBef>
                <a:spcPts val="0"/>
              </a:spcBef>
              <a:spcAft>
                <a:spcPts val="0"/>
              </a:spcAft>
            </a:pPr>
            <a:r>
              <a:rPr lang="en-IN" sz="1200" b="0" i="0" u="none" strike="noStrike" dirty="0">
                <a:solidFill>
                  <a:srgbClr val="FFFFFF"/>
                </a:solidFill>
                <a:effectLst/>
                <a:latin typeface="Anaheim"/>
              </a:rPr>
              <a:t>1.SOURCE CODE</a:t>
            </a:r>
            <a:endParaRPr lang="en-IN" sz="1200" b="0" dirty="0">
              <a:effectLst/>
            </a:endParaRPr>
          </a:p>
          <a:p>
            <a:pPr rtl="0" fontAlgn="base">
              <a:spcBef>
                <a:spcPts val="0"/>
              </a:spcBef>
              <a:spcAft>
                <a:spcPts val="0"/>
              </a:spcAft>
              <a:buFont typeface="+mj-lt"/>
              <a:buAutoNum type="arabicPeriod"/>
            </a:pPr>
            <a:br>
              <a:rPr lang="en-IN" sz="1200" b="0" dirty="0">
                <a:effectLst/>
              </a:rPr>
            </a:b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cv2</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a:t>
            </a:r>
            <a:r>
              <a:rPr lang="en-IN" sz="1200" b="0" i="0" u="none" strike="noStrike" dirty="0" err="1">
                <a:solidFill>
                  <a:srgbClr val="D4D4D4"/>
                </a:solidFill>
                <a:effectLst/>
                <a:latin typeface="Consolas" panose="020B0609020204030204" pitchFamily="49" charset="0"/>
              </a:rPr>
              <a:t>numpy</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C586C0"/>
                </a:solidFill>
                <a:effectLst/>
                <a:latin typeface="Consolas" panose="020B0609020204030204" pitchFamily="49" charset="0"/>
              </a:rPr>
              <a:t>as</a:t>
            </a:r>
            <a:r>
              <a:rPr lang="en-IN" sz="1200" b="0" i="0" u="none" strike="noStrike" dirty="0">
                <a:solidFill>
                  <a:srgbClr val="D4D4D4"/>
                </a:solidFill>
                <a:effectLst/>
                <a:latin typeface="Consolas" panose="020B0609020204030204" pitchFamily="49" charset="0"/>
              </a:rPr>
              <a:t> np</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pandas </a:t>
            </a:r>
            <a:r>
              <a:rPr lang="en-IN" sz="1200" b="0" i="0" u="none" strike="noStrike" dirty="0">
                <a:solidFill>
                  <a:srgbClr val="C586C0"/>
                </a:solidFill>
                <a:effectLst/>
                <a:latin typeface="Consolas" panose="020B0609020204030204" pitchFamily="49" charset="0"/>
              </a:rPr>
              <a:t>as</a:t>
            </a:r>
            <a:r>
              <a:rPr lang="en-IN" sz="1200" b="0" i="0" u="none" strike="noStrike" dirty="0">
                <a:solidFill>
                  <a:srgbClr val="D4D4D4"/>
                </a:solidFill>
                <a:effectLst/>
                <a:latin typeface="Consolas" panose="020B0609020204030204" pitchFamily="49" charset="0"/>
              </a:rPr>
              <a:t> pd</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a:t>
            </a:r>
            <a:r>
              <a:rPr lang="en-IN" sz="1200" b="0" i="0" u="none" strike="noStrike" dirty="0" err="1">
                <a:solidFill>
                  <a:srgbClr val="D4D4D4"/>
                </a:solidFill>
                <a:effectLst/>
                <a:latin typeface="Consolas" panose="020B0609020204030204" pitchFamily="49" charset="0"/>
              </a:rPr>
              <a:t>argparse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#Creating argument parser to take image path from command line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ap = </a:t>
            </a:r>
            <a:r>
              <a:rPr lang="en-IN" sz="1200" b="0" i="0" u="none" strike="noStrike" dirty="0" err="1">
                <a:solidFill>
                  <a:srgbClr val="D4D4D4"/>
                </a:solidFill>
                <a:effectLst/>
                <a:latin typeface="Consolas" panose="020B0609020204030204" pitchFamily="49" charset="0"/>
              </a:rPr>
              <a:t>argparse.ArgumentParser</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ap.add_argument</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a:t>
            </a:r>
            <a:r>
              <a:rPr lang="en-IN" sz="1200" b="0" i="0" u="none" strike="noStrike" dirty="0" err="1">
                <a:solidFill>
                  <a:srgbClr val="CE9178"/>
                </a:solidFill>
                <a:effectLst/>
                <a:latin typeface="Consolas" panose="020B0609020204030204" pitchFamily="49" charset="0"/>
              </a:rPr>
              <a:t>i</a:t>
            </a:r>
            <a:r>
              <a:rPr lang="en-IN" sz="1200" b="0" i="0" u="none" strike="noStrike" dirty="0">
                <a:solidFill>
                  <a:srgbClr val="CE9178"/>
                </a:solidFill>
                <a:effectLst/>
                <a:latin typeface="Consolas" panose="020B0609020204030204" pitchFamily="49" charset="0"/>
              </a:rPr>
              <a:t>'</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CE9178"/>
                </a:solidFill>
                <a:effectLst/>
                <a:latin typeface="Consolas" panose="020B0609020204030204" pitchFamily="49" charset="0"/>
              </a:rPr>
              <a:t>'--image'</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9CDCFE"/>
                </a:solidFill>
                <a:effectLst/>
                <a:latin typeface="Consolas" panose="020B0609020204030204" pitchFamily="49" charset="0"/>
              </a:rPr>
              <a:t>required</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569CD6"/>
                </a:solidFill>
                <a:effectLst/>
                <a:latin typeface="Consolas" panose="020B0609020204030204" pitchFamily="49" charset="0"/>
              </a:rPr>
              <a:t>True</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9CDCFE"/>
                </a:solidFill>
                <a:effectLst/>
                <a:latin typeface="Consolas" panose="020B0609020204030204" pitchFamily="49" charset="0"/>
              </a:rPr>
              <a:t>help</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"Image Path"</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args</a:t>
            </a:r>
            <a:r>
              <a:rPr lang="en-IN" sz="1200" b="0" i="0" u="none" strike="noStrike" dirty="0">
                <a:solidFill>
                  <a:srgbClr val="D4D4D4"/>
                </a:solidFill>
                <a:effectLst/>
                <a:latin typeface="Consolas" panose="020B0609020204030204" pitchFamily="49" charset="0"/>
              </a:rPr>
              <a:t> = </a:t>
            </a:r>
            <a:r>
              <a:rPr lang="en-IN" sz="1200" b="0" i="0" u="none" strike="noStrike" dirty="0">
                <a:solidFill>
                  <a:srgbClr val="DCDCAA"/>
                </a:solidFill>
                <a:effectLst/>
                <a:latin typeface="Consolas" panose="020B0609020204030204" pitchFamily="49" charset="0"/>
              </a:rPr>
              <a:t>vars</a:t>
            </a:r>
            <a:r>
              <a:rPr lang="en-IN" sz="1200" b="0" i="0" u="none" strike="noStrike" dirty="0">
                <a:solidFill>
                  <a:srgbClr val="D4D4D4"/>
                </a:solidFill>
                <a:effectLst/>
                <a:latin typeface="Consolas" panose="020B0609020204030204" pitchFamily="49" charset="0"/>
              </a:rPr>
              <a:t>(</a:t>
            </a:r>
            <a:r>
              <a:rPr lang="en-IN" sz="1200" b="0" i="0" u="none" strike="noStrike" dirty="0" err="1">
                <a:solidFill>
                  <a:srgbClr val="D4D4D4"/>
                </a:solidFill>
                <a:effectLst/>
                <a:latin typeface="Consolas" panose="020B0609020204030204" pitchFamily="49" charset="0"/>
              </a:rPr>
              <a:t>ap.parse_args</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img_path</a:t>
            </a:r>
            <a:r>
              <a:rPr lang="en-IN" sz="1200" b="0" i="0" u="none" strike="noStrike" dirty="0">
                <a:solidFill>
                  <a:srgbClr val="D4D4D4"/>
                </a:solidFill>
                <a:effectLst/>
                <a:latin typeface="Consolas" panose="020B0609020204030204" pitchFamily="49" charset="0"/>
              </a:rPr>
              <a:t> = </a:t>
            </a:r>
            <a:r>
              <a:rPr lang="en-IN" sz="1200" b="0" i="0" u="none" strike="noStrike" dirty="0" err="1">
                <a:solidFill>
                  <a:srgbClr val="D4D4D4"/>
                </a:solidFill>
                <a:effectLst/>
                <a:latin typeface="Consolas" panose="020B0609020204030204" pitchFamily="49" charset="0"/>
              </a:rPr>
              <a:t>args</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'image'</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#Reading the image with </a:t>
            </a:r>
            <a:r>
              <a:rPr lang="en-IN" sz="1200" b="0" i="0" u="none" strike="noStrike" dirty="0" err="1">
                <a:solidFill>
                  <a:srgbClr val="6A9955"/>
                </a:solidFill>
                <a:effectLst/>
                <a:latin typeface="Consolas" panose="020B0609020204030204" pitchFamily="49" charset="0"/>
              </a:rPr>
              <a:t>opencv</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img</a:t>
            </a:r>
            <a:r>
              <a:rPr lang="en-IN" sz="1200" b="0" i="0" u="none" strike="noStrike" dirty="0">
                <a:solidFill>
                  <a:srgbClr val="D4D4D4"/>
                </a:solidFill>
                <a:effectLst/>
                <a:latin typeface="Consolas" panose="020B0609020204030204" pitchFamily="49" charset="0"/>
              </a:rPr>
              <a:t> = cv2.imread(</a:t>
            </a:r>
            <a:r>
              <a:rPr lang="en-IN" sz="1200" b="0" i="0" u="none" strike="noStrike" dirty="0" err="1">
                <a:solidFill>
                  <a:srgbClr val="D4D4D4"/>
                </a:solidFill>
                <a:effectLst/>
                <a:latin typeface="Consolas" panose="020B0609020204030204" pitchFamily="49" charset="0"/>
              </a:rPr>
              <a:t>img_path</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#declaring global variables (are used later on)</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clicked = </a:t>
            </a:r>
            <a:r>
              <a:rPr lang="en-IN" sz="1200" b="0" i="0" u="none" strike="noStrike" dirty="0">
                <a:solidFill>
                  <a:srgbClr val="569CD6"/>
                </a:solidFill>
                <a:effectLst/>
                <a:latin typeface="Consolas" panose="020B0609020204030204" pitchFamily="49" charset="0"/>
              </a:rPr>
              <a:t>False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r = g = b = </a:t>
            </a:r>
            <a:r>
              <a:rPr lang="en-IN" sz="1200" b="0" i="0" u="none" strike="noStrike" dirty="0" err="1">
                <a:solidFill>
                  <a:srgbClr val="D4D4D4"/>
                </a:solidFill>
                <a:effectLst/>
                <a:latin typeface="Consolas" panose="020B0609020204030204" pitchFamily="49" charset="0"/>
              </a:rPr>
              <a:t>xpos</a:t>
            </a:r>
            <a:r>
              <a:rPr lang="en-IN" sz="1200" b="0" i="0" u="none" strike="noStrike" dirty="0">
                <a:solidFill>
                  <a:srgbClr val="D4D4D4"/>
                </a:solidFill>
                <a:effectLst/>
                <a:latin typeface="Consolas" panose="020B0609020204030204" pitchFamily="49" charset="0"/>
              </a:rPr>
              <a:t> = </a:t>
            </a:r>
            <a:r>
              <a:rPr lang="en-IN" sz="1200" b="0" i="0" u="none" strike="noStrike" dirty="0" err="1">
                <a:solidFill>
                  <a:srgbClr val="D4D4D4"/>
                </a:solidFill>
                <a:effectLst/>
                <a:latin typeface="Consolas" panose="020B0609020204030204" pitchFamily="49" charset="0"/>
              </a:rPr>
              <a:t>ypos</a:t>
            </a:r>
            <a:r>
              <a:rPr lang="en-IN" sz="1200" b="0" i="0" u="none" strike="noStrike" dirty="0">
                <a:solidFill>
                  <a:srgbClr val="D4D4D4"/>
                </a:solidFill>
                <a:effectLst/>
                <a:latin typeface="Consolas" panose="020B0609020204030204" pitchFamily="49" charset="0"/>
              </a:rPr>
              <a:t> = </a:t>
            </a:r>
            <a:r>
              <a:rPr lang="en-IN" sz="1200" b="0" i="0" u="none" strike="noStrike" dirty="0">
                <a:solidFill>
                  <a:srgbClr val="B5CEA8"/>
                </a:solidFill>
                <a:effectLst/>
                <a:latin typeface="Consolas" panose="020B0609020204030204" pitchFamily="49" charset="0"/>
              </a:rPr>
              <a:t>0</a:t>
            </a:r>
            <a:br>
              <a:rPr lang="en-IN" sz="1200" b="0" i="0" u="none" strike="noStrike" dirty="0">
                <a:solidFill>
                  <a:srgbClr val="D4D4D4"/>
                </a:solidFill>
                <a:effectLst/>
                <a:latin typeface="Consolas" panose="020B0609020204030204" pitchFamily="49" charset="0"/>
              </a:rPr>
            </a:br>
            <a:endParaRPr lang="en-IN" sz="1200" b="0" i="0" u="none" strike="noStrike" dirty="0">
              <a:solidFill>
                <a:srgbClr val="FFFFFF"/>
              </a:solidFill>
              <a:effectLst/>
              <a:latin typeface="Roboto" panose="02000000000000000000" pitchFamily="2" charset="0"/>
            </a:endParaRPr>
          </a:p>
          <a:p>
            <a:endParaRPr lang="en-IN" sz="1200" dirty="0"/>
          </a:p>
        </p:txBody>
      </p:sp>
    </p:spTree>
    <p:extLst>
      <p:ext uri="{BB962C8B-B14F-4D97-AF65-F5344CB8AC3E}">
        <p14:creationId xmlns:p14="http://schemas.microsoft.com/office/powerpoint/2010/main" val="249903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9D-12A2-BD90-7D0D-BAD770037B6C}"/>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56B9BD13-A6D2-9BE2-0C86-822BFA2A7CE3}"/>
              </a:ext>
            </a:extLst>
          </p:cNvPr>
          <p:cNvSpPr>
            <a:spLocks noGrp="1"/>
          </p:cNvSpPr>
          <p:nvPr>
            <p:ph idx="1"/>
          </p:nvPr>
        </p:nvSpPr>
        <p:spPr/>
        <p:txBody>
          <a:bodyPr>
            <a:normAutofit fontScale="77500" lnSpcReduction="20000"/>
          </a:bodyPr>
          <a:lstStyle/>
          <a:p>
            <a:pPr rtl="0" fontAlgn="base">
              <a:spcBef>
                <a:spcPts val="0"/>
              </a:spcBef>
              <a:spcAft>
                <a:spcPts val="0"/>
              </a:spcAft>
              <a:buFont typeface="+mj-lt"/>
              <a:buAutoNum type="arabicPeriod"/>
            </a:pPr>
            <a:r>
              <a:rPr lang="en-IN" sz="1800" b="0" i="0" u="none" strike="noStrike" dirty="0">
                <a:solidFill>
                  <a:srgbClr val="6A9955"/>
                </a:solidFill>
                <a:effectLst/>
                <a:latin typeface="Consolas" panose="020B0609020204030204" pitchFamily="49" charset="0"/>
              </a:rPr>
              <a:t>#Reading csv file with pandas and giving names to each column</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index=[</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color_name"</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"hex"</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"R"</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"G"</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"B</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csv = </a:t>
            </a:r>
            <a:r>
              <a:rPr lang="en-IN" sz="1800" b="0" i="0" u="none" strike="noStrike" dirty="0" err="1">
                <a:solidFill>
                  <a:srgbClr val="D4D4D4"/>
                </a:solidFill>
                <a:effectLst/>
                <a:latin typeface="Consolas" panose="020B0609020204030204" pitchFamily="49" charset="0"/>
              </a:rPr>
              <a:t>pd.read_csv</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'colors.csv'</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9CDCFE"/>
                </a:solidFill>
                <a:effectLst/>
                <a:latin typeface="Consolas" panose="020B0609020204030204" pitchFamily="49" charset="0"/>
              </a:rPr>
              <a:t>names</a:t>
            </a:r>
            <a:r>
              <a:rPr lang="en-IN" sz="1800" b="0" i="0" u="none" strike="noStrike" dirty="0">
                <a:solidFill>
                  <a:srgbClr val="D4D4D4"/>
                </a:solidFill>
                <a:effectLst/>
                <a:latin typeface="Consolas" panose="020B0609020204030204" pitchFamily="49" charset="0"/>
              </a:rPr>
              <a:t>=index, </a:t>
            </a:r>
            <a:r>
              <a:rPr lang="en-IN" sz="1800" b="0" i="0" u="none" strike="noStrike" dirty="0">
                <a:solidFill>
                  <a:srgbClr val="9CDCFE"/>
                </a:solidFill>
                <a:effectLst/>
                <a:latin typeface="Consolas" panose="020B0609020204030204" pitchFamily="49" charset="0"/>
              </a:rPr>
              <a:t>header</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569CD6"/>
                </a:solidFill>
                <a:effectLst/>
                <a:latin typeface="Consolas" panose="020B0609020204030204" pitchFamily="49" charset="0"/>
              </a:rPr>
              <a:t>None</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800" b="0" i="0" u="none" strike="noStrike" dirty="0">
                <a:solidFill>
                  <a:srgbClr val="D4D4D4"/>
                </a:solidFill>
                <a:effectLst/>
                <a:latin typeface="Consolas" panose="020B0609020204030204" pitchFamily="49" charset="0"/>
              </a:rPr>
            </a:br>
            <a:r>
              <a:rPr lang="en-IN" sz="1800" b="0" i="0" u="none" strike="noStrike" dirty="0">
                <a:solidFill>
                  <a:srgbClr val="6A9955"/>
                </a:solidFill>
                <a:effectLst/>
                <a:latin typeface="Consolas" panose="020B0609020204030204" pitchFamily="49" charset="0"/>
              </a:rPr>
              <a:t>#function to calculate minimum distance from all </a:t>
            </a:r>
            <a:r>
              <a:rPr lang="en-IN" sz="1800" b="0" i="0" u="none" strike="noStrike" dirty="0" err="1">
                <a:solidFill>
                  <a:srgbClr val="6A9955"/>
                </a:solidFill>
                <a:effectLst/>
                <a:latin typeface="Consolas" panose="020B0609020204030204" pitchFamily="49" charset="0"/>
              </a:rPr>
              <a:t>colors</a:t>
            </a:r>
            <a:r>
              <a:rPr lang="en-IN" sz="1800" b="0" i="0" u="none" strike="noStrike" dirty="0">
                <a:solidFill>
                  <a:srgbClr val="6A9955"/>
                </a:solidFill>
                <a:effectLst/>
                <a:latin typeface="Consolas" panose="020B0609020204030204" pitchFamily="49" charset="0"/>
              </a:rPr>
              <a:t> and get the most matching </a:t>
            </a:r>
            <a:r>
              <a:rPr lang="en-IN" sz="1800" b="0" i="0" u="none" strike="noStrike" dirty="0" err="1">
                <a:solidFill>
                  <a:srgbClr val="6A9955"/>
                </a:solidFill>
                <a:effectLst/>
                <a:latin typeface="Consolas" panose="020B0609020204030204" pitchFamily="49" charset="0"/>
              </a:rPr>
              <a:t>color</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569CD6"/>
                </a:solidFill>
                <a:effectLst/>
                <a:latin typeface="Consolas" panose="020B0609020204030204" pitchFamily="49" charset="0"/>
              </a:rPr>
              <a:t>def</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CDCAA"/>
                </a:solidFill>
                <a:effectLst/>
                <a:latin typeface="Consolas" panose="020B0609020204030204" pitchFamily="49" charset="0"/>
              </a:rPr>
              <a:t>getColorName</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R</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G</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B</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minimum = </a:t>
            </a:r>
            <a:r>
              <a:rPr lang="en-IN" sz="1800" b="0" i="0" u="none" strike="noStrike" dirty="0">
                <a:solidFill>
                  <a:srgbClr val="B5CEA8"/>
                </a:solidFill>
                <a:effectLst/>
                <a:latin typeface="Consolas" panose="020B0609020204030204" pitchFamily="49" charset="0"/>
              </a:rPr>
              <a:t>10000</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for</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in</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DCDCAA"/>
                </a:solidFill>
                <a:effectLst/>
                <a:latin typeface="Consolas" panose="020B0609020204030204" pitchFamily="49" charset="0"/>
              </a:rPr>
              <a:t>range</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CDCAA"/>
                </a:solidFill>
                <a:effectLst/>
                <a:latin typeface="Consolas" panose="020B0609020204030204" pitchFamily="49" charset="0"/>
              </a:rPr>
              <a:t>len</a:t>
            </a:r>
            <a:r>
              <a:rPr lang="en-IN" sz="1800" b="0" i="0" u="none" strike="noStrike" dirty="0">
                <a:solidFill>
                  <a:srgbClr val="D4D4D4"/>
                </a:solidFill>
                <a:effectLst/>
                <a:latin typeface="Consolas" panose="020B0609020204030204" pitchFamily="49" charset="0"/>
              </a:rPr>
              <a:t>(csv)):</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d =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(R-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"R"</a:t>
            </a:r>
            <a:r>
              <a:rPr lang="en-IN" sz="1800" b="0" i="0" u="none" strike="noStrike" dirty="0">
                <a:solidFill>
                  <a:srgbClr val="D4D4D4"/>
                </a:solidFill>
                <a:effectLst/>
                <a:latin typeface="Consolas" panose="020B0609020204030204" pitchFamily="49" charset="0"/>
              </a:rPr>
              <a:t>])) +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(G-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"G"</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(B-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"B"</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if</a:t>
            </a:r>
            <a:r>
              <a:rPr lang="en-IN" sz="1800" b="0" i="0" u="none" strike="noStrike" dirty="0">
                <a:solidFill>
                  <a:srgbClr val="D4D4D4"/>
                </a:solidFill>
                <a:effectLst/>
                <a:latin typeface="Consolas" panose="020B0609020204030204" pitchFamily="49" charset="0"/>
              </a:rPr>
              <a:t>(d&lt;=minimum):</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minimum = d</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cname</a:t>
            </a:r>
            <a:r>
              <a:rPr lang="en-IN" sz="1800" b="0" i="0" u="none" strike="noStrike" dirty="0">
                <a:solidFill>
                  <a:srgbClr val="D4D4D4"/>
                </a:solidFill>
                <a:effectLst/>
                <a:latin typeface="Consolas" panose="020B0609020204030204" pitchFamily="49" charset="0"/>
              </a:rPr>
              <a:t> = </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color_name</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return</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cname</a:t>
            </a:r>
            <a:endParaRPr lang="en-IN" sz="1800" b="0" i="0" u="none" strike="noStrike" dirty="0">
              <a:solidFill>
                <a:srgbClr val="FFFFFF"/>
              </a:solidFill>
              <a:effectLst/>
              <a:latin typeface="Roboto" panose="02000000000000000000" pitchFamily="2" charset="0"/>
            </a:endParaRPr>
          </a:p>
          <a:p>
            <a:br>
              <a:rPr lang="en-IN" b="0" dirty="0">
                <a:effectLst/>
              </a:rPr>
            </a:br>
            <a:endParaRPr lang="en-IN" dirty="0"/>
          </a:p>
        </p:txBody>
      </p:sp>
    </p:spTree>
    <p:extLst>
      <p:ext uri="{BB962C8B-B14F-4D97-AF65-F5344CB8AC3E}">
        <p14:creationId xmlns:p14="http://schemas.microsoft.com/office/powerpoint/2010/main" val="159065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1CC8-0F96-D905-BAF0-C7C8CFF6CF45}"/>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EFC151B2-509D-D4C6-6A79-8498A26DB332}"/>
              </a:ext>
            </a:extLst>
          </p:cNvPr>
          <p:cNvSpPr>
            <a:spLocks noGrp="1"/>
          </p:cNvSpPr>
          <p:nvPr>
            <p:ph idx="1"/>
          </p:nvPr>
        </p:nvSpPr>
        <p:spPr/>
        <p:txBody>
          <a:bodyPr>
            <a:normAutofit fontScale="77500" lnSpcReduction="20000"/>
          </a:bodyPr>
          <a:lstStyle/>
          <a:p>
            <a:pPr rtl="0" fontAlgn="base">
              <a:spcBef>
                <a:spcPts val="0"/>
              </a:spcBef>
              <a:spcAft>
                <a:spcPts val="0"/>
              </a:spcAft>
              <a:buFont typeface="+mj-lt"/>
              <a:buAutoNum type="arabicPeriod"/>
            </a:pPr>
            <a:r>
              <a:rPr lang="en-IN" sz="1800" b="0" i="0" u="none" strike="noStrike" dirty="0">
                <a:solidFill>
                  <a:srgbClr val="6A9955"/>
                </a:solidFill>
                <a:effectLst/>
                <a:latin typeface="Consolas" panose="020B0609020204030204" pitchFamily="49" charset="0"/>
              </a:rPr>
              <a:t>#function to get </a:t>
            </a:r>
            <a:r>
              <a:rPr lang="en-IN" sz="1800" b="0" i="0" u="none" strike="noStrike" dirty="0" err="1">
                <a:solidFill>
                  <a:srgbClr val="6A9955"/>
                </a:solidFill>
                <a:effectLst/>
                <a:latin typeface="Consolas" panose="020B0609020204030204" pitchFamily="49" charset="0"/>
              </a:rPr>
              <a:t>x,y</a:t>
            </a:r>
            <a:r>
              <a:rPr lang="en-IN" sz="1800" b="0" i="0" u="none" strike="noStrike" dirty="0">
                <a:solidFill>
                  <a:srgbClr val="6A9955"/>
                </a:solidFill>
                <a:effectLst/>
                <a:latin typeface="Consolas" panose="020B0609020204030204" pitchFamily="49" charset="0"/>
              </a:rPr>
              <a:t> coordinates of mouse double click</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569CD6"/>
                </a:solidFill>
                <a:effectLst/>
                <a:latin typeface="Consolas" panose="020B0609020204030204" pitchFamily="49" charset="0"/>
              </a:rPr>
              <a:t>def</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CDCAA"/>
                </a:solidFill>
                <a:effectLst/>
                <a:latin typeface="Consolas" panose="020B0609020204030204" pitchFamily="49" charset="0"/>
              </a:rPr>
              <a:t>draw_function</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event</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9CDCFE"/>
                </a:solidFill>
                <a:effectLst/>
                <a:latin typeface="Consolas" panose="020B0609020204030204" pitchFamily="49" charset="0"/>
              </a:rPr>
              <a:t>x</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y</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flags</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param</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if</a:t>
            </a:r>
            <a:r>
              <a:rPr lang="en-IN" sz="1800" b="0" i="0" u="none" strike="noStrike" dirty="0">
                <a:solidFill>
                  <a:srgbClr val="D4D4D4"/>
                </a:solidFill>
                <a:effectLst/>
                <a:latin typeface="Consolas" panose="020B0609020204030204" pitchFamily="49" charset="0"/>
              </a:rPr>
              <a:t> event == cv2.EVENT_LBUTTONDBLCLK:</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569CD6"/>
                </a:solidFill>
                <a:effectLst/>
                <a:latin typeface="Consolas" panose="020B0609020204030204" pitchFamily="49" charset="0"/>
              </a:rPr>
              <a:t>global</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b,g,r,xpos,ypos</a:t>
            </a:r>
            <a:r>
              <a:rPr lang="en-IN" sz="1800" b="0" i="0" u="none" strike="noStrike" dirty="0">
                <a:solidFill>
                  <a:srgbClr val="D4D4D4"/>
                </a:solidFill>
                <a:effectLst/>
                <a:latin typeface="Consolas" panose="020B0609020204030204" pitchFamily="49" charset="0"/>
              </a:rPr>
              <a:t>, clicked</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clicked = </a:t>
            </a:r>
            <a:r>
              <a:rPr lang="en-IN" sz="1800" b="0" i="0" u="none" strike="noStrike" dirty="0">
                <a:solidFill>
                  <a:srgbClr val="569CD6"/>
                </a:solidFill>
                <a:effectLst/>
                <a:latin typeface="Consolas" panose="020B0609020204030204" pitchFamily="49" charset="0"/>
              </a:rPr>
              <a:t>True</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xpos</a:t>
            </a:r>
            <a:r>
              <a:rPr lang="en-IN" sz="1800" b="0" i="0" u="none" strike="noStrike" dirty="0">
                <a:solidFill>
                  <a:srgbClr val="D4D4D4"/>
                </a:solidFill>
                <a:effectLst/>
                <a:latin typeface="Consolas" panose="020B0609020204030204" pitchFamily="49" charset="0"/>
              </a:rPr>
              <a:t> = x</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ypos</a:t>
            </a:r>
            <a:r>
              <a:rPr lang="en-IN" sz="1800" b="0" i="0" u="none" strike="noStrike" dirty="0">
                <a:solidFill>
                  <a:srgbClr val="D4D4D4"/>
                </a:solidFill>
                <a:effectLst/>
                <a:latin typeface="Consolas" panose="020B0609020204030204" pitchFamily="49" charset="0"/>
              </a:rPr>
              <a:t> = y</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b,g,r</a:t>
            </a:r>
            <a:r>
              <a:rPr lang="en-IN" sz="1800" b="0" i="0" u="none" strike="noStrike" dirty="0">
                <a:solidFill>
                  <a:srgbClr val="D4D4D4"/>
                </a:solidFill>
                <a:effectLst/>
                <a:latin typeface="Consolas" panose="020B0609020204030204" pitchFamily="49" charset="0"/>
              </a:rPr>
              <a:t> = </a:t>
            </a:r>
            <a:r>
              <a:rPr lang="en-IN" sz="1800" b="0" i="0" u="none" strike="noStrike" dirty="0" err="1">
                <a:solidFill>
                  <a:srgbClr val="D4D4D4"/>
                </a:solidFill>
                <a:effectLst/>
                <a:latin typeface="Consolas" panose="020B0609020204030204" pitchFamily="49" charset="0"/>
              </a:rPr>
              <a:t>img</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y,x</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b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(b)</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g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(g)</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r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(r)</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cv2.namedWindow(</a:t>
            </a:r>
            <a:r>
              <a:rPr lang="en-IN" sz="1800" b="0" i="0" u="none" strike="noStrike" dirty="0">
                <a:solidFill>
                  <a:srgbClr val="CE9178"/>
                </a:solidFill>
                <a:effectLst/>
                <a:latin typeface="Consolas" panose="020B0609020204030204" pitchFamily="49" charset="0"/>
              </a:rPr>
              <a:t>'image'</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cv2.setMouseCallback(</a:t>
            </a:r>
            <a:r>
              <a:rPr lang="en-IN" sz="1800" b="0" i="0" u="none" strike="noStrike" dirty="0">
                <a:solidFill>
                  <a:srgbClr val="CE9178"/>
                </a:solidFill>
                <a:effectLst/>
                <a:latin typeface="Consolas" panose="020B0609020204030204" pitchFamily="49" charset="0"/>
              </a:rPr>
              <a:t>'image'</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draw_function</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br>
              <a:rPr lang="en-IN" b="0" dirty="0">
                <a:effectLst/>
              </a:rPr>
            </a:br>
            <a:endParaRPr lang="en-IN" dirty="0"/>
          </a:p>
        </p:txBody>
      </p:sp>
    </p:spTree>
    <p:extLst>
      <p:ext uri="{BB962C8B-B14F-4D97-AF65-F5344CB8AC3E}">
        <p14:creationId xmlns:p14="http://schemas.microsoft.com/office/powerpoint/2010/main" val="215908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FA00-3D89-C9FE-C18B-89E01D7E4F71}"/>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B528FC13-6773-574C-FC5C-FDA824BE725B}"/>
              </a:ext>
            </a:extLst>
          </p:cNvPr>
          <p:cNvSpPr>
            <a:spLocks noGrp="1"/>
          </p:cNvSpPr>
          <p:nvPr>
            <p:ph idx="1"/>
          </p:nvPr>
        </p:nvSpPr>
        <p:spPr/>
        <p:txBody>
          <a:bodyPr>
            <a:noAutofit/>
          </a:bodyPr>
          <a:lstStyle/>
          <a:p>
            <a:pPr rtl="0" fontAlgn="base">
              <a:spcBef>
                <a:spcPts val="0"/>
              </a:spcBef>
              <a:spcAft>
                <a:spcPts val="0"/>
              </a:spcAft>
              <a:buFont typeface="+mj-lt"/>
              <a:buAutoNum type="arabicPeriod"/>
            </a:pPr>
            <a:r>
              <a:rPr lang="en-IN" sz="1400" b="0" i="0" u="none" strike="noStrike" dirty="0">
                <a:solidFill>
                  <a:srgbClr val="C586C0"/>
                </a:solidFill>
                <a:effectLst/>
                <a:latin typeface="Consolas" panose="020B0609020204030204" pitchFamily="49" charset="0"/>
              </a:rPr>
              <a:t>while</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1</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cv2.imshow(</a:t>
            </a:r>
            <a:r>
              <a:rPr lang="en-IN" sz="1400" b="0" i="0" u="none" strike="noStrike" dirty="0">
                <a:solidFill>
                  <a:srgbClr val="CE9178"/>
                </a:solidFill>
                <a:effectLst/>
                <a:latin typeface="Consolas" panose="020B0609020204030204" pitchFamily="49" charset="0"/>
              </a:rPr>
              <a:t>"image"</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 (clicked):</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#cv2.rectangle(image, </a:t>
            </a:r>
            <a:r>
              <a:rPr lang="en-IN" sz="1400" b="0" i="0" u="none" strike="noStrike" dirty="0" err="1">
                <a:solidFill>
                  <a:srgbClr val="6A9955"/>
                </a:solidFill>
                <a:effectLst/>
                <a:latin typeface="Consolas" panose="020B0609020204030204" pitchFamily="49" charset="0"/>
              </a:rPr>
              <a:t>startpoint</a:t>
            </a:r>
            <a:r>
              <a:rPr lang="en-IN" sz="1400" b="0" i="0" u="none" strike="noStrike" dirty="0">
                <a:solidFill>
                  <a:srgbClr val="6A9955"/>
                </a:solidFill>
                <a:effectLst/>
                <a:latin typeface="Consolas" panose="020B0609020204030204" pitchFamily="49" charset="0"/>
              </a:rPr>
              <a:t>, endpoint, </a:t>
            </a:r>
            <a:r>
              <a:rPr lang="en-IN" sz="1400" b="0" i="0" u="none" strike="noStrike" dirty="0" err="1">
                <a:solidFill>
                  <a:srgbClr val="6A9955"/>
                </a:solidFill>
                <a:effectLst/>
                <a:latin typeface="Consolas" panose="020B0609020204030204" pitchFamily="49" charset="0"/>
              </a:rPr>
              <a:t>color</a:t>
            </a:r>
            <a:r>
              <a:rPr lang="en-IN" sz="1400" b="0" i="0" u="none" strike="noStrike" dirty="0">
                <a:solidFill>
                  <a:srgbClr val="6A9955"/>
                </a:solidFill>
                <a:effectLst/>
                <a:latin typeface="Consolas" panose="020B0609020204030204" pitchFamily="49" charset="0"/>
              </a:rPr>
              <a:t>, thickness)-1 fills entire rectangle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cv2.rectangle(</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750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60</a:t>
            </a:r>
            <a:r>
              <a:rPr lang="en-IN" sz="1400" b="0" i="0" u="none" strike="noStrike" dirty="0">
                <a:solidFill>
                  <a:srgbClr val="D4D4D4"/>
                </a:solidFill>
                <a:effectLst/>
                <a:latin typeface="Consolas" panose="020B0609020204030204" pitchFamily="49" charset="0"/>
              </a:rPr>
              <a:t>), (</a:t>
            </a:r>
            <a:r>
              <a:rPr lang="en-IN" sz="1400" b="0" i="0" u="none" strike="noStrike" dirty="0" err="1">
                <a:solidFill>
                  <a:srgbClr val="D4D4D4"/>
                </a:solidFill>
                <a:effectLst/>
                <a:latin typeface="Consolas" panose="020B0609020204030204" pitchFamily="49" charset="0"/>
              </a:rPr>
              <a:t>b,g,r</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1</a:t>
            </a:r>
            <a:r>
              <a:rPr lang="en-IN" sz="1400" b="0" i="0" u="none" strike="noStrike" dirty="0">
                <a:solidFill>
                  <a:srgbClr val="D4D4D4"/>
                </a:solidFill>
                <a:effectLst/>
                <a:latin typeface="Consolas" panose="020B0609020204030204" pitchFamily="49" charset="0"/>
              </a:rPr>
              <a:t>)</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#Creating text string to display( </a:t>
            </a:r>
            <a:r>
              <a:rPr lang="en-IN" sz="1400" b="0" i="0" u="none" strike="noStrike" dirty="0" err="1">
                <a:solidFill>
                  <a:srgbClr val="6A9955"/>
                </a:solidFill>
                <a:effectLst/>
                <a:latin typeface="Consolas" panose="020B0609020204030204" pitchFamily="49" charset="0"/>
              </a:rPr>
              <a:t>Color</a:t>
            </a:r>
            <a:r>
              <a:rPr lang="en-IN" sz="1400" b="0" i="0" u="none" strike="noStrike" dirty="0">
                <a:solidFill>
                  <a:srgbClr val="6A9955"/>
                </a:solidFill>
                <a:effectLst/>
                <a:latin typeface="Consolas" panose="020B0609020204030204" pitchFamily="49" charset="0"/>
              </a:rPr>
              <a:t> name and RGB values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text = </a:t>
            </a:r>
            <a:r>
              <a:rPr lang="en-IN" sz="1400" b="0" i="0" u="none" strike="noStrike" dirty="0" err="1">
                <a:solidFill>
                  <a:srgbClr val="D4D4D4"/>
                </a:solidFill>
                <a:effectLst/>
                <a:latin typeface="Consolas" panose="020B0609020204030204" pitchFamily="49" charset="0"/>
              </a:rPr>
              <a:t>getColorName</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r,g,b</a:t>
            </a:r>
            <a:r>
              <a:rPr lang="en-IN" sz="1400" b="0" i="0" u="none" strike="noStrike" dirty="0">
                <a:solidFill>
                  <a:srgbClr val="D4D4D4"/>
                </a:solidFill>
                <a:effectLst/>
                <a:latin typeface="Consolas" panose="020B0609020204030204" pitchFamily="49" charset="0"/>
              </a:rPr>
              <a:t>) + </a:t>
            </a:r>
            <a:r>
              <a:rPr lang="en-IN" sz="1400" b="0" i="0" u="none" strike="noStrike" dirty="0">
                <a:solidFill>
                  <a:srgbClr val="CE9178"/>
                </a:solidFill>
                <a:effectLst/>
                <a:latin typeface="Consolas" panose="020B0609020204030204" pitchFamily="49" charset="0"/>
              </a:rPr>
              <a:t>' R='</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(r) +  </a:t>
            </a:r>
            <a:r>
              <a:rPr lang="en-IN" sz="1400" b="0" i="0" u="none" strike="noStrike" dirty="0">
                <a:solidFill>
                  <a:srgbClr val="CE9178"/>
                </a:solidFill>
                <a:effectLst/>
                <a:latin typeface="Consolas" panose="020B0609020204030204" pitchFamily="49" charset="0"/>
              </a:rPr>
              <a:t>' G='</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(g) +  </a:t>
            </a:r>
            <a:r>
              <a:rPr lang="en-IN" sz="1400" b="0" i="0" u="none" strike="noStrike" dirty="0">
                <a:solidFill>
                  <a:srgbClr val="CE9178"/>
                </a:solidFill>
                <a:effectLst/>
                <a:latin typeface="Consolas" panose="020B0609020204030204" pitchFamily="49" charset="0"/>
              </a:rPr>
              <a:t>' B='</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(b)</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#cv2.putText(img,text,start,font(0-7),fontScale,color,thickness,lineType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cv2.putText(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 text,(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0.8</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,cv2.LINE_AA)</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#For very light colours we will display text in black colour</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r+g+b</a:t>
            </a:r>
            <a:r>
              <a:rPr lang="en-IN" sz="1400" b="0" i="0" u="none" strike="noStrike" dirty="0">
                <a:solidFill>
                  <a:srgbClr val="D4D4D4"/>
                </a:solidFill>
                <a:effectLst/>
                <a:latin typeface="Consolas" panose="020B0609020204030204" pitchFamily="49" charset="0"/>
              </a:rPr>
              <a:t>&gt;=</a:t>
            </a:r>
            <a:r>
              <a:rPr lang="en-IN" sz="1400" b="0" i="0" u="none" strike="noStrike" dirty="0">
                <a:solidFill>
                  <a:srgbClr val="B5CEA8"/>
                </a:solidFill>
                <a:effectLst/>
                <a:latin typeface="Consolas" panose="020B0609020204030204" pitchFamily="49" charset="0"/>
              </a:rPr>
              <a:t>600</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cv2.putText(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 text,(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0.8</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,cv2.LINE_AA)</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clicked=</a:t>
            </a:r>
            <a:r>
              <a:rPr lang="en-IN" sz="1400" b="0" i="0" u="none" strike="noStrike" dirty="0">
                <a:solidFill>
                  <a:srgbClr val="569CD6"/>
                </a:solidFill>
                <a:effectLst/>
                <a:latin typeface="Consolas" panose="020B0609020204030204" pitchFamily="49" charset="0"/>
              </a:rPr>
              <a:t>False</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#Break the loop when user hits 'esc' key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 cv2.waitKey(</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 &amp; </a:t>
            </a:r>
            <a:r>
              <a:rPr lang="en-IN" sz="1400" b="0" i="0" u="none" strike="noStrike" dirty="0">
                <a:solidFill>
                  <a:srgbClr val="569CD6"/>
                </a:solidFill>
                <a:effectLst/>
                <a:latin typeface="Consolas" panose="020B0609020204030204" pitchFamily="49" charset="0"/>
              </a:rPr>
              <a:t>0x</a:t>
            </a:r>
            <a:r>
              <a:rPr lang="en-IN" sz="1400" b="0" i="0" u="none" strike="noStrike" dirty="0">
                <a:solidFill>
                  <a:srgbClr val="B5CEA8"/>
                </a:solidFill>
                <a:effectLst/>
                <a:latin typeface="Consolas" panose="020B0609020204030204" pitchFamily="49" charset="0"/>
              </a:rPr>
              <a:t>FF</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27</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break</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cv2.destroyAllWindows()</a:t>
            </a:r>
            <a:br>
              <a:rPr lang="en-IN" sz="1400" b="0" i="0" u="none" strike="noStrike" dirty="0">
                <a:solidFill>
                  <a:srgbClr val="D4D4D4"/>
                </a:solidFill>
                <a:effectLst/>
                <a:latin typeface="Consolas" panose="020B0609020204030204" pitchFamily="49" charset="0"/>
              </a:rPr>
            </a:br>
            <a:br>
              <a:rPr lang="en-IN" sz="1400" b="0" i="0" u="none" strike="noStrike" dirty="0">
                <a:solidFill>
                  <a:srgbClr val="D4D4D4"/>
                </a:solidFill>
                <a:effectLst/>
                <a:latin typeface="Consolas" panose="020B0609020204030204" pitchFamily="49" charset="0"/>
              </a:rPr>
            </a:br>
            <a:endParaRPr lang="en-IN" sz="1400" b="0" i="0" u="none" strike="noStrike" dirty="0">
              <a:solidFill>
                <a:srgbClr val="FFFFFF"/>
              </a:solidFill>
              <a:effectLst/>
              <a:latin typeface="Roboto" panose="02000000000000000000" pitchFamily="2" charset="0"/>
            </a:endParaRPr>
          </a:p>
          <a:p>
            <a:pPr marL="0" indent="0" rtl="0" fontAlgn="base">
              <a:spcBef>
                <a:spcPts val="0"/>
              </a:spcBef>
              <a:spcAft>
                <a:spcPts val="0"/>
              </a:spcAft>
              <a:buNone/>
            </a:pPr>
            <a:endParaRPr lang="en-IN" sz="1400" dirty="0"/>
          </a:p>
        </p:txBody>
      </p:sp>
    </p:spTree>
    <p:extLst>
      <p:ext uri="{BB962C8B-B14F-4D97-AF65-F5344CB8AC3E}">
        <p14:creationId xmlns:p14="http://schemas.microsoft.com/office/powerpoint/2010/main" val="325198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F63D-A413-ACD2-5F1D-B5338F284201}"/>
              </a:ext>
            </a:extLst>
          </p:cNvPr>
          <p:cNvSpPr>
            <a:spLocks noGrp="1"/>
          </p:cNvSpPr>
          <p:nvPr>
            <p:ph type="title"/>
          </p:nvPr>
        </p:nvSpPr>
        <p:spPr>
          <a:xfrm>
            <a:off x="913795" y="609600"/>
            <a:ext cx="10353761" cy="752669"/>
          </a:xfrm>
        </p:spPr>
        <p:txBody>
          <a:bodyPr/>
          <a:lstStyle/>
          <a:p>
            <a:r>
              <a:rPr lang="en-IN" dirty="0"/>
              <a:t> demonstration</a:t>
            </a:r>
          </a:p>
        </p:txBody>
      </p:sp>
      <p:pic>
        <p:nvPicPr>
          <p:cNvPr id="15" name="Content Placeholder 14" descr="Graphical user interface, text, application, email&#10;&#10;Description automatically generated">
            <a:extLst>
              <a:ext uri="{FF2B5EF4-FFF2-40B4-BE49-F238E27FC236}">
                <a16:creationId xmlns:a16="http://schemas.microsoft.com/office/drawing/2014/main" id="{D8067FB1-8DF1-EBBC-256D-0DA9C6A51F71}"/>
              </a:ext>
            </a:extLst>
          </p:cNvPr>
          <p:cNvPicPr>
            <a:picLocks noGrp="1" noChangeAspect="1"/>
          </p:cNvPicPr>
          <p:nvPr>
            <p:ph idx="1"/>
          </p:nvPr>
        </p:nvPicPr>
        <p:blipFill>
          <a:blip r:embed="rId2"/>
          <a:stretch>
            <a:fillRect/>
          </a:stretch>
        </p:blipFill>
        <p:spPr>
          <a:xfrm>
            <a:off x="1695451" y="1470719"/>
            <a:ext cx="9124950" cy="5132785"/>
          </a:xfrm>
        </p:spPr>
      </p:pic>
    </p:spTree>
    <p:extLst>
      <p:ext uri="{BB962C8B-B14F-4D97-AF65-F5344CB8AC3E}">
        <p14:creationId xmlns:p14="http://schemas.microsoft.com/office/powerpoint/2010/main" val="410371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E20A-1594-E5AA-DFF0-CA2D055C14D4}"/>
              </a:ext>
            </a:extLst>
          </p:cNvPr>
          <p:cNvSpPr>
            <a:spLocks noGrp="1"/>
          </p:cNvSpPr>
          <p:nvPr>
            <p:ph type="title"/>
          </p:nvPr>
        </p:nvSpPr>
        <p:spPr/>
        <p:txBody>
          <a:bodyPr/>
          <a:lstStyle/>
          <a:p>
            <a:r>
              <a:rPr lang="en-IN" dirty="0"/>
              <a:t>output</a:t>
            </a:r>
          </a:p>
        </p:txBody>
      </p:sp>
      <p:pic>
        <p:nvPicPr>
          <p:cNvPr id="5" name="Content Placeholder 4" descr="Graphical user interface, application, PowerPoint&#10;&#10;Description automatically generated">
            <a:extLst>
              <a:ext uri="{FF2B5EF4-FFF2-40B4-BE49-F238E27FC236}">
                <a16:creationId xmlns:a16="http://schemas.microsoft.com/office/drawing/2014/main" id="{562649D9-5258-13ED-E148-60CB0C214C54}"/>
              </a:ext>
            </a:extLst>
          </p:cNvPr>
          <p:cNvPicPr>
            <a:picLocks noGrp="1" noChangeAspect="1"/>
          </p:cNvPicPr>
          <p:nvPr>
            <p:ph idx="1"/>
          </p:nvPr>
        </p:nvPicPr>
        <p:blipFill>
          <a:blip r:embed="rId2"/>
          <a:stretch>
            <a:fillRect/>
          </a:stretch>
        </p:blipFill>
        <p:spPr>
          <a:xfrm>
            <a:off x="1194319" y="1783752"/>
            <a:ext cx="9321282" cy="4648302"/>
          </a:xfrm>
        </p:spPr>
      </p:pic>
    </p:spTree>
    <p:extLst>
      <p:ext uri="{BB962C8B-B14F-4D97-AF65-F5344CB8AC3E}">
        <p14:creationId xmlns:p14="http://schemas.microsoft.com/office/powerpoint/2010/main" val="247288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ADC4-3541-CCB4-0FB8-3C58D67BD02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8167076-387C-ED04-AA64-A6A3A81DD0D0}"/>
              </a:ext>
            </a:extLst>
          </p:cNvPr>
          <p:cNvSpPr>
            <a:spLocks noGrp="1"/>
          </p:cNvSpPr>
          <p:nvPr>
            <p:ph idx="1"/>
          </p:nvPr>
        </p:nvSpPr>
        <p:spPr>
          <a:xfrm>
            <a:off x="913795" y="1798820"/>
            <a:ext cx="10353762" cy="3123260"/>
          </a:xfrm>
        </p:spPr>
        <p:txBody>
          <a:bodyPr>
            <a:noAutofit/>
          </a:bodyPr>
          <a:lstStyle/>
          <a:p>
            <a:pPr marL="0" indent="0" rtl="0">
              <a:spcBef>
                <a:spcPts val="0"/>
              </a:spcBef>
              <a:spcAft>
                <a:spcPts val="0"/>
              </a:spcAft>
              <a:buNone/>
            </a:pPr>
            <a:r>
              <a:rPr lang="en-US" sz="2800" b="0" i="0" u="none" strike="noStrike" dirty="0">
                <a:solidFill>
                  <a:srgbClr val="FFFFFF"/>
                </a:solidFill>
                <a:effectLst/>
                <a:latin typeface="Algerian" panose="04020705040A02060702" pitchFamily="82" charset="0"/>
              </a:rPr>
              <a:t>It is a very interesting and exciting project to do. We will be working with colors and we will get to learn about many concepts throughout this project. Color detection is necessary to recognize objects, it is also used as a tool in various image editing apps and drawing apps.</a:t>
            </a:r>
            <a:endParaRPr lang="en-US" sz="2800" b="0" dirty="0">
              <a:effectLst/>
              <a:latin typeface="Algerian" panose="04020705040A02060702" pitchFamily="82" charset="0"/>
            </a:endParaRPr>
          </a:p>
          <a:p>
            <a:pPr marL="0" indent="0">
              <a:buNone/>
            </a:pPr>
            <a:br>
              <a:rPr lang="en-US" sz="2800" dirty="0">
                <a:latin typeface="Algerian" panose="04020705040A02060702" pitchFamily="82" charset="0"/>
              </a:rPr>
            </a:br>
            <a:endParaRPr lang="en-IN" sz="2800" dirty="0">
              <a:latin typeface="Algerian" panose="04020705040A02060702" pitchFamily="82" charset="0"/>
            </a:endParaRPr>
          </a:p>
        </p:txBody>
      </p:sp>
    </p:spTree>
    <p:extLst>
      <p:ext uri="{BB962C8B-B14F-4D97-AF65-F5344CB8AC3E}">
        <p14:creationId xmlns:p14="http://schemas.microsoft.com/office/powerpoint/2010/main" val="154403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051C-16D4-973B-959F-6E8F8BA00434}"/>
              </a:ext>
            </a:extLst>
          </p:cNvPr>
          <p:cNvSpPr>
            <a:spLocks noGrp="1"/>
          </p:cNvSpPr>
          <p:nvPr>
            <p:ph type="title"/>
          </p:nvPr>
        </p:nvSpPr>
        <p:spPr/>
        <p:txBody>
          <a:bodyPr/>
          <a:lstStyle/>
          <a:p>
            <a:r>
              <a:rPr lang="en-IN" dirty="0"/>
              <a:t>Meaning of </a:t>
            </a:r>
            <a:r>
              <a:rPr lang="en-IN" dirty="0" err="1"/>
              <a:t>coloUr</a:t>
            </a:r>
            <a:r>
              <a:rPr lang="en-IN" dirty="0"/>
              <a:t> detection</a:t>
            </a:r>
          </a:p>
        </p:txBody>
      </p:sp>
      <p:sp>
        <p:nvSpPr>
          <p:cNvPr id="3" name="Content Placeholder 2">
            <a:extLst>
              <a:ext uri="{FF2B5EF4-FFF2-40B4-BE49-F238E27FC236}">
                <a16:creationId xmlns:a16="http://schemas.microsoft.com/office/drawing/2014/main" id="{22CCE2A7-1F59-28C2-560D-A4E1F3747C3E}"/>
              </a:ext>
            </a:extLst>
          </p:cNvPr>
          <p:cNvSpPr>
            <a:spLocks noGrp="1"/>
          </p:cNvSpPr>
          <p:nvPr>
            <p:ph idx="1"/>
          </p:nvPr>
        </p:nvSpPr>
        <p:spPr>
          <a:xfrm>
            <a:off x="913795" y="1633928"/>
            <a:ext cx="10353762" cy="4157272"/>
          </a:xfrm>
        </p:spPr>
        <p:txBody>
          <a:bodyPr>
            <a:noAutofit/>
          </a:bodyPr>
          <a:lstStyle/>
          <a:p>
            <a:pPr marL="0" indent="0" rtl="0">
              <a:spcBef>
                <a:spcPts val="0"/>
              </a:spcBef>
              <a:spcAft>
                <a:spcPts val="0"/>
              </a:spcAft>
              <a:buNone/>
            </a:pPr>
            <a:r>
              <a:rPr lang="en-US" sz="2400" b="0" i="0" u="none" strike="noStrike" dirty="0" err="1">
                <a:solidFill>
                  <a:srgbClr val="FFFFFF"/>
                </a:solidFill>
                <a:effectLst/>
                <a:latin typeface="Algerian" panose="04020705040A02060702" pitchFamily="82" charset="0"/>
              </a:rPr>
              <a:t>Colour</a:t>
            </a:r>
            <a:r>
              <a:rPr lang="en-US" sz="2400" b="0" i="0" u="none" strike="noStrike" dirty="0">
                <a:solidFill>
                  <a:srgbClr val="FFFFFF"/>
                </a:solidFill>
                <a:effectLst/>
                <a:latin typeface="Algerian" panose="04020705040A02060702" pitchFamily="82" charset="0"/>
              </a:rPr>
              <a:t> detection is the process of detecting the name of any color.  Well, for humans this is an extremely easy task but for computers, it is not straight forward. Human eyes and brains work together to translate light into color. Light receptors that are present in our eyes transmit the signal to the brain. Our brain then recognizes the color. Since childhood, we have mapped certain lights with their color names. We will be using the somewhat same strategy to detect color names.</a:t>
            </a:r>
            <a:endParaRPr lang="en-US" sz="2400" b="0" dirty="0">
              <a:effectLst/>
              <a:latin typeface="Algerian" panose="04020705040A02060702" pitchFamily="82" charset="0"/>
            </a:endParaRPr>
          </a:p>
          <a:p>
            <a:pPr marL="0" indent="0">
              <a:buNone/>
            </a:pPr>
            <a:br>
              <a:rPr lang="en-US" sz="2400" dirty="0">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414537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72B2-54AF-8CE7-C4D9-F279B4E19C52}"/>
              </a:ext>
            </a:extLst>
          </p:cNvPr>
          <p:cNvSpPr>
            <a:spLocks noGrp="1"/>
          </p:cNvSpPr>
          <p:nvPr>
            <p:ph type="title"/>
          </p:nvPr>
        </p:nvSpPr>
        <p:spPr/>
        <p:txBody>
          <a:bodyPr/>
          <a:lstStyle/>
          <a:p>
            <a:r>
              <a:rPr lang="en-IN" dirty="0"/>
              <a:t>Steps for the project</a:t>
            </a:r>
          </a:p>
        </p:txBody>
      </p:sp>
      <p:sp>
        <p:nvSpPr>
          <p:cNvPr id="3" name="Content Placeholder 2">
            <a:extLst>
              <a:ext uri="{FF2B5EF4-FFF2-40B4-BE49-F238E27FC236}">
                <a16:creationId xmlns:a16="http://schemas.microsoft.com/office/drawing/2014/main" id="{406A98F0-959E-5955-2242-CCC5E4589EC1}"/>
              </a:ext>
            </a:extLst>
          </p:cNvPr>
          <p:cNvSpPr>
            <a:spLocks noGrp="1"/>
          </p:cNvSpPr>
          <p:nvPr>
            <p:ph idx="1"/>
          </p:nvPr>
        </p:nvSpPr>
        <p:spPr>
          <a:xfrm>
            <a:off x="1026221" y="1935921"/>
            <a:ext cx="10353762" cy="3695136"/>
          </a:xfrm>
        </p:spPr>
        <p:txBody>
          <a:bodyPr>
            <a:noAutofit/>
          </a:bodyPr>
          <a:lstStyle/>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Download and unzip the zip file</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Taking an image from the user</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Next, we read the CSV file with pandas</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Set a mouse callback event on a window</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Create the </a:t>
            </a:r>
            <a:r>
              <a:rPr lang="en-US" sz="2400" b="0" i="0" u="none" strike="noStrike" dirty="0" err="1">
                <a:solidFill>
                  <a:srgbClr val="FFFFFF"/>
                </a:solidFill>
                <a:effectLst/>
                <a:latin typeface="Algerian" panose="04020705040A02060702" pitchFamily="82" charset="0"/>
              </a:rPr>
              <a:t>draw_function</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Calculate distance to get color name</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Display image on the window</a:t>
            </a: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Run Python File</a:t>
            </a:r>
          </a:p>
          <a:p>
            <a:pPr marL="0" indent="0" rtl="0" fontAlgn="base">
              <a:spcBef>
                <a:spcPts val="0"/>
              </a:spcBef>
              <a:spcAft>
                <a:spcPts val="0"/>
              </a:spcAft>
              <a:buNone/>
            </a:pPr>
            <a:endParaRPr lang="en-US" sz="2400" b="0" i="0" u="none" strike="noStrike" dirty="0">
              <a:solidFill>
                <a:srgbClr val="FFFFFF"/>
              </a:solidFill>
              <a:effectLst/>
              <a:latin typeface="Algerian" panose="04020705040A02060702" pitchFamily="82" charset="0"/>
            </a:endParaRPr>
          </a:p>
          <a:p>
            <a:pPr marL="0" indent="0">
              <a:buNone/>
            </a:pPr>
            <a:br>
              <a:rPr lang="en-US" sz="2400" b="0" dirty="0">
                <a:effectLst/>
                <a:latin typeface="Algerian" panose="04020705040A02060702" pitchFamily="82" charset="0"/>
              </a:rPr>
            </a:br>
            <a:br>
              <a:rPr lang="en-US" sz="2400" b="0" dirty="0">
                <a:effectLst/>
                <a:latin typeface="Algerian" panose="04020705040A02060702" pitchFamily="82" charset="0"/>
              </a:rPr>
            </a:br>
            <a:br>
              <a:rPr lang="en-US" sz="2400" b="0" dirty="0">
                <a:effectLst/>
                <a:latin typeface="Algerian" panose="04020705040A02060702" pitchFamily="82" charset="0"/>
              </a:rPr>
            </a:b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984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F86F-4834-6ABD-1912-97A582B420E9}"/>
              </a:ext>
            </a:extLst>
          </p:cNvPr>
          <p:cNvSpPr>
            <a:spLocks noGrp="1"/>
          </p:cNvSpPr>
          <p:nvPr>
            <p:ph type="title"/>
          </p:nvPr>
        </p:nvSpPr>
        <p:spPr>
          <a:xfrm>
            <a:off x="913795" y="322290"/>
            <a:ext cx="10353762" cy="1049310"/>
          </a:xfrm>
        </p:spPr>
        <p:txBody>
          <a:bodyPr/>
          <a:lstStyle/>
          <a:p>
            <a:r>
              <a:rPr lang="en-IN" dirty="0"/>
              <a:t>Files to be used</a:t>
            </a:r>
          </a:p>
        </p:txBody>
      </p:sp>
      <p:sp>
        <p:nvSpPr>
          <p:cNvPr id="3" name="Content Placeholder 2">
            <a:extLst>
              <a:ext uri="{FF2B5EF4-FFF2-40B4-BE49-F238E27FC236}">
                <a16:creationId xmlns:a16="http://schemas.microsoft.com/office/drawing/2014/main" id="{2A4B8770-22B6-D26B-25FB-56677776AA4F}"/>
              </a:ext>
            </a:extLst>
          </p:cNvPr>
          <p:cNvSpPr>
            <a:spLocks noGrp="1"/>
          </p:cNvSpPr>
          <p:nvPr>
            <p:ph idx="1"/>
          </p:nvPr>
        </p:nvSpPr>
        <p:spPr>
          <a:xfrm>
            <a:off x="913795" y="1528997"/>
            <a:ext cx="10353762" cy="4262203"/>
          </a:xfrm>
        </p:spPr>
        <p:txBody>
          <a:bodyPr>
            <a:normAutofit/>
          </a:bodyPr>
          <a:lstStyle/>
          <a:p>
            <a:pPr marL="0" indent="0" rtl="0" fontAlgn="base">
              <a:spcBef>
                <a:spcPts val="0"/>
              </a:spcBef>
              <a:spcAft>
                <a:spcPts val="0"/>
              </a:spcAft>
              <a:buNone/>
            </a:pPr>
            <a:r>
              <a:rPr lang="en-US" sz="2800" dirty="0">
                <a:solidFill>
                  <a:srgbClr val="FFFFFF"/>
                </a:solidFill>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The project folder contains 3 files:</a:t>
            </a: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400" b="1" i="0" u="none" strike="noStrike" dirty="0">
                <a:solidFill>
                  <a:srgbClr val="FFFFFF"/>
                </a:solidFill>
                <a:effectLst>
                  <a:glow rad="228600">
                    <a:schemeClr val="accent6">
                      <a:satMod val="175000"/>
                      <a:alpha val="40000"/>
                    </a:schemeClr>
                  </a:glow>
                </a:effectLst>
                <a:latin typeface="Algerian" panose="04020705040A02060702" pitchFamily="82" charset="0"/>
              </a:rPr>
              <a:t>Color_detection.py</a:t>
            </a:r>
            <a:r>
              <a:rPr lang="en-US" sz="24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 main source code of our           project</a:t>
            </a:r>
            <a:endParaRPr lang="en-US" sz="2800" b="1" i="0" u="none" strike="noStrike" dirty="0">
              <a:solidFill>
                <a:srgbClr val="FFFFFF"/>
              </a:solidFill>
              <a:effectLst/>
              <a:latin typeface="Algerian" panose="04020705040A02060702" pitchFamily="82" charset="0"/>
            </a:endParaRP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Colorpic.jpg</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 sample image for experimenting.</a:t>
            </a:r>
            <a:endParaRPr lang="en-US" sz="2800" b="1" i="0" u="none" strike="noStrike" dirty="0">
              <a:solidFill>
                <a:srgbClr val="FFFFFF"/>
              </a:solidFill>
              <a:effectLst/>
              <a:latin typeface="Algerian" panose="04020705040A02060702" pitchFamily="82" charset="0"/>
            </a:endParaRP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Colors.csv</a:t>
            </a:r>
            <a:r>
              <a:rPr lang="en-US" sz="2800" b="0" i="0" u="none" strike="noStrike" dirty="0">
                <a:solidFill>
                  <a:srgbClr val="FFFFFF"/>
                </a:solidFill>
                <a:effectLst/>
                <a:latin typeface="Algerian" panose="04020705040A02060702" pitchFamily="82" charset="0"/>
              </a:rPr>
              <a:t> – a file that contains our dataset.</a:t>
            </a:r>
            <a:endParaRPr lang="en-US" sz="2800" b="1" i="0" u="none" strike="noStrike" dirty="0">
              <a:solidFill>
                <a:srgbClr val="FFFFFF"/>
              </a:solidFill>
              <a:effectLst/>
              <a:latin typeface="Algerian" panose="04020705040A02060702" pitchFamily="82" charset="0"/>
            </a:endParaRPr>
          </a:p>
          <a:p>
            <a:pPr marL="0" indent="0">
              <a:buNone/>
            </a:pPr>
            <a:br>
              <a:rPr lang="en-US" sz="2800" b="0" dirty="0">
                <a:effectLst/>
                <a:latin typeface="Algerian" panose="04020705040A02060702" pitchFamily="82" charset="0"/>
              </a:rPr>
            </a:br>
            <a:endParaRPr lang="en-IN" sz="2800" dirty="0">
              <a:latin typeface="Algerian" panose="04020705040A02060702" pitchFamily="82" charset="0"/>
            </a:endParaRPr>
          </a:p>
        </p:txBody>
      </p:sp>
    </p:spTree>
    <p:extLst>
      <p:ext uri="{BB962C8B-B14F-4D97-AF65-F5344CB8AC3E}">
        <p14:creationId xmlns:p14="http://schemas.microsoft.com/office/powerpoint/2010/main" val="32990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E485-5552-97FF-7D9A-197D11349416}"/>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7691E4BB-D9C2-5431-3912-FECDA21E6457}"/>
              </a:ext>
            </a:extLst>
          </p:cNvPr>
          <p:cNvSpPr>
            <a:spLocks noGrp="1"/>
          </p:cNvSpPr>
          <p:nvPr>
            <p:ph idx="1"/>
          </p:nvPr>
        </p:nvSpPr>
        <p:spPr/>
        <p:txBody>
          <a:bodyPr>
            <a:normAutofit/>
          </a:bodyPr>
          <a:lstStyle/>
          <a:p>
            <a:pPr marL="0" indent="0" rtl="0">
              <a:spcBef>
                <a:spcPts val="0"/>
              </a:spcBef>
              <a:spcAft>
                <a:spcPts val="0"/>
              </a:spcAft>
              <a:buNone/>
            </a:pPr>
            <a:endParaRPr lang="en-US" sz="2400" b="0" dirty="0">
              <a:ln>
                <a:solidFill>
                  <a:schemeClr val="accent6">
                    <a:lumMod val="60000"/>
                    <a:lumOff val="40000"/>
                  </a:schemeClr>
                </a:solidFill>
              </a:ln>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The project folder contains 3 files:</a:t>
            </a:r>
            <a:endParaRPr lang="en-US" sz="2400" b="0" dirty="0">
              <a:effectLst/>
              <a:latin typeface="Algerian" panose="04020705040A02060702" pitchFamily="82" charset="0"/>
            </a:endParaRPr>
          </a:p>
          <a:p>
            <a:pPr marL="114300" rtl="0">
              <a:spcBef>
                <a:spcPts val="0"/>
              </a:spcBef>
              <a:spcAft>
                <a:spcPts val="0"/>
              </a:spcAft>
            </a:pPr>
            <a:r>
              <a:rPr lang="en-US" sz="2400" b="1" i="0" u="none" strike="noStrike" dirty="0">
                <a:solidFill>
                  <a:srgbClr val="FFFFFF"/>
                </a:solidFill>
                <a:effectLst>
                  <a:glow rad="228600">
                    <a:schemeClr val="accent5">
                      <a:satMod val="175000"/>
                      <a:alpha val="40000"/>
                    </a:schemeClr>
                  </a:glow>
                </a:effectLst>
                <a:latin typeface="Algerian" panose="04020705040A02060702" pitchFamily="82" charset="0"/>
              </a:rPr>
              <a:t>Color_detection.py</a:t>
            </a:r>
            <a:r>
              <a:rPr lang="en-US" sz="2400" b="0" i="0" u="none" strike="noStrike" dirty="0">
                <a:solidFill>
                  <a:srgbClr val="FFFFFF"/>
                </a:solidFill>
                <a:effectLst>
                  <a:glow rad="228600">
                    <a:schemeClr val="accent5">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 main source code of our project </a:t>
            </a:r>
            <a:r>
              <a:rPr lang="en-US" sz="2400" b="1" i="0" u="none" strike="noStrike" dirty="0">
                <a:solidFill>
                  <a:srgbClr val="FFFFFF"/>
                </a:solidFill>
                <a:effectLst/>
                <a:latin typeface="Algerian" panose="04020705040A02060702" pitchFamily="82" charset="0"/>
              </a:rPr>
              <a:t>Colorpic.jpg</a:t>
            </a:r>
            <a:r>
              <a:rPr lang="en-US" sz="2400" b="0" i="0" u="none" strike="noStrike" dirty="0">
                <a:solidFill>
                  <a:srgbClr val="FFFFFF"/>
                </a:solidFill>
                <a:effectLst/>
                <a:latin typeface="Algerian" panose="04020705040A02060702" pitchFamily="82" charset="0"/>
              </a:rPr>
              <a:t> – sample image for experimenting.</a:t>
            </a:r>
            <a:endParaRPr lang="en-US" sz="2400" b="0" dirty="0">
              <a:effectLst/>
              <a:latin typeface="Algerian" panose="04020705040A02060702" pitchFamily="82" charset="0"/>
            </a:endParaRPr>
          </a:p>
          <a:p>
            <a:pPr marL="114300" rtl="0">
              <a:spcBef>
                <a:spcPts val="0"/>
              </a:spcBef>
              <a:spcAft>
                <a:spcPts val="0"/>
              </a:spcAft>
            </a:pPr>
            <a:r>
              <a:rPr lang="en-US" sz="2400" b="1" i="0" u="none" strike="noStrike" dirty="0">
                <a:solidFill>
                  <a:srgbClr val="FFFFFF"/>
                </a:solidFill>
                <a:effectLst>
                  <a:glow rad="228600">
                    <a:schemeClr val="accent5">
                      <a:satMod val="175000"/>
                      <a:alpha val="40000"/>
                    </a:schemeClr>
                  </a:glow>
                </a:effectLst>
                <a:latin typeface="Algerian" panose="04020705040A02060702" pitchFamily="82" charset="0"/>
              </a:rPr>
              <a:t>Colors.csv</a:t>
            </a:r>
            <a:r>
              <a:rPr lang="en-US" sz="2400" b="0" i="0" u="none" strike="noStrike" dirty="0">
                <a:solidFill>
                  <a:srgbClr val="FFFFFF"/>
                </a:solidFill>
                <a:effectLst>
                  <a:glow rad="228600">
                    <a:schemeClr val="accent5">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 a file that contains our dataset.</a:t>
            </a: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67878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2B5F-7401-352F-146D-19DA0734ACF0}"/>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ABE372DC-45A8-61F2-453A-F1F57D338E5A}"/>
              </a:ext>
            </a:extLst>
          </p:cNvPr>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2. Taking an image from the user</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We are using </a:t>
            </a:r>
            <a:r>
              <a:rPr lang="en-US" sz="2400" b="0" i="0" u="none" strike="noStrike" dirty="0" err="1">
                <a:solidFill>
                  <a:srgbClr val="FFFFFF"/>
                </a:solidFill>
                <a:effectLst/>
                <a:latin typeface="Algerian" panose="04020705040A02060702" pitchFamily="82" charset="0"/>
              </a:rPr>
              <a:t>argparse</a:t>
            </a:r>
            <a:r>
              <a:rPr lang="en-US" sz="2400" b="0" i="0" u="none" strike="noStrike" dirty="0">
                <a:solidFill>
                  <a:srgbClr val="FFFFFF"/>
                </a:solidFill>
                <a:effectLst/>
                <a:latin typeface="Algerian" panose="04020705040A02060702" pitchFamily="82" charset="0"/>
              </a:rPr>
              <a:t> library to create an argument parser. We can directly give an image path from the command prompt.</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61571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2471-1743-FF99-3D3A-9DD89F16845C}"/>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B7E26C6B-4D93-BCE5-DC1B-A99FA9897CB6}"/>
              </a:ext>
            </a:extLst>
          </p:cNvPr>
          <p:cNvSpPr>
            <a:spLocks noGrp="1"/>
          </p:cNvSpPr>
          <p:nvPr>
            <p:ph idx="1"/>
          </p:nvPr>
        </p:nvSpPr>
        <p:spPr/>
        <p:txBody>
          <a:bodyPr>
            <a:noAutofit/>
          </a:bodyPr>
          <a:lstStyle/>
          <a:p>
            <a:pPr marL="114300" rtl="0">
              <a:spcBef>
                <a:spcPts val="0"/>
              </a:spcBef>
              <a:spcAft>
                <a:spcPts val="0"/>
              </a:spcAft>
            </a:pPr>
            <a:r>
              <a:rPr lang="en-US" sz="2800" b="0" i="0" u="none" strike="noStrike" dirty="0">
                <a:solidFill>
                  <a:srgbClr val="00FFC5"/>
                </a:solidFill>
                <a:effectLst/>
                <a:latin typeface="Algerian" panose="04020705040A02060702" pitchFamily="82" charset="0"/>
              </a:rPr>
              <a:t>3. Next, we read the CSV file with panda</a:t>
            </a:r>
            <a:endParaRPr lang="en-US" sz="2800" b="0" dirty="0">
              <a:effectLst/>
              <a:latin typeface="Algerian" panose="04020705040A02060702" pitchFamily="82" charset="0"/>
            </a:endParaRPr>
          </a:p>
          <a:p>
            <a:pPr marL="114300" rtl="0">
              <a:spcBef>
                <a:spcPts val="0"/>
              </a:spcBef>
              <a:spcAft>
                <a:spcPts val="0"/>
              </a:spcAft>
            </a:pPr>
            <a:r>
              <a:rPr lang="en-US" sz="2800" b="0" i="0" u="none" strike="noStrike" dirty="0">
                <a:solidFill>
                  <a:srgbClr val="FFFFFF"/>
                </a:solidFill>
                <a:effectLst/>
                <a:latin typeface="Algerian" panose="04020705040A02060702" pitchFamily="82" charset="0"/>
              </a:rPr>
              <a:t>The pandas library is very useful when we need to perform various operations on data files like CSV.</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1" i="0" u="none" strike="noStrike" dirty="0" err="1">
                <a:solidFill>
                  <a:srgbClr val="FFFFFF"/>
                </a:solidFill>
                <a:effectLst>
                  <a:glow rad="228600">
                    <a:schemeClr val="accent6">
                      <a:satMod val="175000"/>
                      <a:alpha val="40000"/>
                    </a:schemeClr>
                  </a:glow>
                </a:effectLst>
                <a:latin typeface="Algerian" panose="04020705040A02060702" pitchFamily="82" charset="0"/>
              </a:rPr>
              <a:t>pd.read_csv</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reads the CSV file and loads it into the pandas Data Frame. We have assigned each column with a name for easy accessing.</a:t>
            </a:r>
            <a:endParaRPr lang="en-US" sz="2800" b="0" dirty="0">
              <a:effectLst/>
              <a:latin typeface="Algerian" panose="04020705040A02060702" pitchFamily="82" charset="0"/>
            </a:endParaRPr>
          </a:p>
          <a:p>
            <a:pPr marL="0" indent="0">
              <a:buNone/>
            </a:pPr>
            <a:br>
              <a:rPr lang="en-US" sz="2800" b="0" dirty="0">
                <a:effectLst/>
                <a:latin typeface="Algerian" panose="04020705040A02060702" pitchFamily="82" charset="0"/>
              </a:rPr>
            </a:br>
            <a:endParaRPr lang="en-IN" sz="2800" dirty="0">
              <a:latin typeface="Algerian" panose="04020705040A02060702" pitchFamily="82" charset="0"/>
            </a:endParaRPr>
          </a:p>
        </p:txBody>
      </p:sp>
    </p:spTree>
    <p:extLst>
      <p:ext uri="{BB962C8B-B14F-4D97-AF65-F5344CB8AC3E}">
        <p14:creationId xmlns:p14="http://schemas.microsoft.com/office/powerpoint/2010/main" val="113719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348D-D874-51B8-8513-99C75E8B8F22}"/>
              </a:ext>
            </a:extLst>
          </p:cNvPr>
          <p:cNvSpPr>
            <a:spLocks noGrp="1"/>
          </p:cNvSpPr>
          <p:nvPr>
            <p:ph type="title"/>
          </p:nvPr>
        </p:nvSpPr>
        <p:spPr/>
        <p:txBody>
          <a:bodyPr/>
          <a:lstStyle/>
          <a:p>
            <a:r>
              <a:rPr lang="en-IN" dirty="0"/>
              <a:t>PROCESS INVOLVED</a:t>
            </a:r>
          </a:p>
        </p:txBody>
      </p:sp>
      <p:sp>
        <p:nvSpPr>
          <p:cNvPr id="3" name="Content Placeholder 2">
            <a:extLst>
              <a:ext uri="{FF2B5EF4-FFF2-40B4-BE49-F238E27FC236}">
                <a16:creationId xmlns:a16="http://schemas.microsoft.com/office/drawing/2014/main" id="{95C225A8-DD6F-D795-88D4-C4E596C0E5CE}"/>
              </a:ext>
            </a:extLst>
          </p:cNvPr>
          <p:cNvSpPr>
            <a:spLocks noGrp="1"/>
          </p:cNvSpPr>
          <p:nvPr>
            <p:ph idx="1"/>
          </p:nvPr>
        </p:nvSpPr>
        <p:spPr/>
        <p:txBody>
          <a:bodyPr>
            <a:no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4. Set a mouse callback event on a window</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First, we created a window in which the input image will display. Then, we set a callback function which will be called when a mouse event happens.</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With these lines, we named our window as ‘image’ and set a callback function which will call the</a:t>
            </a:r>
            <a:r>
              <a:rPr lang="en-US" sz="2400" b="0" i="0" u="none" strike="noStrike" dirty="0">
                <a:solidFill>
                  <a:srgbClr val="FFFFFF"/>
                </a:solidFill>
                <a:effectLst>
                  <a:glow rad="228600">
                    <a:schemeClr val="accent2">
                      <a:satMod val="175000"/>
                      <a:alpha val="40000"/>
                    </a:schemeClr>
                  </a:glow>
                </a:effectLst>
                <a:latin typeface="Algerian" panose="04020705040A02060702" pitchFamily="82" charset="0"/>
              </a:rPr>
              <a:t> </a:t>
            </a:r>
            <a:r>
              <a:rPr lang="en-US" sz="2400" b="1" i="0" u="none" strike="noStrike" dirty="0" err="1">
                <a:solidFill>
                  <a:srgbClr val="FFFFFF"/>
                </a:solidFill>
                <a:effectLst>
                  <a:glow rad="228600">
                    <a:schemeClr val="accent2">
                      <a:satMod val="175000"/>
                      <a:alpha val="40000"/>
                    </a:schemeClr>
                  </a:glow>
                </a:effectLst>
                <a:latin typeface="Algerian" panose="04020705040A02060702" pitchFamily="82" charset="0"/>
              </a:rPr>
              <a:t>draw_function</a:t>
            </a:r>
            <a:r>
              <a:rPr lang="en-US" sz="2400" b="1" i="0" u="none" strike="noStrike" dirty="0">
                <a:solidFill>
                  <a:srgbClr val="FFFFFF"/>
                </a:solidFill>
                <a:effectLst>
                  <a:glow rad="228600">
                    <a:schemeClr val="accent2">
                      <a:satMod val="175000"/>
                      <a:alpha val="40000"/>
                    </a:schemeClr>
                  </a:glow>
                </a:effectLst>
                <a:latin typeface="Algerian" panose="04020705040A02060702" pitchFamily="82" charset="0"/>
              </a:rPr>
              <a:t>()</a:t>
            </a:r>
            <a:r>
              <a:rPr lang="en-US" sz="2400" b="0" i="0" u="none" strike="noStrike" dirty="0">
                <a:solidFill>
                  <a:srgbClr val="FFFFFF"/>
                </a:solidFill>
                <a:effectLst>
                  <a:glow rad="228600">
                    <a:schemeClr val="accent2">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whenever a mouse event occurs.</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extLst>
      <p:ext uri="{BB962C8B-B14F-4D97-AF65-F5344CB8AC3E}">
        <p14:creationId xmlns:p14="http://schemas.microsoft.com/office/powerpoint/2010/main" val="1908417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1609</TotalTime>
  <Words>1448</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Amasis MT Pro Black</vt:lpstr>
      <vt:lpstr>Anaheim</vt:lpstr>
      <vt:lpstr>Arial</vt:lpstr>
      <vt:lpstr>Bookman Old Style</vt:lpstr>
      <vt:lpstr>Consolas</vt:lpstr>
      <vt:lpstr>Roboto</vt:lpstr>
      <vt:lpstr>Rockwell</vt:lpstr>
      <vt:lpstr>Wingdings</vt:lpstr>
      <vt:lpstr>Damask</vt:lpstr>
      <vt:lpstr>Color detection using python</vt:lpstr>
      <vt:lpstr>INTRODUCTION</vt:lpstr>
      <vt:lpstr>Meaning of coloUr detection</vt:lpstr>
      <vt:lpstr>Steps for the project</vt:lpstr>
      <vt:lpstr>Files to be used</vt:lpstr>
      <vt:lpstr>PROCESS INVOLVED</vt:lpstr>
      <vt:lpstr>PROCESS INVOLVED</vt:lpstr>
      <vt:lpstr>PROCESS INVOLVED</vt:lpstr>
      <vt:lpstr>PROCESS INVOLVED</vt:lpstr>
      <vt:lpstr>PROCESS INVOLVED</vt:lpstr>
      <vt:lpstr>PROCESS INVOLVED</vt:lpstr>
      <vt:lpstr>PROCESS INVOLVED</vt:lpstr>
      <vt:lpstr>PROCESS INVOLVED</vt:lpstr>
      <vt:lpstr>SOURCE CODE</vt:lpstr>
      <vt:lpstr>DEMONSTRATION</vt:lpstr>
      <vt:lpstr>DEMONSTRATION</vt:lpstr>
      <vt:lpstr>DEMONSTRATION</vt:lpstr>
      <vt:lpstr> demonstration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detection using python</dc:title>
  <dc:creator>Ayush Anand</dc:creator>
  <cp:lastModifiedBy>nikhilchand754@gmail.com</cp:lastModifiedBy>
  <cp:revision>17</cp:revision>
  <dcterms:created xsi:type="dcterms:W3CDTF">2022-12-03T18:13:45Z</dcterms:created>
  <dcterms:modified xsi:type="dcterms:W3CDTF">2024-07-24T15:23:13Z</dcterms:modified>
</cp:coreProperties>
</file>