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3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8FAC-06D3-6BB5-CE2D-F033F1D86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EC1-E20E-FCF5-7243-78D651107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5DDE-1FF7-65B3-4AEC-79181116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039B-2E3D-D111-F729-C1F13F9A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17EB-94C4-5BEF-E529-5532C979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2081-026E-08C7-E3F5-AABC5BAA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099BC-BDE7-E546-90A5-D27E41FFB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44BE-CA7A-6ACB-2194-1EBF425E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0C5A-27B0-9AA7-E473-91EC8172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9203-84B1-960A-B7AD-E1225FE9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89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858C6-7DC2-21D3-5EDB-5FDA4C9C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DB2D-7723-F0E3-A2AA-5177621D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761C-B0F3-FBBF-31AC-B230806A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AB11-8259-0A94-43D6-8A3B21CB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C2E1-EE5B-3C2D-BE5D-A41EAEDB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6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2BA-97BB-9085-7888-9430587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9215-D026-51BE-F563-32E4D2DE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0380-CEBD-6912-1315-ED021424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1C8B-6A7A-7312-4690-68CB1C87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23873-8AC3-A620-BC6E-BF986263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2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967C-DF33-6BB9-4068-00525766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C81D-2829-A7EB-4BF3-6BF5543E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6DD0-5F0B-8A86-EF4C-2AC30937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56A8-2762-D103-083E-AE29643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30D3-8E0D-EB99-33A4-327FA2B8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9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9457-F139-90DD-EDDE-4D8A49EE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89BE-D63F-1392-C285-9848ED653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3C099-1094-643C-A4D0-A3E09DE40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3DD05-7448-98B8-06B0-07662173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499A7-D398-9B44-A7AD-1E728FB3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B0EDE-DF37-AA5F-778D-E632244E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3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1F17-577B-75B6-D8B6-6D0938EE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64E75-3A32-BBD4-CB8E-20D73538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0CF02-D19F-5F89-70CD-F65481F5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D333-9763-F809-E0EF-2FDDF99F9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CFEFC-05B3-B925-ED84-046308D8D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CB140-949F-1A50-253C-8F9F35EC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F609F-DDD4-54DB-5FC8-43E36DA8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A549F-1669-2C1B-A2AE-5CE0AB22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8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6F76-1CA6-5473-79B4-C1EE4EC7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76D86-F426-915A-E34F-148E3FB2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24E59-7C6D-F774-7AF4-D61A2F5F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F5A67-9BA4-C225-0F01-2447E932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4E9B0-F917-0CE9-D1DB-5FE05CBF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1E286-7581-6BCF-30F6-242D3898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30565-DFAF-E6C1-1AC2-D4E1390C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9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D3A5-F063-53BD-2D3E-C4477E3C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832D-95FF-E2E3-CBB2-9BFD3569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65AEF-4D88-CE82-B0BE-3BA1F2533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9B66-761F-8F5D-38C7-30A9E217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EBC54-F1D3-2C4C-CFD6-142FAECD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04E73-6734-E879-67F5-9585A924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3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8D27-08E9-7708-F060-67FC0217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40E8D-61A5-A5F1-31DE-2D8AC30CD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38203-64F5-AF18-44C9-180E52E1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4D03A-AE80-FD72-117B-5922603D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E656D-0B42-7621-A41E-BDCE22A7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F56E8-ED7F-EC5A-4B0F-3FE448D1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5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F4FE8-FF94-AEA9-4E2C-DA4300E3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68B8-DD5C-BC06-FC9A-24F96B27B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FEE9-A49C-C216-5784-DE97C5C21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82D86-AF2D-4F78-BBF8-10A20147782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5337-49AF-1496-0F62-4EE328746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35F4-A762-46FA-657A-88D62882C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70FB-F5AD-4ABA-85E1-07BBB9937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97B41-4859-BB58-1E9B-4176E1A48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090" y="272553"/>
            <a:ext cx="8069482" cy="1466261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4400" b="1" dirty="0"/>
              <a:t>Tata Motors Stock Price Prediction</a:t>
            </a:r>
            <a:br>
              <a:rPr lang="en-US" sz="4400" b="1" dirty="0"/>
            </a:br>
            <a:r>
              <a:rPr lang="en-US" sz="4400" b="1" dirty="0"/>
              <a:t>(Time Series)</a:t>
            </a:r>
            <a:endParaRPr lang="en-I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FEEA-9C8E-BD69-F902-05E03762E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This presentation explores a descriptive, predictive, and prescriptive analysis of Tata Motors' stock price.</a:t>
            </a:r>
          </a:p>
          <a:p>
            <a:pPr algn="l"/>
            <a:endParaRPr lang="en-IN" dirty="0"/>
          </a:p>
        </p:txBody>
      </p:sp>
      <p:pic>
        <p:nvPicPr>
          <p:cNvPr id="1026" name="Picture 2" descr="A graph on a black background&#10;&#10;Description automatically generated">
            <a:extLst>
              <a:ext uri="{FF2B5EF4-FFF2-40B4-BE49-F238E27FC236}">
                <a16:creationId xmlns:a16="http://schemas.microsoft.com/office/drawing/2014/main" id="{8A0AE6FB-6845-3F5F-207A-D6ED899E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467" y="1963782"/>
            <a:ext cx="4087368" cy="469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59461-5F39-22D0-952E-6469EE1071E6}"/>
              </a:ext>
            </a:extLst>
          </p:cNvPr>
          <p:cNvSpPr txBox="1"/>
          <p:nvPr/>
        </p:nvSpPr>
        <p:spPr>
          <a:xfrm>
            <a:off x="9590537" y="5806048"/>
            <a:ext cx="22859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Nikhil Choudhary</a:t>
            </a:r>
          </a:p>
          <a:p>
            <a:pPr>
              <a:spcAft>
                <a:spcPts val="600"/>
              </a:spcAft>
            </a:pPr>
            <a:r>
              <a:rPr lang="en-US" b="1" dirty="0"/>
              <a:t>MABSPG2023055</a:t>
            </a:r>
            <a:endParaRPr lang="en-IN" b="1" dirty="0"/>
          </a:p>
        </p:txBody>
      </p:sp>
      <p:pic>
        <p:nvPicPr>
          <p:cNvPr id="1030" name="Picture 6" descr="Tata Motors Logo Meaning and History [Tata Motors symbol]">
            <a:extLst>
              <a:ext uri="{FF2B5EF4-FFF2-40B4-BE49-F238E27FC236}">
                <a16:creationId xmlns:a16="http://schemas.microsoft.com/office/drawing/2014/main" id="{626CA8A2-736A-8CBC-22D9-7D50AA01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733" y="2181807"/>
            <a:ext cx="3435696" cy="219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5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EFFA1F-F0B8-15A9-D31F-98B017189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EEB12-6C0A-B4A9-6565-8CB1C06C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4200" b="1"/>
              <a:t>Preceptive Analysis - Key Insights</a:t>
            </a:r>
            <a:endParaRPr lang="en-IN" sz="4200"/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A0E1-FCB0-8F6B-2F14-B8E010D9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1"/>
              <a:t>Investment Opportunities-</a:t>
            </a:r>
            <a:r>
              <a:rPr lang="en-US" sz="2200"/>
              <a:t> Investors can consider the forecasted rise in Tata Motors' stock price.</a:t>
            </a:r>
          </a:p>
          <a:p>
            <a:r>
              <a:rPr lang="en-US" sz="2200" b="1"/>
              <a:t>Risk Management-</a:t>
            </a:r>
            <a:r>
              <a:rPr lang="en-US" sz="2200"/>
              <a:t> Monitoring external factors (e.g., market news) that could impact the stock price.</a:t>
            </a:r>
          </a:p>
          <a:p>
            <a:r>
              <a:rPr lang="en-US" sz="2200" b="1"/>
              <a:t>Scenario Analysis-</a:t>
            </a:r>
            <a:r>
              <a:rPr lang="en-US" sz="2200"/>
              <a:t> Understanding how different market conditions can affect future </a:t>
            </a:r>
            <a:r>
              <a:rPr lang="en-US" sz="2200" dirty="0"/>
              <a:t>stock prices.</a:t>
            </a:r>
            <a:endParaRPr lang="en-IN" sz="2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8874D4-1F4E-74B4-BF13-6B5E98AAB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147" y="640080"/>
            <a:ext cx="433677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5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3FE24-A2DB-640F-F463-F8083BE1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 b="1"/>
              <a:t>Conclusion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826E-C251-C306-C016-5AA0E9BA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53566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ARIMA model successfully predicted Tata Motors’ stock price for the next 30 business days. Descriptive analysis helped understand the historical behavior of stock prices. Predictive analysis offered a forecast for future stock prices. Prescriptive analysis provided actionable insights for investors.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961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0466-1340-AFC1-1609-8816DB71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137" y="600258"/>
            <a:ext cx="2584269" cy="836658"/>
          </a:xfrm>
        </p:spPr>
        <p:txBody>
          <a:bodyPr/>
          <a:lstStyle/>
          <a:p>
            <a:r>
              <a:rPr lang="en-IN" b="1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0895-E4B3-A822-5BE1-B33269140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378" y="1956254"/>
            <a:ext cx="9986554" cy="3373392"/>
          </a:xfrm>
        </p:spPr>
        <p:txBody>
          <a:bodyPr/>
          <a:lstStyle/>
          <a:p>
            <a:r>
              <a:rPr lang="en-US" sz="2400" b="1" dirty="0"/>
              <a:t>Introduction- </a:t>
            </a:r>
            <a:r>
              <a:rPr lang="en-US" sz="2400" dirty="0"/>
              <a:t>Overview of the project and objectives.</a:t>
            </a:r>
          </a:p>
          <a:p>
            <a:r>
              <a:rPr lang="en-US" sz="2400" b="1" dirty="0"/>
              <a:t>Descriptive Analysis- </a:t>
            </a:r>
            <a:r>
              <a:rPr lang="en-US" sz="2400" dirty="0"/>
              <a:t>Understanding historical patterns in Tata Motors' stock prices.</a:t>
            </a:r>
          </a:p>
          <a:p>
            <a:r>
              <a:rPr lang="en-US" sz="2400" b="1" dirty="0"/>
              <a:t>Predictive Analysis- </a:t>
            </a:r>
            <a:r>
              <a:rPr lang="en-US" sz="2400" dirty="0"/>
              <a:t>Forecasting future stock prices using the ARIMA model.</a:t>
            </a:r>
          </a:p>
          <a:p>
            <a:r>
              <a:rPr lang="en-US" sz="2400" b="1" dirty="0"/>
              <a:t>Prescriptive Analysis- </a:t>
            </a:r>
            <a:r>
              <a:rPr lang="en-US" sz="2400" dirty="0"/>
              <a:t>Providing actionable recommendations based on the predictive analysis.</a:t>
            </a:r>
          </a:p>
          <a:p>
            <a:r>
              <a:rPr lang="en-US" sz="2400" b="1" dirty="0"/>
              <a:t>Conclusion- </a:t>
            </a:r>
            <a:r>
              <a:rPr lang="en-US" sz="2400" dirty="0"/>
              <a:t>Summary of findings and future steps.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46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23A59-136D-A76A-9115-AC8346CD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55202"/>
            <a:ext cx="2538549" cy="624060"/>
          </a:xfrm>
        </p:spPr>
        <p:txBody>
          <a:bodyPr anchor="b">
            <a:normAutofit/>
          </a:bodyPr>
          <a:lstStyle/>
          <a:p>
            <a:r>
              <a:rPr lang="en-IN" sz="3400" b="1" dirty="0"/>
              <a:t>Introduction</a:t>
            </a:r>
            <a:endParaRPr lang="en-IN" sz="3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C40F-482F-FCF6-D7DA-FBA3BFCD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2825072"/>
          </a:xfrm>
        </p:spPr>
        <p:txBody>
          <a:bodyPr>
            <a:normAutofit/>
          </a:bodyPr>
          <a:lstStyle/>
          <a:p>
            <a:r>
              <a:rPr lang="en-US" sz="1800" b="1" dirty="0"/>
              <a:t>Project Overview- </a:t>
            </a:r>
            <a:r>
              <a:rPr lang="en-US" sz="1800" dirty="0"/>
              <a:t>Predicting Tata Motors' stock prices for the next 30 business days using the ARIMA model.</a:t>
            </a:r>
          </a:p>
          <a:p>
            <a:r>
              <a:rPr lang="en-US" sz="1800" b="1" dirty="0"/>
              <a:t>Objective- </a:t>
            </a:r>
            <a:r>
              <a:rPr lang="en-US" sz="1800" dirty="0"/>
              <a:t>Apply time series forecasting techniques to analyze historical stock data and predict future price trends.</a:t>
            </a:r>
          </a:p>
          <a:p>
            <a:r>
              <a:rPr lang="en-IN" sz="1800" b="1" dirty="0"/>
              <a:t>Tools Used- </a:t>
            </a:r>
            <a:r>
              <a:rPr lang="en-IN" sz="1800" dirty="0"/>
              <a:t>Python, ARIMA model (</a:t>
            </a:r>
            <a:r>
              <a:rPr lang="en-IN" sz="1800" dirty="0" err="1"/>
              <a:t>statsmodels</a:t>
            </a:r>
            <a:r>
              <a:rPr lang="en-IN" sz="1800" dirty="0"/>
              <a:t>), data visualization (matplotlib, pandas).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114AE96-45C4-2DC6-736E-8E53FE2F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147175"/>
            <a:ext cx="6440424" cy="4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1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FCD8-633E-6C7C-C20A-4AE2A23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22280" cy="897618"/>
          </a:xfrm>
        </p:spPr>
        <p:txBody>
          <a:bodyPr>
            <a:normAutofit/>
          </a:bodyPr>
          <a:lstStyle/>
          <a:p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Descriptive Analysis (Understanding the Past)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70D4-C433-299E-DD75-AC56D7CE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4"/>
            <a:ext cx="10387149" cy="897618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Objective: 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Understand the behavior of Tata Motors stock price over the past 2 years.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FCAE7-F37F-E27F-CB36-26C816A125C1}"/>
              </a:ext>
            </a:extLst>
          </p:cNvPr>
          <p:cNvSpPr txBox="1"/>
          <p:nvPr/>
        </p:nvSpPr>
        <p:spPr>
          <a:xfrm>
            <a:off x="838200" y="2429691"/>
            <a:ext cx="109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463AB-A740-845A-3DB3-E5714D71729F}"/>
              </a:ext>
            </a:extLst>
          </p:cNvPr>
          <p:cNvSpPr txBox="1"/>
          <p:nvPr/>
        </p:nvSpPr>
        <p:spPr>
          <a:xfrm>
            <a:off x="5000897" y="2429691"/>
            <a:ext cx="109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22BF0-0987-14D5-F7AC-5CA77CFF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0" y="2799023"/>
            <a:ext cx="4330923" cy="1543129"/>
          </a:xfrm>
          <a:prstGeom prst="rect">
            <a:avLst/>
          </a:prstGeom>
        </p:spPr>
      </p:pic>
      <p:pic>
        <p:nvPicPr>
          <p:cNvPr id="9" name="Picture 8" descr="A graph showing the price of a car">
            <a:extLst>
              <a:ext uri="{FF2B5EF4-FFF2-40B4-BE49-F238E27FC236}">
                <a16:creationId xmlns:a16="http://schemas.microsoft.com/office/drawing/2014/main" id="{826553D6-82D9-B7D8-2180-6BB9D2E6F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11" y="1933428"/>
            <a:ext cx="4862441" cy="2764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854FF9-7466-6097-F226-25C90152C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09" y="4823189"/>
            <a:ext cx="4330923" cy="1544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308D71-44F3-0D10-F6D6-0FBE584B4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810" y="4823189"/>
            <a:ext cx="6402861" cy="17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D19E9-2EED-F59C-D01D-1B0426BE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4200" b="1"/>
              <a:t>Descriptive Analysis - Key Insights</a:t>
            </a:r>
            <a:endParaRPr lang="en-IN" sz="4200"/>
          </a:p>
        </p:txBody>
      </p:sp>
      <p:sp>
        <p:nvSpPr>
          <p:cNvPr id="206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F467-2292-4B8D-FA3E-0CCD44D7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1" dirty="0"/>
              <a:t>Trend- </a:t>
            </a:r>
            <a:r>
              <a:rPr lang="en-US" sz="2200" dirty="0"/>
              <a:t>Identified periods of high volatility (e.g., market crashes, major company events).</a:t>
            </a:r>
          </a:p>
          <a:p>
            <a:r>
              <a:rPr lang="en-US" sz="2200" b="1" dirty="0"/>
              <a:t>Volatility- </a:t>
            </a:r>
            <a:r>
              <a:rPr lang="en-US" sz="2200" dirty="0"/>
              <a:t>Observed fluctuations and the periodicity of stock movements.</a:t>
            </a:r>
          </a:p>
          <a:p>
            <a:r>
              <a:rPr lang="en-US" sz="2200" b="1" dirty="0"/>
              <a:t>Stationarity- </a:t>
            </a:r>
            <a:r>
              <a:rPr lang="en-US" sz="2200" dirty="0"/>
              <a:t>Stationarity was achieved after differencing, making it ready for ARIMA modeling.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IN" sz="2200" dirty="0"/>
          </a:p>
        </p:txBody>
      </p:sp>
      <p:pic>
        <p:nvPicPr>
          <p:cNvPr id="2054" name="Picture 6" descr="A person sitting at a desk looking at a computer screen&#10;&#10;Description automatically generated">
            <a:extLst>
              <a:ext uri="{FF2B5EF4-FFF2-40B4-BE49-F238E27FC236}">
                <a16:creationId xmlns:a16="http://schemas.microsoft.com/office/drawing/2014/main" id="{659B328A-4625-47E6-0BB4-30CD938F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147" y="640080"/>
            <a:ext cx="433677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02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86623-5C6D-DF40-E918-AEC913B98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2C3-2BE8-B8D1-29F5-F3BD3E28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22280" cy="897618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Predictive Analysis (Forecasting the Future)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A237-E3B3-26B2-3228-2D87A88C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4"/>
            <a:ext cx="10387149" cy="897618"/>
          </a:xfrm>
        </p:spPr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Objective: 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Forecast the stock prices for the next 30 business days using ARIMA.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9F19-7555-3CBE-DB0B-402EDB3FF453}"/>
              </a:ext>
            </a:extLst>
          </p:cNvPr>
          <p:cNvSpPr txBox="1"/>
          <p:nvPr/>
        </p:nvSpPr>
        <p:spPr>
          <a:xfrm>
            <a:off x="838200" y="2162050"/>
            <a:ext cx="109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C9D23-2882-53EF-B3FB-CCAC70C85C81}"/>
              </a:ext>
            </a:extLst>
          </p:cNvPr>
          <p:cNvSpPr txBox="1"/>
          <p:nvPr/>
        </p:nvSpPr>
        <p:spPr>
          <a:xfrm>
            <a:off x="4988377" y="2154644"/>
            <a:ext cx="109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8078E-CC19-29F5-4BBB-45D0C564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9" y="2655369"/>
            <a:ext cx="3804297" cy="8976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B2B40-50C3-EB99-36B0-E22E2470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032" y="2456540"/>
            <a:ext cx="2932595" cy="1618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FF3DA8-953A-AE9E-22BD-FEFE6DBCD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403" y="2438601"/>
            <a:ext cx="2932595" cy="16364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FA636C-58CA-B571-1CBA-7EFAC0943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29" y="3676974"/>
            <a:ext cx="4052327" cy="8064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2BFAB8-B1F2-3713-558A-6A5D6E0E3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29" y="4620495"/>
            <a:ext cx="4052327" cy="21591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CCD357-C05F-5ED4-FBAD-5F7387F74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8021" y="4202457"/>
            <a:ext cx="6872283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EC7B55-8CF8-D87F-49B4-406EA2BAE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CEB78-1A8A-B75B-9218-327ACD46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IN" sz="5200" b="1"/>
              <a:t>Predictive Analysis - Key Insights</a:t>
            </a:r>
            <a:endParaRPr lang="en-IN" sz="520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03F4-2D7F-FE66-28ED-107224EA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200" b="1"/>
              <a:t>Future Stock Price- </a:t>
            </a:r>
            <a:r>
              <a:rPr lang="en-US" sz="2200"/>
              <a:t>The ARIMA model predicts a gradual increase in Tata Motors' stock price in the upcoming 30 days.</a:t>
            </a:r>
          </a:p>
          <a:p>
            <a:r>
              <a:rPr lang="en-US" sz="2200" b="1"/>
              <a:t>Uncertainty-</a:t>
            </a:r>
            <a:r>
              <a:rPr lang="en-US" sz="2200"/>
              <a:t> Confidence intervals provide insight into the expected range of future stock prices, highlighting the uncertainty of predictions.</a:t>
            </a:r>
          </a:p>
          <a:p>
            <a:endParaRPr lang="en-US" sz="2200" dirty="0"/>
          </a:p>
          <a:p>
            <a:endParaRPr lang="en-IN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69A85F-B425-E3BD-0347-A05771DDC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666038"/>
            <a:ext cx="4237686" cy="54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83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B049-7749-C307-F430-76C96DA4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57388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Helvetica Neue"/>
              </a:rPr>
              <a:t>Prescriptive Analysis (Recommending Actions)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2473-1BD6-71BF-3222-482DAB1C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913" y="2173495"/>
            <a:ext cx="9886122" cy="353156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Objective: 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Provide actionable recommendations based on the forecast for the next 30 business days.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Prescriptive Insights from the Forecast: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 If the forecast indicates upward movement, investors could consider buying or holding.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If the forecast predicts a decline, investors might want to sell or wait for a better entry point.</a:t>
            </a:r>
          </a:p>
        </p:txBody>
      </p:sp>
    </p:spTree>
    <p:extLst>
      <p:ext uri="{BB962C8B-B14F-4D97-AF65-F5344CB8AC3E}">
        <p14:creationId xmlns:p14="http://schemas.microsoft.com/office/powerpoint/2010/main" val="130133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288EF-0C2A-9D2D-6CC8-AA5FC6E43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5E10E-3E98-45A3-6E40-D0E41FB755D5}"/>
              </a:ext>
            </a:extLst>
          </p:cNvPr>
          <p:cNvSpPr txBox="1"/>
          <p:nvPr/>
        </p:nvSpPr>
        <p:spPr>
          <a:xfrm>
            <a:off x="798442" y="1375348"/>
            <a:ext cx="109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CB661-4626-59DF-944B-057961F5543C}"/>
              </a:ext>
            </a:extLst>
          </p:cNvPr>
          <p:cNvSpPr txBox="1"/>
          <p:nvPr/>
        </p:nvSpPr>
        <p:spPr>
          <a:xfrm>
            <a:off x="4849229" y="1375348"/>
            <a:ext cx="109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5964A-0B7F-B352-9112-4600B4D67EC8}"/>
              </a:ext>
            </a:extLst>
          </p:cNvPr>
          <p:cNvSpPr txBox="1"/>
          <p:nvPr/>
        </p:nvSpPr>
        <p:spPr>
          <a:xfrm>
            <a:off x="593862" y="659658"/>
            <a:ext cx="9027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Recommending Actions based on Forecast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D26983-3DD9-FAD5-A9F2-D23480B1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3" y="2546495"/>
            <a:ext cx="5446687" cy="10322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F3A746-3738-A8E6-0B22-00358AC56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212" y="1375348"/>
            <a:ext cx="3618115" cy="43521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79A620-F2EC-9718-75E5-E4073D1E3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26" y="4368493"/>
            <a:ext cx="5502464" cy="1413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112B7F-ADCF-6897-95E8-82900EA47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546" y="6029125"/>
            <a:ext cx="7191454" cy="25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6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Helvetica Neue</vt:lpstr>
      <vt:lpstr>Office Theme</vt:lpstr>
      <vt:lpstr> Tata Motors Stock Price Prediction (Time Series)</vt:lpstr>
      <vt:lpstr>Agenda</vt:lpstr>
      <vt:lpstr>Introduction</vt:lpstr>
      <vt:lpstr>Descriptive Analysis (Understanding the Past)</vt:lpstr>
      <vt:lpstr>Descriptive Analysis - Key Insights</vt:lpstr>
      <vt:lpstr>Predictive Analysis (Forecasting the Future)</vt:lpstr>
      <vt:lpstr>Predictive Analysis - Key Insights</vt:lpstr>
      <vt:lpstr>Prescriptive Analysis (Recommending Actions)</vt:lpstr>
      <vt:lpstr>PowerPoint Presentation</vt:lpstr>
      <vt:lpstr>Preceptive Analysis - 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ActSoftware</dc:creator>
  <cp:lastModifiedBy>ActSoftware</cp:lastModifiedBy>
  <cp:revision>2</cp:revision>
  <dcterms:created xsi:type="dcterms:W3CDTF">2025-01-16T04:50:24Z</dcterms:created>
  <dcterms:modified xsi:type="dcterms:W3CDTF">2025-01-16T11:27:54Z</dcterms:modified>
</cp:coreProperties>
</file>