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71" r:id="rId7"/>
    <p:sldId id="261" r:id="rId8"/>
    <p:sldId id="262" r:id="rId9"/>
    <p:sldId id="267" r:id="rId10"/>
    <p:sldId id="268" r:id="rId11"/>
    <p:sldId id="269" r:id="rId12"/>
    <p:sldId id="273" r:id="rId13"/>
    <p:sldId id="27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snapToGrid="0">
      <p:cViewPr>
        <p:scale>
          <a:sx n="66" d="100"/>
          <a:sy n="66" d="100"/>
        </p:scale>
        <p:origin x="-924"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15CB63B-C160-4D40-9A1A-3BE57BC74FCF}"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5CB63B-C160-4D40-9A1A-3BE57BC74FCF}"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15CB63B-C160-4D40-9A1A-3BE57BC74FCF}"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5CB63B-C160-4D40-9A1A-3BE57BC74F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E95D8F2-B4F0-4A22-88E3-D292B42A28CE}" type="datetimeFigureOut">
              <a:rPr lang="en-US" smtClean="0"/>
              <a:t>9/30/2020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5CB63B-C160-4D40-9A1A-3BE57BC74FCF}"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E95D8F2-B4F0-4A22-88E3-D292B42A28CE}" type="datetimeFigureOut">
              <a:rPr lang="en-US" smtClean="0"/>
              <a:t>9/30/2020</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5CB63B-C160-4D40-9A1A-3BE57BC74FCF}"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AA08B8-BE4C-416B-8A62-EFC9BBE02B9D}"/>
              </a:ext>
            </a:extLst>
          </p:cNvPr>
          <p:cNvSpPr>
            <a:spLocks noGrp="1"/>
          </p:cNvSpPr>
          <p:nvPr>
            <p:ph type="ctrTitle"/>
          </p:nvPr>
        </p:nvSpPr>
        <p:spPr>
          <a:xfrm>
            <a:off x="1306284" y="727576"/>
            <a:ext cx="10697030" cy="5776479"/>
          </a:xfrm>
        </p:spPr>
        <p:txBody>
          <a:bodyPr>
            <a:normAutofit/>
          </a:bodyPr>
          <a:lstStyle/>
          <a:p>
            <a:r>
              <a:rPr lang="en-US" b="1" dirty="0"/>
              <a:t>Fraudulent Transaction Segmentation using Unsupervised Learning</a:t>
            </a:r>
            <a:r>
              <a:rPr lang="en-US" sz="2700" b="1" dirty="0"/>
              <a:t/>
            </a:r>
            <a:br>
              <a:rPr lang="en-US" sz="2700" b="1" dirty="0"/>
            </a:br>
            <a:r>
              <a:rPr lang="en-US" sz="2700" dirty="0"/>
              <a:t/>
            </a:r>
            <a:br>
              <a:rPr lang="en-US" sz="2700" dirty="0"/>
            </a:br>
            <a:r>
              <a:rPr lang="en-US" sz="2700" dirty="0" smtClean="0"/>
              <a:t>Under </a:t>
            </a:r>
            <a:r>
              <a:rPr lang="en-US" sz="2700" dirty="0"/>
              <a:t>the guidance of Mr. Ram Kumar</a:t>
            </a:r>
            <a:br>
              <a:rPr lang="en-US" sz="2700" dirty="0"/>
            </a:br>
            <a:r>
              <a:rPr lang="en-US" sz="2700" dirty="0"/>
              <a:t/>
            </a:r>
            <a:br>
              <a:rPr lang="en-US" sz="2700" dirty="0"/>
            </a:br>
            <a:r>
              <a:rPr lang="en-US" sz="2400" dirty="0" err="1" smtClean="0"/>
              <a:t>Alka</a:t>
            </a:r>
            <a:r>
              <a:rPr lang="en-US" sz="2400" dirty="0" smtClean="0"/>
              <a:t> </a:t>
            </a:r>
            <a:r>
              <a:rPr lang="en-US" sz="2400" dirty="0" err="1" smtClean="0"/>
              <a:t>Agarwal</a:t>
            </a:r>
            <a:r>
              <a:rPr lang="en-US" sz="2400" dirty="0" smtClean="0"/>
              <a:t/>
            </a:r>
            <a:br>
              <a:rPr lang="en-US" sz="2400" dirty="0" smtClean="0"/>
            </a:br>
            <a:r>
              <a:rPr lang="en-US" sz="2400" dirty="0" err="1" smtClean="0"/>
              <a:t>Kunaal</a:t>
            </a:r>
            <a:r>
              <a:rPr lang="en-US" sz="2400" dirty="0" smtClean="0"/>
              <a:t> </a:t>
            </a:r>
            <a:r>
              <a:rPr lang="en-US" sz="2400" dirty="0" err="1" smtClean="0"/>
              <a:t>Jha</a:t>
            </a:r>
            <a:r>
              <a:rPr lang="en-US" sz="2400" dirty="0" smtClean="0"/>
              <a:t/>
            </a:r>
            <a:br>
              <a:rPr lang="en-US" sz="2400" dirty="0" smtClean="0"/>
            </a:br>
            <a:r>
              <a:rPr lang="en-US" sz="2400" dirty="0" smtClean="0"/>
              <a:t>Nikhil </a:t>
            </a:r>
            <a:r>
              <a:rPr lang="en-US" sz="2400" dirty="0" err="1" smtClean="0"/>
              <a:t>Choudhary</a:t>
            </a:r>
            <a:r>
              <a:rPr lang="en-US" sz="2400" dirty="0" smtClean="0"/>
              <a:t/>
            </a:r>
            <a:br>
              <a:rPr lang="en-US" sz="2400" dirty="0" smtClean="0"/>
            </a:br>
            <a:r>
              <a:rPr lang="en-US" sz="2400" dirty="0" err="1" smtClean="0"/>
              <a:t>Tushar</a:t>
            </a:r>
            <a:r>
              <a:rPr lang="en-US" sz="2400" dirty="0" smtClean="0"/>
              <a:t> </a:t>
            </a:r>
            <a:r>
              <a:rPr lang="en-US" sz="2400" dirty="0" err="1" smtClean="0"/>
              <a:t>Jethani</a:t>
            </a:r>
            <a:r>
              <a:rPr lang="en-US" sz="2400" dirty="0" smtClean="0"/>
              <a:t/>
            </a:r>
            <a:br>
              <a:rPr lang="en-US" sz="2400" dirty="0" smtClean="0"/>
            </a:br>
            <a:r>
              <a:rPr lang="en-US" sz="2400" dirty="0" err="1" smtClean="0"/>
              <a:t>Vanshika</a:t>
            </a:r>
            <a:r>
              <a:rPr lang="en-US" sz="2400" dirty="0" smtClean="0"/>
              <a:t> </a:t>
            </a:r>
            <a:r>
              <a:rPr lang="en-US" sz="2400" dirty="0" err="1" smtClean="0"/>
              <a:t>Arora</a:t>
            </a:r>
            <a:r>
              <a:rPr lang="en-US" sz="2700" dirty="0"/>
              <a:t/>
            </a:r>
            <a:br>
              <a:rPr lang="en-US" sz="2700" dirty="0"/>
            </a:br>
            <a:r>
              <a:rPr lang="en-US" sz="2700" dirty="0" smtClean="0"/>
              <a:t/>
            </a:r>
            <a:br>
              <a:rPr lang="en-US" sz="2700" dirty="0" smtClean="0"/>
            </a:br>
            <a:r>
              <a:rPr lang="en-US" sz="2700" b="1" dirty="0" smtClean="0"/>
              <a:t>Group 7</a:t>
            </a:r>
            <a:endParaRPr lang="en-US" sz="2700" b="1" dirty="0"/>
          </a:p>
        </p:txBody>
      </p:sp>
      <p:pic>
        <p:nvPicPr>
          <p:cNvPr id="5"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9144000" y="86355"/>
            <a:ext cx="2859314" cy="64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298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7" y="563918"/>
            <a:ext cx="3602203" cy="5978614"/>
            <a:chOff x="8036635" y="803186"/>
            <a:chExt cx="3640705"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036635" y="804101"/>
              <a:ext cx="335697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A075B627-D5E0-411A-9ED8-89AF5850C53E}"/>
              </a:ext>
            </a:extLst>
          </p:cNvPr>
          <p:cNvSpPr>
            <a:spLocks noGrp="1"/>
          </p:cNvSpPr>
          <p:nvPr>
            <p:ph type="title"/>
          </p:nvPr>
        </p:nvSpPr>
        <p:spPr>
          <a:xfrm>
            <a:off x="874608" y="885651"/>
            <a:ext cx="3261962" cy="4624603"/>
          </a:xfrm>
        </p:spPr>
        <p:txBody>
          <a:bodyPr>
            <a:normAutofit/>
          </a:bodyPr>
          <a:lstStyle/>
          <a:p>
            <a:pPr algn="ctr"/>
            <a:r>
              <a:rPr lang="en-US" sz="4000" b="1" dirty="0">
                <a:solidFill>
                  <a:srgbClr val="FFFFFF"/>
                </a:solidFill>
              </a:rPr>
              <a:t>Statistical Significance of variables</a:t>
            </a:r>
            <a:br>
              <a:rPr lang="en-US" sz="4000" b="1" dirty="0">
                <a:solidFill>
                  <a:srgbClr val="FFFFFF"/>
                </a:solidFill>
              </a:rPr>
            </a:br>
            <a:endParaRPr lang="en-US" sz="4000" b="1" dirty="0">
              <a:solidFill>
                <a:srgbClr val="FFFFFF"/>
              </a:solidFill>
            </a:endParaRPr>
          </a:p>
        </p:txBody>
      </p:sp>
      <p:sp>
        <p:nvSpPr>
          <p:cNvPr id="3" name="Content Placeholder 2">
            <a:extLst>
              <a:ext uri="{FF2B5EF4-FFF2-40B4-BE49-F238E27FC236}">
                <a16:creationId xmlns="" xmlns:a16="http://schemas.microsoft.com/office/drawing/2014/main" id="{376C05BE-D018-456D-88F6-114B455BD0F9}"/>
              </a:ext>
            </a:extLst>
          </p:cNvPr>
          <p:cNvSpPr>
            <a:spLocks noGrp="1"/>
          </p:cNvSpPr>
          <p:nvPr>
            <p:ph idx="1"/>
          </p:nvPr>
        </p:nvSpPr>
        <p:spPr>
          <a:xfrm>
            <a:off x="4426857" y="564833"/>
            <a:ext cx="7402285" cy="5544457"/>
          </a:xfrm>
        </p:spPr>
        <p:txBody>
          <a:bodyPr anchor="ctr">
            <a:noAutofit/>
          </a:bodyPr>
          <a:lstStyle/>
          <a:p>
            <a:pPr marL="0" indent="0" algn="just">
              <a:buNone/>
            </a:pPr>
            <a:r>
              <a:rPr lang="en-US" sz="2000" dirty="0" smtClean="0">
                <a:latin typeface="Cambria Math" pitchFamily="18" charset="0"/>
                <a:ea typeface="Cambria Math" pitchFamily="18" charset="0"/>
              </a:rPr>
              <a:t>Following features are insignificant in determining different attack categories as per ANOVA test:</a:t>
            </a:r>
          </a:p>
          <a:p>
            <a:pPr algn="just"/>
            <a:r>
              <a:rPr lang="en-US" sz="2000" dirty="0" smtClean="0">
                <a:latin typeface="Cambria Math" pitchFamily="18" charset="0"/>
                <a:ea typeface="Cambria Math" pitchFamily="18" charset="0"/>
              </a:rPr>
              <a:t>“Analysis” - </a:t>
            </a:r>
            <a:r>
              <a:rPr lang="en-US" sz="2000" dirty="0" err="1" smtClean="0">
                <a:latin typeface="Cambria Math" pitchFamily="18" charset="0"/>
                <a:ea typeface="Cambria Math" pitchFamily="18" charset="0"/>
              </a:rPr>
              <a:t>ackdat</a:t>
            </a:r>
            <a:r>
              <a:rPr lang="en-US" sz="2000" dirty="0">
                <a:latin typeface="Cambria Math" pitchFamily="18" charset="0"/>
                <a:ea typeface="Cambria Math" pitchFamily="18" charset="0"/>
              </a:rPr>
              <a:t>, </a:t>
            </a:r>
            <a:r>
              <a:rPr lang="en-US" sz="2000" dirty="0" err="1">
                <a:latin typeface="Cambria Math" pitchFamily="18" charset="0"/>
                <a:ea typeface="Cambria Math" pitchFamily="18" charset="0"/>
              </a:rPr>
              <a:t>dloss</a:t>
            </a:r>
            <a:r>
              <a:rPr lang="en-US" sz="2000" dirty="0">
                <a:latin typeface="Cambria Math" pitchFamily="18" charset="0"/>
                <a:ea typeface="Cambria Math" pitchFamily="18" charset="0"/>
              </a:rPr>
              <a:t> and </a:t>
            </a:r>
            <a:r>
              <a:rPr lang="en-US" sz="2000" dirty="0" err="1" smtClean="0">
                <a:latin typeface="Cambria Math" pitchFamily="18" charset="0"/>
                <a:ea typeface="Cambria Math" pitchFamily="18" charset="0"/>
              </a:rPr>
              <a:t>response_body_len</a:t>
            </a:r>
            <a:r>
              <a:rPr lang="en-US" sz="2000" dirty="0" smtClean="0">
                <a:latin typeface="Cambria Math" pitchFamily="18" charset="0"/>
                <a:ea typeface="Cambria Math" pitchFamily="18" charset="0"/>
              </a:rPr>
              <a:t> </a:t>
            </a:r>
          </a:p>
          <a:p>
            <a:pPr algn="just"/>
            <a:r>
              <a:rPr lang="en-US" sz="2000" dirty="0">
                <a:latin typeface="Cambria Math" pitchFamily="18" charset="0"/>
                <a:ea typeface="Cambria Math" pitchFamily="18" charset="0"/>
              </a:rPr>
              <a:t>“Backdoor</a:t>
            </a:r>
            <a:r>
              <a:rPr lang="en-US" sz="2000" dirty="0" smtClean="0">
                <a:latin typeface="Cambria Math" pitchFamily="18" charset="0"/>
                <a:ea typeface="Cambria Math" pitchFamily="18" charset="0"/>
              </a:rPr>
              <a:t>” - </a:t>
            </a:r>
            <a:r>
              <a:rPr lang="en-US" sz="2000" dirty="0" err="1" smtClean="0">
                <a:latin typeface="Cambria Math" pitchFamily="18" charset="0"/>
                <a:ea typeface="Cambria Math" pitchFamily="18" charset="0"/>
              </a:rPr>
              <a:t>sjit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synack</a:t>
            </a:r>
            <a:r>
              <a:rPr lang="en-US" sz="2000" dirty="0">
                <a:latin typeface="Cambria Math" pitchFamily="18" charset="0"/>
                <a:ea typeface="Cambria Math" pitchFamily="18" charset="0"/>
              </a:rPr>
              <a:t>, </a:t>
            </a:r>
            <a:r>
              <a:rPr lang="en-US" sz="2000" dirty="0" err="1">
                <a:latin typeface="Cambria Math" pitchFamily="18" charset="0"/>
                <a:ea typeface="Cambria Math" pitchFamily="18" charset="0"/>
              </a:rPr>
              <a:t>ackdat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sbytes</a:t>
            </a:r>
            <a:r>
              <a:rPr lang="en-US" sz="2000" dirty="0">
                <a:latin typeface="Cambria Math" pitchFamily="18" charset="0"/>
                <a:ea typeface="Cambria Math" pitchFamily="18" charset="0"/>
              </a:rPr>
              <a:t>, </a:t>
            </a:r>
            <a:r>
              <a:rPr lang="en-US" sz="2000" dirty="0" err="1" smtClean="0">
                <a:latin typeface="Cambria Math" pitchFamily="18" charset="0"/>
                <a:ea typeface="Cambria Math" pitchFamily="18" charset="0"/>
              </a:rPr>
              <a:t>response_body_len</a:t>
            </a:r>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and </a:t>
            </a:r>
            <a:r>
              <a:rPr lang="en-US" sz="2000" dirty="0" err="1">
                <a:latin typeface="Cambria Math" pitchFamily="18" charset="0"/>
                <a:ea typeface="Cambria Math" pitchFamily="18" charset="0"/>
              </a:rPr>
              <a:t>dloss</a:t>
            </a:r>
            <a:r>
              <a:rPr lang="en-US" sz="2000" dirty="0">
                <a:latin typeface="Cambria Math" pitchFamily="18" charset="0"/>
                <a:ea typeface="Cambria Math" pitchFamily="18" charset="0"/>
              </a:rPr>
              <a:t> </a:t>
            </a:r>
            <a:endParaRPr lang="en-US" sz="2000" dirty="0" smtClean="0">
              <a:latin typeface="Cambria Math" pitchFamily="18" charset="0"/>
              <a:ea typeface="Cambria Math" pitchFamily="18" charset="0"/>
            </a:endParaRPr>
          </a:p>
          <a:p>
            <a:pPr algn="just"/>
            <a:r>
              <a:rPr lang="en-US" sz="2000" dirty="0" smtClean="0">
                <a:latin typeface="Cambria Math" pitchFamily="18" charset="0"/>
                <a:ea typeface="Cambria Math" pitchFamily="18" charset="0"/>
              </a:rPr>
              <a:t>“</a:t>
            </a:r>
            <a:r>
              <a:rPr lang="en-US" sz="2000" dirty="0" err="1" smtClean="0">
                <a:latin typeface="Cambria Math" pitchFamily="18" charset="0"/>
                <a:ea typeface="Cambria Math" pitchFamily="18" charset="0"/>
              </a:rPr>
              <a:t>DoS</a:t>
            </a:r>
            <a:r>
              <a:rPr lang="en-US" sz="2000" dirty="0" smtClean="0">
                <a:latin typeface="Cambria Math" pitchFamily="18" charset="0"/>
                <a:ea typeface="Cambria Math" pitchFamily="18" charset="0"/>
              </a:rPr>
              <a:t>” - </a:t>
            </a:r>
            <a:r>
              <a:rPr lang="en-US" sz="2000" dirty="0" err="1" smtClean="0">
                <a:latin typeface="Cambria Math" pitchFamily="18" charset="0"/>
                <a:ea typeface="Cambria Math" pitchFamily="18" charset="0"/>
              </a:rPr>
              <a:t>sjit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ackdat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spkts</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smean</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and </a:t>
            </a:r>
            <a:r>
              <a:rPr lang="en-US" sz="2000" dirty="0" err="1" smtClean="0">
                <a:latin typeface="Cambria Math" pitchFamily="18" charset="0"/>
                <a:ea typeface="Cambria Math" pitchFamily="18" charset="0"/>
              </a:rPr>
              <a:t>response_body_len</a:t>
            </a:r>
            <a:endParaRPr lang="en-US" sz="2000" dirty="0">
              <a:latin typeface="Cambria Math" pitchFamily="18" charset="0"/>
              <a:ea typeface="Cambria Math" pitchFamily="18" charset="0"/>
            </a:endParaRPr>
          </a:p>
          <a:p>
            <a:pPr algn="just"/>
            <a:r>
              <a:rPr lang="en-US" sz="2000" dirty="0" smtClean="0">
                <a:latin typeface="Cambria Math" pitchFamily="18" charset="0"/>
                <a:ea typeface="Cambria Math" pitchFamily="18" charset="0"/>
              </a:rPr>
              <a:t>“Exploits” - </a:t>
            </a:r>
            <a:r>
              <a:rPr lang="en-US" sz="2000" dirty="0" err="1" smtClean="0">
                <a:latin typeface="Cambria Math" pitchFamily="18" charset="0"/>
                <a:ea typeface="Cambria Math" pitchFamily="18" charset="0"/>
              </a:rPr>
              <a:t>dpkts</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and </a:t>
            </a:r>
            <a:r>
              <a:rPr lang="en-US" sz="2000" dirty="0" err="1" smtClean="0">
                <a:latin typeface="Cambria Math" pitchFamily="18" charset="0"/>
                <a:ea typeface="Cambria Math" pitchFamily="18" charset="0"/>
              </a:rPr>
              <a:t>dbytes</a:t>
            </a:r>
            <a:endParaRPr lang="en-US" sz="2000" dirty="0">
              <a:latin typeface="Cambria Math" pitchFamily="18" charset="0"/>
              <a:ea typeface="Cambria Math" pitchFamily="18" charset="0"/>
            </a:endParaRPr>
          </a:p>
          <a:p>
            <a:pPr algn="just"/>
            <a:r>
              <a:rPr lang="en-US" sz="2000" dirty="0" smtClean="0">
                <a:latin typeface="Cambria Math" pitchFamily="18" charset="0"/>
                <a:ea typeface="Cambria Math" pitchFamily="18" charset="0"/>
              </a:rPr>
              <a:t>“</a:t>
            </a:r>
            <a:r>
              <a:rPr lang="en-US" sz="2000" dirty="0" err="1" smtClean="0">
                <a:latin typeface="Cambria Math" pitchFamily="18" charset="0"/>
                <a:ea typeface="Cambria Math" pitchFamily="18" charset="0"/>
              </a:rPr>
              <a:t>Fuzzers</a:t>
            </a:r>
            <a:r>
              <a:rPr lang="en-US" sz="2000" dirty="0" smtClean="0">
                <a:latin typeface="Cambria Math" pitchFamily="18" charset="0"/>
                <a:ea typeface="Cambria Math" pitchFamily="18" charset="0"/>
              </a:rPr>
              <a:t>” - </a:t>
            </a:r>
            <a:r>
              <a:rPr lang="en-US" sz="2000" dirty="0" err="1" smtClean="0">
                <a:latin typeface="Cambria Math" pitchFamily="18" charset="0"/>
                <a:ea typeface="Cambria Math" pitchFamily="18" charset="0"/>
              </a:rPr>
              <a:t>dpkts</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and </a:t>
            </a:r>
            <a:r>
              <a:rPr lang="en-US" sz="2000" dirty="0" err="1" smtClean="0">
                <a:latin typeface="Cambria Math" pitchFamily="18" charset="0"/>
                <a:ea typeface="Cambria Math" pitchFamily="18" charset="0"/>
              </a:rPr>
              <a:t>dbytes</a:t>
            </a:r>
            <a:endParaRPr lang="en-US" sz="2000" dirty="0">
              <a:latin typeface="Cambria Math" pitchFamily="18" charset="0"/>
              <a:ea typeface="Cambria Math" pitchFamily="18" charset="0"/>
            </a:endParaRPr>
          </a:p>
          <a:p>
            <a:pPr algn="just"/>
            <a:r>
              <a:rPr lang="en-US" sz="2000" dirty="0" smtClean="0">
                <a:latin typeface="Cambria Math" pitchFamily="18" charset="0"/>
                <a:ea typeface="Cambria Math" pitchFamily="18" charset="0"/>
              </a:rPr>
              <a:t>“Generic” - </a:t>
            </a:r>
            <a:r>
              <a:rPr lang="en-US" sz="2000" dirty="0" err="1" smtClean="0">
                <a:latin typeface="Cambria Math" pitchFamily="18" charset="0"/>
                <a:ea typeface="Cambria Math" pitchFamily="18" charset="0"/>
              </a:rPr>
              <a:t>ackdat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dloss</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and </a:t>
            </a:r>
            <a:r>
              <a:rPr lang="en-US" sz="2000" dirty="0" err="1" smtClean="0">
                <a:latin typeface="Cambria Math" pitchFamily="18" charset="0"/>
                <a:ea typeface="Cambria Math" pitchFamily="18" charset="0"/>
              </a:rPr>
              <a:t>response_body_len</a:t>
            </a:r>
            <a:endParaRPr lang="en-US" sz="2000" dirty="0">
              <a:latin typeface="Cambria Math" pitchFamily="18" charset="0"/>
              <a:ea typeface="Cambria Math" pitchFamily="18" charset="0"/>
            </a:endParaRPr>
          </a:p>
          <a:p>
            <a:pPr algn="just"/>
            <a:r>
              <a:rPr lang="en-US" sz="2000" dirty="0">
                <a:latin typeface="Cambria Math" pitchFamily="18" charset="0"/>
                <a:ea typeface="Cambria Math" pitchFamily="18" charset="0"/>
              </a:rPr>
              <a:t>"</a:t>
            </a:r>
            <a:r>
              <a:rPr lang="en-US" sz="2000" dirty="0" smtClean="0">
                <a:latin typeface="Cambria Math" pitchFamily="18" charset="0"/>
                <a:ea typeface="Cambria Math" pitchFamily="18" charset="0"/>
              </a:rPr>
              <a:t>Reconnaissance“ - </a:t>
            </a:r>
            <a:r>
              <a:rPr lang="en-US" sz="2000" dirty="0" err="1" smtClean="0">
                <a:latin typeface="Cambria Math" pitchFamily="18" charset="0"/>
                <a:ea typeface="Cambria Math" pitchFamily="18" charset="0"/>
              </a:rPr>
              <a:t>dinpkt</a:t>
            </a:r>
            <a:r>
              <a:rPr lang="en-US" sz="2000" dirty="0">
                <a:latin typeface="Cambria Math" pitchFamily="18" charset="0"/>
                <a:ea typeface="Cambria Math" pitchFamily="18" charset="0"/>
              </a:rPr>
              <a:t>, </a:t>
            </a:r>
            <a:r>
              <a:rPr lang="en-US" sz="2000" dirty="0" err="1">
                <a:latin typeface="Cambria Math" pitchFamily="18" charset="0"/>
                <a:ea typeface="Cambria Math" pitchFamily="18" charset="0"/>
              </a:rPr>
              <a:t>ackdat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sjit</a:t>
            </a:r>
            <a:r>
              <a:rPr lang="en-US" sz="2000" dirty="0" smtClean="0">
                <a:latin typeface="Cambria Math" pitchFamily="18" charset="0"/>
                <a:ea typeface="Cambria Math" pitchFamily="18" charset="0"/>
              </a:rPr>
              <a:t> </a:t>
            </a:r>
          </a:p>
          <a:p>
            <a:pPr algn="just"/>
            <a:r>
              <a:rPr lang="en-US" sz="2000" dirty="0" smtClean="0">
                <a:latin typeface="Cambria Math" pitchFamily="18" charset="0"/>
                <a:ea typeface="Cambria Math" pitchFamily="18" charset="0"/>
              </a:rPr>
              <a:t>“</a:t>
            </a:r>
            <a:r>
              <a:rPr lang="en-US" sz="2000" dirty="0" err="1" smtClean="0">
                <a:latin typeface="Cambria Math" pitchFamily="18" charset="0"/>
                <a:ea typeface="Cambria Math" pitchFamily="18" charset="0"/>
              </a:rPr>
              <a:t>Shellcode</a:t>
            </a:r>
            <a:r>
              <a:rPr lang="en-US" sz="2000" dirty="0" smtClean="0">
                <a:latin typeface="Cambria Math" pitchFamily="18" charset="0"/>
                <a:ea typeface="Cambria Math" pitchFamily="18" charset="0"/>
              </a:rPr>
              <a:t>” - </a:t>
            </a:r>
            <a:r>
              <a:rPr lang="en-US" sz="2000" dirty="0" err="1" smtClean="0">
                <a:latin typeface="Cambria Math" pitchFamily="18" charset="0"/>
                <a:ea typeface="Cambria Math" pitchFamily="18" charset="0"/>
              </a:rPr>
              <a:t>sjit</a:t>
            </a:r>
            <a:r>
              <a:rPr lang="en-US" sz="2000" dirty="0">
                <a:latin typeface="Cambria Math" pitchFamily="18" charset="0"/>
                <a:ea typeface="Cambria Math" pitchFamily="18" charset="0"/>
              </a:rPr>
              <a:t>, rate, </a:t>
            </a:r>
            <a:r>
              <a:rPr lang="en-US" sz="2000" dirty="0" err="1">
                <a:latin typeface="Cambria Math" pitchFamily="18" charset="0"/>
                <a:ea typeface="Cambria Math" pitchFamily="18" charset="0"/>
              </a:rPr>
              <a:t>ackdat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dinpkt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sbytes</a:t>
            </a:r>
            <a:r>
              <a:rPr lang="en-US" sz="2000" dirty="0">
                <a:latin typeface="Cambria Math" pitchFamily="18" charset="0"/>
                <a:ea typeface="Cambria Math" pitchFamily="18" charset="0"/>
              </a:rPr>
              <a:t>, </a:t>
            </a:r>
            <a:r>
              <a:rPr lang="en-US" sz="2000" dirty="0" err="1">
                <a:latin typeface="Cambria Math" pitchFamily="18" charset="0"/>
                <a:ea typeface="Cambria Math" pitchFamily="18" charset="0"/>
              </a:rPr>
              <a:t>sloss</a:t>
            </a:r>
            <a:r>
              <a:rPr lang="en-US" sz="2000" dirty="0">
                <a:latin typeface="Cambria Math" pitchFamily="18" charset="0"/>
                <a:ea typeface="Cambria Math" pitchFamily="18" charset="0"/>
              </a:rPr>
              <a:t> and </a:t>
            </a:r>
            <a:r>
              <a:rPr lang="en-US" sz="2000" dirty="0" err="1" smtClean="0">
                <a:latin typeface="Cambria Math" pitchFamily="18" charset="0"/>
                <a:ea typeface="Cambria Math" pitchFamily="18" charset="0"/>
              </a:rPr>
              <a:t>response_body_len</a:t>
            </a:r>
            <a:endParaRPr lang="en-US" sz="2000" dirty="0">
              <a:latin typeface="Cambria Math" pitchFamily="18" charset="0"/>
              <a:ea typeface="Cambria Math" pitchFamily="18" charset="0"/>
            </a:endParaRPr>
          </a:p>
          <a:p>
            <a:pPr algn="just"/>
            <a:r>
              <a:rPr lang="en-US" sz="2000" dirty="0" smtClean="0">
                <a:latin typeface="Cambria Math" pitchFamily="18" charset="0"/>
                <a:ea typeface="Cambria Math" pitchFamily="18" charset="0"/>
              </a:rPr>
              <a:t>“Worms” - </a:t>
            </a:r>
            <a:r>
              <a:rPr lang="en-US" sz="2000" dirty="0" err="1" smtClean="0">
                <a:latin typeface="Cambria Math" pitchFamily="18" charset="0"/>
                <a:ea typeface="Cambria Math" pitchFamily="18" charset="0"/>
              </a:rPr>
              <a:t>sjit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dur</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dinpkt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ackdat</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spkts</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dbytes</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sloss</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dtcpb</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smean</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and </a:t>
            </a:r>
            <a:r>
              <a:rPr lang="en-US" sz="2000" dirty="0" err="1" smtClean="0">
                <a:latin typeface="Cambria Math" pitchFamily="18" charset="0"/>
                <a:ea typeface="Cambria Math" pitchFamily="18" charset="0"/>
              </a:rPr>
              <a:t>djit</a:t>
            </a:r>
            <a:endParaRPr lang="en-US" sz="2000" dirty="0" smtClean="0">
              <a:latin typeface="Cambria Math" pitchFamily="18" charset="0"/>
              <a:ea typeface="Cambria Math" pitchFamily="18" charset="0"/>
            </a:endParaRP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532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7" y="563918"/>
            <a:ext cx="3602203" cy="5978614"/>
            <a:chOff x="8036635" y="803186"/>
            <a:chExt cx="3640705"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036635" y="804101"/>
              <a:ext cx="335697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0640C7DE-DE7A-4F34-BFF4-4417F0CDD590}"/>
              </a:ext>
            </a:extLst>
          </p:cNvPr>
          <p:cNvSpPr>
            <a:spLocks noGrp="1"/>
          </p:cNvSpPr>
          <p:nvPr>
            <p:ph type="title"/>
          </p:nvPr>
        </p:nvSpPr>
        <p:spPr>
          <a:xfrm>
            <a:off x="815094" y="885651"/>
            <a:ext cx="3321476" cy="4624603"/>
          </a:xfrm>
        </p:spPr>
        <p:txBody>
          <a:bodyPr>
            <a:normAutofit/>
          </a:bodyPr>
          <a:lstStyle/>
          <a:p>
            <a:pPr algn="just"/>
            <a:r>
              <a:rPr lang="en-US" sz="4000" b="1" dirty="0" smtClean="0">
                <a:solidFill>
                  <a:srgbClr val="FFFFFF"/>
                </a:solidFill>
              </a:rPr>
              <a:t>Algorithms</a:t>
            </a:r>
            <a:br>
              <a:rPr lang="en-US" sz="4000" b="1" dirty="0" smtClean="0">
                <a:solidFill>
                  <a:srgbClr val="FFFFFF"/>
                </a:solidFill>
              </a:rPr>
            </a:br>
            <a:r>
              <a:rPr lang="en-US" sz="4000" b="1" dirty="0" smtClean="0">
                <a:solidFill>
                  <a:srgbClr val="FFFFFF"/>
                </a:solidFill>
              </a:rPr>
              <a:t>Considered</a:t>
            </a:r>
            <a:r>
              <a:rPr lang="en-US" sz="4000" b="1" dirty="0">
                <a:solidFill>
                  <a:srgbClr val="FFFFFF"/>
                </a:solidFill>
              </a:rPr>
              <a:t/>
            </a:r>
            <a:br>
              <a:rPr lang="en-US" sz="4000" b="1" dirty="0">
                <a:solidFill>
                  <a:srgbClr val="FFFFFF"/>
                </a:solidFill>
              </a:rPr>
            </a:br>
            <a:endParaRPr lang="en-US" sz="4000" b="1" dirty="0">
              <a:solidFill>
                <a:srgbClr val="FFFFFF"/>
              </a:solidFill>
            </a:endParaRPr>
          </a:p>
        </p:txBody>
      </p:sp>
      <p:sp>
        <p:nvSpPr>
          <p:cNvPr id="3" name="Content Placeholder 2">
            <a:extLst>
              <a:ext uri="{FF2B5EF4-FFF2-40B4-BE49-F238E27FC236}">
                <a16:creationId xmlns="" xmlns:a16="http://schemas.microsoft.com/office/drawing/2014/main" id="{C183D1A1-CD1F-4350-9CAB-654B91B16EA3}"/>
              </a:ext>
            </a:extLst>
          </p:cNvPr>
          <p:cNvSpPr>
            <a:spLocks noGrp="1"/>
          </p:cNvSpPr>
          <p:nvPr>
            <p:ph idx="1"/>
          </p:nvPr>
        </p:nvSpPr>
        <p:spPr>
          <a:xfrm>
            <a:off x="4542972" y="755246"/>
            <a:ext cx="6973579" cy="5178494"/>
          </a:xfrm>
        </p:spPr>
        <p:txBody>
          <a:bodyPr anchor="ctr">
            <a:normAutofit fontScale="92500" lnSpcReduction="10000"/>
          </a:bodyPr>
          <a:lstStyle/>
          <a:p>
            <a:pPr algn="just"/>
            <a:r>
              <a:rPr lang="en-US" sz="2200" b="1" dirty="0" smtClean="0">
                <a:latin typeface="Cambria Math" pitchFamily="18" charset="0"/>
                <a:ea typeface="Cambria Math" pitchFamily="18" charset="0"/>
              </a:rPr>
              <a:t>K-means</a:t>
            </a:r>
            <a:r>
              <a:rPr lang="en-US" sz="2200" dirty="0">
                <a:latin typeface="Cambria Math" pitchFamily="18" charset="0"/>
                <a:ea typeface="Cambria Math" pitchFamily="18" charset="0"/>
              </a:rPr>
              <a:t> algorithm </a:t>
            </a:r>
            <a:endParaRPr lang="en-US" sz="2200" dirty="0" smtClean="0">
              <a:latin typeface="Cambria Math" pitchFamily="18" charset="0"/>
              <a:ea typeface="Cambria Math" pitchFamily="18" charset="0"/>
            </a:endParaRPr>
          </a:p>
          <a:p>
            <a:pPr lvl="1" algn="just">
              <a:buFont typeface="Courier New" pitchFamily="49" charset="0"/>
              <a:buChar char="o"/>
            </a:pPr>
            <a:r>
              <a:rPr lang="en-US" sz="2200" dirty="0" smtClean="0">
                <a:latin typeface="Cambria Math" pitchFamily="18" charset="0"/>
                <a:ea typeface="Cambria Math" pitchFamily="18" charset="0"/>
              </a:rPr>
              <a:t>is </a:t>
            </a:r>
            <a:r>
              <a:rPr lang="en-US" sz="2200" dirty="0">
                <a:latin typeface="Cambria Math" pitchFamily="18" charset="0"/>
                <a:ea typeface="Cambria Math" pitchFamily="18" charset="0"/>
              </a:rPr>
              <a:t>an iterative </a:t>
            </a:r>
            <a:r>
              <a:rPr lang="en-US" sz="2200" dirty="0" smtClean="0">
                <a:latin typeface="Cambria Math" pitchFamily="18" charset="0"/>
                <a:ea typeface="Cambria Math" pitchFamily="18" charset="0"/>
              </a:rPr>
              <a:t>algorithm</a:t>
            </a:r>
          </a:p>
          <a:p>
            <a:pPr lvl="1" algn="just">
              <a:buFont typeface="Courier New" pitchFamily="49" charset="0"/>
              <a:buChar char="o"/>
            </a:pPr>
            <a:r>
              <a:rPr lang="en-US" sz="2200" dirty="0">
                <a:latin typeface="Cambria Math" pitchFamily="18" charset="0"/>
                <a:ea typeface="Cambria Math" pitchFamily="18" charset="0"/>
              </a:rPr>
              <a:t>uses Euclidian distance </a:t>
            </a:r>
            <a:r>
              <a:rPr lang="en-US" sz="2200" dirty="0" smtClean="0">
                <a:latin typeface="Cambria Math" pitchFamily="18" charset="0"/>
                <a:ea typeface="Cambria Math" pitchFamily="18" charset="0"/>
              </a:rPr>
              <a:t>method</a:t>
            </a:r>
          </a:p>
          <a:p>
            <a:pPr lvl="1" algn="just">
              <a:buFont typeface="Courier New" pitchFamily="49" charset="0"/>
              <a:buChar char="o"/>
            </a:pPr>
            <a:r>
              <a:rPr lang="en-US" sz="2200" dirty="0" smtClean="0">
                <a:latin typeface="Cambria Math" pitchFamily="18" charset="0"/>
                <a:ea typeface="Cambria Math" pitchFamily="18" charset="0"/>
              </a:rPr>
              <a:t>Partitions the dataset into k - defined clusters.</a:t>
            </a:r>
          </a:p>
          <a:p>
            <a:pPr lvl="1" algn="just">
              <a:buFont typeface="Courier New" pitchFamily="49" charset="0"/>
              <a:buChar char="o"/>
            </a:pPr>
            <a:r>
              <a:rPr lang="en-US" sz="2200" dirty="0" smtClean="0">
                <a:latin typeface="Cambria Math" pitchFamily="18" charset="0"/>
                <a:ea typeface="Cambria Math" pitchFamily="18" charset="0"/>
              </a:rPr>
              <a:t>Cons: can’t be used to cluster categorical features</a:t>
            </a:r>
          </a:p>
          <a:p>
            <a:pPr lvl="1" algn="just">
              <a:buFont typeface="Courier New" pitchFamily="49" charset="0"/>
              <a:buChar char="o"/>
            </a:pPr>
            <a:r>
              <a:rPr lang="en-US" sz="2200" dirty="0" smtClean="0">
                <a:latin typeface="Cambria Math" pitchFamily="18" charset="0"/>
                <a:ea typeface="Cambria Math" pitchFamily="18" charset="0"/>
              </a:rPr>
              <a:t>Pros : simple and efficient for large datasets.</a:t>
            </a:r>
          </a:p>
          <a:p>
            <a:pPr algn="just"/>
            <a:r>
              <a:rPr lang="en-US" sz="2200" dirty="0" smtClean="0">
                <a:latin typeface="Cambria Math" pitchFamily="18" charset="0"/>
                <a:ea typeface="Cambria Math" pitchFamily="18" charset="0"/>
              </a:rPr>
              <a:t>For clustering categorical features, we have K-modes.</a:t>
            </a:r>
          </a:p>
          <a:p>
            <a:pPr algn="just"/>
            <a:r>
              <a:rPr lang="en-US" sz="2200" dirty="0" smtClean="0">
                <a:latin typeface="Cambria Math" pitchFamily="18" charset="0"/>
                <a:ea typeface="Cambria Math" pitchFamily="18" charset="0"/>
              </a:rPr>
              <a:t>For mixed data types, there is K-prototype which used hamming distance for categorical features. </a:t>
            </a:r>
          </a:p>
          <a:p>
            <a:pPr algn="just"/>
            <a:r>
              <a:rPr lang="en-US" sz="2200" dirty="0" smtClean="0">
                <a:latin typeface="Cambria Math" pitchFamily="18" charset="0"/>
                <a:ea typeface="Cambria Math" pitchFamily="18" charset="0"/>
              </a:rPr>
              <a:t>Another algorithm is Gower Distance with hierarchical clustering.</a:t>
            </a:r>
          </a:p>
          <a:p>
            <a:pPr algn="just"/>
            <a:r>
              <a:rPr lang="en-US" sz="2200" dirty="0" smtClean="0">
                <a:latin typeface="Cambria Math" pitchFamily="18" charset="0"/>
                <a:ea typeface="Cambria Math" pitchFamily="18" charset="0"/>
              </a:rPr>
              <a:t>Cons: </a:t>
            </a:r>
          </a:p>
          <a:p>
            <a:pPr lvl="1" algn="just">
              <a:buFont typeface="Courier New" pitchFamily="49" charset="0"/>
              <a:buChar char="o"/>
            </a:pPr>
            <a:r>
              <a:rPr lang="en-US" sz="2200" dirty="0" smtClean="0">
                <a:latin typeface="Cambria Math" pitchFamily="18" charset="0"/>
                <a:ea typeface="Cambria Math" pitchFamily="18" charset="0"/>
              </a:rPr>
              <a:t>Both the algorithms are not fully developed</a:t>
            </a:r>
          </a:p>
          <a:p>
            <a:pPr lvl="1" algn="just">
              <a:buFont typeface="Courier New" pitchFamily="49" charset="0"/>
              <a:buChar char="o"/>
            </a:pPr>
            <a:r>
              <a:rPr lang="en-US" sz="2200" dirty="0" smtClean="0">
                <a:latin typeface="Cambria Math" pitchFamily="18" charset="0"/>
                <a:ea typeface="Cambria Math" pitchFamily="18" charset="0"/>
              </a:rPr>
              <a:t>Very slow and not efficient</a:t>
            </a:r>
          </a:p>
          <a:p>
            <a:pPr lvl="1" algn="just">
              <a:buFont typeface="Courier New" pitchFamily="49" charset="0"/>
              <a:buChar char="o"/>
            </a:pPr>
            <a:r>
              <a:rPr lang="en-US" sz="2200" dirty="0" smtClean="0">
                <a:latin typeface="Cambria Math" pitchFamily="18" charset="0"/>
                <a:ea typeface="Cambria Math" pitchFamily="18" charset="0"/>
              </a:rPr>
              <a:t>Can’t be used for large </a:t>
            </a:r>
            <a:r>
              <a:rPr lang="en-US" sz="2200" dirty="0" smtClean="0">
                <a:latin typeface="Cambria Math" pitchFamily="18" charset="0"/>
                <a:ea typeface="Cambria Math" pitchFamily="18" charset="0"/>
              </a:rPr>
              <a:t>datasets</a:t>
            </a:r>
            <a:endParaRPr lang="en-US" sz="2200" dirty="0" smtClean="0">
              <a:latin typeface="Cambria Math" pitchFamily="18" charset="0"/>
              <a:ea typeface="Cambria Math" pitchFamily="18" charset="0"/>
            </a:endParaRP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577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extLst>
              <a:ext uri="{28A0092B-C50C-407E-A947-70E740481C1C}">
                <a14:useLocalDpi xmlns:a14="http://schemas.microsoft.com/office/drawing/2010/main" val="0"/>
              </a:ext>
            </a:extLst>
          </a:blip>
          <a:srcRect l="23587" t="27455" r="54254" b="46530"/>
          <a:stretch/>
        </p:blipFill>
        <p:spPr bwMode="auto">
          <a:xfrm>
            <a:off x="1422247" y="379170"/>
            <a:ext cx="4949677" cy="311858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2049645" y="93475"/>
            <a:ext cx="3927108" cy="307777"/>
          </a:xfrm>
          <a:prstGeom prst="rect">
            <a:avLst/>
          </a:prstGeom>
          <a:noFill/>
        </p:spPr>
        <p:txBody>
          <a:bodyPr wrap="square" rtlCol="0">
            <a:spAutoFit/>
          </a:bodyPr>
          <a:lstStyle/>
          <a:p>
            <a:pPr algn="ctr"/>
            <a:r>
              <a:rPr lang="en-US" sz="1400" dirty="0" smtClean="0"/>
              <a:t>Scatter Plot of Label</a:t>
            </a:r>
            <a:endParaRPr lang="en-IN" sz="1400" dirty="0"/>
          </a:p>
        </p:txBody>
      </p:sp>
      <p:sp>
        <p:nvSpPr>
          <p:cNvPr id="8" name="TextBox 7"/>
          <p:cNvSpPr txBox="1"/>
          <p:nvPr/>
        </p:nvSpPr>
        <p:spPr>
          <a:xfrm>
            <a:off x="6649069" y="4051758"/>
            <a:ext cx="5354245" cy="2308324"/>
          </a:xfrm>
          <a:prstGeom prst="rect">
            <a:avLst/>
          </a:prstGeom>
          <a:noFill/>
        </p:spPr>
        <p:txBody>
          <a:bodyPr wrap="square" rtlCol="0">
            <a:spAutoFit/>
          </a:bodyPr>
          <a:lstStyle/>
          <a:p>
            <a:pPr algn="just"/>
            <a:r>
              <a:rPr lang="en-US" sz="2400" dirty="0" smtClean="0"/>
              <a:t>Clusters defining attack category </a:t>
            </a:r>
            <a:r>
              <a:rPr lang="en-US" sz="2400" dirty="0"/>
              <a:t>are not very much </a:t>
            </a:r>
            <a:r>
              <a:rPr lang="en-US" sz="2400" dirty="0" smtClean="0"/>
              <a:t>separable.</a:t>
            </a:r>
            <a:endParaRPr lang="en-IN" sz="2400" dirty="0"/>
          </a:p>
          <a:p>
            <a:pPr algn="just"/>
            <a:r>
              <a:rPr lang="en-US" sz="2400" dirty="0"/>
              <a:t>Some of the features that were still able to separate the clusters are – </a:t>
            </a:r>
            <a:r>
              <a:rPr lang="en-US" sz="2400" dirty="0" smtClean="0"/>
              <a:t>proto, state, service, </a:t>
            </a:r>
            <a:r>
              <a:rPr lang="en-US" sz="2400" dirty="0" err="1" smtClean="0"/>
              <a:t>dur</a:t>
            </a:r>
            <a:r>
              <a:rPr lang="en-US" sz="2400" dirty="0"/>
              <a:t>, </a:t>
            </a:r>
            <a:r>
              <a:rPr lang="en-US" sz="2400" dirty="0" err="1"/>
              <a:t>ct_state_ttl</a:t>
            </a:r>
            <a:r>
              <a:rPr lang="en-US" sz="2400" dirty="0"/>
              <a:t> , </a:t>
            </a:r>
            <a:r>
              <a:rPr lang="en-US" sz="2400" dirty="0" err="1"/>
              <a:t>sbytes</a:t>
            </a:r>
            <a:r>
              <a:rPr lang="en-US" sz="2400" dirty="0"/>
              <a:t> , </a:t>
            </a:r>
            <a:r>
              <a:rPr lang="en-US" sz="2400" dirty="0" err="1"/>
              <a:t>dpkts</a:t>
            </a:r>
            <a:r>
              <a:rPr lang="en-US" sz="2400" dirty="0"/>
              <a:t> and rate. </a:t>
            </a:r>
            <a:endParaRPr lang="en-IN" sz="2400" dirty="0"/>
          </a:p>
        </p:txBody>
      </p:sp>
      <p:sp>
        <p:nvSpPr>
          <p:cNvPr id="9" name="TextBox 8"/>
          <p:cNvSpPr txBox="1"/>
          <p:nvPr/>
        </p:nvSpPr>
        <p:spPr>
          <a:xfrm>
            <a:off x="6649069" y="603415"/>
            <a:ext cx="5223616" cy="2585323"/>
          </a:xfrm>
          <a:prstGeom prst="rect">
            <a:avLst/>
          </a:prstGeom>
          <a:noFill/>
        </p:spPr>
        <p:txBody>
          <a:bodyPr wrap="square" rtlCol="0">
            <a:spAutoFit/>
          </a:bodyPr>
          <a:lstStyle/>
          <a:p>
            <a:pPr algn="just"/>
            <a:r>
              <a:rPr lang="en-US" sz="2400" dirty="0"/>
              <a:t>2 clusters can be separated easily.  Features which were </a:t>
            </a:r>
            <a:r>
              <a:rPr lang="en-US" sz="2400" dirty="0" smtClean="0"/>
              <a:t>most helpful </a:t>
            </a:r>
            <a:r>
              <a:rPr lang="en-US" sz="2400" dirty="0"/>
              <a:t>in separating  the clusters </a:t>
            </a:r>
            <a:r>
              <a:rPr lang="en-US" sz="2400" dirty="0" smtClean="0"/>
              <a:t>are – proto, state, service, </a:t>
            </a:r>
            <a:r>
              <a:rPr lang="en-US" sz="2400" dirty="0" err="1" smtClean="0"/>
              <a:t>dpkts</a:t>
            </a:r>
            <a:r>
              <a:rPr lang="en-US" sz="2400" dirty="0"/>
              <a:t>, </a:t>
            </a:r>
            <a:r>
              <a:rPr lang="en-US" sz="2400" dirty="0" err="1"/>
              <a:t>sbytes</a:t>
            </a:r>
            <a:r>
              <a:rPr lang="en-US" sz="2400" dirty="0"/>
              <a:t>, </a:t>
            </a:r>
            <a:r>
              <a:rPr lang="en-US" sz="2400" dirty="0" err="1"/>
              <a:t>dbytes</a:t>
            </a:r>
            <a:r>
              <a:rPr lang="en-US" sz="2400" dirty="0"/>
              <a:t>, rate</a:t>
            </a:r>
            <a:r>
              <a:rPr lang="en-US" sz="2400" dirty="0" smtClean="0"/>
              <a:t>, </a:t>
            </a:r>
            <a:r>
              <a:rPr lang="en-US" sz="2400" dirty="0" err="1" smtClean="0"/>
              <a:t>ct_srv_src</a:t>
            </a:r>
            <a:r>
              <a:rPr lang="en-US" sz="2400" dirty="0" smtClean="0"/>
              <a:t>, </a:t>
            </a:r>
            <a:r>
              <a:rPr lang="en-US" sz="2400" dirty="0" err="1" smtClean="0"/>
              <a:t>sloss</a:t>
            </a:r>
            <a:r>
              <a:rPr lang="en-US" sz="2400" dirty="0" smtClean="0"/>
              <a:t>, </a:t>
            </a:r>
            <a:r>
              <a:rPr lang="en-US" sz="2400" dirty="0" err="1" smtClean="0"/>
              <a:t>is_ftp_login</a:t>
            </a:r>
            <a:r>
              <a:rPr lang="en-US" sz="2400" dirty="0" smtClean="0"/>
              <a:t>, </a:t>
            </a:r>
            <a:r>
              <a:rPr lang="en-US" sz="2400" dirty="0" err="1" smtClean="0"/>
              <a:t>stcpb</a:t>
            </a:r>
            <a:r>
              <a:rPr lang="en-US" sz="2400" dirty="0" smtClean="0"/>
              <a:t>, </a:t>
            </a:r>
            <a:r>
              <a:rPr lang="en-US" sz="2400" dirty="0" err="1" smtClean="0"/>
              <a:t>dtcpb</a:t>
            </a:r>
            <a:r>
              <a:rPr lang="en-US" sz="2400" dirty="0" smtClean="0"/>
              <a:t>, </a:t>
            </a:r>
            <a:r>
              <a:rPr lang="en-US" sz="2400" dirty="0" err="1"/>
              <a:t>is_sm_ips_ports</a:t>
            </a:r>
            <a:endParaRPr lang="en-IN" sz="2400" dirty="0"/>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033" y="3567620"/>
            <a:ext cx="52387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91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9" y="563918"/>
            <a:ext cx="3544145" cy="5978614"/>
            <a:chOff x="8095313" y="803186"/>
            <a:chExt cx="3582027" cy="5978614"/>
          </a:xfrm>
        </p:grpSpPr>
        <p:sp>
          <p:nvSpPr>
            <p:cNvPr id="6"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095313" y="804101"/>
              <a:ext cx="32982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74608" y="2555853"/>
            <a:ext cx="3087792" cy="707886"/>
          </a:xfrm>
          <a:prstGeom prst="rect">
            <a:avLst/>
          </a:prstGeom>
          <a:noFill/>
        </p:spPr>
        <p:txBody>
          <a:bodyPr wrap="square" rtlCol="0">
            <a:spAutoFit/>
          </a:bodyPr>
          <a:lstStyle/>
          <a:p>
            <a:pPr algn="ctr"/>
            <a:r>
              <a:rPr lang="en-US" sz="4000" b="1" dirty="0" smtClean="0">
                <a:solidFill>
                  <a:schemeClr val="bg1">
                    <a:lumMod val="95000"/>
                  </a:schemeClr>
                </a:solidFill>
                <a:latin typeface="+mj-lt"/>
              </a:rPr>
              <a:t>Conclusion</a:t>
            </a:r>
            <a:endParaRPr lang="en-IN" sz="4000" b="1" dirty="0">
              <a:solidFill>
                <a:schemeClr val="bg1">
                  <a:lumMod val="95000"/>
                </a:schemeClr>
              </a:solidFill>
              <a:latin typeface="+mj-lt"/>
            </a:endParaRPr>
          </a:p>
        </p:txBody>
      </p:sp>
      <p:sp>
        <p:nvSpPr>
          <p:cNvPr id="12" name="TextBox 11"/>
          <p:cNvSpPr txBox="1"/>
          <p:nvPr/>
        </p:nvSpPr>
        <p:spPr>
          <a:xfrm>
            <a:off x="4281714" y="1113164"/>
            <a:ext cx="7422606" cy="4154984"/>
          </a:xfrm>
          <a:prstGeom prst="rect">
            <a:avLst/>
          </a:prstGeom>
          <a:noFill/>
        </p:spPr>
        <p:txBody>
          <a:bodyPr wrap="square" rtlCol="0">
            <a:spAutoFit/>
          </a:bodyPr>
          <a:lstStyle/>
          <a:p>
            <a:pPr marL="285750" indent="-285750" algn="just">
              <a:buFont typeface="Arial" pitchFamily="34" charset="0"/>
              <a:buChar char="•"/>
            </a:pPr>
            <a:r>
              <a:rPr lang="en-US" sz="2400" dirty="0" smtClean="0">
                <a:latin typeface="Cambria Math" pitchFamily="18" charset="0"/>
                <a:ea typeface="Cambria Math" pitchFamily="18" charset="0"/>
              </a:rPr>
              <a:t>While using </a:t>
            </a:r>
            <a:r>
              <a:rPr lang="en-US" sz="2400" dirty="0">
                <a:latin typeface="Cambria Math" pitchFamily="18" charset="0"/>
                <a:ea typeface="Cambria Math" pitchFamily="18" charset="0"/>
              </a:rPr>
              <a:t>TCP protocol along with '</a:t>
            </a:r>
            <a:r>
              <a:rPr lang="en-US" sz="2400" dirty="0" err="1">
                <a:latin typeface="Cambria Math" pitchFamily="18" charset="0"/>
                <a:ea typeface="Cambria Math" pitchFamily="18" charset="0"/>
              </a:rPr>
              <a:t>dns</a:t>
            </a:r>
            <a:r>
              <a:rPr lang="en-US" sz="2400" dirty="0">
                <a:latin typeface="Cambria Math" pitchFamily="18" charset="0"/>
                <a:ea typeface="Cambria Math" pitchFamily="18" charset="0"/>
              </a:rPr>
              <a:t>' service, there are more chances of attack being </a:t>
            </a:r>
            <a:r>
              <a:rPr lang="en-US" sz="2400" dirty="0" smtClean="0">
                <a:latin typeface="Cambria Math" pitchFamily="18" charset="0"/>
                <a:ea typeface="Cambria Math" pitchFamily="18" charset="0"/>
              </a:rPr>
              <a:t>happened</a:t>
            </a:r>
            <a:endParaRPr lang="en-US" sz="2400" dirty="0" smtClean="0">
              <a:latin typeface="Cambria Math" pitchFamily="18" charset="0"/>
              <a:ea typeface="Cambria Math" pitchFamily="18" charset="0"/>
            </a:endParaRPr>
          </a:p>
          <a:p>
            <a:pPr marL="285750" indent="-285750" algn="just">
              <a:buFont typeface="Arial" pitchFamily="34" charset="0"/>
              <a:buChar char="•"/>
            </a:pPr>
            <a:r>
              <a:rPr lang="en-US" sz="2400" dirty="0" smtClean="0">
                <a:latin typeface="Cambria Math" pitchFamily="18" charset="0"/>
                <a:ea typeface="Cambria Math" pitchFamily="18" charset="0"/>
              </a:rPr>
              <a:t>While using '</a:t>
            </a:r>
            <a:r>
              <a:rPr lang="en-US" sz="2400" dirty="0" err="1" smtClean="0">
                <a:latin typeface="Cambria Math" pitchFamily="18" charset="0"/>
                <a:ea typeface="Cambria Math" pitchFamily="18" charset="0"/>
              </a:rPr>
              <a:t>ospf</a:t>
            </a:r>
            <a:r>
              <a:rPr lang="en-US" sz="2400" dirty="0">
                <a:latin typeface="Cambria Math" pitchFamily="18" charset="0"/>
                <a:ea typeface="Cambria Math" pitchFamily="18" charset="0"/>
              </a:rPr>
              <a:t>' protocol with less time to live in network, most likely the transactions being </a:t>
            </a:r>
            <a:r>
              <a:rPr lang="en-US" sz="2400" dirty="0" smtClean="0">
                <a:latin typeface="Cambria Math" pitchFamily="18" charset="0"/>
                <a:ea typeface="Cambria Math" pitchFamily="18" charset="0"/>
              </a:rPr>
              <a:t>normal</a:t>
            </a:r>
            <a:endParaRPr lang="en-US" sz="2400" dirty="0" smtClean="0">
              <a:latin typeface="Cambria Math" pitchFamily="18" charset="0"/>
              <a:ea typeface="Cambria Math" pitchFamily="18" charset="0"/>
            </a:endParaRPr>
          </a:p>
          <a:p>
            <a:pPr marL="285750" indent="-285750" algn="just">
              <a:buFont typeface="Arial" pitchFamily="34" charset="0"/>
              <a:buChar char="•"/>
            </a:pPr>
            <a:r>
              <a:rPr lang="en-US" sz="2400" dirty="0">
                <a:latin typeface="Cambria Math" pitchFamily="18" charset="0"/>
                <a:ea typeface="Cambria Math" pitchFamily="18" charset="0"/>
              </a:rPr>
              <a:t>Most of the attack happens while using '</a:t>
            </a:r>
            <a:r>
              <a:rPr lang="en-US" sz="2400" dirty="0" err="1">
                <a:latin typeface="Cambria Math" pitchFamily="18" charset="0"/>
                <a:ea typeface="Cambria Math" pitchFamily="18" charset="0"/>
              </a:rPr>
              <a:t>udp</a:t>
            </a:r>
            <a:r>
              <a:rPr lang="en-US" sz="2400" dirty="0">
                <a:latin typeface="Cambria Math" pitchFamily="18" charset="0"/>
                <a:ea typeface="Cambria Math" pitchFamily="18" charset="0"/>
              </a:rPr>
              <a:t>' </a:t>
            </a:r>
            <a:r>
              <a:rPr lang="en-US" sz="2400" dirty="0" smtClean="0">
                <a:latin typeface="Cambria Math" pitchFamily="18" charset="0"/>
                <a:ea typeface="Cambria Math" pitchFamily="18" charset="0"/>
              </a:rPr>
              <a:t>protocol</a:t>
            </a:r>
            <a:endParaRPr lang="en-US" sz="2400" dirty="0" smtClean="0">
              <a:latin typeface="Cambria Math" pitchFamily="18" charset="0"/>
              <a:ea typeface="Cambria Math" pitchFamily="18" charset="0"/>
            </a:endParaRPr>
          </a:p>
          <a:p>
            <a:pPr marL="285750" indent="-285750" algn="just">
              <a:buFont typeface="Arial" pitchFamily="34" charset="0"/>
              <a:buChar char="•"/>
            </a:pPr>
            <a:r>
              <a:rPr lang="en-US" sz="2400" dirty="0">
                <a:latin typeface="Cambria Math" pitchFamily="18" charset="0"/>
                <a:ea typeface="Cambria Math" pitchFamily="18" charset="0"/>
              </a:rPr>
              <a:t>While using '</a:t>
            </a:r>
            <a:r>
              <a:rPr lang="en-US" sz="2400" dirty="0" err="1">
                <a:latin typeface="Cambria Math" pitchFamily="18" charset="0"/>
                <a:ea typeface="Cambria Math" pitchFamily="18" charset="0"/>
              </a:rPr>
              <a:t>ospf</a:t>
            </a:r>
            <a:r>
              <a:rPr lang="en-US" sz="2400" dirty="0">
                <a:latin typeface="Cambria Math" pitchFamily="18" charset="0"/>
                <a:ea typeface="Cambria Math" pitchFamily="18" charset="0"/>
              </a:rPr>
              <a:t>' protocol, no 'Worms' attacks </a:t>
            </a:r>
            <a:r>
              <a:rPr lang="en-US" sz="2400" dirty="0" smtClean="0">
                <a:latin typeface="Cambria Math" pitchFamily="18" charset="0"/>
                <a:ea typeface="Cambria Math" pitchFamily="18" charset="0"/>
              </a:rPr>
              <a:t>happened but no transaction was normal</a:t>
            </a:r>
            <a:endParaRPr lang="en-US" sz="2400" dirty="0" smtClean="0">
              <a:latin typeface="Cambria Math" pitchFamily="18" charset="0"/>
              <a:ea typeface="Cambria Math" pitchFamily="18" charset="0"/>
            </a:endParaRPr>
          </a:p>
          <a:p>
            <a:pPr marL="285750" indent="-285750" algn="just">
              <a:buFont typeface="Arial" pitchFamily="34" charset="0"/>
              <a:buChar char="•"/>
            </a:pPr>
            <a:r>
              <a:rPr lang="en-US" sz="2400" dirty="0" smtClean="0">
                <a:latin typeface="Cambria Math" pitchFamily="18" charset="0"/>
                <a:ea typeface="Cambria Math" pitchFamily="18" charset="0"/>
              </a:rPr>
              <a:t>When </a:t>
            </a:r>
            <a:r>
              <a:rPr lang="en-US" sz="2400" dirty="0" err="1" smtClean="0">
                <a:latin typeface="Cambria Math" pitchFamily="18" charset="0"/>
                <a:ea typeface="Cambria Math" pitchFamily="18" charset="0"/>
              </a:rPr>
              <a:t>is_sm</a:t>
            </a:r>
            <a:r>
              <a:rPr lang="en-US" sz="2400" dirty="0" err="1" smtClean="0">
                <a:latin typeface="Cambria Math" pitchFamily="18" charset="0"/>
                <a:ea typeface="Cambria Math" pitchFamily="18" charset="0"/>
              </a:rPr>
              <a:t>_</a:t>
            </a:r>
            <a:r>
              <a:rPr lang="en-US" sz="2400" dirty="0" err="1" smtClean="0">
                <a:latin typeface="Cambria Math" pitchFamily="18" charset="0"/>
                <a:ea typeface="Cambria Math" pitchFamily="18" charset="0"/>
              </a:rPr>
              <a:t>ips</a:t>
            </a:r>
            <a:r>
              <a:rPr lang="en-US" sz="2400" dirty="0" err="1">
                <a:latin typeface="Cambria Math" pitchFamily="18" charset="0"/>
                <a:ea typeface="Cambria Math" pitchFamily="18" charset="0"/>
              </a:rPr>
              <a:t>_</a:t>
            </a:r>
            <a:r>
              <a:rPr lang="en-US" sz="2400" dirty="0" err="1" smtClean="0">
                <a:latin typeface="Cambria Math" pitchFamily="18" charset="0"/>
                <a:ea typeface="Cambria Math" pitchFamily="18" charset="0"/>
              </a:rPr>
              <a:t>ports</a:t>
            </a:r>
            <a:r>
              <a:rPr lang="en-US" sz="2400" dirty="0" smtClean="0">
                <a:latin typeface="Cambria Math" pitchFamily="18" charset="0"/>
                <a:ea typeface="Cambria Math" pitchFamily="18" charset="0"/>
              </a:rPr>
              <a:t> </a:t>
            </a:r>
            <a:r>
              <a:rPr lang="en-US" sz="2400" dirty="0">
                <a:latin typeface="Cambria Math" pitchFamily="18" charset="0"/>
                <a:ea typeface="Cambria Math" pitchFamily="18" charset="0"/>
              </a:rPr>
              <a:t>= 1, then there are no attacks.</a:t>
            </a:r>
          </a:p>
          <a:p>
            <a:pPr marL="285750" indent="-285750" algn="just">
              <a:buFont typeface="Arial" pitchFamily="34" charset="0"/>
              <a:buChar char="•"/>
            </a:pPr>
            <a:r>
              <a:rPr lang="en-US" sz="2400" dirty="0" smtClean="0">
                <a:latin typeface="Cambria Math" pitchFamily="18" charset="0"/>
                <a:ea typeface="Cambria Math" pitchFamily="18" charset="0"/>
              </a:rPr>
              <a:t>TCP </a:t>
            </a:r>
            <a:r>
              <a:rPr lang="en-US" sz="2400" dirty="0">
                <a:latin typeface="Cambria Math" pitchFamily="18" charset="0"/>
                <a:ea typeface="Cambria Math" pitchFamily="18" charset="0"/>
              </a:rPr>
              <a:t>is a more secure protocol than </a:t>
            </a:r>
            <a:r>
              <a:rPr lang="en-US" sz="2400" dirty="0" err="1">
                <a:latin typeface="Cambria Math" pitchFamily="18" charset="0"/>
                <a:ea typeface="Cambria Math" pitchFamily="18" charset="0"/>
              </a:rPr>
              <a:t>udp</a:t>
            </a:r>
            <a:r>
              <a:rPr lang="en-US" sz="2400" dirty="0">
                <a:latin typeface="Cambria Math" pitchFamily="18" charset="0"/>
                <a:ea typeface="Cambria Math" pitchFamily="18" charset="0"/>
              </a:rPr>
              <a:t> and </a:t>
            </a:r>
            <a:r>
              <a:rPr lang="en-US" sz="2400" dirty="0" err="1">
                <a:latin typeface="Cambria Math" pitchFamily="18" charset="0"/>
                <a:ea typeface="Cambria Math" pitchFamily="18" charset="0"/>
              </a:rPr>
              <a:t>unas</a:t>
            </a:r>
            <a:r>
              <a:rPr lang="en-US" sz="2400" dirty="0">
                <a:latin typeface="Cambria Math" pitchFamily="18" charset="0"/>
                <a:ea typeface="Cambria Math" pitchFamily="18" charset="0"/>
              </a:rPr>
              <a:t> </a:t>
            </a:r>
            <a:endParaRPr lang="en-US" sz="2400" dirty="0" smtClean="0">
              <a:latin typeface="Cambria Math" pitchFamily="18" charset="0"/>
              <a:ea typeface="Cambria Math" pitchFamily="18" charset="0"/>
            </a:endParaRPr>
          </a:p>
          <a:p>
            <a:pPr marL="285750" indent="-285750" algn="just">
              <a:buFont typeface="Arial" pitchFamily="34" charset="0"/>
              <a:buChar char="•"/>
            </a:pPr>
            <a:r>
              <a:rPr lang="en-US" sz="2400" dirty="0" smtClean="0">
                <a:latin typeface="Cambria Math" pitchFamily="18" charset="0"/>
                <a:ea typeface="Cambria Math" pitchFamily="18" charset="0"/>
              </a:rPr>
              <a:t>For </a:t>
            </a:r>
            <a:r>
              <a:rPr lang="en-US" sz="2400" dirty="0">
                <a:latin typeface="Cambria Math" pitchFamily="18" charset="0"/>
                <a:ea typeface="Cambria Math" pitchFamily="18" charset="0"/>
              </a:rPr>
              <a:t>high </a:t>
            </a:r>
            <a:r>
              <a:rPr lang="en-US" sz="2400" dirty="0" smtClean="0">
                <a:latin typeface="Cambria Math" pitchFamily="18" charset="0"/>
                <a:ea typeface="Cambria Math" pitchFamily="18" charset="0"/>
              </a:rPr>
              <a:t>values </a:t>
            </a:r>
            <a:r>
              <a:rPr lang="en-US" sz="2400" dirty="0">
                <a:latin typeface="Cambria Math" pitchFamily="18" charset="0"/>
                <a:ea typeface="Cambria Math" pitchFamily="18" charset="0"/>
              </a:rPr>
              <a:t>of </a:t>
            </a:r>
            <a:r>
              <a:rPr lang="en-US" sz="2400" dirty="0" err="1">
                <a:latin typeface="Cambria Math" pitchFamily="18" charset="0"/>
                <a:ea typeface="Cambria Math" pitchFamily="18" charset="0"/>
              </a:rPr>
              <a:t>sbytes</a:t>
            </a:r>
            <a:r>
              <a:rPr lang="en-US" sz="2400" dirty="0" smtClean="0">
                <a:latin typeface="Cambria Math" pitchFamily="18" charset="0"/>
                <a:ea typeface="Cambria Math" pitchFamily="18" charset="0"/>
              </a:rPr>
              <a:t>, </a:t>
            </a:r>
            <a:r>
              <a:rPr lang="en-US" sz="2400" dirty="0" err="1" smtClean="0">
                <a:latin typeface="Cambria Math" pitchFamily="18" charset="0"/>
                <a:ea typeface="Cambria Math" pitchFamily="18" charset="0"/>
              </a:rPr>
              <a:t>dbytes</a:t>
            </a:r>
            <a:r>
              <a:rPr lang="en-US" sz="2400" dirty="0" smtClean="0">
                <a:latin typeface="Cambria Math" pitchFamily="18" charset="0"/>
                <a:ea typeface="Cambria Math" pitchFamily="18" charset="0"/>
              </a:rPr>
              <a:t>, </a:t>
            </a:r>
            <a:r>
              <a:rPr lang="en-US" sz="2400" dirty="0" err="1" smtClean="0">
                <a:latin typeface="Cambria Math" pitchFamily="18" charset="0"/>
                <a:ea typeface="Cambria Math" pitchFamily="18" charset="0"/>
              </a:rPr>
              <a:t>sloss</a:t>
            </a:r>
            <a:r>
              <a:rPr lang="en-US" sz="2400" dirty="0" smtClean="0">
                <a:latin typeface="Cambria Math" pitchFamily="18" charset="0"/>
                <a:ea typeface="Cambria Math" pitchFamily="18" charset="0"/>
              </a:rPr>
              <a:t>, </a:t>
            </a:r>
            <a:r>
              <a:rPr lang="en-US" sz="2400" dirty="0" err="1" smtClean="0">
                <a:latin typeface="Cambria Math" pitchFamily="18" charset="0"/>
                <a:ea typeface="Cambria Math" pitchFamily="18" charset="0"/>
              </a:rPr>
              <a:t>dloss</a:t>
            </a:r>
            <a:r>
              <a:rPr lang="en-US" sz="2400" dirty="0" smtClean="0">
                <a:latin typeface="Cambria Math" pitchFamily="18" charset="0"/>
                <a:ea typeface="Cambria Math" pitchFamily="18" charset="0"/>
              </a:rPr>
              <a:t> </a:t>
            </a:r>
            <a:r>
              <a:rPr lang="en-US" sz="2400" dirty="0">
                <a:latin typeface="Cambria Math" pitchFamily="18" charset="0"/>
                <a:ea typeface="Cambria Math" pitchFamily="18" charset="0"/>
              </a:rPr>
              <a:t>all are </a:t>
            </a:r>
            <a:r>
              <a:rPr lang="en-US" sz="2400" dirty="0" smtClean="0">
                <a:latin typeface="Cambria Math" pitchFamily="18" charset="0"/>
                <a:ea typeface="Cambria Math" pitchFamily="18" charset="0"/>
              </a:rPr>
              <a:t>attacks</a:t>
            </a:r>
            <a:r>
              <a:rPr lang="en-IN" sz="2400" dirty="0" smtClean="0">
                <a:latin typeface="Cambria Math" pitchFamily="18" charset="0"/>
                <a:ea typeface="Cambria Math" pitchFamily="18" charset="0"/>
              </a:rPr>
              <a:t>. </a:t>
            </a:r>
            <a:endParaRPr lang="en-US" sz="2400" b="1" dirty="0">
              <a:latin typeface="Cambria Math" pitchFamily="18" charset="0"/>
              <a:ea typeface="Cambria Math" pitchFamily="18" charset="0"/>
            </a:endParaRPr>
          </a:p>
        </p:txBody>
      </p:sp>
      <p:pic>
        <p:nvPicPr>
          <p:cNvPr id="13"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751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4284" y="1795336"/>
            <a:ext cx="9085943" cy="3170099"/>
          </a:xfrm>
          <a:prstGeom prst="rect">
            <a:avLst/>
          </a:prstGeom>
          <a:noFill/>
        </p:spPr>
        <p:txBody>
          <a:bodyPr wrap="square" rtlCol="0">
            <a:spAutoFit/>
          </a:bodyPr>
          <a:lstStyle/>
          <a:p>
            <a:pPr algn="ctr"/>
            <a:r>
              <a:rPr lang="en-US" sz="10000" b="1" dirty="0" smtClean="0">
                <a:solidFill>
                  <a:schemeClr val="bg2">
                    <a:lumMod val="25000"/>
                  </a:schemeClr>
                </a:solidFill>
                <a:effectLst>
                  <a:outerShdw blurRad="38100" dist="38100" dir="2700000" algn="tl">
                    <a:srgbClr val="000000">
                      <a:alpha val="43137"/>
                    </a:srgbClr>
                  </a:outerShdw>
                </a:effectLst>
                <a:latin typeface="+mj-lt"/>
                <a:ea typeface="Cambria Math" pitchFamily="18" charset="0"/>
              </a:rPr>
              <a:t>Thank</a:t>
            </a:r>
          </a:p>
          <a:p>
            <a:pPr algn="ctr"/>
            <a:r>
              <a:rPr lang="en-US" sz="10000" b="1" dirty="0" smtClean="0">
                <a:solidFill>
                  <a:schemeClr val="bg2">
                    <a:lumMod val="25000"/>
                  </a:schemeClr>
                </a:solidFill>
                <a:effectLst>
                  <a:outerShdw blurRad="38100" dist="38100" dir="2700000" algn="tl">
                    <a:srgbClr val="000000">
                      <a:alpha val="43137"/>
                    </a:srgbClr>
                  </a:outerShdw>
                </a:effectLst>
                <a:latin typeface="+mj-lt"/>
                <a:ea typeface="Cambria Math" pitchFamily="18" charset="0"/>
              </a:rPr>
              <a:t>You</a:t>
            </a:r>
            <a:endParaRPr lang="en-US" sz="10000" b="1" dirty="0">
              <a:solidFill>
                <a:schemeClr val="bg2">
                  <a:lumMod val="25000"/>
                </a:schemeClr>
              </a:solidFill>
              <a:effectLst>
                <a:outerShdw blurRad="38100" dist="38100" dir="2700000" algn="tl">
                  <a:srgbClr val="000000">
                    <a:alpha val="43137"/>
                  </a:srgbClr>
                </a:outerShdw>
              </a:effectLst>
              <a:latin typeface="+mj-lt"/>
              <a:ea typeface="Cambria Math" pitchFamily="18" charset="0"/>
            </a:endParaRPr>
          </a:p>
        </p:txBody>
      </p:sp>
    </p:spTree>
    <p:extLst>
      <p:ext uri="{BB962C8B-B14F-4D97-AF65-F5344CB8AC3E}">
        <p14:creationId xmlns:p14="http://schemas.microsoft.com/office/powerpoint/2010/main" val="48091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7" y="563918"/>
            <a:ext cx="3195804" cy="5978614"/>
            <a:chOff x="8447378" y="803186"/>
            <a:chExt cx="3229962" cy="5978614"/>
          </a:xfrm>
        </p:grpSpPr>
        <p:sp>
          <p:nvSpPr>
            <p:cNvPr id="26"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447378" y="804101"/>
              <a:ext cx="29462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12AB533A-6193-44B3-8A37-0116E5979C1A}"/>
              </a:ext>
            </a:extLst>
          </p:cNvPr>
          <p:cNvSpPr>
            <a:spLocks noGrp="1"/>
          </p:cNvSpPr>
          <p:nvPr>
            <p:ph type="title"/>
          </p:nvPr>
        </p:nvSpPr>
        <p:spPr>
          <a:xfrm>
            <a:off x="815093" y="831567"/>
            <a:ext cx="2857021" cy="4624603"/>
          </a:xfrm>
        </p:spPr>
        <p:txBody>
          <a:bodyPr>
            <a:normAutofit/>
          </a:bodyPr>
          <a:lstStyle/>
          <a:p>
            <a:pPr algn="ctr"/>
            <a:r>
              <a:rPr lang="en-US" sz="4000" b="1" dirty="0">
                <a:solidFill>
                  <a:srgbClr val="FFFFFF"/>
                </a:solidFill>
              </a:rPr>
              <a:t>Problem Statement </a:t>
            </a:r>
          </a:p>
        </p:txBody>
      </p:sp>
      <p:sp>
        <p:nvSpPr>
          <p:cNvPr id="3" name="Content Placeholder 2">
            <a:extLst>
              <a:ext uri="{FF2B5EF4-FFF2-40B4-BE49-F238E27FC236}">
                <a16:creationId xmlns="" xmlns:a16="http://schemas.microsoft.com/office/drawing/2014/main" id="{6F866525-C5A8-4C08-AACD-716BCC6DDBFD}"/>
              </a:ext>
            </a:extLst>
          </p:cNvPr>
          <p:cNvSpPr>
            <a:spLocks noGrp="1"/>
          </p:cNvSpPr>
          <p:nvPr>
            <p:ph idx="1"/>
          </p:nvPr>
        </p:nvSpPr>
        <p:spPr>
          <a:xfrm>
            <a:off x="4194629" y="885651"/>
            <a:ext cx="7309299" cy="4616849"/>
          </a:xfrm>
        </p:spPr>
        <p:txBody>
          <a:bodyPr anchor="ctr">
            <a:normAutofit/>
          </a:bodyPr>
          <a:lstStyle/>
          <a:p>
            <a:pPr marL="0" indent="0" algn="just">
              <a:buNone/>
            </a:pPr>
            <a:r>
              <a:rPr lang="en-US" sz="3600" b="1" dirty="0">
                <a:latin typeface="Cambria Math" pitchFamily="18" charset="0"/>
                <a:ea typeface="Cambria Math" pitchFamily="18" charset="0"/>
              </a:rPr>
              <a:t>Using Unsupervised Learning to segment </a:t>
            </a:r>
            <a:r>
              <a:rPr lang="en-US" sz="3600" b="1" dirty="0" smtClean="0">
                <a:latin typeface="Cambria Math" pitchFamily="18" charset="0"/>
                <a:ea typeface="Cambria Math" pitchFamily="18" charset="0"/>
              </a:rPr>
              <a:t>different cyber </a:t>
            </a:r>
            <a:r>
              <a:rPr lang="en-US" sz="3600" b="1" dirty="0">
                <a:latin typeface="Cambria Math" pitchFamily="18" charset="0"/>
                <a:ea typeface="Cambria Math" pitchFamily="18" charset="0"/>
              </a:rPr>
              <a:t>attacks and provide an analysis report for network intrusions and fraudulent transactions</a:t>
            </a:r>
            <a:r>
              <a:rPr lang="en-US" sz="3200" b="1" dirty="0">
                <a:latin typeface="Cambria Math" pitchFamily="18" charset="0"/>
                <a:ea typeface="Cambria Math" pitchFamily="18" charset="0"/>
              </a:rPr>
              <a:t> </a:t>
            </a:r>
          </a:p>
        </p:txBody>
      </p:sp>
      <p:pic>
        <p:nvPicPr>
          <p:cNvPr id="2050"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59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71" y="563918"/>
            <a:ext cx="3413514" cy="5978614"/>
            <a:chOff x="8227340" y="803186"/>
            <a:chExt cx="3450000"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227340" y="804101"/>
              <a:ext cx="316627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ADE03964-4A7C-49B2-B3C4-2CE8808DA834}"/>
              </a:ext>
            </a:extLst>
          </p:cNvPr>
          <p:cNvSpPr>
            <a:spLocks noGrp="1"/>
          </p:cNvSpPr>
          <p:nvPr>
            <p:ph type="title"/>
          </p:nvPr>
        </p:nvSpPr>
        <p:spPr>
          <a:xfrm>
            <a:off x="682172" y="878354"/>
            <a:ext cx="3396342" cy="4624603"/>
          </a:xfrm>
        </p:spPr>
        <p:txBody>
          <a:bodyPr>
            <a:normAutofit/>
          </a:bodyPr>
          <a:lstStyle/>
          <a:p>
            <a:pPr algn="ctr"/>
            <a:r>
              <a:rPr lang="en-US" sz="4000" b="1" dirty="0">
                <a:solidFill>
                  <a:srgbClr val="FFFFFF"/>
                </a:solidFill>
              </a:rPr>
              <a:t>Introduction to the domain</a:t>
            </a:r>
          </a:p>
        </p:txBody>
      </p:sp>
      <p:sp>
        <p:nvSpPr>
          <p:cNvPr id="3" name="Content Placeholder 2">
            <a:extLst>
              <a:ext uri="{FF2B5EF4-FFF2-40B4-BE49-F238E27FC236}">
                <a16:creationId xmlns="" xmlns:a16="http://schemas.microsoft.com/office/drawing/2014/main" id="{86485845-9862-4335-A3EF-EF3F5F32FEE3}"/>
              </a:ext>
            </a:extLst>
          </p:cNvPr>
          <p:cNvSpPr>
            <a:spLocks noGrp="1"/>
          </p:cNvSpPr>
          <p:nvPr>
            <p:ph idx="1"/>
          </p:nvPr>
        </p:nvSpPr>
        <p:spPr>
          <a:xfrm>
            <a:off x="4223657" y="885651"/>
            <a:ext cx="7280272" cy="4774920"/>
          </a:xfrm>
        </p:spPr>
        <p:txBody>
          <a:bodyPr anchor="ctr">
            <a:normAutofit lnSpcReduction="10000"/>
          </a:bodyPr>
          <a:lstStyle/>
          <a:p>
            <a:pPr algn="just"/>
            <a:r>
              <a:rPr lang="en-US" sz="2800" dirty="0">
                <a:latin typeface="Cambria Math" pitchFamily="18" charset="0"/>
                <a:ea typeface="Cambria Math" pitchFamily="18" charset="0"/>
              </a:rPr>
              <a:t>A network intrusion is any unauthorized activity on a digital network</a:t>
            </a:r>
          </a:p>
          <a:p>
            <a:pPr algn="just"/>
            <a:r>
              <a:rPr lang="en-US" sz="2800" dirty="0">
                <a:latin typeface="Cambria Math" pitchFamily="18" charset="0"/>
                <a:ea typeface="Cambria Math" pitchFamily="18" charset="0"/>
              </a:rPr>
              <a:t>Network intrusions often involve stealing valuable network resources and data and jeopardizing the security of network and their data</a:t>
            </a:r>
          </a:p>
          <a:p>
            <a:pPr algn="just"/>
            <a:r>
              <a:rPr lang="en-US" sz="2800" dirty="0">
                <a:latin typeface="Cambria Math" pitchFamily="18" charset="0"/>
                <a:ea typeface="Cambria Math" pitchFamily="18" charset="0"/>
              </a:rPr>
              <a:t>With advancement in </a:t>
            </a:r>
            <a:r>
              <a:rPr lang="en-US" sz="2800" dirty="0" smtClean="0">
                <a:latin typeface="Cambria Math" pitchFamily="18" charset="0"/>
                <a:ea typeface="Cambria Math" pitchFamily="18" charset="0"/>
              </a:rPr>
              <a:t>technology, these </a:t>
            </a:r>
            <a:r>
              <a:rPr lang="en-US" sz="2800" dirty="0">
                <a:latin typeface="Cambria Math" pitchFamily="18" charset="0"/>
                <a:ea typeface="Cambria Math" pitchFamily="18" charset="0"/>
              </a:rPr>
              <a:t>network intrusions and fraudulent transactions have increased and hence they need to be identified to prevent such attacks.</a:t>
            </a: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40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8" y="563918"/>
            <a:ext cx="3268376" cy="5978614"/>
            <a:chOff x="8374030" y="803186"/>
            <a:chExt cx="3303310"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374030" y="804101"/>
              <a:ext cx="3019582"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DF58F802-D94A-4465-80A3-85FF6EDD7345}"/>
              </a:ext>
            </a:extLst>
          </p:cNvPr>
          <p:cNvSpPr>
            <a:spLocks noGrp="1"/>
          </p:cNvSpPr>
          <p:nvPr>
            <p:ph type="title"/>
          </p:nvPr>
        </p:nvSpPr>
        <p:spPr>
          <a:xfrm>
            <a:off x="918988" y="878354"/>
            <a:ext cx="2796669" cy="4624603"/>
          </a:xfrm>
        </p:spPr>
        <p:txBody>
          <a:bodyPr>
            <a:normAutofit/>
          </a:bodyPr>
          <a:lstStyle/>
          <a:p>
            <a:pPr algn="ctr"/>
            <a:r>
              <a:rPr lang="en-US" sz="4000" b="1" dirty="0">
                <a:solidFill>
                  <a:srgbClr val="FFFFFF"/>
                </a:solidFill>
              </a:rPr>
              <a:t>Why is this </a:t>
            </a:r>
            <a:r>
              <a:rPr lang="en-US" sz="4000" b="1" dirty="0" smtClean="0">
                <a:solidFill>
                  <a:srgbClr val="FFFFFF"/>
                </a:solidFill>
              </a:rPr>
              <a:t/>
            </a:r>
            <a:br>
              <a:rPr lang="en-US" sz="4000" b="1" dirty="0" smtClean="0">
                <a:solidFill>
                  <a:srgbClr val="FFFFFF"/>
                </a:solidFill>
              </a:rPr>
            </a:br>
            <a:r>
              <a:rPr lang="en-US" sz="4000" b="1" dirty="0" smtClean="0">
                <a:solidFill>
                  <a:srgbClr val="FFFFFF"/>
                </a:solidFill>
              </a:rPr>
              <a:t>a </a:t>
            </a:r>
            <a:r>
              <a:rPr lang="en-US" sz="4000" b="1" dirty="0">
                <a:solidFill>
                  <a:srgbClr val="FFFFFF"/>
                </a:solidFill>
              </a:rPr>
              <a:t>major problem?</a:t>
            </a:r>
          </a:p>
        </p:txBody>
      </p:sp>
      <p:sp>
        <p:nvSpPr>
          <p:cNvPr id="3" name="Content Placeholder 2">
            <a:extLst>
              <a:ext uri="{FF2B5EF4-FFF2-40B4-BE49-F238E27FC236}">
                <a16:creationId xmlns="" xmlns:a16="http://schemas.microsoft.com/office/drawing/2014/main" id="{293E9609-C09D-433A-8863-4B53B95C2F26}"/>
              </a:ext>
            </a:extLst>
          </p:cNvPr>
          <p:cNvSpPr>
            <a:spLocks noGrp="1"/>
          </p:cNvSpPr>
          <p:nvPr>
            <p:ph idx="1"/>
          </p:nvPr>
        </p:nvSpPr>
        <p:spPr>
          <a:xfrm>
            <a:off x="4034972" y="485476"/>
            <a:ext cx="7678057" cy="5887047"/>
          </a:xfrm>
        </p:spPr>
        <p:txBody>
          <a:bodyPr anchor="ctr">
            <a:normAutofit lnSpcReduction="10000"/>
          </a:bodyPr>
          <a:lstStyle/>
          <a:p>
            <a:pPr algn="just">
              <a:lnSpc>
                <a:spcPct val="120000"/>
              </a:lnSpc>
            </a:pPr>
            <a:r>
              <a:rPr lang="en-US" sz="2400" dirty="0">
                <a:latin typeface="Cambria Math" pitchFamily="18" charset="0"/>
                <a:ea typeface="Cambria Math" pitchFamily="18" charset="0"/>
              </a:rPr>
              <a:t>As per a Cyber Security Report by CISCO, 53% of cyber attacks caused more than $5 lakh of financial loss to organizations in India in 2018. </a:t>
            </a:r>
            <a:endParaRPr lang="en-US" sz="2400" dirty="0" smtClean="0">
              <a:latin typeface="Cambria Math" pitchFamily="18" charset="0"/>
              <a:ea typeface="Cambria Math" pitchFamily="18" charset="0"/>
            </a:endParaRPr>
          </a:p>
          <a:p>
            <a:pPr algn="just">
              <a:lnSpc>
                <a:spcPct val="120000"/>
              </a:lnSpc>
            </a:pPr>
            <a:r>
              <a:rPr lang="en-US" sz="2400" dirty="0" smtClean="0">
                <a:latin typeface="Cambria Math" pitchFamily="18" charset="0"/>
                <a:ea typeface="Cambria Math" pitchFamily="18" charset="0"/>
              </a:rPr>
              <a:t>In </a:t>
            </a:r>
            <a:r>
              <a:rPr lang="en-US" sz="2400" dirty="0" smtClean="0">
                <a:latin typeface="Cambria Math" pitchFamily="18" charset="0"/>
                <a:ea typeface="Cambria Math" pitchFamily="18" charset="0"/>
              </a:rPr>
              <a:t>2019, </a:t>
            </a:r>
            <a:r>
              <a:rPr lang="en-US" sz="2400" dirty="0">
                <a:latin typeface="Cambria Math" pitchFamily="18" charset="0"/>
                <a:ea typeface="Cambria Math" pitchFamily="18" charset="0"/>
              </a:rPr>
              <a:t>there were 80,000 cyber attacks </a:t>
            </a:r>
            <a:r>
              <a:rPr lang="en-US" sz="2400" dirty="0" smtClean="0">
                <a:latin typeface="Cambria Math" pitchFamily="18" charset="0"/>
                <a:ea typeface="Cambria Math" pitchFamily="18" charset="0"/>
              </a:rPr>
              <a:t>per </a:t>
            </a:r>
            <a:r>
              <a:rPr lang="en-US" sz="2400" dirty="0" smtClean="0">
                <a:latin typeface="Cambria Math" pitchFamily="18" charset="0"/>
                <a:ea typeface="Cambria Math" pitchFamily="18" charset="0"/>
              </a:rPr>
              <a:t>day</a:t>
            </a:r>
          </a:p>
          <a:p>
            <a:pPr algn="just">
              <a:lnSpc>
                <a:spcPct val="120000"/>
              </a:lnSpc>
            </a:pPr>
            <a:r>
              <a:rPr lang="en-US" sz="2400" dirty="0" smtClean="0">
                <a:latin typeface="Cambria Math" pitchFamily="18" charset="0"/>
                <a:ea typeface="Cambria Math" pitchFamily="18" charset="0"/>
              </a:rPr>
              <a:t>41</a:t>
            </a:r>
            <a:r>
              <a:rPr lang="en-US" sz="2400" dirty="0">
                <a:latin typeface="Cambria Math" pitchFamily="18" charset="0"/>
                <a:ea typeface="Cambria Math" pitchFamily="18" charset="0"/>
              </a:rPr>
              <a:t>% of companies have over 1,000 sensitive files including credit card numbers and health records left unprotected</a:t>
            </a:r>
          </a:p>
          <a:p>
            <a:pPr algn="just">
              <a:lnSpc>
                <a:spcPct val="120000"/>
              </a:lnSpc>
            </a:pPr>
            <a:r>
              <a:rPr lang="en-US" sz="2400" dirty="0">
                <a:latin typeface="Cambria Math" pitchFamily="18" charset="0"/>
                <a:ea typeface="Cambria Math" pitchFamily="18" charset="0"/>
              </a:rPr>
              <a:t>Ransomware attacks are growing more than 350% </a:t>
            </a:r>
            <a:r>
              <a:rPr lang="en-US" sz="2400" dirty="0" smtClean="0">
                <a:latin typeface="Cambria Math" pitchFamily="18" charset="0"/>
                <a:ea typeface="Cambria Math" pitchFamily="18" charset="0"/>
              </a:rPr>
              <a:t>annually</a:t>
            </a:r>
          </a:p>
          <a:p>
            <a:pPr algn="just">
              <a:lnSpc>
                <a:spcPct val="120000"/>
              </a:lnSpc>
            </a:pPr>
            <a:r>
              <a:rPr lang="en-US" sz="2400" dirty="0">
                <a:latin typeface="Cambria Math" pitchFamily="18" charset="0"/>
                <a:ea typeface="Cambria Math" pitchFamily="18" charset="0"/>
              </a:rPr>
              <a:t>India has faced a rise of 7.9% in data breaches since 2017. </a:t>
            </a:r>
            <a:endParaRPr lang="en-US" sz="2400" dirty="0">
              <a:latin typeface="Cambria Math" pitchFamily="18" charset="0"/>
              <a:ea typeface="Cambria Math" pitchFamily="18" charset="0"/>
            </a:endParaRPr>
          </a:p>
          <a:p>
            <a:pPr algn="just">
              <a:lnSpc>
                <a:spcPct val="120000"/>
              </a:lnSpc>
            </a:pPr>
            <a:r>
              <a:rPr lang="en-US" sz="2400" dirty="0">
                <a:latin typeface="Cambria Math" pitchFamily="18" charset="0"/>
                <a:ea typeface="Cambria Math" pitchFamily="18" charset="0"/>
              </a:rPr>
              <a:t>Cyber criminals will steal an estimated 33 billion records in </a:t>
            </a:r>
            <a:r>
              <a:rPr lang="en-US" sz="2400" dirty="0" smtClean="0">
                <a:latin typeface="Cambria Math" pitchFamily="18" charset="0"/>
                <a:ea typeface="Cambria Math" pitchFamily="18" charset="0"/>
              </a:rPr>
              <a:t>2023</a:t>
            </a:r>
            <a:endParaRPr lang="en-US" sz="2400" dirty="0" smtClean="0">
              <a:latin typeface="Cambria Math" pitchFamily="18" charset="0"/>
              <a:ea typeface="Cambria Math" pitchFamily="18" charset="0"/>
            </a:endParaRP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110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9" y="563918"/>
            <a:ext cx="3413515" cy="5978614"/>
            <a:chOff x="8227339" y="803186"/>
            <a:chExt cx="3450001"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227339" y="804101"/>
              <a:ext cx="316627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AED47C60-D598-4A5C-BC8D-F944BD7FECA8}"/>
              </a:ext>
            </a:extLst>
          </p:cNvPr>
          <p:cNvSpPr>
            <a:spLocks noGrp="1"/>
          </p:cNvSpPr>
          <p:nvPr>
            <p:ph type="title"/>
          </p:nvPr>
        </p:nvSpPr>
        <p:spPr>
          <a:xfrm>
            <a:off x="810438" y="831567"/>
            <a:ext cx="3137446" cy="4624603"/>
          </a:xfrm>
        </p:spPr>
        <p:txBody>
          <a:bodyPr>
            <a:normAutofit/>
          </a:bodyPr>
          <a:lstStyle/>
          <a:p>
            <a:pPr algn="ctr"/>
            <a:r>
              <a:rPr lang="en-US" sz="4000" b="1" dirty="0">
                <a:solidFill>
                  <a:srgbClr val="FFFFFF"/>
                </a:solidFill>
              </a:rPr>
              <a:t>Value proposition/ Solution planned by the team</a:t>
            </a:r>
          </a:p>
        </p:txBody>
      </p:sp>
      <p:sp>
        <p:nvSpPr>
          <p:cNvPr id="3" name="Content Placeholder 2">
            <a:extLst>
              <a:ext uri="{FF2B5EF4-FFF2-40B4-BE49-F238E27FC236}">
                <a16:creationId xmlns="" xmlns:a16="http://schemas.microsoft.com/office/drawing/2014/main" id="{2508D825-0C10-45FD-A4A1-28CC6EEDCEDA}"/>
              </a:ext>
            </a:extLst>
          </p:cNvPr>
          <p:cNvSpPr>
            <a:spLocks noGrp="1"/>
          </p:cNvSpPr>
          <p:nvPr>
            <p:ph idx="1"/>
          </p:nvPr>
        </p:nvSpPr>
        <p:spPr>
          <a:xfrm>
            <a:off x="4368800" y="885651"/>
            <a:ext cx="7135129" cy="4616849"/>
          </a:xfrm>
        </p:spPr>
        <p:txBody>
          <a:bodyPr anchor="ctr">
            <a:normAutofit/>
          </a:bodyPr>
          <a:lstStyle/>
          <a:p>
            <a:pPr marL="0" indent="0" algn="just">
              <a:buNone/>
            </a:pPr>
            <a:r>
              <a:rPr lang="en-US" dirty="0">
                <a:latin typeface="Cambria Math" pitchFamily="18" charset="0"/>
                <a:ea typeface="Cambria Math" pitchFamily="18" charset="0"/>
              </a:rPr>
              <a:t>Information gathered from this study can be passed onto such organizations which will help them have an in-depth understanding of how network intrusions and fraudulent transactions work and effect formidable detection and prevention systems.</a:t>
            </a: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42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70" y="563918"/>
            <a:ext cx="3399002" cy="5978614"/>
            <a:chOff x="8242007" y="803186"/>
            <a:chExt cx="3435333" cy="5978614"/>
          </a:xfrm>
        </p:grpSpPr>
        <p:sp>
          <p:nvSpPr>
            <p:cNvPr id="5"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242007" y="804101"/>
              <a:ext cx="315160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Title 1">
            <a:extLst>
              <a:ext uri="{FF2B5EF4-FFF2-40B4-BE49-F238E27FC236}">
                <a16:creationId xmlns="" xmlns:a16="http://schemas.microsoft.com/office/drawing/2014/main" id="{AED47C60-D598-4A5C-BC8D-F944BD7FECA8}"/>
              </a:ext>
            </a:extLst>
          </p:cNvPr>
          <p:cNvSpPr>
            <a:spLocks noGrp="1"/>
          </p:cNvSpPr>
          <p:nvPr>
            <p:ph type="title"/>
          </p:nvPr>
        </p:nvSpPr>
        <p:spPr>
          <a:xfrm>
            <a:off x="815098" y="831567"/>
            <a:ext cx="3118274" cy="4624603"/>
          </a:xfrm>
        </p:spPr>
        <p:txBody>
          <a:bodyPr>
            <a:normAutofit/>
          </a:bodyPr>
          <a:lstStyle/>
          <a:p>
            <a:pPr algn="ctr"/>
            <a:r>
              <a:rPr lang="en-US" sz="4000" b="1" dirty="0" smtClean="0">
                <a:solidFill>
                  <a:srgbClr val="FFFFFF"/>
                </a:solidFill>
              </a:rPr>
              <a:t>Dataset</a:t>
            </a:r>
            <a:br>
              <a:rPr lang="en-US" sz="4000" b="1" dirty="0" smtClean="0">
                <a:solidFill>
                  <a:srgbClr val="FFFFFF"/>
                </a:solidFill>
              </a:rPr>
            </a:br>
            <a:r>
              <a:rPr lang="en-US" sz="4000" b="1" dirty="0" smtClean="0">
                <a:solidFill>
                  <a:srgbClr val="FFFFFF"/>
                </a:solidFill>
              </a:rPr>
              <a:t>Description</a:t>
            </a:r>
            <a:endParaRPr lang="en-US" sz="4000" b="1" dirty="0">
              <a:solidFill>
                <a:srgbClr val="FFFFFF"/>
              </a:solidFill>
            </a:endParaRPr>
          </a:p>
        </p:txBody>
      </p:sp>
      <p:sp>
        <p:nvSpPr>
          <p:cNvPr id="9" name="Content Placeholder 2">
            <a:extLst>
              <a:ext uri="{FF2B5EF4-FFF2-40B4-BE49-F238E27FC236}">
                <a16:creationId xmlns="" xmlns:a16="http://schemas.microsoft.com/office/drawing/2014/main" id="{2508D825-0C10-45FD-A4A1-28CC6EEDCEDA}"/>
              </a:ext>
            </a:extLst>
          </p:cNvPr>
          <p:cNvSpPr>
            <a:spLocks noGrp="1"/>
          </p:cNvSpPr>
          <p:nvPr>
            <p:ph idx="1"/>
          </p:nvPr>
        </p:nvSpPr>
        <p:spPr>
          <a:xfrm>
            <a:off x="4310743" y="564833"/>
            <a:ext cx="7315200" cy="2089777"/>
          </a:xfrm>
        </p:spPr>
        <p:txBody>
          <a:bodyPr anchor="ctr">
            <a:normAutofit fontScale="92500" lnSpcReduction="10000"/>
          </a:bodyPr>
          <a:lstStyle/>
          <a:p>
            <a:pPr marL="0" indent="0" algn="just">
              <a:buNone/>
            </a:pPr>
            <a:r>
              <a:rPr lang="en-US" dirty="0" smtClean="0">
                <a:latin typeface="Cambria Math" pitchFamily="18" charset="0"/>
                <a:ea typeface="Cambria Math" pitchFamily="18" charset="0"/>
              </a:rPr>
              <a:t>  </a:t>
            </a:r>
            <a:r>
              <a:rPr lang="en-US" sz="2400" dirty="0" smtClean="0">
                <a:latin typeface="Cambria Math" pitchFamily="18" charset="0"/>
                <a:ea typeface="Cambria Math" pitchFamily="18" charset="0"/>
              </a:rPr>
              <a:t>Dataset consists of:</a:t>
            </a:r>
          </a:p>
          <a:p>
            <a:pPr algn="just"/>
            <a:r>
              <a:rPr lang="en-US" sz="2400" dirty="0" smtClean="0">
                <a:latin typeface="Cambria Math" pitchFamily="18" charset="0"/>
                <a:ea typeface="Cambria Math" pitchFamily="18" charset="0"/>
              </a:rPr>
              <a:t>37 </a:t>
            </a:r>
            <a:r>
              <a:rPr lang="en-US" sz="2400" dirty="0">
                <a:latin typeface="Cambria Math" pitchFamily="18" charset="0"/>
                <a:ea typeface="Cambria Math" pitchFamily="18" charset="0"/>
              </a:rPr>
              <a:t>numerical </a:t>
            </a:r>
            <a:r>
              <a:rPr lang="en-US" sz="2400" dirty="0" smtClean="0">
                <a:latin typeface="Cambria Math" pitchFamily="18" charset="0"/>
                <a:ea typeface="Cambria Math" pitchFamily="18" charset="0"/>
              </a:rPr>
              <a:t>features</a:t>
            </a:r>
            <a:endParaRPr lang="en-US" sz="2400" dirty="0">
              <a:latin typeface="Cambria Math" pitchFamily="18" charset="0"/>
              <a:ea typeface="Cambria Math" pitchFamily="18" charset="0"/>
            </a:endParaRPr>
          </a:p>
          <a:p>
            <a:pPr algn="just"/>
            <a:r>
              <a:rPr lang="en-US" sz="2400" dirty="0" smtClean="0">
                <a:latin typeface="Cambria Math" pitchFamily="18" charset="0"/>
                <a:ea typeface="Cambria Math" pitchFamily="18" charset="0"/>
              </a:rPr>
              <a:t>5 categorical features</a:t>
            </a:r>
          </a:p>
          <a:p>
            <a:pPr algn="just"/>
            <a:r>
              <a:rPr lang="en-US" sz="2400" dirty="0" smtClean="0">
                <a:latin typeface="Cambria Math" pitchFamily="18" charset="0"/>
                <a:ea typeface="Cambria Math" pitchFamily="18" charset="0"/>
              </a:rPr>
              <a:t>Number of records : 175,341</a:t>
            </a:r>
          </a:p>
          <a:p>
            <a:pPr algn="just"/>
            <a:r>
              <a:rPr lang="en-US" sz="2400" dirty="0" smtClean="0">
                <a:latin typeface="Cambria Math" pitchFamily="18" charset="0"/>
                <a:ea typeface="Cambria Math" pitchFamily="18" charset="0"/>
              </a:rPr>
              <a:t>2 target variables namely ‘label’ and ‘attack category</a:t>
            </a:r>
            <a:r>
              <a:rPr lang="en-US" sz="2400" dirty="0" smtClean="0">
                <a:latin typeface="Cambria Math" pitchFamily="18" charset="0"/>
                <a:ea typeface="Cambria Math" pitchFamily="18" charset="0"/>
              </a:rPr>
              <a:t>’</a:t>
            </a:r>
            <a:endParaRPr lang="en-US" sz="2400" dirty="0">
              <a:latin typeface="Cambria Math" pitchFamily="18" charset="0"/>
              <a:ea typeface="Cambria Math" pitchFamily="18" charset="0"/>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983" t="16900" r="26793" b="16035"/>
          <a:stretch/>
        </p:blipFill>
        <p:spPr>
          <a:xfrm>
            <a:off x="4151087" y="2891972"/>
            <a:ext cx="3020778" cy="3087914"/>
          </a:xfrm>
          <a:prstGeom prst="rect">
            <a:avLst/>
          </a:prstGeom>
        </p:spPr>
      </p:pic>
      <p:pic>
        <p:nvPicPr>
          <p:cNvPr id="11" name="Picture 3" descr="C:\Users\91836\Downloads\attack 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978" y="2891972"/>
            <a:ext cx="4770675" cy="319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07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7F01B02-A1A1-4FDB-8299-D109131C869E}"/>
              </a:ext>
            </a:extLst>
          </p:cNvPr>
          <p:cNvSpPr>
            <a:spLocks noGrp="1"/>
          </p:cNvSpPr>
          <p:nvPr>
            <p:ph type="title"/>
          </p:nvPr>
        </p:nvSpPr>
        <p:spPr>
          <a:xfrm>
            <a:off x="1098468" y="885651"/>
            <a:ext cx="3229803" cy="4624603"/>
          </a:xfrm>
        </p:spPr>
        <p:txBody>
          <a:bodyPr>
            <a:normAutofit/>
          </a:bodyPr>
          <a:lstStyle/>
          <a:p>
            <a:pPr algn="ctr"/>
            <a:r>
              <a:rPr lang="en-US" dirty="0">
                <a:solidFill>
                  <a:srgbClr val="FFFFFF"/>
                </a:solidFill>
              </a:rPr>
              <a:t>Exploratory </a:t>
            </a:r>
            <a:r>
              <a:rPr lang="en-US" dirty="0" smtClean="0">
                <a:solidFill>
                  <a:srgbClr val="FFFFFF"/>
                </a:solidFill>
              </a:rPr>
              <a:t> Data </a:t>
            </a:r>
            <a:br>
              <a:rPr lang="en-US" dirty="0" smtClean="0">
                <a:solidFill>
                  <a:srgbClr val="FFFFFF"/>
                </a:solidFill>
              </a:rPr>
            </a:br>
            <a:r>
              <a:rPr lang="en-US" dirty="0" smtClean="0">
                <a:solidFill>
                  <a:srgbClr val="FFFFFF"/>
                </a:solidFill>
              </a:rPr>
              <a:t>Analysis</a:t>
            </a:r>
            <a:endParaRPr lang="en-US" dirty="0">
              <a:solidFill>
                <a:srgbClr val="FFFFFF"/>
              </a:solidFill>
            </a:endParaRPr>
          </a:p>
        </p:txBody>
      </p:sp>
      <p:sp>
        <p:nvSpPr>
          <p:cNvPr id="20" name="Content Placeholder 2">
            <a:extLst>
              <a:ext uri="{FF2B5EF4-FFF2-40B4-BE49-F238E27FC236}">
                <a16:creationId xmlns="" xmlns:a16="http://schemas.microsoft.com/office/drawing/2014/main" id="{C0C2C143-A8C4-4CB5-90A0-647C02F43601}"/>
              </a:ext>
            </a:extLst>
          </p:cNvPr>
          <p:cNvSpPr>
            <a:spLocks noGrp="1"/>
          </p:cNvSpPr>
          <p:nvPr>
            <p:ph idx="1"/>
          </p:nvPr>
        </p:nvSpPr>
        <p:spPr>
          <a:xfrm>
            <a:off x="4426857" y="831567"/>
            <a:ext cx="7028944" cy="4905857"/>
          </a:xfrm>
        </p:spPr>
        <p:txBody>
          <a:bodyPr anchor="ctr">
            <a:normAutofit/>
          </a:bodyPr>
          <a:lstStyle/>
          <a:p>
            <a:pPr algn="just"/>
            <a:endParaRPr lang="en-US" sz="2200" dirty="0" smtClean="0"/>
          </a:p>
          <a:p>
            <a:pPr algn="just"/>
            <a:endParaRPr lang="en-US" sz="1600" dirty="0"/>
          </a:p>
        </p:txBody>
      </p:sp>
      <p:pic>
        <p:nvPicPr>
          <p:cNvPr id="14"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52983"/>
            <a:ext cx="1788727" cy="42147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7" y="563918"/>
            <a:ext cx="3384489" cy="5978614"/>
            <a:chOff x="8256676" y="803186"/>
            <a:chExt cx="3420664" cy="5978614"/>
          </a:xfrm>
        </p:grpSpPr>
        <p:sp>
          <p:nvSpPr>
            <p:cNvPr id="16"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256676" y="804101"/>
              <a:ext cx="313694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Title 1">
            <a:extLst>
              <a:ext uri="{FF2B5EF4-FFF2-40B4-BE49-F238E27FC236}">
                <a16:creationId xmlns="" xmlns:a16="http://schemas.microsoft.com/office/drawing/2014/main" id="{AED47C60-D598-4A5C-BC8D-F944BD7FECA8}"/>
              </a:ext>
            </a:extLst>
          </p:cNvPr>
          <p:cNvSpPr txBox="1">
            <a:spLocks/>
          </p:cNvSpPr>
          <p:nvPr/>
        </p:nvSpPr>
        <p:spPr>
          <a:xfrm>
            <a:off x="815090" y="878354"/>
            <a:ext cx="3103766" cy="46246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FFFFFF"/>
                </a:solidFill>
              </a:rPr>
              <a:t>Exploratory</a:t>
            </a:r>
          </a:p>
          <a:p>
            <a:pPr algn="ctr"/>
            <a:r>
              <a:rPr lang="en-US" sz="4000" b="1" dirty="0" smtClean="0">
                <a:solidFill>
                  <a:srgbClr val="FFFFFF"/>
                </a:solidFill>
              </a:rPr>
              <a:t>Data</a:t>
            </a:r>
          </a:p>
          <a:p>
            <a:pPr algn="ctr"/>
            <a:r>
              <a:rPr lang="en-US" sz="4000" b="1" dirty="0" smtClean="0">
                <a:solidFill>
                  <a:srgbClr val="FFFFFF"/>
                </a:solidFill>
              </a:rPr>
              <a:t>Analysis</a:t>
            </a:r>
            <a:endParaRPr lang="en-US" sz="4000" b="1" dirty="0">
              <a:solidFill>
                <a:srgbClr val="FFFFFF"/>
              </a:solidFill>
            </a:endParaRPr>
          </a:p>
        </p:txBody>
      </p:sp>
      <p:pic>
        <p:nvPicPr>
          <p:cNvPr id="1026" name="Picture 2" descr="C:\Users\91836\Documents\Python notebooks\DS\Projects\Capstone project\proto.png"/>
          <p:cNvPicPr>
            <a:picLocks noChangeAspect="1" noChangeArrowheads="1"/>
          </p:cNvPicPr>
          <p:nvPr/>
        </p:nvPicPr>
        <p:blipFill rotWithShape="1">
          <a:blip r:embed="rId3">
            <a:extLst>
              <a:ext uri="{28A0092B-C50C-407E-A947-70E740481C1C}">
                <a14:useLocalDpi xmlns:a14="http://schemas.microsoft.com/office/drawing/2010/main" val="0"/>
              </a:ext>
            </a:extLst>
          </a:blip>
          <a:srcRect l="27895" t="4569" r="20542" b="20041"/>
          <a:stretch/>
        </p:blipFill>
        <p:spPr bwMode="auto">
          <a:xfrm>
            <a:off x="4023104" y="574458"/>
            <a:ext cx="2697010" cy="261619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91836\Documents\Python notebooks\DS\Projects\Capstone project\state.png"/>
          <p:cNvPicPr>
            <a:picLocks noChangeAspect="1" noChangeArrowheads="1"/>
          </p:cNvPicPr>
          <p:nvPr/>
        </p:nvPicPr>
        <p:blipFill rotWithShape="1">
          <a:blip r:embed="rId4">
            <a:extLst>
              <a:ext uri="{28A0092B-C50C-407E-A947-70E740481C1C}">
                <a14:useLocalDpi xmlns:a14="http://schemas.microsoft.com/office/drawing/2010/main" val="0"/>
              </a:ext>
            </a:extLst>
          </a:blip>
          <a:srcRect l="29827" t="4752" r="18082" b="16597"/>
          <a:stretch/>
        </p:blipFill>
        <p:spPr bwMode="auto">
          <a:xfrm>
            <a:off x="9405256" y="563916"/>
            <a:ext cx="2645573" cy="26267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91836\Documents\Python notebooks\DS\Projects\Capstone project\SERVICE.png"/>
          <p:cNvPicPr>
            <a:picLocks noChangeAspect="1" noChangeArrowheads="1"/>
          </p:cNvPicPr>
          <p:nvPr/>
        </p:nvPicPr>
        <p:blipFill rotWithShape="1">
          <a:blip r:embed="rId5">
            <a:extLst>
              <a:ext uri="{28A0092B-C50C-407E-A947-70E740481C1C}">
                <a14:useLocalDpi xmlns:a14="http://schemas.microsoft.com/office/drawing/2010/main" val="0"/>
              </a:ext>
            </a:extLst>
          </a:blip>
          <a:srcRect l="30696" t="3710" r="19669" b="18253"/>
          <a:stretch/>
        </p:blipFill>
        <p:spPr bwMode="auto">
          <a:xfrm>
            <a:off x="6720115" y="574458"/>
            <a:ext cx="2685142" cy="262673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91836\Documents\Python notebooks\DS\Projects\Capstone project\pie.png"/>
          <p:cNvPicPr>
            <a:picLocks noChangeAspect="1" noChangeArrowheads="1"/>
          </p:cNvPicPr>
          <p:nvPr/>
        </p:nvPicPr>
        <p:blipFill rotWithShape="1">
          <a:blip r:embed="rId6">
            <a:extLst>
              <a:ext uri="{28A0092B-C50C-407E-A947-70E740481C1C}">
                <a14:useLocalDpi xmlns:a14="http://schemas.microsoft.com/office/drawing/2010/main" val="0"/>
              </a:ext>
            </a:extLst>
          </a:blip>
          <a:srcRect l="13847" t="6377" r="3195" b="18984"/>
          <a:stretch/>
        </p:blipFill>
        <p:spPr bwMode="auto">
          <a:xfrm>
            <a:off x="4023103" y="3687049"/>
            <a:ext cx="3683983" cy="2568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91836\Documents\Python notebooks\DS\Projects\Capstone project\pie ct.png"/>
          <p:cNvPicPr>
            <a:picLocks noChangeAspect="1" noChangeArrowheads="1"/>
          </p:cNvPicPr>
          <p:nvPr/>
        </p:nvPicPr>
        <p:blipFill rotWithShape="1">
          <a:blip r:embed="rId7">
            <a:extLst>
              <a:ext uri="{28A0092B-C50C-407E-A947-70E740481C1C}">
                <a14:useLocalDpi xmlns:a14="http://schemas.microsoft.com/office/drawing/2010/main" val="0"/>
              </a:ext>
            </a:extLst>
          </a:blip>
          <a:srcRect l="14172" t="6302" r="-489" b="17416"/>
          <a:stretch/>
        </p:blipFill>
        <p:spPr bwMode="auto">
          <a:xfrm>
            <a:off x="7939314" y="3687049"/>
            <a:ext cx="3947886" cy="267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66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9" y="563918"/>
            <a:ext cx="3253860" cy="5978614"/>
            <a:chOff x="8388701" y="803186"/>
            <a:chExt cx="3288639"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388701" y="804101"/>
              <a:ext cx="300491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53759CD9-40D5-4759-837B-1FFF706C8D0F}"/>
              </a:ext>
            </a:extLst>
          </p:cNvPr>
          <p:cNvSpPr>
            <a:spLocks noGrp="1"/>
          </p:cNvSpPr>
          <p:nvPr>
            <p:ph type="title"/>
          </p:nvPr>
        </p:nvSpPr>
        <p:spPr>
          <a:xfrm>
            <a:off x="853674" y="831567"/>
            <a:ext cx="2934555" cy="4624603"/>
          </a:xfrm>
        </p:spPr>
        <p:txBody>
          <a:bodyPr>
            <a:normAutofit/>
          </a:bodyPr>
          <a:lstStyle/>
          <a:p>
            <a:pPr algn="ctr"/>
            <a:r>
              <a:rPr lang="en-US" sz="4000" b="1" dirty="0" smtClean="0">
                <a:solidFill>
                  <a:srgbClr val="FFFFFF"/>
                </a:solidFill>
              </a:rPr>
              <a:t>Insights</a:t>
            </a:r>
            <a:endParaRPr lang="en-US" sz="4000" b="1" dirty="0">
              <a:solidFill>
                <a:srgbClr val="FFFFFF"/>
              </a:solidFill>
            </a:endParaRPr>
          </a:p>
        </p:txBody>
      </p:sp>
      <p:sp>
        <p:nvSpPr>
          <p:cNvPr id="3" name="Content Placeholder 2">
            <a:extLst>
              <a:ext uri="{FF2B5EF4-FFF2-40B4-BE49-F238E27FC236}">
                <a16:creationId xmlns="" xmlns:a16="http://schemas.microsoft.com/office/drawing/2014/main" id="{C0C2C143-A8C4-4CB5-90A0-647C02F43601}"/>
              </a:ext>
            </a:extLst>
          </p:cNvPr>
          <p:cNvSpPr>
            <a:spLocks noGrp="1"/>
          </p:cNvSpPr>
          <p:nvPr>
            <p:ph idx="1"/>
          </p:nvPr>
        </p:nvSpPr>
        <p:spPr>
          <a:xfrm>
            <a:off x="4122058" y="564833"/>
            <a:ext cx="7663542" cy="5251646"/>
          </a:xfrm>
        </p:spPr>
        <p:txBody>
          <a:bodyPr anchor="ctr">
            <a:normAutofit fontScale="92500" lnSpcReduction="10000"/>
          </a:bodyPr>
          <a:lstStyle/>
          <a:p>
            <a:pPr algn="just"/>
            <a:r>
              <a:rPr lang="en-US" sz="2200" dirty="0" smtClean="0">
                <a:latin typeface="Cambria Math" pitchFamily="18" charset="0"/>
                <a:ea typeface="Cambria Math" pitchFamily="18" charset="0"/>
              </a:rPr>
              <a:t>Almost </a:t>
            </a:r>
            <a:r>
              <a:rPr lang="en-US" sz="2200" dirty="0">
                <a:latin typeface="Cambria Math" pitchFamily="18" charset="0"/>
                <a:ea typeface="Cambria Math" pitchFamily="18" charset="0"/>
              </a:rPr>
              <a:t>all the numerical features are right </a:t>
            </a:r>
            <a:r>
              <a:rPr lang="en-US" sz="2200" dirty="0" smtClean="0">
                <a:latin typeface="Cambria Math" pitchFamily="18" charset="0"/>
                <a:ea typeface="Cambria Math" pitchFamily="18" charset="0"/>
              </a:rPr>
              <a:t>skewed</a:t>
            </a:r>
          </a:p>
          <a:p>
            <a:pPr algn="just"/>
            <a:r>
              <a:rPr lang="en-US" sz="2200" dirty="0">
                <a:latin typeface="Cambria Math" pitchFamily="18" charset="0"/>
                <a:ea typeface="Cambria Math" pitchFamily="18" charset="0"/>
              </a:rPr>
              <a:t>Most of the transactions are done without using any service i.e. </a:t>
            </a:r>
            <a:r>
              <a:rPr lang="en-US" sz="2200" dirty="0" smtClean="0">
                <a:latin typeface="Cambria Math" pitchFamily="18" charset="0"/>
                <a:ea typeface="Cambria Math" pitchFamily="18" charset="0"/>
              </a:rPr>
              <a:t>service=</a:t>
            </a:r>
            <a:r>
              <a:rPr lang="en-US" sz="2200" dirty="0" err="1" smtClean="0">
                <a:latin typeface="Cambria Math" pitchFamily="18" charset="0"/>
                <a:ea typeface="Cambria Math" pitchFamily="18" charset="0"/>
              </a:rPr>
              <a:t>Not_used</a:t>
            </a:r>
            <a:endParaRPr lang="en-US" sz="2200" dirty="0">
              <a:latin typeface="Cambria Math" pitchFamily="18" charset="0"/>
              <a:ea typeface="Cambria Math" pitchFamily="18" charset="0"/>
            </a:endParaRPr>
          </a:p>
          <a:p>
            <a:pPr algn="just"/>
            <a:r>
              <a:rPr lang="en-US" sz="2200" dirty="0">
                <a:latin typeface="Cambria Math" pitchFamily="18" charset="0"/>
                <a:ea typeface="Cambria Math" pitchFamily="18" charset="0"/>
              </a:rPr>
              <a:t>For trans depth of 3 and higher</a:t>
            </a:r>
            <a:r>
              <a:rPr lang="en-US" sz="2200" dirty="0" smtClean="0">
                <a:latin typeface="Cambria Math" pitchFamily="18" charset="0"/>
                <a:ea typeface="Cambria Math" pitchFamily="18" charset="0"/>
              </a:rPr>
              <a:t>, ther</a:t>
            </a:r>
            <a:r>
              <a:rPr lang="en-US" sz="2200" dirty="0" smtClean="0">
                <a:latin typeface="Cambria Math" pitchFamily="18" charset="0"/>
                <a:ea typeface="Cambria Math" pitchFamily="18" charset="0"/>
              </a:rPr>
              <a:t>e is no normal transaction</a:t>
            </a:r>
            <a:endParaRPr lang="en-US" sz="2200" dirty="0">
              <a:latin typeface="Cambria Math" pitchFamily="18" charset="0"/>
              <a:ea typeface="Cambria Math" pitchFamily="18" charset="0"/>
            </a:endParaRPr>
          </a:p>
          <a:p>
            <a:pPr algn="just"/>
            <a:r>
              <a:rPr lang="en-US" sz="2200" dirty="0">
                <a:latin typeface="Cambria Math" pitchFamily="18" charset="0"/>
                <a:ea typeface="Cambria Math" pitchFamily="18" charset="0"/>
              </a:rPr>
              <a:t>F</a:t>
            </a:r>
            <a:r>
              <a:rPr lang="en-US" sz="2200" dirty="0" smtClean="0">
                <a:latin typeface="Cambria Math" pitchFamily="18" charset="0"/>
                <a:ea typeface="Cambria Math" pitchFamily="18" charset="0"/>
              </a:rPr>
              <a:t>or </a:t>
            </a:r>
            <a:r>
              <a:rPr lang="en-US" sz="2200" dirty="0" err="1">
                <a:latin typeface="Cambria Math" pitchFamily="18" charset="0"/>
                <a:ea typeface="Cambria Math" pitchFamily="18" charset="0"/>
              </a:rPr>
              <a:t>dns</a:t>
            </a:r>
            <a:r>
              <a:rPr lang="en-US" sz="2200" dirty="0">
                <a:latin typeface="Cambria Math" pitchFamily="18" charset="0"/>
                <a:ea typeface="Cambria Math" pitchFamily="18" charset="0"/>
              </a:rPr>
              <a:t> service, almost 80% of the attacks are </a:t>
            </a:r>
            <a:r>
              <a:rPr lang="en-US" sz="2200" dirty="0" smtClean="0">
                <a:latin typeface="Cambria Math" pitchFamily="18" charset="0"/>
                <a:ea typeface="Cambria Math" pitchFamily="18" charset="0"/>
              </a:rPr>
              <a:t>‘Generic’</a:t>
            </a:r>
            <a:endParaRPr lang="en-US" sz="2200" dirty="0">
              <a:latin typeface="Cambria Math" pitchFamily="18" charset="0"/>
              <a:ea typeface="Cambria Math" pitchFamily="18" charset="0"/>
            </a:endParaRPr>
          </a:p>
          <a:p>
            <a:pPr algn="just"/>
            <a:r>
              <a:rPr lang="en-US" sz="2200" dirty="0" smtClean="0">
                <a:latin typeface="Cambria Math" pitchFamily="18" charset="0"/>
                <a:ea typeface="Cambria Math" pitchFamily="18" charset="0"/>
              </a:rPr>
              <a:t>HTTP service used with </a:t>
            </a:r>
            <a:r>
              <a:rPr lang="en-US" sz="2200" dirty="0" smtClean="0">
                <a:latin typeface="Cambria Math" pitchFamily="18" charset="0"/>
                <a:ea typeface="Cambria Math" pitchFamily="18" charset="0"/>
              </a:rPr>
              <a:t>TCP </a:t>
            </a:r>
            <a:r>
              <a:rPr lang="en-US" sz="2200" dirty="0">
                <a:latin typeface="Cambria Math" pitchFamily="18" charset="0"/>
                <a:ea typeface="Cambria Math" pitchFamily="18" charset="0"/>
              </a:rPr>
              <a:t>has high </a:t>
            </a:r>
            <a:r>
              <a:rPr lang="en-US" sz="2200" dirty="0" smtClean="0">
                <a:latin typeface="Cambria Math" pitchFamily="18" charset="0"/>
                <a:ea typeface="Cambria Math" pitchFamily="18" charset="0"/>
              </a:rPr>
              <a:t>number </a:t>
            </a:r>
            <a:r>
              <a:rPr lang="en-US" sz="2200" dirty="0">
                <a:latin typeface="Cambria Math" pitchFamily="18" charset="0"/>
                <a:ea typeface="Cambria Math" pitchFamily="18" charset="0"/>
              </a:rPr>
              <a:t>of attacks</a:t>
            </a:r>
          </a:p>
          <a:p>
            <a:pPr algn="just"/>
            <a:r>
              <a:rPr lang="en-US" sz="2200" dirty="0">
                <a:latin typeface="Cambria Math" pitchFamily="18" charset="0"/>
                <a:ea typeface="Cambria Math" pitchFamily="18" charset="0"/>
              </a:rPr>
              <a:t>DNS </a:t>
            </a:r>
            <a:r>
              <a:rPr lang="en-US" sz="2200" dirty="0" smtClean="0">
                <a:latin typeface="Cambria Math" pitchFamily="18" charset="0"/>
                <a:ea typeface="Cambria Math" pitchFamily="18" charset="0"/>
              </a:rPr>
              <a:t>service used with </a:t>
            </a:r>
            <a:r>
              <a:rPr lang="en-US" sz="2200" dirty="0">
                <a:latin typeface="Cambria Math" pitchFamily="18" charset="0"/>
                <a:ea typeface="Cambria Math" pitchFamily="18" charset="0"/>
              </a:rPr>
              <a:t>UDP has high </a:t>
            </a:r>
            <a:r>
              <a:rPr lang="en-US" sz="2200" dirty="0" smtClean="0">
                <a:latin typeface="Cambria Math" pitchFamily="18" charset="0"/>
                <a:ea typeface="Cambria Math" pitchFamily="18" charset="0"/>
              </a:rPr>
              <a:t>number </a:t>
            </a:r>
            <a:r>
              <a:rPr lang="en-US" sz="2200" dirty="0">
                <a:latin typeface="Cambria Math" pitchFamily="18" charset="0"/>
                <a:ea typeface="Cambria Math" pitchFamily="18" charset="0"/>
              </a:rPr>
              <a:t>of </a:t>
            </a:r>
            <a:r>
              <a:rPr lang="en-US" sz="2200" dirty="0" smtClean="0">
                <a:latin typeface="Cambria Math" pitchFamily="18" charset="0"/>
                <a:ea typeface="Cambria Math" pitchFamily="18" charset="0"/>
              </a:rPr>
              <a:t>attacks</a:t>
            </a:r>
            <a:endParaRPr lang="en-US" sz="2200" dirty="0">
              <a:latin typeface="Cambria Math" pitchFamily="18" charset="0"/>
              <a:ea typeface="Cambria Math" pitchFamily="18" charset="0"/>
            </a:endParaRPr>
          </a:p>
          <a:p>
            <a:pPr algn="just"/>
            <a:r>
              <a:rPr lang="en-US" sz="2200" dirty="0">
                <a:latin typeface="Cambria Math" pitchFamily="18" charset="0"/>
                <a:ea typeface="Cambria Math" pitchFamily="18" charset="0"/>
              </a:rPr>
              <a:t>On an average, very high value of destination bits per second(</a:t>
            </a:r>
            <a:r>
              <a:rPr lang="en-US" sz="2200" dirty="0" err="1">
                <a:latin typeface="Cambria Math" pitchFamily="18" charset="0"/>
                <a:ea typeface="Cambria Math" pitchFamily="18" charset="0"/>
              </a:rPr>
              <a:t>dload</a:t>
            </a:r>
            <a:r>
              <a:rPr lang="en-US" sz="2200" dirty="0">
                <a:latin typeface="Cambria Math" pitchFamily="18" charset="0"/>
                <a:ea typeface="Cambria Math" pitchFamily="18" charset="0"/>
              </a:rPr>
              <a:t>) means there is no attack whereas a very low value of destination bits per second means that there is presence of </a:t>
            </a:r>
            <a:r>
              <a:rPr lang="en-US" sz="2200" dirty="0" smtClean="0">
                <a:latin typeface="Cambria Math" pitchFamily="18" charset="0"/>
                <a:ea typeface="Cambria Math" pitchFamily="18" charset="0"/>
              </a:rPr>
              <a:t> </a:t>
            </a:r>
            <a:r>
              <a:rPr lang="en-US" sz="2200" dirty="0">
                <a:latin typeface="Cambria Math" pitchFamily="18" charset="0"/>
                <a:ea typeface="Cambria Math" pitchFamily="18" charset="0"/>
              </a:rPr>
              <a:t>cyber attack.</a:t>
            </a:r>
          </a:p>
          <a:p>
            <a:pPr algn="just"/>
            <a:r>
              <a:rPr lang="en-US" sz="2200" dirty="0">
                <a:latin typeface="Cambria Math" pitchFamily="18" charset="0"/>
                <a:ea typeface="Cambria Math" pitchFamily="18" charset="0"/>
              </a:rPr>
              <a:t>Mean </a:t>
            </a:r>
            <a:r>
              <a:rPr lang="en-US" sz="2200" dirty="0" smtClean="0">
                <a:latin typeface="Cambria Math" pitchFamily="18" charset="0"/>
                <a:ea typeface="Cambria Math" pitchFamily="18" charset="0"/>
              </a:rPr>
              <a:t>Destination </a:t>
            </a:r>
            <a:r>
              <a:rPr lang="en-US" sz="2200" dirty="0" smtClean="0">
                <a:latin typeface="Cambria Math" pitchFamily="18" charset="0"/>
                <a:ea typeface="Cambria Math" pitchFamily="18" charset="0"/>
              </a:rPr>
              <a:t>inter-packet </a:t>
            </a:r>
            <a:r>
              <a:rPr lang="en-US" sz="2200" dirty="0">
                <a:latin typeface="Cambria Math" pitchFamily="18" charset="0"/>
                <a:ea typeface="Cambria Math" pitchFamily="18" charset="0"/>
              </a:rPr>
              <a:t>arrival time is highest for '</a:t>
            </a:r>
            <a:r>
              <a:rPr lang="en-US" sz="2200" dirty="0" err="1">
                <a:latin typeface="Cambria Math" pitchFamily="18" charset="0"/>
                <a:ea typeface="Cambria Math" pitchFamily="18" charset="0"/>
              </a:rPr>
              <a:t>Fuzzer</a:t>
            </a:r>
            <a:r>
              <a:rPr lang="en-US" sz="2200" dirty="0">
                <a:latin typeface="Cambria Math" pitchFamily="18" charset="0"/>
                <a:ea typeface="Cambria Math" pitchFamily="18" charset="0"/>
              </a:rPr>
              <a:t>' whereas lowest for 'Generic'.</a:t>
            </a:r>
          </a:p>
          <a:p>
            <a:pPr algn="just"/>
            <a:r>
              <a:rPr lang="en-US" sz="2200" dirty="0">
                <a:latin typeface="Cambria Math" pitchFamily="18" charset="0"/>
                <a:ea typeface="Cambria Math" pitchFamily="18" charset="0"/>
              </a:rPr>
              <a:t>Mean Source and Destination jitter time is lowest for 'Generic</a:t>
            </a:r>
            <a:r>
              <a:rPr lang="en-US" sz="2200" dirty="0" smtClean="0">
                <a:latin typeface="Cambria Math" pitchFamily="18" charset="0"/>
                <a:ea typeface="Cambria Math" pitchFamily="18" charset="0"/>
              </a:rPr>
              <a:t>', </a:t>
            </a:r>
            <a:r>
              <a:rPr lang="en-US" sz="2200" dirty="0">
                <a:latin typeface="Cambria Math" pitchFamily="18" charset="0"/>
                <a:ea typeface="Cambria Math" pitchFamily="18" charset="0"/>
              </a:rPr>
              <a:t>followed by 'Backdoor</a:t>
            </a:r>
            <a:r>
              <a:rPr lang="en-US" sz="2200" dirty="0" smtClean="0">
                <a:latin typeface="Cambria Math" pitchFamily="18" charset="0"/>
                <a:ea typeface="Cambria Math" pitchFamily="18" charset="0"/>
              </a:rPr>
              <a:t>'.</a:t>
            </a:r>
            <a:endParaRPr lang="en-US" sz="1600" dirty="0" smtClean="0">
              <a:latin typeface="Cambria Math" pitchFamily="18" charset="0"/>
              <a:ea typeface="Cambria Math" pitchFamily="18" charset="0"/>
            </a:endParaRP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15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34369" y="563918"/>
            <a:ext cx="3558661" cy="5978614"/>
            <a:chOff x="8080642" y="803186"/>
            <a:chExt cx="3596698" cy="5978614"/>
          </a:xfrm>
        </p:grpSpPr>
        <p:sp>
          <p:nvSpPr>
            <p:cNvPr id="11" name="Freeform 6">
              <a:extLst>
                <a:ext uri="{FF2B5EF4-FFF2-40B4-BE49-F238E27FC236}">
                  <a16:creationId xmlns=""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8080642" y="804101"/>
              <a:ext cx="331296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4B38357A-8BC7-4DB6-9EC3-51BC796FC343}"/>
              </a:ext>
            </a:extLst>
          </p:cNvPr>
          <p:cNvSpPr>
            <a:spLocks noGrp="1"/>
          </p:cNvSpPr>
          <p:nvPr>
            <p:ph type="title"/>
          </p:nvPr>
        </p:nvSpPr>
        <p:spPr>
          <a:xfrm>
            <a:off x="931885" y="878354"/>
            <a:ext cx="2805875" cy="4624603"/>
          </a:xfrm>
        </p:spPr>
        <p:txBody>
          <a:bodyPr>
            <a:normAutofit/>
          </a:bodyPr>
          <a:lstStyle/>
          <a:p>
            <a:pPr algn="ctr"/>
            <a:r>
              <a:rPr lang="en-US" sz="4000" b="1" dirty="0">
                <a:solidFill>
                  <a:srgbClr val="FFFFFF"/>
                </a:solidFill>
              </a:rPr>
              <a:t>Presence of Outliers and their treatment </a:t>
            </a:r>
            <a:br>
              <a:rPr lang="en-US" sz="4000" b="1" dirty="0">
                <a:solidFill>
                  <a:srgbClr val="FFFFFF"/>
                </a:solidFill>
              </a:rPr>
            </a:br>
            <a:endParaRPr lang="en-US" sz="4000" b="1" dirty="0">
              <a:solidFill>
                <a:srgbClr val="FFFFFF"/>
              </a:solidFill>
            </a:endParaRPr>
          </a:p>
        </p:txBody>
      </p:sp>
      <p:sp>
        <p:nvSpPr>
          <p:cNvPr id="3" name="Content Placeholder 2">
            <a:extLst>
              <a:ext uri="{FF2B5EF4-FFF2-40B4-BE49-F238E27FC236}">
                <a16:creationId xmlns="" xmlns:a16="http://schemas.microsoft.com/office/drawing/2014/main" id="{D4AB77E7-8861-4873-B7A6-A6AEFD3A71CD}"/>
              </a:ext>
            </a:extLst>
          </p:cNvPr>
          <p:cNvSpPr>
            <a:spLocks noGrp="1"/>
          </p:cNvSpPr>
          <p:nvPr>
            <p:ph idx="1"/>
          </p:nvPr>
        </p:nvSpPr>
        <p:spPr>
          <a:xfrm>
            <a:off x="4528457" y="885651"/>
            <a:ext cx="6975471" cy="4616849"/>
          </a:xfrm>
        </p:spPr>
        <p:txBody>
          <a:bodyPr anchor="ctr">
            <a:normAutofit/>
          </a:bodyPr>
          <a:lstStyle/>
          <a:p>
            <a:pPr algn="just"/>
            <a:r>
              <a:rPr lang="en-US" sz="2400" dirty="0">
                <a:latin typeface="Cambria Math" pitchFamily="18" charset="0"/>
                <a:ea typeface="Cambria Math" pitchFamily="18" charset="0"/>
              </a:rPr>
              <a:t>From the distribution plot of numerical features, it can be seen that the features are right skewed and hence there are outliers present at the right or higher side of the data</a:t>
            </a:r>
          </a:p>
          <a:p>
            <a:pPr algn="just"/>
            <a:r>
              <a:rPr lang="en-US" sz="2400" dirty="0">
                <a:latin typeface="Cambria Math" pitchFamily="18" charset="0"/>
                <a:ea typeface="Cambria Math" pitchFamily="18" charset="0"/>
              </a:rPr>
              <a:t>Higher values have lower frequency</a:t>
            </a:r>
          </a:p>
          <a:p>
            <a:pPr algn="just"/>
            <a:r>
              <a:rPr lang="en-US" sz="2400" dirty="0">
                <a:latin typeface="Cambria Math" pitchFamily="18" charset="0"/>
                <a:ea typeface="Cambria Math" pitchFamily="18" charset="0"/>
              </a:rPr>
              <a:t>These outliers are a significant part of the data and help in understanding the patterns and making clusters and not a noise in the data</a:t>
            </a:r>
          </a:p>
          <a:p>
            <a:pPr algn="just"/>
            <a:r>
              <a:rPr lang="en-US" sz="2400" dirty="0">
                <a:latin typeface="Cambria Math" pitchFamily="18" charset="0"/>
                <a:ea typeface="Cambria Math" pitchFamily="18" charset="0"/>
              </a:rPr>
              <a:t>Therefore, these outliers are not treated and left as it is</a:t>
            </a:r>
          </a:p>
        </p:txBody>
      </p:sp>
      <p:pic>
        <p:nvPicPr>
          <p:cNvPr id="9" name="Picture 2" descr="Great Learning Expands to Europe, Asia Pacific, Africa and the Middle Ea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1537"/>
          <a:stretch/>
        </p:blipFill>
        <p:spPr bwMode="auto">
          <a:xfrm>
            <a:off x="10262102" y="143358"/>
            <a:ext cx="1788727" cy="4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10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886</TotalTime>
  <Words>793</Words>
  <Application>Microsoft Office PowerPoint</Application>
  <PresentationFormat>Custom</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Fraudulent Transaction Segmentation using Unsupervised Learning  Under the guidance of Mr. Ram Kumar  Alka Agarwal Kunaal Jha Nikhil Choudhary Tushar Jethani Vanshika Arora  Group 7</vt:lpstr>
      <vt:lpstr>Problem Statement </vt:lpstr>
      <vt:lpstr>Introduction to the domain</vt:lpstr>
      <vt:lpstr>Why is this  a major problem?</vt:lpstr>
      <vt:lpstr>Value proposition/ Solution planned by the team</vt:lpstr>
      <vt:lpstr>Dataset Description</vt:lpstr>
      <vt:lpstr>Exploratory  Data  Analysis</vt:lpstr>
      <vt:lpstr>Insights</vt:lpstr>
      <vt:lpstr>Presence of Outliers and their treatment  </vt:lpstr>
      <vt:lpstr>Statistical Significance of variables </vt:lpstr>
      <vt:lpstr>Algorithms Considered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Fraudulent Transaction Segmentation using Unsupervised Learning  Great Learning, Gurgaon   Under the guidance of Mr. Ram Kumar  -Alka Agarwal, Kunaal Jha, Nikhil Choudhary, Tushar Jethani, Vanshika Arora</dc:title>
  <dc:creator>Tushar Jethani</dc:creator>
  <cp:lastModifiedBy>Win</cp:lastModifiedBy>
  <cp:revision>45</cp:revision>
  <dcterms:created xsi:type="dcterms:W3CDTF">2020-09-25T06:06:21Z</dcterms:created>
  <dcterms:modified xsi:type="dcterms:W3CDTF">2020-09-29T20:33:35Z</dcterms:modified>
</cp:coreProperties>
</file>