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Economica"/>
      <p:regular r:id="rId16"/>
      <p:bold r:id="rId17"/>
      <p:italic r:id="rId18"/>
      <p:boldItalic r:id="rId19"/>
    </p:embeddedFont>
    <p:embeddedFont>
      <p:font typeface="Open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regular.fntdata"/><Relationship Id="rId11" Type="http://schemas.openxmlformats.org/officeDocument/2006/relationships/slide" Target="slides/slide6.xml"/><Relationship Id="rId22" Type="http://schemas.openxmlformats.org/officeDocument/2006/relationships/font" Target="fonts/OpenSans-italic.fntdata"/><Relationship Id="rId10" Type="http://schemas.openxmlformats.org/officeDocument/2006/relationships/slide" Target="slides/slide5.xml"/><Relationship Id="rId21" Type="http://schemas.openxmlformats.org/officeDocument/2006/relationships/font" Target="fonts/OpenSans-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OpenSans-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Economica-bold.fntdata"/><Relationship Id="rId16" Type="http://schemas.openxmlformats.org/officeDocument/2006/relationships/font" Target="fonts/Economica-regular.fntdata"/><Relationship Id="rId5" Type="http://schemas.openxmlformats.org/officeDocument/2006/relationships/notesMaster" Target="notesMasters/notesMaster1.xml"/><Relationship Id="rId19" Type="http://schemas.openxmlformats.org/officeDocument/2006/relationships/font" Target="fonts/Economica-boldItalic.fntdata"/><Relationship Id="rId6" Type="http://schemas.openxmlformats.org/officeDocument/2006/relationships/slide" Target="slides/slide1.xml"/><Relationship Id="rId18" Type="http://schemas.openxmlformats.org/officeDocument/2006/relationships/font" Target="fonts/Economica-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b1142cc1fb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b1142cc1fb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b1142cc1f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b1142cc1f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b1142cc1fb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b1142cc1fb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b1142cc1fb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b1142cc1fb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b1142cc1fb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b1142cc1fb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b1142cc1fb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b1142cc1fb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b1142cc1fb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b1142cc1fb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b1142cc1fb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b1142cc1fb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b1142cc1fb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b1142cc1fb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834655"/>
            <a:ext cx="3054600" cy="153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t>Project Presentation</a:t>
            </a:r>
            <a:endParaRPr b="1"/>
          </a:p>
        </p:txBody>
      </p:sp>
      <p:sp>
        <p:nvSpPr>
          <p:cNvPr id="63" name="Google Shape;63;p13"/>
          <p:cNvSpPr txBox="1"/>
          <p:nvPr>
            <p:ph idx="1" type="subTitle"/>
          </p:nvPr>
        </p:nvSpPr>
        <p:spPr>
          <a:xfrm>
            <a:off x="3044700" y="2524250"/>
            <a:ext cx="3054600" cy="98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Team Members:</a:t>
            </a:r>
            <a:endParaRPr b="1"/>
          </a:p>
          <a:p>
            <a:pPr indent="0" lvl="0" marL="0" rtl="0" algn="ctr">
              <a:spcBef>
                <a:spcPts val="0"/>
              </a:spcBef>
              <a:spcAft>
                <a:spcPts val="0"/>
              </a:spcAft>
              <a:buNone/>
            </a:pPr>
            <a:r>
              <a:rPr lang="en"/>
              <a:t>Nikhil Deenamsetty (ndeena2)</a:t>
            </a:r>
            <a:endParaRPr/>
          </a:p>
          <a:p>
            <a:pPr indent="0" lvl="0" marL="0" rtl="0" algn="ctr">
              <a:spcBef>
                <a:spcPts val="0"/>
              </a:spcBef>
              <a:spcAft>
                <a:spcPts val="0"/>
              </a:spcAft>
              <a:buNone/>
            </a:pPr>
            <a:r>
              <a:rPr lang="en"/>
              <a:t>Peter Wasala (pwasal3)</a:t>
            </a:r>
            <a:endParaRPr/>
          </a:p>
          <a:p>
            <a:pPr indent="0" lvl="0" marL="0" rtl="0" algn="ctr">
              <a:spcBef>
                <a:spcPts val="0"/>
              </a:spcBef>
              <a:spcAft>
                <a:spcPts val="0"/>
              </a:spcAft>
              <a:buNone/>
            </a:pPr>
            <a:r>
              <a:rPr lang="en"/>
              <a:t>Angela Jaw(ajaw2)</a:t>
            </a:r>
            <a:endParaRPr/>
          </a:p>
          <a:p>
            <a:pPr indent="0" lvl="0" marL="0" rtl="0" algn="ctr">
              <a:spcBef>
                <a:spcPts val="0"/>
              </a:spcBef>
              <a:spcAft>
                <a:spcPts val="0"/>
              </a:spcAft>
              <a:buNone/>
            </a:pPr>
            <a:r>
              <a:rPr lang="en"/>
              <a:t>Jiahua He (jiahuah2)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299925" y="1258400"/>
            <a:ext cx="8520600" cy="831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t>THANK YOU SO MUCH!</a:t>
            </a:r>
            <a:endParaRPr b="1"/>
          </a:p>
        </p:txBody>
      </p:sp>
      <p:sp>
        <p:nvSpPr>
          <p:cNvPr id="117" name="Google Shape;117;p22"/>
          <p:cNvSpPr txBox="1"/>
          <p:nvPr>
            <p:ph idx="1" type="body"/>
          </p:nvPr>
        </p:nvSpPr>
        <p:spPr>
          <a:xfrm>
            <a:off x="210200" y="4078950"/>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Step 1: Parsing Data</a:t>
            </a:r>
            <a:endParaRPr/>
          </a:p>
        </p:txBody>
      </p:sp>
      <p:sp>
        <p:nvSpPr>
          <p:cNvPr id="69" name="Google Shape;69;p1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For Time Series Prices data:</a:t>
            </a:r>
            <a:endParaRPr/>
          </a:p>
          <a:p>
            <a:pPr indent="-311150" lvl="0" marL="914400" rtl="0" algn="l">
              <a:spcBef>
                <a:spcPts val="0"/>
              </a:spcBef>
              <a:spcAft>
                <a:spcPts val="0"/>
              </a:spcAft>
              <a:buSzPts val="1300"/>
              <a:buChar char="●"/>
            </a:pPr>
            <a:r>
              <a:rPr lang="en" sz="1300">
                <a:highlight>
                  <a:srgbClr val="FFFFFF"/>
                </a:highlight>
              </a:rPr>
              <a:t>We converted the data that we found online into a CSV file which we read using pandas.</a:t>
            </a:r>
            <a:endParaRPr sz="1300">
              <a:highlight>
                <a:srgbClr val="FFFFFF"/>
              </a:highlight>
            </a:endParaRPr>
          </a:p>
          <a:p>
            <a:pPr indent="0" lvl="0" marL="914400" rtl="0" algn="l">
              <a:spcBef>
                <a:spcPts val="0"/>
              </a:spcBef>
              <a:spcAft>
                <a:spcPts val="0"/>
              </a:spcAft>
              <a:buNone/>
            </a:pPr>
            <a:r>
              <a:rPr lang="en" sz="1300">
                <a:highlight>
                  <a:srgbClr val="FFFFFF"/>
                </a:highlight>
              </a:rPr>
              <a:t>``</a:t>
            </a:r>
            <a:endParaRPr sz="1300">
              <a:highlight>
                <a:srgbClr val="FFFFFF"/>
              </a:highlight>
            </a:endParaRPr>
          </a:p>
          <a:p>
            <a:pPr indent="0" lvl="0" marL="914400" rtl="0" algn="l">
              <a:lnSpc>
                <a:spcPct val="135714"/>
              </a:lnSpc>
              <a:spcBef>
                <a:spcPts val="0"/>
              </a:spcBef>
              <a:spcAft>
                <a:spcPts val="0"/>
              </a:spcAft>
              <a:buNone/>
            </a:pPr>
            <a:r>
              <a:rPr lang="en" sz="1300">
                <a:highlight>
                  <a:srgbClr val="FFFFFF"/>
                </a:highlight>
              </a:rPr>
              <a:t>df </a:t>
            </a:r>
            <a:r>
              <a:rPr lang="en" sz="1300">
                <a:solidFill>
                  <a:srgbClr val="000000"/>
                </a:solidFill>
                <a:highlight>
                  <a:srgbClr val="FFFFFF"/>
                </a:highlight>
              </a:rPr>
              <a:t>= </a:t>
            </a:r>
            <a:r>
              <a:rPr lang="en" sz="1300">
                <a:highlight>
                  <a:srgbClr val="FFFFFF"/>
                </a:highlight>
              </a:rPr>
              <a:t>pd.read_csv(</a:t>
            </a:r>
            <a:r>
              <a:rPr lang="en" sz="1300">
                <a:solidFill>
                  <a:srgbClr val="CE9178"/>
                </a:solidFill>
                <a:highlight>
                  <a:srgbClr val="FFFFFF"/>
                </a:highlight>
              </a:rPr>
              <a:t>"timeSeriesPrices.csv"</a:t>
            </a:r>
            <a:r>
              <a:rPr lang="en" sz="1300">
                <a:highlight>
                  <a:srgbClr val="FFFFFF"/>
                </a:highlight>
              </a:rPr>
              <a:t>)</a:t>
            </a:r>
            <a:endParaRPr sz="1300">
              <a:highlight>
                <a:srgbClr val="FFFFFF"/>
              </a:highlight>
            </a:endParaRPr>
          </a:p>
          <a:p>
            <a:pPr indent="0" lvl="0" marL="914400" rtl="0" algn="l">
              <a:lnSpc>
                <a:spcPct val="135714"/>
              </a:lnSpc>
              <a:spcBef>
                <a:spcPts val="0"/>
              </a:spcBef>
              <a:spcAft>
                <a:spcPts val="0"/>
              </a:spcAft>
              <a:buNone/>
            </a:pPr>
            <a:r>
              <a:rPr lang="en" sz="1300">
                <a:solidFill>
                  <a:srgbClr val="000000"/>
                </a:solidFill>
                <a:highlight>
                  <a:srgbClr val="FFFFFF"/>
                </a:highlight>
              </a:rPr>
              <a:t>print</a:t>
            </a:r>
            <a:r>
              <a:rPr lang="en" sz="1300">
                <a:highlight>
                  <a:srgbClr val="FFFFFF"/>
                </a:highlight>
              </a:rPr>
              <a:t>(df)</a:t>
            </a:r>
            <a:endParaRPr sz="1300">
              <a:highlight>
                <a:srgbClr val="FFFFFF"/>
              </a:highlight>
            </a:endParaRPr>
          </a:p>
          <a:p>
            <a:pPr indent="0" lvl="0" marL="914400" rtl="0" algn="l">
              <a:lnSpc>
                <a:spcPct val="135714"/>
              </a:lnSpc>
              <a:spcBef>
                <a:spcPts val="0"/>
              </a:spcBef>
              <a:spcAft>
                <a:spcPts val="0"/>
              </a:spcAft>
              <a:buNone/>
            </a:pPr>
            <a:r>
              <a:rPr lang="en" sz="1300">
                <a:highlight>
                  <a:srgbClr val="FFFFFF"/>
                </a:highlight>
              </a:rPr>
              <a:t>``</a:t>
            </a:r>
            <a:endParaRPr sz="1300">
              <a:highlight>
                <a:srgbClr val="FFFFFF"/>
              </a:highlight>
            </a:endParaRPr>
          </a:p>
          <a:p>
            <a:pPr indent="-304800" lvl="0" marL="914400" rtl="0" algn="l">
              <a:spcBef>
                <a:spcPts val="0"/>
              </a:spcBef>
              <a:spcAft>
                <a:spcPts val="0"/>
              </a:spcAft>
              <a:buSzPts val="1200"/>
              <a:buChar char="●"/>
            </a:pPr>
            <a:r>
              <a:rPr lang="en" sz="1200"/>
              <a:t>Website link: </a:t>
            </a:r>
            <a:r>
              <a:rPr lang="en" sz="1200"/>
              <a:t>https://iemweb.biz.uiowa.edu/pricehistory/pricehistory_SelectContract.cfm?market_ID=29</a:t>
            </a:r>
            <a:endParaRPr sz="600">
              <a:highlight>
                <a:srgbClr val="FFFFFF"/>
              </a:highlight>
            </a:endParaRPr>
          </a:p>
          <a:p>
            <a:pPr indent="-342900" lvl="0" marL="457200" rtl="0" algn="l">
              <a:spcBef>
                <a:spcPts val="0"/>
              </a:spcBef>
              <a:spcAft>
                <a:spcPts val="0"/>
              </a:spcAft>
              <a:buSzPts val="1800"/>
              <a:buAutoNum type="arabicPeriod"/>
            </a:pPr>
            <a:r>
              <a:rPr lang="en">
                <a:highlight>
                  <a:srgbClr val="FFFFFF"/>
                </a:highlight>
              </a:rPr>
              <a:t>For the NYT_Corpus data:</a:t>
            </a:r>
            <a:endParaRPr>
              <a:highlight>
                <a:srgbClr val="FFFFFF"/>
              </a:highlight>
            </a:endParaRPr>
          </a:p>
          <a:p>
            <a:pPr indent="-311150" lvl="0" marL="914400" rtl="0" algn="l">
              <a:spcBef>
                <a:spcPts val="0"/>
              </a:spcBef>
              <a:spcAft>
                <a:spcPts val="0"/>
              </a:spcAft>
              <a:buSzPts val="1300"/>
              <a:buChar char="●"/>
            </a:pPr>
            <a:r>
              <a:rPr lang="en" sz="1300">
                <a:highlight>
                  <a:srgbClr val="FFFFFF"/>
                </a:highlight>
              </a:rPr>
              <a:t>we loop through all the folders in order to reach the XML files and search for all the paragraphs that include the words “Gore” and “Bush” and use that to filter out the non-relevant documents.</a:t>
            </a:r>
            <a:endParaRPr sz="1300">
              <a:highlight>
                <a:srgbClr val="FFFFFF"/>
              </a:highlight>
            </a:endParaRPr>
          </a:p>
          <a:p>
            <a:pPr indent="0" lvl="0" marL="0" rtl="0" algn="l">
              <a:spcBef>
                <a:spcPts val="0"/>
              </a:spcBef>
              <a:spcAft>
                <a:spcPts val="0"/>
              </a:spcAft>
              <a:buNone/>
            </a:pPr>
            <a:r>
              <a:t/>
            </a:r>
            <a:endParaRPr>
              <a:highlight>
                <a:srgbClr val="FFFFFF"/>
              </a:highlight>
            </a:endParaRPr>
          </a:p>
          <a:p>
            <a:pPr indent="-342900" lvl="0" marL="457200" rtl="0" algn="l">
              <a:spcBef>
                <a:spcPts val="0"/>
              </a:spcBef>
              <a:spcAft>
                <a:spcPts val="0"/>
              </a:spcAft>
              <a:buSzPts val="1800"/>
              <a:buAutoNum type="arabicPeriod"/>
            </a:pPr>
            <a:r>
              <a:rPr lang="en">
                <a:highlight>
                  <a:srgbClr val="FFFFFF"/>
                </a:highlight>
              </a:rPr>
              <a:t>Libraries used: os, tarfile, pandas, xml.etree. </a:t>
            </a:r>
            <a:endParaRPr>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Step 2: Applying Latent Dirichlet Analysis </a:t>
            </a:r>
            <a:endParaRPr/>
          </a:p>
        </p:txBody>
      </p:sp>
      <p:sp>
        <p:nvSpPr>
          <p:cNvPr id="75" name="Google Shape;75;p1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highlight>
                  <a:srgbClr val="FFFFFF"/>
                </a:highlight>
              </a:rPr>
              <a:t>We get the topics by applying the topic modeling method (Latent Dirichlet Analysis) to the set of documents with time stamps, let’s call this set D. </a:t>
            </a:r>
            <a:endParaRPr>
              <a:highlight>
                <a:srgbClr val="FFFFFF"/>
              </a:highlight>
            </a:endParaRPr>
          </a:p>
          <a:p>
            <a:pPr indent="0" lvl="0" marL="457200" rtl="0" algn="l">
              <a:spcBef>
                <a:spcPts val="0"/>
              </a:spcBef>
              <a:spcAft>
                <a:spcPts val="0"/>
              </a:spcAft>
              <a:buNone/>
            </a:pPr>
            <a:r>
              <a:t/>
            </a:r>
            <a:endParaRPr>
              <a:highlight>
                <a:srgbClr val="FFFFFF"/>
              </a:highlight>
            </a:endParaRPr>
          </a:p>
          <a:p>
            <a:pPr indent="0" lvl="0" marL="457200" rtl="0" algn="l">
              <a:spcBef>
                <a:spcPts val="0"/>
              </a:spcBef>
              <a:spcAft>
                <a:spcPts val="0"/>
              </a:spcAft>
              <a:buNone/>
            </a:pPr>
            <a:r>
              <a:rPr lang="en">
                <a:highlight>
                  <a:srgbClr val="FFFFFF"/>
                </a:highlight>
              </a:rPr>
              <a:t>**</a:t>
            </a:r>
            <a:r>
              <a:rPr lang="en">
                <a:highlight>
                  <a:srgbClr val="FFFFFF"/>
                </a:highlight>
              </a:rPr>
              <a:t>The original experiment used PLSA, but according to lecture, PLSA and LDA perform the same. </a:t>
            </a:r>
            <a:r>
              <a:rPr lang="en">
                <a:highlight>
                  <a:srgbClr val="FFFFFF"/>
                </a:highlight>
              </a:rPr>
              <a:t>We wanted to use LDA since the gensim library has an LDA function, and our PLSA implementations take a very long time and are possibly incorrect.**</a:t>
            </a:r>
            <a:endParaRPr>
              <a:highlight>
                <a:srgbClr val="FFFFFF"/>
              </a:highlight>
            </a:endParaRPr>
          </a:p>
          <a:p>
            <a:pPr indent="0" lvl="0" marL="457200" rtl="0" algn="l">
              <a:spcBef>
                <a:spcPts val="0"/>
              </a:spcBef>
              <a:spcAft>
                <a:spcPts val="0"/>
              </a:spcAft>
              <a:buNone/>
            </a:pPr>
            <a:r>
              <a:t/>
            </a:r>
            <a:endParaRPr sz="1200">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Step 3: </a:t>
            </a:r>
            <a:r>
              <a:rPr lang="en">
                <a:highlight>
                  <a:srgbClr val="FFFFFF"/>
                </a:highlight>
              </a:rPr>
              <a:t>Get Candidate Causal Topics with lags</a:t>
            </a:r>
            <a:endParaRPr/>
          </a:p>
        </p:txBody>
      </p:sp>
      <p:sp>
        <p:nvSpPr>
          <p:cNvPr id="81" name="Google Shape;81;p1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W</a:t>
            </a:r>
            <a:r>
              <a:rPr lang="en">
                <a:highlight>
                  <a:srgbClr val="FFFFFF"/>
                </a:highlight>
              </a:rPr>
              <a:t>e use the Granger Tests to find topics with significant values greater than 1 - the output of the Granger Tests. </a:t>
            </a:r>
            <a:endParaRPr>
              <a:highlight>
                <a:srgbClr val="FFFFFF"/>
              </a:highlight>
            </a:endParaRPr>
          </a:p>
          <a:p>
            <a:pPr indent="0" lvl="0" marL="457200" rtl="0" algn="l">
              <a:spcBef>
                <a:spcPts val="1600"/>
              </a:spcBef>
              <a:spcAft>
                <a:spcPts val="0"/>
              </a:spcAft>
              <a:buNone/>
            </a:pPr>
            <a:r>
              <a:t/>
            </a:r>
            <a:endParaRPr>
              <a:highlight>
                <a:srgbClr val="FFFFFF"/>
              </a:highlight>
            </a:endParaRPr>
          </a:p>
          <a:p>
            <a:pPr indent="-342900" lvl="0" marL="457200" rtl="0" algn="l">
              <a:spcBef>
                <a:spcPts val="1600"/>
              </a:spcBef>
              <a:spcAft>
                <a:spcPts val="0"/>
              </a:spcAft>
              <a:buSzPts val="1800"/>
              <a:buAutoNum type="arabicPeriod"/>
            </a:pPr>
            <a:r>
              <a:rPr lang="en">
                <a:highlight>
                  <a:srgbClr val="FFFFFF"/>
                </a:highlight>
              </a:rPr>
              <a:t>We can get the set of candidate causal topics with lags, let’s call this set CT.</a:t>
            </a:r>
            <a:endParaRPr>
              <a:highlight>
                <a:srgbClr val="FFFFFF"/>
              </a:highlight>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Step 4: </a:t>
            </a:r>
            <a:r>
              <a:rPr lang="en">
                <a:highlight>
                  <a:srgbClr val="FFFFFF"/>
                </a:highlight>
              </a:rPr>
              <a:t>Find the Most Significant Causal Words</a:t>
            </a:r>
            <a:endParaRPr/>
          </a:p>
        </p:txBody>
      </p:sp>
      <p:sp>
        <p:nvSpPr>
          <p:cNvPr id="87" name="Google Shape;87;p1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AutoNum type="arabicPeriod"/>
            </a:pPr>
            <a:r>
              <a:rPr lang="en">
                <a:highlight>
                  <a:srgbClr val="FFFFFF"/>
                </a:highlight>
              </a:rPr>
              <a:t>We apply the Granger Tests for each candidate topic in CT in order to find the most significant causal words. </a:t>
            </a:r>
            <a:endParaRPr>
              <a:highlight>
                <a:srgbClr val="FFFFFF"/>
              </a:highlight>
            </a:endParaRPr>
          </a:p>
          <a:p>
            <a:pPr indent="0" lvl="0" marL="457200" rtl="0" algn="l">
              <a:spcBef>
                <a:spcPts val="0"/>
              </a:spcBef>
              <a:spcAft>
                <a:spcPts val="0"/>
              </a:spcAft>
              <a:buNone/>
            </a:pPr>
            <a:r>
              <a:t/>
            </a:r>
            <a:endParaRPr>
              <a:highlight>
                <a:srgbClr val="FFFFFF"/>
              </a:highlight>
            </a:endParaRPr>
          </a:p>
          <a:p>
            <a:pPr indent="-381000" lvl="0" marL="457200" rtl="0" algn="l">
              <a:spcBef>
                <a:spcPts val="0"/>
              </a:spcBef>
              <a:spcAft>
                <a:spcPts val="0"/>
              </a:spcAft>
              <a:buSzPts val="2400"/>
              <a:buAutoNum type="arabicPeriod"/>
            </a:pPr>
            <a:r>
              <a:rPr lang="en">
                <a:highlight>
                  <a:srgbClr val="FFFFFF"/>
                </a:highlight>
              </a:rPr>
              <a:t>Once we find those values, we record them.</a:t>
            </a:r>
            <a:endParaRPr>
              <a:highlight>
                <a:srgbClr val="FFFFFF"/>
              </a:highlight>
            </a:endParaRPr>
          </a:p>
          <a:p>
            <a:pPr indent="0" lvl="0" marL="457200" rtl="0" algn="l">
              <a:spcBef>
                <a:spcPts val="0"/>
              </a:spcBef>
              <a:spcAft>
                <a:spcPts val="0"/>
              </a:spcAft>
              <a:buNone/>
            </a:pPr>
            <a:r>
              <a:t/>
            </a:r>
            <a:endParaRPr sz="1200">
              <a:highlight>
                <a:srgbClr val="FFFFFF"/>
              </a:highlight>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9255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Step 5: </a:t>
            </a:r>
            <a:r>
              <a:rPr lang="en">
                <a:highlight>
                  <a:srgbClr val="FFFFFF"/>
                </a:highlight>
              </a:rPr>
              <a:t> Define a prior on the Topic Model Parameters</a:t>
            </a:r>
            <a:endParaRPr/>
          </a:p>
        </p:txBody>
      </p:sp>
      <p:sp>
        <p:nvSpPr>
          <p:cNvPr id="93" name="Google Shape;93;p1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spcBef>
                <a:spcPts val="1600"/>
              </a:spcBef>
              <a:spcAft>
                <a:spcPts val="0"/>
              </a:spcAft>
              <a:buSzPts val="1800"/>
              <a:buAutoNum type="arabicPeriod"/>
            </a:pPr>
            <a:r>
              <a:rPr lang="en">
                <a:highlight>
                  <a:srgbClr val="FFFFFF"/>
                </a:highlight>
              </a:rPr>
              <a:t>We need to separate the positive valued terms from the negative valued terms and  ignore terms with values less than 10%.</a:t>
            </a:r>
            <a:endParaRPr>
              <a:highlight>
                <a:srgbClr val="FFFFFF"/>
              </a:highlight>
            </a:endParaRPr>
          </a:p>
          <a:p>
            <a:pPr indent="0" lvl="0" marL="457200" rtl="0" algn="l">
              <a:spcBef>
                <a:spcPts val="0"/>
              </a:spcBef>
              <a:spcAft>
                <a:spcPts val="0"/>
              </a:spcAft>
              <a:buNone/>
            </a:pPr>
            <a:r>
              <a:t/>
            </a:r>
            <a:endParaRPr>
              <a:highlight>
                <a:srgbClr val="FFFFFF"/>
              </a:highlight>
            </a:endParaRPr>
          </a:p>
          <a:p>
            <a:pPr indent="-342900" lvl="0" marL="457200" rtl="0" algn="l">
              <a:spcBef>
                <a:spcPts val="0"/>
              </a:spcBef>
              <a:spcAft>
                <a:spcPts val="0"/>
              </a:spcAft>
              <a:buSzPts val="1800"/>
              <a:buAutoNum type="arabicPeriod"/>
            </a:pPr>
            <a:r>
              <a:rPr lang="en">
                <a:highlight>
                  <a:srgbClr val="FFFFFF"/>
                </a:highlight>
              </a:rPr>
              <a:t>we can assign the prior probability proportions according to the significance levels.</a:t>
            </a:r>
            <a:endParaRPr>
              <a:highlight>
                <a:srgbClr val="FFFFFF"/>
              </a:highlight>
            </a:endParaRPr>
          </a:p>
          <a:p>
            <a:pPr indent="0" lvl="0" marL="457200" rtl="0" algn="l">
              <a:spcBef>
                <a:spcPts val="0"/>
              </a:spcBef>
              <a:spcAft>
                <a:spcPts val="0"/>
              </a:spcAft>
              <a:buNone/>
            </a:pPr>
            <a:r>
              <a:t/>
            </a:r>
            <a:endParaRPr sz="1200">
              <a:highlight>
                <a:srgbClr val="FFFFFF"/>
              </a:highlight>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Step 6: </a:t>
            </a:r>
            <a:r>
              <a:rPr lang="en" sz="1200">
                <a:highlight>
                  <a:srgbClr val="FFFFFF"/>
                </a:highlight>
                <a:latin typeface="Times New Roman"/>
                <a:ea typeface="Times New Roman"/>
                <a:cs typeface="Times New Roman"/>
                <a:sym typeface="Times New Roman"/>
              </a:rPr>
              <a:t> </a:t>
            </a:r>
            <a:r>
              <a:rPr lang="en">
                <a:highlight>
                  <a:srgbClr val="FFFFFF"/>
                </a:highlight>
              </a:rPr>
              <a:t>Apply LDA to D</a:t>
            </a:r>
            <a:r>
              <a:rPr lang="en" sz="1200">
                <a:highlight>
                  <a:srgbClr val="FFFFFF"/>
                </a:highlight>
                <a:latin typeface="Times New Roman"/>
                <a:ea typeface="Times New Roman"/>
                <a:cs typeface="Times New Roman"/>
                <a:sym typeface="Times New Roman"/>
              </a:rPr>
              <a:t> </a:t>
            </a:r>
            <a:endParaRPr/>
          </a:p>
        </p:txBody>
      </p:sp>
      <p:sp>
        <p:nvSpPr>
          <p:cNvPr id="99" name="Google Shape;99;p1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highlight>
                  <a:srgbClr val="FFFFFF"/>
                </a:highlight>
              </a:rPr>
              <a:t>We use the prior from step 5.</a:t>
            </a:r>
            <a:endParaRPr>
              <a:highlight>
                <a:srgbClr val="FFFFFF"/>
              </a:highlight>
            </a:endParaRPr>
          </a:p>
          <a:p>
            <a:pPr indent="0" lvl="0" marL="457200" rtl="0" algn="l">
              <a:spcBef>
                <a:spcPts val="0"/>
              </a:spcBef>
              <a:spcAft>
                <a:spcPts val="0"/>
              </a:spcAft>
              <a:buNone/>
            </a:pPr>
            <a:r>
              <a:t/>
            </a:r>
            <a:endParaRPr>
              <a:highlight>
                <a:srgbClr val="FFFFFF"/>
              </a:highlight>
            </a:endParaRPr>
          </a:p>
          <a:p>
            <a:pPr indent="-342900" lvl="0" marL="457200" rtl="0" algn="l">
              <a:spcBef>
                <a:spcPts val="0"/>
              </a:spcBef>
              <a:spcAft>
                <a:spcPts val="0"/>
              </a:spcAft>
              <a:buSzPts val="1800"/>
              <a:buAutoNum type="arabicPeriod"/>
            </a:pPr>
            <a:r>
              <a:rPr lang="en">
                <a:highlight>
                  <a:srgbClr val="FFFFFF"/>
                </a:highlight>
              </a:rPr>
              <a:t>We use the feedback signals to guide LDA to form topics that better correlate with the time series.</a:t>
            </a:r>
            <a:endParaRPr>
              <a:highlight>
                <a:srgbClr val="FFFFFF"/>
              </a:highlight>
            </a:endParaRPr>
          </a:p>
          <a:p>
            <a:pPr indent="0" lvl="0" marL="457200" rtl="0" algn="l">
              <a:spcBef>
                <a:spcPts val="0"/>
              </a:spcBef>
              <a:spcAft>
                <a:spcPts val="0"/>
              </a:spcAft>
              <a:buNone/>
            </a:pPr>
            <a:r>
              <a:t/>
            </a:r>
            <a:endParaRPr sz="1200">
              <a:highlight>
                <a:srgbClr val="FFFFFF"/>
              </a:highlight>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Step 7: Repeat step 2 to step 5</a:t>
            </a:r>
            <a:endParaRPr/>
          </a:p>
        </p:txBody>
      </p:sp>
      <p:sp>
        <p:nvSpPr>
          <p:cNvPr id="105" name="Google Shape;105;p2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highlight>
                  <a:srgbClr val="FFFFFF"/>
                </a:highlight>
              </a:rPr>
              <a:t>We repeat steps 2 through 5 u</a:t>
            </a:r>
            <a:r>
              <a:rPr lang="en"/>
              <a:t>ntil the stopping criteria. </a:t>
            </a:r>
            <a:endParaRPr/>
          </a:p>
          <a:p>
            <a:pPr indent="0" lvl="0" marL="457200" rtl="0" algn="l">
              <a:spcBef>
                <a:spcPts val="0"/>
              </a:spcBef>
              <a:spcAft>
                <a:spcPts val="0"/>
              </a:spcAft>
              <a:buNone/>
            </a:pPr>
            <a:r>
              <a:t/>
            </a:r>
            <a:endParaRPr>
              <a:highlight>
                <a:srgbClr val="FFFFFF"/>
              </a:highlight>
            </a:endParaRPr>
          </a:p>
          <a:p>
            <a:pPr indent="-342900" lvl="0" marL="457200" rtl="0" algn="l">
              <a:spcBef>
                <a:spcPts val="0"/>
              </a:spcBef>
              <a:spcAft>
                <a:spcPts val="0"/>
              </a:spcAft>
              <a:buSzPts val="1800"/>
              <a:buAutoNum type="arabicPeriod"/>
            </a:pPr>
            <a:r>
              <a:rPr lang="en">
                <a:highlight>
                  <a:srgbClr val="FFFFFF"/>
                </a:highlight>
              </a:rPr>
              <a:t>Once we reach</a:t>
            </a:r>
            <a:r>
              <a:rPr lang="en"/>
              <a:t> the stopping criteria, the pro</a:t>
            </a:r>
            <a:r>
              <a:rPr lang="en">
                <a:highlight>
                  <a:srgbClr val="FFFFFF"/>
                </a:highlight>
              </a:rPr>
              <a:t>cess stops and the function outputs CT, which is the output causal topic list.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Libraries we used in the project:</a:t>
            </a:r>
            <a:endParaRPr/>
          </a:p>
        </p:txBody>
      </p:sp>
      <p:sp>
        <p:nvSpPr>
          <p:cNvPr id="111" name="Google Shape;111;p2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lang="en" sz="1600">
                <a:highlight>
                  <a:srgbClr val="FFFFFF"/>
                </a:highlight>
              </a:rPr>
              <a:t>For parsing, we use the libraries: os, tarfile, pandas, xml.etree. These libraries should already be included.</a:t>
            </a:r>
            <a:endParaRPr sz="1600">
              <a:highlight>
                <a:srgbClr val="FFFFFF"/>
              </a:highlight>
            </a:endParaRPr>
          </a:p>
          <a:p>
            <a:pPr indent="0" lvl="0" marL="457200" rtl="0" algn="l">
              <a:spcBef>
                <a:spcPts val="0"/>
              </a:spcBef>
              <a:spcAft>
                <a:spcPts val="0"/>
              </a:spcAft>
              <a:buNone/>
            </a:pPr>
            <a:r>
              <a:t/>
            </a:r>
            <a:endParaRPr sz="1600">
              <a:highlight>
                <a:srgbClr val="FFFFFF"/>
              </a:highlight>
            </a:endParaRPr>
          </a:p>
          <a:p>
            <a:pPr indent="-330200" lvl="0" marL="457200" rtl="0" algn="l">
              <a:spcBef>
                <a:spcPts val="0"/>
              </a:spcBef>
              <a:spcAft>
                <a:spcPts val="0"/>
              </a:spcAft>
              <a:buSzPts val="1600"/>
              <a:buAutoNum type="arabicPeriod"/>
            </a:pPr>
            <a:r>
              <a:rPr lang="en" sz="1600">
                <a:highlight>
                  <a:srgbClr val="FFFFFF"/>
                </a:highlight>
              </a:rPr>
              <a:t>For the Iterative Topic Modeling Framework with Time Series Feedback function, we use the libraries: gensim, nltk, re, pprint, spacy. </a:t>
            </a:r>
            <a:endParaRPr sz="1600">
              <a:highlight>
                <a:srgbClr val="FFFFFF"/>
              </a:highlight>
            </a:endParaRPr>
          </a:p>
          <a:p>
            <a:pPr indent="0" lvl="0" marL="457200" rtl="0" algn="l">
              <a:spcBef>
                <a:spcPts val="0"/>
              </a:spcBef>
              <a:spcAft>
                <a:spcPts val="0"/>
              </a:spcAft>
              <a:buNone/>
            </a:pPr>
            <a:r>
              <a:t/>
            </a:r>
            <a:endParaRPr sz="1600">
              <a:highlight>
                <a:srgbClr val="FFFFFF"/>
              </a:highlight>
            </a:endParaRPr>
          </a:p>
          <a:p>
            <a:pPr indent="-330200" lvl="0" marL="457200" rtl="0" algn="l">
              <a:spcBef>
                <a:spcPts val="0"/>
              </a:spcBef>
              <a:spcAft>
                <a:spcPts val="0"/>
              </a:spcAft>
              <a:buSzPts val="1600"/>
              <a:buAutoNum type="arabicPeriod"/>
            </a:pPr>
            <a:r>
              <a:rPr lang="en" sz="1600">
                <a:highlight>
                  <a:srgbClr val="FFFFFF"/>
                </a:highlight>
              </a:rPr>
              <a:t>To install them, the commands are listed as below:</a:t>
            </a:r>
            <a:endParaRPr sz="1600">
              <a:highlight>
                <a:srgbClr val="FFFFFF"/>
              </a:highlight>
            </a:endParaRPr>
          </a:p>
          <a:p>
            <a:pPr indent="-330200" lvl="0" marL="914400" rtl="0" algn="l">
              <a:spcBef>
                <a:spcPts val="0"/>
              </a:spcBef>
              <a:spcAft>
                <a:spcPts val="0"/>
              </a:spcAft>
              <a:buSzPts val="1600"/>
              <a:buChar char="●"/>
            </a:pPr>
            <a:r>
              <a:rPr lang="en" sz="1600">
                <a:highlight>
                  <a:srgbClr val="FFFFFF"/>
                </a:highlight>
              </a:rPr>
              <a:t>conda install gensim</a:t>
            </a:r>
            <a:endParaRPr sz="1600">
              <a:highlight>
                <a:srgbClr val="FFFFFF"/>
              </a:highlight>
            </a:endParaRPr>
          </a:p>
          <a:p>
            <a:pPr indent="-330200" lvl="0" marL="914400" rtl="0" algn="l">
              <a:spcBef>
                <a:spcPts val="0"/>
              </a:spcBef>
              <a:spcAft>
                <a:spcPts val="0"/>
              </a:spcAft>
              <a:buSzPts val="1600"/>
              <a:buChar char="●"/>
            </a:pPr>
            <a:r>
              <a:rPr lang="en" sz="1600">
                <a:highlight>
                  <a:srgbClr val="FFFFFF"/>
                </a:highlight>
              </a:rPr>
              <a:t>conda install nltk</a:t>
            </a:r>
            <a:endParaRPr sz="1600">
              <a:highlight>
                <a:srgbClr val="FFFFFF"/>
              </a:highlight>
            </a:endParaRPr>
          </a:p>
          <a:p>
            <a:pPr indent="-330200" lvl="0" marL="914400" rtl="0" algn="l">
              <a:spcBef>
                <a:spcPts val="0"/>
              </a:spcBef>
              <a:spcAft>
                <a:spcPts val="0"/>
              </a:spcAft>
              <a:buSzPts val="1600"/>
              <a:buChar char="●"/>
            </a:pPr>
            <a:r>
              <a:rPr lang="en" sz="1600">
                <a:highlight>
                  <a:srgbClr val="FFFFFF"/>
                </a:highlight>
              </a:rPr>
              <a:t>conda </a:t>
            </a:r>
            <a:r>
              <a:rPr lang="en" sz="1600">
                <a:highlight>
                  <a:srgbClr val="FFFFFF"/>
                </a:highlight>
              </a:rPr>
              <a:t>install nltk</a:t>
            </a:r>
            <a:endParaRPr sz="1600">
              <a:highlight>
                <a:srgbClr val="FFFFFF"/>
              </a:highlight>
            </a:endParaRPr>
          </a:p>
          <a:p>
            <a:pPr indent="-330200" lvl="0" marL="914400" rtl="0" algn="l">
              <a:spcBef>
                <a:spcPts val="0"/>
              </a:spcBef>
              <a:spcAft>
                <a:spcPts val="0"/>
              </a:spcAft>
              <a:buSzPts val="1600"/>
              <a:buChar char="●"/>
            </a:pPr>
            <a:r>
              <a:rPr lang="en" sz="1600">
                <a:highlight>
                  <a:srgbClr val="FFFFFF"/>
                </a:highlight>
              </a:rPr>
              <a:t>conda install re</a:t>
            </a:r>
            <a:endParaRPr sz="1600">
              <a:highlight>
                <a:srgbClr val="FFFFFF"/>
              </a:highlight>
            </a:endParaRPr>
          </a:p>
          <a:p>
            <a:pPr indent="-330200" lvl="0" marL="914400" rtl="0" algn="l">
              <a:spcBef>
                <a:spcPts val="0"/>
              </a:spcBef>
              <a:spcAft>
                <a:spcPts val="0"/>
              </a:spcAft>
              <a:buSzPts val="1600"/>
              <a:buChar char="●"/>
            </a:pPr>
            <a:r>
              <a:rPr lang="en" sz="1600">
                <a:highlight>
                  <a:srgbClr val="FFFFFF"/>
                </a:highlight>
              </a:rPr>
              <a:t>conda install pprint</a:t>
            </a:r>
            <a:endParaRPr sz="1600">
              <a:highlight>
                <a:srgbClr val="FFFFFF"/>
              </a:highlight>
            </a:endParaRPr>
          </a:p>
          <a:p>
            <a:pPr indent="-330200" lvl="0" marL="914400" rtl="0" algn="l">
              <a:spcBef>
                <a:spcPts val="0"/>
              </a:spcBef>
              <a:spcAft>
                <a:spcPts val="0"/>
              </a:spcAft>
              <a:buSzPts val="1600"/>
              <a:buChar char="●"/>
            </a:pPr>
            <a:r>
              <a:rPr lang="en" sz="1600">
                <a:highlight>
                  <a:srgbClr val="FFFFFF"/>
                </a:highlight>
              </a:rPr>
              <a:t>conda install -c conda-forge spacy</a:t>
            </a:r>
            <a:endParaRPr sz="1600">
              <a:highlight>
                <a:srgbClr val="FFFFFF"/>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