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1" r:id="rId4"/>
    <p:sldId id="264" r:id="rId5"/>
    <p:sldId id="265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9" r:id="rId14"/>
    <p:sldId id="275" r:id="rId15"/>
    <p:sldId id="276" r:id="rId16"/>
    <p:sldId id="277" r:id="rId17"/>
    <p:sldId id="278" r:id="rId18"/>
    <p:sldId id="281" r:id="rId19"/>
    <p:sldId id="280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E2BB8-588B-4119-AA88-A3AAC89554F6}" v="17" dt="2019-04-20T02:00:1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6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A65E24-92B1-4C18-9604-D503CF562CF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9135-6FC3-4D99-96B0-DDC8E8E5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425"/>
            <a:ext cx="10014284" cy="3618898"/>
          </a:xfrm>
        </p:spPr>
        <p:txBody>
          <a:bodyPr anchor="b">
            <a:normAutofit/>
          </a:bodyPr>
          <a:lstStyle/>
          <a:p>
            <a:r>
              <a:rPr lang="en-US" sz="7200" dirty="0"/>
              <a:t>Investment Strategies for Fund Management Firm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FB2A7-D346-4CC2-B528-4EF0E4E51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2726" y="4456082"/>
            <a:ext cx="6752908" cy="13912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badi" panose="020B0604020202020204" pitchFamily="34" charset="0"/>
              </a:rPr>
              <a:t>Nikhil </a:t>
            </a:r>
            <a:r>
              <a:rPr lang="en-US" sz="2400" dirty="0" err="1">
                <a:latin typeface="Abadi" panose="020B0604020202020204" pitchFamily="34" charset="0"/>
              </a:rPr>
              <a:t>Dharane</a:t>
            </a:r>
            <a:r>
              <a:rPr lang="en-US" sz="2400" dirty="0">
                <a:latin typeface="Abadi" panose="020B0604020202020204" pitchFamily="34" charset="0"/>
              </a:rPr>
              <a:t> – 001409173</a:t>
            </a:r>
            <a:br>
              <a:rPr lang="en-US" sz="2400" dirty="0">
                <a:latin typeface="Abadi" panose="020B0604020202020204" pitchFamily="34" charset="0"/>
              </a:rPr>
            </a:br>
            <a:r>
              <a:rPr lang="en-US" sz="2400" dirty="0" err="1">
                <a:latin typeface="Abadi" panose="020B0604020202020204" pitchFamily="34" charset="0"/>
              </a:rPr>
              <a:t>Kaviya</a:t>
            </a:r>
            <a:r>
              <a:rPr lang="en-US" sz="2400" dirty="0">
                <a:latin typeface="Abadi" panose="020B0604020202020204" pitchFamily="34" charset="0"/>
              </a:rPr>
              <a:t> Sachi – 001387786</a:t>
            </a:r>
            <a:br>
              <a:rPr lang="en-US" sz="2400" dirty="0">
                <a:latin typeface="Abadi" panose="020B0604020202020204" pitchFamily="34" charset="0"/>
              </a:rPr>
            </a:br>
            <a:r>
              <a:rPr lang="en-US" sz="2400" dirty="0">
                <a:latin typeface="Abadi" panose="020B0604020202020204" pitchFamily="34" charset="0"/>
              </a:rPr>
              <a:t>Varun Senthil – 001434831</a:t>
            </a:r>
            <a:br>
              <a:rPr lang="en-US" sz="2400" dirty="0">
                <a:latin typeface="Abadi" panose="020B0604020202020204" pitchFamily="34" charset="0"/>
              </a:rPr>
            </a:br>
            <a:r>
              <a:rPr lang="en-US" sz="2400" dirty="0" err="1">
                <a:latin typeface="Abadi" panose="020B0604020202020204" pitchFamily="34" charset="0"/>
              </a:rPr>
              <a:t>Anuja</a:t>
            </a:r>
            <a:r>
              <a:rPr lang="en-US" sz="2400" dirty="0">
                <a:latin typeface="Abadi" panose="020B0604020202020204" pitchFamily="34" charset="0"/>
              </a:rPr>
              <a:t> </a:t>
            </a:r>
            <a:r>
              <a:rPr lang="en-US" sz="2400" dirty="0" err="1">
                <a:latin typeface="Abadi" panose="020B0604020202020204" pitchFamily="34" charset="0"/>
              </a:rPr>
              <a:t>Suryawanshi</a:t>
            </a:r>
            <a:r>
              <a:rPr lang="en-US" sz="2400" dirty="0">
                <a:latin typeface="Abadi" panose="020B0604020202020204" pitchFamily="34" charset="0"/>
              </a:rPr>
              <a:t> - 001383812</a:t>
            </a:r>
          </a:p>
        </p:txBody>
      </p:sp>
    </p:spTree>
    <p:extLst>
      <p:ext uri="{BB962C8B-B14F-4D97-AF65-F5344CB8AC3E}">
        <p14:creationId xmlns:p14="http://schemas.microsoft.com/office/powerpoint/2010/main" val="187330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8A2FE9-51DC-4309-ABED-1DE26653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66" y="1804736"/>
            <a:ext cx="10071034" cy="50532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7D22-D81C-40C4-A9E2-0CAC1CA1B3E3}"/>
              </a:ext>
            </a:extLst>
          </p:cNvPr>
          <p:cNvSpPr txBox="1">
            <a:spLocks/>
          </p:cNvSpPr>
          <p:nvPr/>
        </p:nvSpPr>
        <p:spPr>
          <a:xfrm>
            <a:off x="2193069" y="1193017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/>
              <a:t>Create Tables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71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CBB31-209C-47D1-80DF-8F609AB1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89" y="1334153"/>
            <a:ext cx="9833811" cy="55238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DD42-1917-451B-B48F-9DD2C023E997}"/>
              </a:ext>
            </a:extLst>
          </p:cNvPr>
          <p:cNvSpPr txBox="1">
            <a:spLocks/>
          </p:cNvSpPr>
          <p:nvPr/>
        </p:nvSpPr>
        <p:spPr>
          <a:xfrm>
            <a:off x="2239131" y="686344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Create Tables</a:t>
            </a:r>
          </a:p>
        </p:txBody>
      </p:sp>
    </p:spTree>
    <p:extLst>
      <p:ext uri="{BB962C8B-B14F-4D97-AF65-F5344CB8AC3E}">
        <p14:creationId xmlns:p14="http://schemas.microsoft.com/office/powerpoint/2010/main" val="17330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1D9FF0-3CEB-4209-B8F3-233DF708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88" y="721894"/>
            <a:ext cx="9767512" cy="6136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DB73-79AA-41F8-8D0E-6621B467E3B1}"/>
              </a:ext>
            </a:extLst>
          </p:cNvPr>
          <p:cNvSpPr txBox="1">
            <a:spLocks/>
          </p:cNvSpPr>
          <p:nvPr/>
        </p:nvSpPr>
        <p:spPr>
          <a:xfrm>
            <a:off x="2424488" y="74085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/>
              <a:t>Create Tables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465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D135E4-8995-43FA-8CAB-D878F09A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7" y="2177716"/>
            <a:ext cx="11207663" cy="3429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06AA69-ACE6-4D3B-AA66-8E3688B3F51B}"/>
              </a:ext>
            </a:extLst>
          </p:cNvPr>
          <p:cNvSpPr txBox="1">
            <a:spLocks/>
          </p:cNvSpPr>
          <p:nvPr/>
        </p:nvSpPr>
        <p:spPr>
          <a:xfrm>
            <a:off x="1314765" y="1626158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Client Table</a:t>
            </a:r>
          </a:p>
        </p:txBody>
      </p:sp>
    </p:spTree>
    <p:extLst>
      <p:ext uri="{BB962C8B-B14F-4D97-AF65-F5344CB8AC3E}">
        <p14:creationId xmlns:p14="http://schemas.microsoft.com/office/powerpoint/2010/main" val="342787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4156D8-5301-4D7D-8834-2F6DA0D3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68" y="2989197"/>
            <a:ext cx="8106565" cy="38688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5CBEA5-AF53-423A-B75B-A2DD7581026B}"/>
              </a:ext>
            </a:extLst>
          </p:cNvPr>
          <p:cNvSpPr/>
          <p:nvPr/>
        </p:nvSpPr>
        <p:spPr>
          <a:xfrm>
            <a:off x="1818301" y="3649055"/>
            <a:ext cx="2122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Stock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6EA10-24AB-41A4-BFD3-B69750F1D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44" y="13165"/>
            <a:ext cx="5036719" cy="18905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F2AFFC-A452-40A0-8863-E169B03064D6}"/>
              </a:ext>
            </a:extLst>
          </p:cNvPr>
          <p:cNvSpPr/>
          <p:nvPr/>
        </p:nvSpPr>
        <p:spPr>
          <a:xfrm>
            <a:off x="6811408" y="524576"/>
            <a:ext cx="4464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55741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1E08D-26BE-4C82-B808-12AE6BD97E74}"/>
              </a:ext>
            </a:extLst>
          </p:cNvPr>
          <p:cNvSpPr/>
          <p:nvPr/>
        </p:nvSpPr>
        <p:spPr>
          <a:xfrm>
            <a:off x="3416968" y="865182"/>
            <a:ext cx="3808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Proposal Status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EB78B-AE14-467A-B276-56266A7F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68" y="1449957"/>
            <a:ext cx="8775032" cy="54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B3D4F4-F1F4-418A-A160-2B41411F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856003"/>
            <a:ext cx="11477625" cy="34575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FBC510-A43A-47DC-AA80-5089D29BFAE7}"/>
              </a:ext>
            </a:extLst>
          </p:cNvPr>
          <p:cNvSpPr/>
          <p:nvPr/>
        </p:nvSpPr>
        <p:spPr>
          <a:xfrm>
            <a:off x="1343318" y="1271228"/>
            <a:ext cx="3252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Stock Parameter</a:t>
            </a:r>
          </a:p>
        </p:txBody>
      </p:sp>
    </p:spTree>
    <p:extLst>
      <p:ext uri="{BB962C8B-B14F-4D97-AF65-F5344CB8AC3E}">
        <p14:creationId xmlns:p14="http://schemas.microsoft.com/office/powerpoint/2010/main" val="193750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9052AB-3A2B-4554-ADF4-E23FC4A31F7E}"/>
              </a:ext>
            </a:extLst>
          </p:cNvPr>
          <p:cNvSpPr/>
          <p:nvPr/>
        </p:nvSpPr>
        <p:spPr>
          <a:xfrm>
            <a:off x="845667" y="4766391"/>
            <a:ext cx="2417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Profit Gained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4FCF7-D74C-43C6-B307-84C8597C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65" y="127657"/>
            <a:ext cx="7454435" cy="67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2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19700B-CA6E-46FC-9E65-4200160104D0}"/>
              </a:ext>
            </a:extLst>
          </p:cNvPr>
          <p:cNvSpPr/>
          <p:nvPr/>
        </p:nvSpPr>
        <p:spPr>
          <a:xfrm>
            <a:off x="782052" y="4821091"/>
            <a:ext cx="2535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Proposal Sent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D1967-6AD6-4D6B-86BB-83B54288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85" y="162588"/>
            <a:ext cx="5529763" cy="66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1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DED8E5-FB80-4915-B030-54A664FF7C1E}"/>
              </a:ext>
            </a:extLst>
          </p:cNvPr>
          <p:cNvSpPr/>
          <p:nvPr/>
        </p:nvSpPr>
        <p:spPr>
          <a:xfrm>
            <a:off x="711814" y="4855946"/>
            <a:ext cx="2515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Status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C7D0A-A1D7-46CA-8034-EADCA623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94" y="165601"/>
            <a:ext cx="6121792" cy="66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667F-3B7C-4945-A65F-53D35226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/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1DCC-593E-4C40-B833-6CCA8EEE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4000" dirty="0"/>
              <a:t>The purpose of this project is to create a database that provides the fund management firm with the strategies to filter their clients based on their portfolio and investment interests in order to propose an optimal investment plan.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51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447253-2033-471F-95B3-C4A65D7ABE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95863" y="2225843"/>
            <a:ext cx="9196137" cy="46480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F5A5F7-03C5-43DA-855A-F28881215F22}"/>
              </a:ext>
            </a:extLst>
          </p:cNvPr>
          <p:cNvSpPr/>
          <p:nvPr/>
        </p:nvSpPr>
        <p:spPr>
          <a:xfrm>
            <a:off x="947228" y="4535905"/>
            <a:ext cx="1603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90123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4EBD3F-67EF-44C7-B884-6983D06E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B44AA-FB5F-4DE9-8695-CF9126D6F508}"/>
              </a:ext>
            </a:extLst>
          </p:cNvPr>
          <p:cNvSpPr txBox="1"/>
          <p:nvPr/>
        </p:nvSpPr>
        <p:spPr>
          <a:xfrm>
            <a:off x="8041742" y="648930"/>
            <a:ext cx="3461281" cy="334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n w="3175" cmpd="sng">
                  <a:noFill/>
                </a:ln>
                <a:latin typeface="+mj-lt"/>
                <a:ea typeface="+mj-ea"/>
                <a:cs typeface="+mj-cs"/>
              </a:rPr>
              <a:t>Client Profit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4EA309-75FB-47C1-A6DE-0641E882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6C35B8F-F012-4EB6-9A40-14AC47D5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6B5E619-B0C5-46FF-83E1-4B39600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8FED7728-C4A5-4FEC-8B1F-B1847A9A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3B9EAFCC-013A-4E5C-8D5D-DE083A1B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B902B53C-309D-40B8-AAEC-7A08AEB0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AA81E4B-E270-4490-BDD4-668078C7D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B498D191-2892-49ED-9A61-B92F9F2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A5FBE-CAA2-4228-90B4-DC1051F71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106393"/>
            <a:ext cx="6202778" cy="43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80CCC-BC41-4265-9C2A-2DA17F0F7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40" y="974724"/>
            <a:ext cx="7204448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7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39E66-0CCA-4DB8-B04F-620CA74C1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03" y="749597"/>
            <a:ext cx="4296855" cy="50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5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B739-7ED0-415D-9C1E-852A39AF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1BA6-DE20-483F-995C-7A8A15DC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5685"/>
            <a:ext cx="10210385" cy="3625516"/>
          </a:xfrm>
        </p:spPr>
        <p:txBody>
          <a:bodyPr>
            <a:normAutofit/>
          </a:bodyPr>
          <a:lstStyle/>
          <a:p>
            <a:pPr lvl="0"/>
            <a:r>
              <a:rPr lang="en-IN" sz="2800" dirty="0"/>
              <a:t>Suggesting different investment plans by using the client portfolio and their past investment trends to fund management firm.</a:t>
            </a:r>
            <a:endParaRPr lang="en-US" sz="2800" dirty="0"/>
          </a:p>
          <a:p>
            <a:pPr lvl="0"/>
            <a:r>
              <a:rPr lang="en-IN" sz="2800" dirty="0"/>
              <a:t>Involve the risk management strategies.</a:t>
            </a:r>
            <a:endParaRPr lang="en-US" sz="2800" dirty="0"/>
          </a:p>
          <a:p>
            <a:pPr lvl="0"/>
            <a:r>
              <a:rPr lang="en-IN" sz="2800" dirty="0"/>
              <a:t>Reducing man-force by building the communication channel through automated emails.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519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7B4E-C4BD-425C-903B-54E2D402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259840"/>
          </a:xfrm>
        </p:spPr>
        <p:txBody>
          <a:bodyPr>
            <a:normAutofit/>
          </a:bodyPr>
          <a:lstStyle/>
          <a:p>
            <a:r>
              <a:rPr lang="en-US" sz="5400" dirty="0"/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28D2-8065-45D0-A73C-A3AC3F11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9841"/>
            <a:ext cx="10018713" cy="5598160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Every Client-Stock proposal should have a unique transaction ID which is used to track the transaction header and all the minor details</a:t>
            </a:r>
          </a:p>
          <a:p>
            <a:pPr lvl="0"/>
            <a:r>
              <a:rPr lang="en-IN" dirty="0"/>
              <a:t>Every parameter condition must not be null and should have a certain value within its range associated with it</a:t>
            </a:r>
          </a:p>
          <a:p>
            <a:pPr lvl="0"/>
            <a:r>
              <a:rPr lang="en-IN" dirty="0"/>
              <a:t>Based on </a:t>
            </a:r>
            <a:r>
              <a:rPr lang="en-IN" dirty="0" err="1"/>
              <a:t>Stock_Parameter</a:t>
            </a:r>
            <a:r>
              <a:rPr lang="en-IN" dirty="0"/>
              <a:t>, Evaluation is performed and categorized as High / Moderate / Low</a:t>
            </a:r>
          </a:p>
          <a:p>
            <a:pPr lvl="0"/>
            <a:r>
              <a:rPr lang="en-IN" dirty="0"/>
              <a:t>Every </a:t>
            </a:r>
            <a:r>
              <a:rPr lang="en-IN" dirty="0" err="1"/>
              <a:t>Stock_Proposal</a:t>
            </a:r>
            <a:r>
              <a:rPr lang="en-IN" dirty="0"/>
              <a:t> should be Accepted/Rejected by the client</a:t>
            </a:r>
          </a:p>
          <a:p>
            <a:pPr lvl="0"/>
            <a:r>
              <a:rPr lang="en-IN" dirty="0"/>
              <a:t>Every stock is evaluated first and proposed to the client only if the client minimum conditions are met for the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84EBD3F-67EF-44C7-B884-6983D06E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FFCCF-6727-4665-9262-78CB2DA8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Process Flow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4EA309-75FB-47C1-A6DE-0641E882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46C35B8F-F012-4EB6-9A40-14AC47D5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6B5E619-B0C5-46FF-83E1-4B39600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8FED7728-C4A5-4FEC-8B1F-B1847A9A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3B9EAFCC-013A-4E5C-8D5D-DE083A1B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B902B53C-309D-40B8-AAEC-7A08AEB0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AAA81E4B-E270-4490-BDD4-668078C7D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1" name="Rounded Rectangle 16">
            <a:extLst>
              <a:ext uri="{FF2B5EF4-FFF2-40B4-BE49-F238E27FC236}">
                <a16:creationId xmlns:a16="http://schemas.microsoft.com/office/drawing/2014/main" id="{B498D191-2892-49ED-9A61-B92F9F2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34DA2-6D56-49E1-BE4A-D34BA3584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21" y="772160"/>
            <a:ext cx="4086224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3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9FF5-7BAF-4573-A4FA-CC2CE513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4806" y="4390266"/>
            <a:ext cx="4637260" cy="1192387"/>
          </a:xfrm>
        </p:spPr>
        <p:txBody>
          <a:bodyPr>
            <a:normAutofit/>
          </a:bodyPr>
          <a:lstStyle/>
          <a:p>
            <a:r>
              <a:rPr lang="en-US" sz="6600" b="1" dirty="0"/>
              <a:t>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90751-315D-4E8B-B979-20AD5B7751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0"/>
            <a:ext cx="8422104" cy="7591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9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0B26-1FEA-4798-B117-1327CB89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104" y="242180"/>
            <a:ext cx="9183792" cy="515288"/>
          </a:xfrm>
        </p:spPr>
        <p:txBody>
          <a:bodyPr>
            <a:noAutofit/>
          </a:bodyPr>
          <a:lstStyle/>
          <a:p>
            <a:r>
              <a:rPr lang="en-US" sz="60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C677-DBB9-46AB-85BA-EDF5F257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101" y="1313337"/>
            <a:ext cx="5035963" cy="64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Tables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034B4-E0C0-4FE6-9FA2-074E6C46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01" y="1961146"/>
            <a:ext cx="9986899" cy="48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4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796DDE-3C99-40BB-B941-30881E91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42" y="609435"/>
            <a:ext cx="7680158" cy="62485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A70E-743B-4287-82E0-683D261D3D31}"/>
              </a:ext>
            </a:extLst>
          </p:cNvPr>
          <p:cNvSpPr txBox="1">
            <a:spLocks/>
          </p:cNvSpPr>
          <p:nvPr/>
        </p:nvSpPr>
        <p:spPr>
          <a:xfrm>
            <a:off x="785375" y="4814526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Create Tables</a:t>
            </a:r>
          </a:p>
        </p:txBody>
      </p:sp>
    </p:spTree>
    <p:extLst>
      <p:ext uri="{BB962C8B-B14F-4D97-AF65-F5344CB8AC3E}">
        <p14:creationId xmlns:p14="http://schemas.microsoft.com/office/powerpoint/2010/main" val="4634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1BC68-2799-4197-AEEA-F2FD1F00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209675"/>
            <a:ext cx="9877425" cy="56483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52A3D-E336-4FDC-8112-31E3EC1246FB}"/>
              </a:ext>
            </a:extLst>
          </p:cNvPr>
          <p:cNvSpPr txBox="1">
            <a:spLocks/>
          </p:cNvSpPr>
          <p:nvPr/>
        </p:nvSpPr>
        <p:spPr>
          <a:xfrm>
            <a:off x="2217324" y="561866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Create Tables</a:t>
            </a:r>
          </a:p>
        </p:txBody>
      </p:sp>
    </p:spTree>
    <p:extLst>
      <p:ext uri="{BB962C8B-B14F-4D97-AF65-F5344CB8AC3E}">
        <p14:creationId xmlns:p14="http://schemas.microsoft.com/office/powerpoint/2010/main" val="470997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218</Words>
  <Application>Microsoft Office PowerPoint</Application>
  <PresentationFormat>Widescreen</PresentationFormat>
  <Paragraphs>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Abadi</vt:lpstr>
      <vt:lpstr>Arial</vt:lpstr>
      <vt:lpstr>Corbel</vt:lpstr>
      <vt:lpstr>Parallax</vt:lpstr>
      <vt:lpstr>Investment Strategies for Fund Management Firm</vt:lpstr>
      <vt:lpstr>Purpose of Project</vt:lpstr>
      <vt:lpstr>Project Objectives</vt:lpstr>
      <vt:lpstr>Business Rules</vt:lpstr>
      <vt:lpstr>Process Flow</vt:lpstr>
      <vt:lpstr>ERD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Strategies for Fund Management Firm</dc:title>
  <dc:creator>varunsenthil96@gmail.com</dc:creator>
  <cp:lastModifiedBy>Nikhil Dharane</cp:lastModifiedBy>
  <cp:revision>1</cp:revision>
  <dcterms:created xsi:type="dcterms:W3CDTF">2019-04-20T01:45:54Z</dcterms:created>
  <dcterms:modified xsi:type="dcterms:W3CDTF">2019-08-14T03:52:13Z</dcterms:modified>
</cp:coreProperties>
</file>