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593"/>
  </p:normalViewPr>
  <p:slideViewPr>
    <p:cSldViewPr snapToGrid="0">
      <p:cViewPr>
        <p:scale>
          <a:sx n="104" d="100"/>
          <a:sy n="104" d="100"/>
        </p:scale>
        <p:origin x="1000" y="616"/>
      </p:cViewPr>
      <p:guideLst/>
    </p:cSldViewPr>
  </p:slideViewPr>
  <p:outlineViewPr>
    <p:cViewPr>
      <p:scale>
        <a:sx n="33" d="100"/>
        <a:sy n="33" d="100"/>
      </p:scale>
      <p:origin x="0" y="-57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92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0B71A3-C41B-D44E-9AD8-571E7DE9B996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CB1D5D-27E3-4243-8D9B-77BD353D0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53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CB1D5D-27E3-4243-8D9B-77BD353D0B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76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CB1D5D-27E3-4243-8D9B-77BD353D0B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73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D86DB-3301-A886-7D63-91E850C38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0952C9-B876-F447-500A-A10C6AF55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3D1E7-D5D2-1B61-E321-2F02F0E98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D663-7840-C04A-BAFF-3444160AEB15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A8295-BD8E-A5A0-0130-B5F72AF25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ED705-A2AF-566F-8381-2816577A1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6D0FD-4899-6A48-AF58-B4780F543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25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3C7D9-488C-EE17-AAB9-F1CFDA03C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14D217-86DE-7512-421C-A33D2D986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47B0D-55FA-3E07-6C8C-10CC6503C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D663-7840-C04A-BAFF-3444160AEB15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1DB59-33B8-28F8-F27B-39562E167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62795-49AA-6836-8ACB-37801900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6D0FD-4899-6A48-AF58-B4780F543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47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A9DA0E-7E25-ED35-D81A-29EEEED2B5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A4BA93-6ED4-D5D0-B97B-D67D42F70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F1623-F2A8-CB2C-3A3A-99298E69C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D663-7840-C04A-BAFF-3444160AEB15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381CF-C4AC-B626-B561-D2CEFE8D7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0164E-881F-6C2A-E761-F4614C1A1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6D0FD-4899-6A48-AF58-B4780F543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3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C9FC9-5FA6-4767-78F3-9F71E5654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66E21-3AF3-25A3-EBB8-EED1FE657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B0F2F-A728-EAF4-5C30-5463F6696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D663-7840-C04A-BAFF-3444160AEB15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C8BB8-DDDC-CD76-CC29-095F19374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BA15D-6068-2133-4E1F-2EAF581D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6D0FD-4899-6A48-AF58-B4780F543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7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89FB6-663F-D081-6874-6E1E6499D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25B6A-5DFE-914D-3B5F-A8C5E77AC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F8F5B-1CC1-A6B5-7355-CC7DE6AB4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D663-7840-C04A-BAFF-3444160AEB15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22260-F836-34D4-C6A8-27C619857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498A9-E68E-FC58-8D66-F4A6175DE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6D0FD-4899-6A48-AF58-B4780F543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58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1B2C9-5188-A314-2F6E-DB8271414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FF603-3F19-C1DD-6549-EC04501B2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8837B-CE54-58AA-E6E2-7708CF406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31CD4-84A6-3FC1-C0D5-210CC8919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D663-7840-C04A-BAFF-3444160AEB15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496B6-8368-978B-A110-AC95EE50F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1473F-6874-394D-C9BB-98CB95226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6D0FD-4899-6A48-AF58-B4780F543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46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D237D-6690-73E3-68DC-7CEAA95D1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57F5A-0664-5877-332B-0C3E2D613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3EDB44-D62C-08C5-9F71-E8896C693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4CA43A-861C-BACA-5F1E-C2F2DAB004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BECF6F-0306-193B-C65F-F92C039BF4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26CF43-4EC7-7E78-4732-C27CF14EA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D663-7840-C04A-BAFF-3444160AEB15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CB8F8F-9297-CCB9-B662-5D8BDC6E8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1D68C9-23FF-17F1-ECF0-57E74843D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6D0FD-4899-6A48-AF58-B4780F543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31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B4E1C-D20E-F2AE-EAE0-E7D718C8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815C57-58DA-CD5C-9AE2-69A89E768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D663-7840-C04A-BAFF-3444160AEB15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730F8-7536-4193-1CAE-C06385E04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6315C-1396-217A-6261-345333EDC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6D0FD-4899-6A48-AF58-B4780F543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6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D8EF0-6EA6-7287-AE21-73134C92A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D663-7840-C04A-BAFF-3444160AEB15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C61647-9739-EB74-BD0F-2974F88F4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1829AF-A50F-8B97-BC90-4F1B5C55B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6D0FD-4899-6A48-AF58-B4780F543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49DE2-E6E9-424D-9F5D-16C7E0E9C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3F804-767F-2AEF-4116-77E12ABC5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5A46A-CD98-9CFC-03AC-0A1C69D71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7866E-11D0-7BCC-BA82-E2744F3B0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D663-7840-C04A-BAFF-3444160AEB15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29F30-A7B1-3D8B-534A-2EB1E3302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D2346-CB33-4DB3-6B05-B101CC9DF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6D0FD-4899-6A48-AF58-B4780F543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96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1EA3-5F13-E62E-49DB-77C64ACCD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6D078-43F5-278E-99BF-4EB637BADF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CD709-EF6E-0F7B-B586-C4FE0F5F5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DEF99-4FD0-FB80-9F5D-9921FB81D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D663-7840-C04A-BAFF-3444160AEB15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184A8-A173-22FF-55BA-3FAAC0469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02977-5C51-3087-B910-FE47E188D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6D0FD-4899-6A48-AF58-B4780F543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49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76EAC5-7459-5238-5B09-F9FAEAD1B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2FCC6-4893-5452-7FCD-F189F25B6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5D6FE-AF75-D900-9782-563A570248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9D663-7840-C04A-BAFF-3444160AEB15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BDA67-ED6F-B439-5F7D-74BFCEB202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A7A98-933B-9983-2085-645B3D25F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6D0FD-4899-6A48-AF58-B4780F543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4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CDD22-4D47-6B85-9A90-A56BB1127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3780"/>
            <a:ext cx="9144000" cy="180585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&amp; Analysis of Algorithms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9FE357-7E8F-4705-8B6E-E062752CD120}"/>
              </a:ext>
            </a:extLst>
          </p:cNvPr>
          <p:cNvSpPr txBox="1"/>
          <p:nvPr/>
        </p:nvSpPr>
        <p:spPr>
          <a:xfrm>
            <a:off x="4506004" y="5430890"/>
            <a:ext cx="72493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Nikhil Gande,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Rishab Macherla,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Sravan Kumar Sankalamaddi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Vamshidhar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Reddy Erigela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Sai Kumar Kothuru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Manoj Reddy Yasa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Gowthami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Annem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Manisha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Sankalamaddi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Vinithanjani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Kolli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Gayathri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Sarapu.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CDC6A00-0193-8A9D-DD44-3A15D7D6479A}"/>
              </a:ext>
            </a:extLst>
          </p:cNvPr>
          <p:cNvSpPr txBox="1">
            <a:spLocks/>
          </p:cNvSpPr>
          <p:nvPr/>
        </p:nvSpPr>
        <p:spPr>
          <a:xfrm>
            <a:off x="1524000" y="3052751"/>
            <a:ext cx="9144000" cy="12003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Vertex k – Labelling of Non-Homogeneous Caterpillar Graph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972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A6D49EA-770F-3F17-F8C5-72CE1600E2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519731"/>
              </p:ext>
            </p:extLst>
          </p:nvPr>
        </p:nvGraphicFramePr>
        <p:xfrm>
          <a:off x="286328" y="166255"/>
          <a:ext cx="11756736" cy="4754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78368">
                  <a:extLst>
                    <a:ext uri="{9D8B030D-6E8A-4147-A177-3AD203B41FA5}">
                      <a16:colId xmlns:a16="http://schemas.microsoft.com/office/drawing/2014/main" val="3065647424"/>
                    </a:ext>
                  </a:extLst>
                </a:gridCol>
                <a:gridCol w="5878368">
                  <a:extLst>
                    <a:ext uri="{9D8B030D-6E8A-4147-A177-3AD203B41FA5}">
                      <a16:colId xmlns:a16="http://schemas.microsoft.com/office/drawing/2014/main" val="169866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generateChildrenforStar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){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let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parent_label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nn.label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assigned_label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=2;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let check=true;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while(1){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let total=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parent_label+assigned_label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check=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edge_weight.includes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(total);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if(!check){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edge_weight.push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(total);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nn.neighbour_nodes.push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assigned_label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break;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}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assigned_label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=assigned_label+1;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}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generateMainlabel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ps,nn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){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node_l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=2;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previous_l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ps.label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	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let check=true;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while(1){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total=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node_l+previous_l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// used for checking weight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check=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edge_weight.includes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(total); # check whether weight is in weight[]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if(!check){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nn.label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node_l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edge_weight.push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(total);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break;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}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node_l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=node_l+1;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88582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FC45E1D-2114-41A7-BEB9-66ECCBFF5779}"/>
              </a:ext>
            </a:extLst>
          </p:cNvPr>
          <p:cNvSpPr txBox="1"/>
          <p:nvPr/>
        </p:nvSpPr>
        <p:spPr>
          <a:xfrm>
            <a:off x="286328" y="5143500"/>
            <a:ext cx="5809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E834CB-9FBB-FC51-0593-77CA1E938586}"/>
              </a:ext>
            </a:extLst>
          </p:cNvPr>
          <p:cNvSpPr txBox="1"/>
          <p:nvPr/>
        </p:nvSpPr>
        <p:spPr>
          <a:xfrm>
            <a:off x="6164696" y="5143500"/>
            <a:ext cx="5878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34484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4D8E1-A700-0117-85AE-57CF1CFC2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11124"/>
            <a:ext cx="4107873" cy="49388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start_node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generate_caterpillar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(3);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edge_weight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/*for(let i=0;i&lt;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edge_weight.length;i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edge_weight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[i]);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}*/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Travesing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graph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for(i=1;i&lt;=12;i++){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start_node.label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let num=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start_node.star_number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let s=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start_node.neighbour_nodes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start_node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start_node.next_node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DAD89A-4454-BC04-CB0C-79F6C82FA765}"/>
              </a:ext>
            </a:extLst>
          </p:cNvPr>
          <p:cNvSpPr txBox="1"/>
          <p:nvPr/>
        </p:nvSpPr>
        <p:spPr>
          <a:xfrm>
            <a:off x="286328" y="5143500"/>
            <a:ext cx="5809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896059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E77A7-A270-DD20-A4C8-D6B6DA868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31762"/>
            <a:ext cx="8479971" cy="549275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Outputs for different number of Stars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4E5FCD2-FED2-539F-3DE4-A2191379F3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7672930"/>
              </p:ext>
            </p:extLst>
          </p:nvPr>
        </p:nvGraphicFramePr>
        <p:xfrm>
          <a:off x="838200" y="837424"/>
          <a:ext cx="10903527" cy="47321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8809">
                  <a:extLst>
                    <a:ext uri="{9D8B030D-6E8A-4147-A177-3AD203B41FA5}">
                      <a16:colId xmlns:a16="http://schemas.microsoft.com/office/drawing/2014/main" val="4234844800"/>
                    </a:ext>
                  </a:extLst>
                </a:gridCol>
                <a:gridCol w="3325091">
                  <a:extLst>
                    <a:ext uri="{9D8B030D-6E8A-4147-A177-3AD203B41FA5}">
                      <a16:colId xmlns:a16="http://schemas.microsoft.com/office/drawing/2014/main" val="1357566482"/>
                    </a:ext>
                  </a:extLst>
                </a:gridCol>
                <a:gridCol w="6369627">
                  <a:extLst>
                    <a:ext uri="{9D8B030D-6E8A-4147-A177-3AD203B41FA5}">
                      <a16:colId xmlns:a16="http://schemas.microsoft.com/office/drawing/2014/main" val="1741924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-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V(G) ( Vertex Labels of Graph 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E(G) – Edges weights of the Graph (G)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853839"/>
                  </a:ext>
                </a:extLst>
              </a:tr>
              <a:tr h="1003935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30398"/>
                  </a:ext>
                </a:extLst>
              </a:tr>
              <a:tr h="3357328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050398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EF00161-A47A-1444-B7F6-E7663AC3BF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243840" y="1288473"/>
            <a:ext cx="953691" cy="8138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2B3047-C2FD-7853-9715-752369E230E5}"/>
              </a:ext>
            </a:extLst>
          </p:cNvPr>
          <p:cNvSpPr txBox="1"/>
          <p:nvPr/>
        </p:nvSpPr>
        <p:spPr>
          <a:xfrm>
            <a:off x="5469811" y="1288473"/>
            <a:ext cx="1348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[ 2, 4, 5, 6 ]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A09FE0-79DE-AE33-E658-A37EE5C5B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840" y="2258676"/>
            <a:ext cx="2262505" cy="3124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F56607-7755-2DE3-00BD-8B40B0B83E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9811" y="2258676"/>
            <a:ext cx="6136834" cy="185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984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014AE-AE6D-BF9F-B165-55A6CF4A3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45" y="84571"/>
            <a:ext cx="1302327" cy="424584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Contd..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D7411409-8FFD-9520-3C4D-5ACD80DBC8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370510"/>
              </p:ext>
            </p:extLst>
          </p:nvPr>
        </p:nvGraphicFramePr>
        <p:xfrm>
          <a:off x="207817" y="526087"/>
          <a:ext cx="11222181" cy="62473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4173">
                  <a:extLst>
                    <a:ext uri="{9D8B030D-6E8A-4147-A177-3AD203B41FA5}">
                      <a16:colId xmlns:a16="http://schemas.microsoft.com/office/drawing/2014/main" val="3854714700"/>
                    </a:ext>
                  </a:extLst>
                </a:gridCol>
                <a:gridCol w="3896591">
                  <a:extLst>
                    <a:ext uri="{9D8B030D-6E8A-4147-A177-3AD203B41FA5}">
                      <a16:colId xmlns:a16="http://schemas.microsoft.com/office/drawing/2014/main" val="3544600051"/>
                    </a:ext>
                  </a:extLst>
                </a:gridCol>
                <a:gridCol w="6151417">
                  <a:extLst>
                    <a:ext uri="{9D8B030D-6E8A-4147-A177-3AD203B41FA5}">
                      <a16:colId xmlns:a16="http://schemas.microsoft.com/office/drawing/2014/main" val="1269280174"/>
                    </a:ext>
                  </a:extLst>
                </a:gridCol>
              </a:tblGrid>
              <a:tr h="399041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-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V(G) ( Vertex Labels of Graph 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E(G) – Edges weights of the Graph (G)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430184"/>
                  </a:ext>
                </a:extLst>
              </a:tr>
              <a:tr h="5848301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529658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7564CCA0-E2CB-AE23-C141-8B011F003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644" y="949034"/>
            <a:ext cx="2835275" cy="5791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0885735-9F70-07AC-4EBD-A3E177FBF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287" y="1055253"/>
            <a:ext cx="5926022" cy="268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043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014AE-AE6D-BF9F-B165-55A6CF4A3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45" y="84571"/>
            <a:ext cx="1302327" cy="424584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Contd..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D7411409-8FFD-9520-3C4D-5ACD80DBC8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73641"/>
              </p:ext>
            </p:extLst>
          </p:nvPr>
        </p:nvGraphicFramePr>
        <p:xfrm>
          <a:off x="207817" y="526087"/>
          <a:ext cx="11222181" cy="62473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4173">
                  <a:extLst>
                    <a:ext uri="{9D8B030D-6E8A-4147-A177-3AD203B41FA5}">
                      <a16:colId xmlns:a16="http://schemas.microsoft.com/office/drawing/2014/main" val="3854714700"/>
                    </a:ext>
                  </a:extLst>
                </a:gridCol>
                <a:gridCol w="3896591">
                  <a:extLst>
                    <a:ext uri="{9D8B030D-6E8A-4147-A177-3AD203B41FA5}">
                      <a16:colId xmlns:a16="http://schemas.microsoft.com/office/drawing/2014/main" val="3544600051"/>
                    </a:ext>
                  </a:extLst>
                </a:gridCol>
                <a:gridCol w="6151417">
                  <a:extLst>
                    <a:ext uri="{9D8B030D-6E8A-4147-A177-3AD203B41FA5}">
                      <a16:colId xmlns:a16="http://schemas.microsoft.com/office/drawing/2014/main" val="1269280174"/>
                    </a:ext>
                  </a:extLst>
                </a:gridCol>
              </a:tblGrid>
              <a:tr h="399041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-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V(G) ( Vertex Labels of Graph 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E(G) – Edges weights of the Graph (G)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430184"/>
                  </a:ext>
                </a:extLst>
              </a:tr>
              <a:tr h="5848301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529658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77070FB-CAC5-7930-6573-90557FD79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430" y="930099"/>
            <a:ext cx="2701141" cy="58602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3AAFAA8-EA23-C6AF-C7DF-52BC9E96C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697" y="1036682"/>
            <a:ext cx="5920559" cy="443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744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2513D-6D7F-12F4-DD77-6A3F1CAAC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Time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0799A-DD4E-E7F9-5B74-323CCB3BA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our Algorithm, we have used Bootstrap Approach.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the given graph, for each node the number of sub nodes is increasing as given below 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1+2+3+4+……=n(n+1)/2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Where n=number of vertices in the given graph 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So, the overall time complexity is </a:t>
            </a:r>
            <a:r>
              <a:rPr lang="en-US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O(n</a:t>
            </a:r>
            <a:r>
              <a:rPr lang="en-US" sz="2400" b="1" kern="1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038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A5479F6-8B27-563E-A317-E62B4A0C92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94"/>
          <a:stretch/>
        </p:blipFill>
        <p:spPr>
          <a:xfrm>
            <a:off x="3310467" y="643468"/>
            <a:ext cx="5571065" cy="522599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9523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and person holding letters&#10;&#10;Description automatically generated">
            <a:extLst>
              <a:ext uri="{FF2B5EF4-FFF2-40B4-BE49-F238E27FC236}">
                <a16:creationId xmlns:a16="http://schemas.microsoft.com/office/drawing/2014/main" id="{A392067C-A30B-95FA-5238-E646C682F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92149" cy="686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631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C4343-1C09-9172-1687-F9A4E506D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Graph?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EE2A2-83D0-F283-F3E6-6EB8B5418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1" u="none" strike="noStrike" dirty="0">
                <a:solidFill>
                  <a:srgbClr val="61738E"/>
                </a:solidFill>
                <a:effectLst/>
                <a:latin typeface="__Source_Sans_Pro_fea366"/>
              </a:rPr>
              <a:t>A Graph in Data Structure is a non-linear data structure that consists of nodes and edges which connects them</a:t>
            </a:r>
            <a:r>
              <a:rPr lang="en-US" b="0" i="0" u="none" strike="noStrike" dirty="0">
                <a:solidFill>
                  <a:srgbClr val="61738E"/>
                </a:solidFill>
                <a:effectLst/>
                <a:latin typeface="__Source_Sans_Pro_fea366"/>
              </a:rPr>
              <a:t>.</a:t>
            </a:r>
          </a:p>
          <a:p>
            <a:pPr algn="l"/>
            <a:r>
              <a:rPr lang="en-US" b="0" i="0" u="none" strike="noStrike" dirty="0">
                <a:solidFill>
                  <a:srgbClr val="61738E"/>
                </a:solidFill>
                <a:effectLst/>
                <a:latin typeface="__Source_Sans_Pro_fea366"/>
              </a:rPr>
              <a:t>A Graph in Data Structure is a collection of nodes that consists of data and are connected to other nodes of the graph.</a:t>
            </a:r>
          </a:p>
          <a:p>
            <a:endParaRPr lang="en-US" sz="2800" dirty="0"/>
          </a:p>
          <a:p>
            <a:endParaRPr lang="en-US" dirty="0"/>
          </a:p>
        </p:txBody>
      </p:sp>
      <p:pic>
        <p:nvPicPr>
          <p:cNvPr id="1028" name="Picture 4" descr="Graphs and Real-Life Applications | by Raj Shah | Medium">
            <a:extLst>
              <a:ext uri="{FF2B5EF4-FFF2-40B4-BE49-F238E27FC236}">
                <a16:creationId xmlns:a16="http://schemas.microsoft.com/office/drawing/2014/main" id="{24E5BB9A-F0DB-F80A-CC87-29E08F2578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261" b="19008"/>
          <a:stretch/>
        </p:blipFill>
        <p:spPr bwMode="auto">
          <a:xfrm>
            <a:off x="3668568" y="3646205"/>
            <a:ext cx="4854864" cy="314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163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6B8A6-661F-40E2-FD7E-C4F4BF1B7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200"/>
            <a:ext cx="10515600" cy="89058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Graph Labelling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6BE86-29EB-9C74-FA1B-3D638A79C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2785"/>
            <a:ext cx="10515600" cy="4351338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 assignment of integers to vertices or edges, or both, under certain conditions. There are different labeling in Graphs</a:t>
            </a:r>
            <a:endParaRPr lang="en-US" sz="2000" b="1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>
              <a:buFont typeface="+mj-lt"/>
              <a:buAutoNum type="arabicPeriod"/>
            </a:pPr>
            <a:r>
              <a:rPr lang="en-US" sz="2000" b="1" i="0" u="none" strike="noStrike" dirty="0">
                <a:solidFill>
                  <a:srgbClr val="2828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Vertex labeling:</a:t>
            </a:r>
            <a:r>
              <a:rPr lang="en-US" sz="2000" b="0" i="0" u="none" strike="noStrike" dirty="0">
                <a:solidFill>
                  <a:srgbClr val="2828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Assigning labels to the vertices of a graph. This is used in various fields, such as computer science, chemistry, and social network analysis. </a:t>
            </a:r>
          </a:p>
          <a:p>
            <a:pPr algn="l" rtl="0">
              <a:buFont typeface="+mj-lt"/>
              <a:buAutoNum type="arabicPeriod"/>
            </a:pPr>
            <a:r>
              <a:rPr lang="en-US" sz="2000" b="1" i="0" u="none" strike="noStrike" dirty="0">
                <a:solidFill>
                  <a:srgbClr val="2828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Edge labeling:</a:t>
            </a:r>
            <a:r>
              <a:rPr lang="en-US" sz="2000" b="0" i="0" u="none" strike="noStrike" dirty="0">
                <a:solidFill>
                  <a:srgbClr val="2828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Assigning labels to the edges of a graph. </a:t>
            </a:r>
          </a:p>
          <a:p>
            <a:pPr algn="l" rtl="0">
              <a:buFont typeface="+mj-lt"/>
              <a:buAutoNum type="arabicPeriod"/>
            </a:pPr>
            <a:r>
              <a:rPr lang="en-US" sz="2000" b="1" i="0" u="none" strike="noStrike" dirty="0">
                <a:solidFill>
                  <a:srgbClr val="2828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Graph coloring:</a:t>
            </a:r>
            <a:r>
              <a:rPr lang="en-US" sz="2000" b="0" i="0" u="none" strike="noStrike" dirty="0">
                <a:solidFill>
                  <a:srgbClr val="2828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Assigning colors to the vertices or edges of a graph. </a:t>
            </a:r>
          </a:p>
          <a:p>
            <a:pPr algn="l" rtl="0">
              <a:buFont typeface="+mj-lt"/>
              <a:buAutoNum type="arabicPeriod"/>
            </a:pPr>
            <a:r>
              <a:rPr lang="en-US" sz="2000" b="1" i="0" u="none" strike="noStrike" dirty="0">
                <a:solidFill>
                  <a:srgbClr val="2828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Distance labeling:</a:t>
            </a:r>
            <a:r>
              <a:rPr lang="en-US" sz="2000" b="0" i="0" u="none" strike="noStrike" dirty="0">
                <a:solidFill>
                  <a:srgbClr val="2828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Assigning labels to the vertices of a graph based on their distance from a particular vertex or set of vertices.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Introduction to Machine Learning with Graphs | Towards Data ...">
            <a:extLst>
              <a:ext uri="{FF2B5EF4-FFF2-40B4-BE49-F238E27FC236}">
                <a16:creationId xmlns:a16="http://schemas.microsoft.com/office/drawing/2014/main" id="{5CCFF859-C4EA-DC02-D5EB-2FBD4AEC78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33"/>
          <a:stretch/>
        </p:blipFill>
        <p:spPr bwMode="auto">
          <a:xfrm>
            <a:off x="7525266" y="3513395"/>
            <a:ext cx="3795086" cy="322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947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CB61C-8BD2-ED97-6F65-635D15E27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192"/>
            <a:ext cx="6915150" cy="87442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Vertex – K Labelling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752A7-AF5E-2E98-8323-7DDD7D2C6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4149"/>
            <a:ext cx="10515600" cy="5092830"/>
          </a:xfrm>
        </p:spPr>
        <p:txBody>
          <a:bodyPr>
            <a:normAutofit/>
          </a:bodyPr>
          <a:lstStyle/>
          <a:p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2014 Ahmad introduced vertex k-labeling.</a:t>
            </a:r>
          </a:p>
          <a:p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every two different edges e and f </a:t>
            </a:r>
          </a:p>
          <a:p>
            <a:pPr marL="457200" lvl="1" indent="0">
              <a:buNone/>
            </a:pPr>
            <a:endParaRPr lang="en-US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i.e., this means that, no two edges should have same weights i.e., edge weights should be unique.</a:t>
            </a:r>
          </a:p>
          <a:p>
            <a:pPr marL="0" indent="0" algn="ctr">
              <a:buNone/>
            </a:pPr>
            <a:r>
              <a:rPr lang="en-US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d</a:t>
            </a:r>
            <a:r>
              <a:rPr lang="en-US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ifference between Graph Vertex Labelling &amp; </a:t>
            </a:r>
          </a:p>
          <a:p>
            <a:pPr marL="0" indent="0" algn="ctr">
              <a:buNone/>
            </a:pPr>
            <a:r>
              <a:rPr lang="en-US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Vertex K – Labelling???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Vertex Labelling, we label the vertex with some condition depending on the type of graph we are labeling but, incase of Vertex K – Labelling, the maximum weight the vertex can be 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‘k’.</a:t>
            </a:r>
          </a:p>
          <a:p>
            <a:pPr algn="ctr"/>
            <a:endParaRPr lang="en-US" sz="3200" b="1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A3A3E5-B1AB-5213-A03B-249217ED7E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77"/>
          <a:stretch/>
        </p:blipFill>
        <p:spPr>
          <a:xfrm>
            <a:off x="6548005" y="1423631"/>
            <a:ext cx="3314700" cy="7498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B45517-BF0C-0613-E194-93DB026FD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596" y="5414305"/>
            <a:ext cx="1966807" cy="125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70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C2143-5DB2-185E-AFB8-E29309B7C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0612"/>
            <a:ext cx="11125200" cy="68832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Homogeneous Caterpillar Graph vs Non - Homogeneous Caterpillar Graph??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D41C0-3333-7911-7960-9B1ECDEBB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706582"/>
            <a:ext cx="11125200" cy="435133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Homogeneous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Caterpillar Graph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Graph in which the number of pendant vertices in for a star is not unique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Non-Homogeneous Caterpillar Graph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Graph, in which, the number of Children for each star will be unique.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6C24595-92EB-4A4D-901B-E84B06054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166752"/>
              </p:ext>
            </p:extLst>
          </p:nvPr>
        </p:nvGraphicFramePr>
        <p:xfrm>
          <a:off x="1727199" y="1135691"/>
          <a:ext cx="9463810" cy="2499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54056">
                  <a:extLst>
                    <a:ext uri="{9D8B030D-6E8A-4147-A177-3AD203B41FA5}">
                      <a16:colId xmlns:a16="http://schemas.microsoft.com/office/drawing/2014/main" val="1521423988"/>
                    </a:ext>
                  </a:extLst>
                </a:gridCol>
                <a:gridCol w="5309754">
                  <a:extLst>
                    <a:ext uri="{9D8B030D-6E8A-4147-A177-3AD203B41FA5}">
                      <a16:colId xmlns:a16="http://schemas.microsoft.com/office/drawing/2014/main" val="4196060826"/>
                    </a:ext>
                  </a:extLst>
                </a:gridCol>
              </a:tblGrid>
              <a:tr h="22717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34340" lvl="1" indent="-342900">
                        <a:buFont typeface="Courier New" panose="02070309020205020404" pitchFamily="49" charset="0"/>
                        <a:buChar char="o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this graph, the first star v1, has 3 children (pendant vertices).</a:t>
                      </a:r>
                    </a:p>
                    <a:p>
                      <a:pPr marL="434340" lvl="1" indent="-342900">
                        <a:spcBef>
                          <a:spcPts val="40"/>
                        </a:spcBef>
                        <a:buFont typeface="Courier New" panose="02070309020205020404" pitchFamily="49" charset="0"/>
                        <a:buChar char="o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second star v2, also has 3 children(pendant vertices). 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91440" lvl="1" algn="ctr">
                        <a:spcBef>
                          <a:spcPts val="40"/>
                        </a:spcBef>
                      </a:pP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91440" lvl="1" algn="ctr">
                        <a:spcBef>
                          <a:spcPts val="40"/>
                        </a:spcBef>
                      </a:pP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“So, in a Homogeneous Caterpillar Graph, the number of children will not be unique.”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74083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5ADAED8-1F78-B380-204E-66AADD38D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0" y="1073345"/>
            <a:ext cx="4072750" cy="1967345"/>
          </a:xfrm>
          <a:prstGeom prst="rect">
            <a:avLst/>
          </a:prstGeom>
        </p:spPr>
      </p:pic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06473EE7-C376-0BD4-1E63-3221D7C63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578566"/>
              </p:ext>
            </p:extLst>
          </p:nvPr>
        </p:nvGraphicFramePr>
        <p:xfrm>
          <a:off x="1727199" y="4225520"/>
          <a:ext cx="9463810" cy="2804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54056">
                  <a:extLst>
                    <a:ext uri="{9D8B030D-6E8A-4147-A177-3AD203B41FA5}">
                      <a16:colId xmlns:a16="http://schemas.microsoft.com/office/drawing/2014/main" val="1521423988"/>
                    </a:ext>
                  </a:extLst>
                </a:gridCol>
                <a:gridCol w="5309754">
                  <a:extLst>
                    <a:ext uri="{9D8B030D-6E8A-4147-A177-3AD203B41FA5}">
                      <a16:colId xmlns:a16="http://schemas.microsoft.com/office/drawing/2014/main" val="4196060826"/>
                    </a:ext>
                  </a:extLst>
                </a:gridCol>
              </a:tblGrid>
              <a:tr h="23372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34340" lvl="1" indent="-342900">
                        <a:buFont typeface="Courier New" panose="02070309020205020404" pitchFamily="49" charset="0"/>
                        <a:buChar char="o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this graph, the first star v1, has 1 children (pendant vertices).</a:t>
                      </a:r>
                    </a:p>
                    <a:p>
                      <a:pPr marL="434340" lvl="1" indent="-342900">
                        <a:spcBef>
                          <a:spcPts val="40"/>
                        </a:spcBef>
                        <a:buFont typeface="Courier New" panose="02070309020205020404" pitchFamily="49" charset="0"/>
                        <a:buChar char="o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second star v2, also has 2 children(pendant vertices). 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91440" lvl="1" algn="ctr">
                        <a:spcBef>
                          <a:spcPts val="40"/>
                        </a:spcBef>
                      </a:pP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91440" lvl="1" algn="ctr">
                        <a:spcBef>
                          <a:spcPts val="40"/>
                        </a:spcBef>
                      </a:pP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“So, in a Non-Homogeneous Caterpillar Graph, the number of children will be unique.”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740832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A316B34E-C7F9-25AB-B48B-724CC3216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186" y="4581917"/>
            <a:ext cx="3041226" cy="231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867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3EF8E-0F35-D502-9CC3-9CA27299D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8373"/>
            <a:ext cx="10515600" cy="493568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Also, in a Non – Homogeneous Caterpillar Graph,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from this, graph, if, we consider, star 1, it has 1 child.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Similarly, Star2, it has 2 children, ….Star 7 it has 7 Children, so that, the number of children for each star is unique satisfying the property of Non-Homogeneous  Caterpillar Graph.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23F604-7275-4CAC-EA42-81E75B0A61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47" b="3589"/>
          <a:stretch/>
        </p:blipFill>
        <p:spPr>
          <a:xfrm>
            <a:off x="1832264" y="1341531"/>
            <a:ext cx="7574119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752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20DB17-2C22-B50E-8714-7A78A2866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91" y="556346"/>
            <a:ext cx="9885218" cy="874422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Conditions to follow when performing Vertex K-Labelling for a Non-Homogeneous Caterpillar Graph: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819E2-4AFB-67AC-3BE9-482C5E8F6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91" y="153468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here, in our case, we have to achieve Vertex K-Labelling for Non – Homogeneous Caterpillar, i.e.,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labelling, we have to keep in mind the following conditions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2 edges in the graph should have same weights.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maximum label for the vertex should not be more than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267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C5DFD-A8DA-1BE6-9733-53225F6AF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571"/>
            <a:ext cx="2538845" cy="68435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70965-6655-5646-7A0A-5015AB581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7707"/>
            <a:ext cx="10519064" cy="58220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node{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constructor(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this.star_number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this.label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this.neighbour_nodes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=[];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this.next_node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=null;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star_number: represents the star number of a particular star in the given graph.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abel : represents the main label of a particular star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next_node</a:t>
            </a: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connects the other star by storing the address of immediate star in the graph.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28672A-AFBE-F155-9A69-378D27989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954" y="1353128"/>
            <a:ext cx="3099196" cy="1192645"/>
          </a:xfrm>
          <a:prstGeom prst="rect">
            <a:avLst/>
          </a:prstGeom>
        </p:spPr>
      </p:pic>
      <p:sp>
        <p:nvSpPr>
          <p:cNvPr id="7" name="Left Arrow 6">
            <a:extLst>
              <a:ext uri="{FF2B5EF4-FFF2-40B4-BE49-F238E27FC236}">
                <a16:creationId xmlns:a16="http://schemas.microsoft.com/office/drawing/2014/main" id="{AD78FFB3-9A7A-5364-650F-2EBBEF7C1AC8}"/>
              </a:ext>
            </a:extLst>
          </p:cNvPr>
          <p:cNvSpPr/>
          <p:nvPr/>
        </p:nvSpPr>
        <p:spPr>
          <a:xfrm>
            <a:off x="5544522" y="1757218"/>
            <a:ext cx="1537854" cy="384464"/>
          </a:xfrm>
          <a:prstGeom prst="leftArrow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34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9DF5F4A-16F7-8775-67FA-394FCA8BE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214471"/>
              </p:ext>
            </p:extLst>
          </p:nvPr>
        </p:nvGraphicFramePr>
        <p:xfrm>
          <a:off x="391391" y="85819"/>
          <a:ext cx="11409218" cy="4754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27965">
                  <a:extLst>
                    <a:ext uri="{9D8B030D-6E8A-4147-A177-3AD203B41FA5}">
                      <a16:colId xmlns:a16="http://schemas.microsoft.com/office/drawing/2014/main" val="2553283625"/>
                    </a:ext>
                  </a:extLst>
                </a:gridCol>
                <a:gridCol w="5881253">
                  <a:extLst>
                    <a:ext uri="{9D8B030D-6E8A-4147-A177-3AD203B41FA5}">
                      <a16:colId xmlns:a16="http://schemas.microsoft.com/office/drawing/2014/main" val="2990956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let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edge_weight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=[];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generate_caterpillar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(n){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let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initial_node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=new node(1);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initial_node.label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=1;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initial_node.neighbour_nodes.push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edge_weight.push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if(n==1)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return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initial_node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let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present_star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initial_node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   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for(let i=2;i&lt;=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n;i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++){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presentstar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generateStar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present_star,initial_node,n,i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present_star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presentstar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}    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return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initial_node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generateStar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presentStar,initial_node,n,i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){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let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newstarnum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=presentStar.star_number+1;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let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new_node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=new node(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newstarnum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presentStar.next_node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new_node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if(i==n){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new_node.label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Math.ceil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(n*(n+3)/4);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edge_weight.push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new_node.label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presentStar.label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}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else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generateMainlabel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presentStar,new_node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for(i=1;i&lt;=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new_node.star_number;i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++)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generateChildrenforStar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new_node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}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return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new_node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4229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AFA3829-96FD-6CE5-38E0-9666B4EDB96F}"/>
              </a:ext>
            </a:extLst>
          </p:cNvPr>
          <p:cNvSpPr txBox="1"/>
          <p:nvPr/>
        </p:nvSpPr>
        <p:spPr>
          <a:xfrm>
            <a:off x="391391" y="5185064"/>
            <a:ext cx="5704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7B5D5028-0549-0B42-A016-1A47BC52BE6A}"/>
              </a:ext>
            </a:extLst>
          </p:cNvPr>
          <p:cNvSpPr/>
          <p:nvPr/>
        </p:nvSpPr>
        <p:spPr>
          <a:xfrm>
            <a:off x="3075709" y="4457700"/>
            <a:ext cx="332509" cy="727364"/>
          </a:xfrm>
          <a:prstGeom prst="upArrow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BE0C7B-24A2-125C-1580-7BFD039B86FF}"/>
              </a:ext>
            </a:extLst>
          </p:cNvPr>
          <p:cNvSpPr txBox="1"/>
          <p:nvPr/>
        </p:nvSpPr>
        <p:spPr>
          <a:xfrm>
            <a:off x="6019800" y="5185064"/>
            <a:ext cx="5704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523F5F09-1F64-9ED1-7C57-FA3361C4E73C}"/>
              </a:ext>
            </a:extLst>
          </p:cNvPr>
          <p:cNvSpPr/>
          <p:nvPr/>
        </p:nvSpPr>
        <p:spPr>
          <a:xfrm>
            <a:off x="8780318" y="4457700"/>
            <a:ext cx="332509" cy="727364"/>
          </a:xfrm>
          <a:prstGeom prst="upArrow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8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{656698C4-C22B-F74B-AE55-909B866EA508}tf10001070</Template>
  <TotalTime>1042</TotalTime>
  <Words>1458</Words>
  <Application>Microsoft Macintosh PowerPoint</Application>
  <PresentationFormat>Widescreen</PresentationFormat>
  <Paragraphs>172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__Source_Sans_Pro_fea366</vt:lpstr>
      <vt:lpstr>Arial</vt:lpstr>
      <vt:lpstr>Calibri</vt:lpstr>
      <vt:lpstr>Calibri Light</vt:lpstr>
      <vt:lpstr>Courier New</vt:lpstr>
      <vt:lpstr>Times New Roman</vt:lpstr>
      <vt:lpstr>Office Theme</vt:lpstr>
      <vt:lpstr>Design &amp; Analysis of Algorithms</vt:lpstr>
      <vt:lpstr>What is Graph?</vt:lpstr>
      <vt:lpstr>What is Graph Labelling</vt:lpstr>
      <vt:lpstr>What is Vertex – K Labelling</vt:lpstr>
      <vt:lpstr>Homogeneous Caterpillar Graph vs Non - Homogeneous Caterpillar Graph??</vt:lpstr>
      <vt:lpstr>PowerPoint Presentation</vt:lpstr>
      <vt:lpstr>Conditions to follow when performing Vertex K-Labelling for a Non-Homogeneous Caterpillar Graph:</vt:lpstr>
      <vt:lpstr>Algorithm</vt:lpstr>
      <vt:lpstr>PowerPoint Presentation</vt:lpstr>
      <vt:lpstr>PowerPoint Presentation</vt:lpstr>
      <vt:lpstr>PowerPoint Presentation</vt:lpstr>
      <vt:lpstr>Sample Outputs for different number of Stars</vt:lpstr>
      <vt:lpstr>Contd..</vt:lpstr>
      <vt:lpstr>Contd..</vt:lpstr>
      <vt:lpstr>Analyzing Time Complexity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&amp; Analysis of Algorithms</dc:title>
  <dc:creator>Macherla, Rishab (UMKC-Student)</dc:creator>
  <cp:lastModifiedBy>Macherla, Rishab (UMKC-Student)</cp:lastModifiedBy>
  <cp:revision>30</cp:revision>
  <dcterms:created xsi:type="dcterms:W3CDTF">2023-11-29T04:32:52Z</dcterms:created>
  <dcterms:modified xsi:type="dcterms:W3CDTF">2023-11-29T21:55:10Z</dcterms:modified>
</cp:coreProperties>
</file>