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74" r:id="rId2"/>
    <p:sldId id="272" r:id="rId3"/>
    <p:sldId id="273" r:id="rId4"/>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8" d="100"/>
          <a:sy n="68" d="100"/>
        </p:scale>
        <p:origin x="32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5T11:11:24.738"/>
    </inkml:context>
    <inkml:brush xml:id="br0">
      <inkml:brushProperty name="width" value="0.035" units="cm"/>
      <inkml:brushProperty name="height" value="0.035" units="cm"/>
      <inkml:brushProperty name="color" value="#E71224"/>
    </inkml:brush>
  </inkml:definitions>
  <inkml:trace contextRef="#ctx0" brushRef="#br0">8460 1 24575,'1'105'0,"-3"123"0,-2-196 0,-1 0 0,-2 0 0,-1 0 0,-1-1 0,-21 45 0,-80 146 0,81-167 0,-3-1 0,-2-2 0,-2-1 0,-2-2 0,-3-1 0,-1-3 0,-3-1 0,-1-2 0,-82 56 0,-1-19 0,-5-7 0,-163 65 0,212-105 0,-1-3 0,-117 21 0,-180 14 0,365-62 0,-990 80 0,0-79 0,526-7 0,-3466 4-1365,3914 0-5461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5T11:11:25.807"/>
    </inkml:context>
    <inkml:brush xml:id="br0">
      <inkml:brushProperty name="width" value="0.035" units="cm"/>
      <inkml:brushProperty name="height" value="0.035" units="cm"/>
      <inkml:brushProperty name="color" value="#E71224"/>
    </inkml:brush>
  </inkml:definitions>
  <inkml:trace contextRef="#ctx0" brushRef="#br0">637 1 24575,'-3'10'0,"1"1"0,-2-1 0,1 1 0,-1-1 0,-1 0 0,0-1 0,0 1 0,-1-1 0,-9 12 0,0 1 0,5-7 0,-1 0 0,0-1 0,-1 0 0,-1-1 0,0-1 0,-19 15 0,-95 56 0,85-58 0,15-10 0,-53 20 0,59-27 0,1 0 0,0 2 0,0 0 0,1 1 0,-28 22 0,43-31 0,0 2 0,1-1 0,-1 0 0,1 1 0,0 0 0,0 0 0,1 0 0,-1 0 0,1 0 0,-1 0 0,1 1 0,1-1 0,-1 1 0,0-1 0,1 1 0,0 0 0,0-1 0,1 1 0,-1 0 0,1 0 0,0 0 0,1-1 0,-1 1 0,2 5 0,0-2 0,1-1 0,0 0 0,0 0 0,1 0 0,0 0 0,0-1 0,0 1 0,1-1 0,0 0 0,1-1 0,-1 1 0,1-1 0,0 0 0,11 7 0,61 36 0,108 50 0,-113-63 0,-2 2 0,97 71 0,66 74-1365,-194-154-5461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A55064-8730-4A3D-8811-A16E34A77818}" type="datetimeFigureOut">
              <a:rPr lang="en-US" smtClean="0"/>
              <a:t>9/16/2024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099568-FDC9-4BA8-ACAB-7473A2077F8C}" type="slidenum">
              <a:rPr lang="en-US" smtClean="0"/>
              <a:t>‹#›</a:t>
            </a:fld>
            <a:endParaRPr lang="en-US"/>
          </a:p>
        </p:txBody>
      </p:sp>
    </p:spTree>
    <p:extLst>
      <p:ext uri="{BB962C8B-B14F-4D97-AF65-F5344CB8AC3E}">
        <p14:creationId xmlns:p14="http://schemas.microsoft.com/office/powerpoint/2010/main" val="1115931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10E48-E862-D666-641C-086F14EDC4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618017-DF51-8BB9-70DA-98B099B8BD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63761FC-DF56-E7B0-4164-6DEE6E9A9A11}"/>
              </a:ext>
            </a:extLst>
          </p:cNvPr>
          <p:cNvSpPr>
            <a:spLocks noGrp="1"/>
          </p:cNvSpPr>
          <p:nvPr>
            <p:ph type="dt" sz="half" idx="10"/>
          </p:nvPr>
        </p:nvSpPr>
        <p:spPr/>
        <p:txBody>
          <a:bodyPr/>
          <a:lstStyle/>
          <a:p>
            <a:fld id="{6E9A965F-410F-471A-8CEE-A23E3724D931}" type="datetime1">
              <a:rPr lang="en-US" smtClean="0"/>
              <a:t>9/16/2024</a:t>
            </a:fld>
            <a:endParaRPr lang="en-US"/>
          </a:p>
        </p:txBody>
      </p:sp>
      <p:sp>
        <p:nvSpPr>
          <p:cNvPr id="5" name="Footer Placeholder 4">
            <a:extLst>
              <a:ext uri="{FF2B5EF4-FFF2-40B4-BE49-F238E27FC236}">
                <a16:creationId xmlns:a16="http://schemas.microsoft.com/office/drawing/2014/main" id="{2A5BF71F-6547-2C8F-8224-4B7E62AF508A}"/>
              </a:ext>
            </a:extLst>
          </p:cNvPr>
          <p:cNvSpPr>
            <a:spLocks noGrp="1"/>
          </p:cNvSpPr>
          <p:nvPr>
            <p:ph type="ftr" sz="quarter" idx="11"/>
          </p:nvPr>
        </p:nvSpPr>
        <p:spPr/>
        <p:txBody>
          <a:bodyPr/>
          <a:lstStyle/>
          <a:p>
            <a:r>
              <a:rPr lang="en-US"/>
              <a:t>Pg.No.</a:t>
            </a:r>
          </a:p>
        </p:txBody>
      </p:sp>
      <p:sp>
        <p:nvSpPr>
          <p:cNvPr id="6" name="Slide Number Placeholder 5">
            <a:extLst>
              <a:ext uri="{FF2B5EF4-FFF2-40B4-BE49-F238E27FC236}">
                <a16:creationId xmlns:a16="http://schemas.microsoft.com/office/drawing/2014/main" id="{E55F2092-9E9E-A630-726C-FE3F205EA442}"/>
              </a:ext>
            </a:extLst>
          </p:cNvPr>
          <p:cNvSpPr>
            <a:spLocks noGrp="1"/>
          </p:cNvSpPr>
          <p:nvPr>
            <p:ph type="sldNum" sz="quarter" idx="12"/>
          </p:nvPr>
        </p:nvSpPr>
        <p:spPr/>
        <p:txBody>
          <a:bodyPr/>
          <a:lstStyle/>
          <a:p>
            <a:fld id="{5AECCE9C-A74C-48F0-A7FA-3F28FA7CDF62}" type="slidenum">
              <a:rPr lang="en-US" smtClean="0"/>
              <a:t>‹#›</a:t>
            </a:fld>
            <a:endParaRPr lang="en-US"/>
          </a:p>
        </p:txBody>
      </p:sp>
    </p:spTree>
    <p:extLst>
      <p:ext uri="{BB962C8B-B14F-4D97-AF65-F5344CB8AC3E}">
        <p14:creationId xmlns:p14="http://schemas.microsoft.com/office/powerpoint/2010/main" val="3301294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64DB4-5BB1-5097-5D06-3BF533F192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53C86F-0271-0700-20E1-7B51F572B1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29BB96-53AA-64B0-29C6-06398675F687}"/>
              </a:ext>
            </a:extLst>
          </p:cNvPr>
          <p:cNvSpPr>
            <a:spLocks noGrp="1"/>
          </p:cNvSpPr>
          <p:nvPr>
            <p:ph type="dt" sz="half" idx="10"/>
          </p:nvPr>
        </p:nvSpPr>
        <p:spPr/>
        <p:txBody>
          <a:bodyPr/>
          <a:lstStyle/>
          <a:p>
            <a:fld id="{AEC7EC5B-25BE-4EC8-9428-9D882494FC44}" type="datetime1">
              <a:rPr lang="en-US" smtClean="0"/>
              <a:t>9/16/2024</a:t>
            </a:fld>
            <a:endParaRPr lang="en-US"/>
          </a:p>
        </p:txBody>
      </p:sp>
      <p:sp>
        <p:nvSpPr>
          <p:cNvPr id="5" name="Footer Placeholder 4">
            <a:extLst>
              <a:ext uri="{FF2B5EF4-FFF2-40B4-BE49-F238E27FC236}">
                <a16:creationId xmlns:a16="http://schemas.microsoft.com/office/drawing/2014/main" id="{AF928480-D4B9-E738-B792-106B6AFBDED1}"/>
              </a:ext>
            </a:extLst>
          </p:cNvPr>
          <p:cNvSpPr>
            <a:spLocks noGrp="1"/>
          </p:cNvSpPr>
          <p:nvPr>
            <p:ph type="ftr" sz="quarter" idx="11"/>
          </p:nvPr>
        </p:nvSpPr>
        <p:spPr/>
        <p:txBody>
          <a:bodyPr/>
          <a:lstStyle/>
          <a:p>
            <a:r>
              <a:rPr lang="en-US"/>
              <a:t>Pg.No.</a:t>
            </a:r>
          </a:p>
        </p:txBody>
      </p:sp>
      <p:sp>
        <p:nvSpPr>
          <p:cNvPr id="6" name="Slide Number Placeholder 5">
            <a:extLst>
              <a:ext uri="{FF2B5EF4-FFF2-40B4-BE49-F238E27FC236}">
                <a16:creationId xmlns:a16="http://schemas.microsoft.com/office/drawing/2014/main" id="{97D2BD67-5708-51D3-366A-A7DB3F474206}"/>
              </a:ext>
            </a:extLst>
          </p:cNvPr>
          <p:cNvSpPr>
            <a:spLocks noGrp="1"/>
          </p:cNvSpPr>
          <p:nvPr>
            <p:ph type="sldNum" sz="quarter" idx="12"/>
          </p:nvPr>
        </p:nvSpPr>
        <p:spPr/>
        <p:txBody>
          <a:bodyPr/>
          <a:lstStyle/>
          <a:p>
            <a:fld id="{5AECCE9C-A74C-48F0-A7FA-3F28FA7CDF62}" type="slidenum">
              <a:rPr lang="en-US" smtClean="0"/>
              <a:t>‹#›</a:t>
            </a:fld>
            <a:endParaRPr lang="en-US"/>
          </a:p>
        </p:txBody>
      </p:sp>
    </p:spTree>
    <p:extLst>
      <p:ext uri="{BB962C8B-B14F-4D97-AF65-F5344CB8AC3E}">
        <p14:creationId xmlns:p14="http://schemas.microsoft.com/office/powerpoint/2010/main" val="2914721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EB83BA-CF1B-934E-BFF1-47F80341B9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E549B07-81ED-B47A-F4C6-78078712DC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CD3BB-778A-833E-81A0-9059F723FE89}"/>
              </a:ext>
            </a:extLst>
          </p:cNvPr>
          <p:cNvSpPr>
            <a:spLocks noGrp="1"/>
          </p:cNvSpPr>
          <p:nvPr>
            <p:ph type="dt" sz="half" idx="10"/>
          </p:nvPr>
        </p:nvSpPr>
        <p:spPr/>
        <p:txBody>
          <a:bodyPr/>
          <a:lstStyle/>
          <a:p>
            <a:fld id="{FFC3310E-42E8-4784-9308-8473DD885CEA}" type="datetime1">
              <a:rPr lang="en-US" smtClean="0"/>
              <a:t>9/16/2024</a:t>
            </a:fld>
            <a:endParaRPr lang="en-US"/>
          </a:p>
        </p:txBody>
      </p:sp>
      <p:sp>
        <p:nvSpPr>
          <p:cNvPr id="5" name="Footer Placeholder 4">
            <a:extLst>
              <a:ext uri="{FF2B5EF4-FFF2-40B4-BE49-F238E27FC236}">
                <a16:creationId xmlns:a16="http://schemas.microsoft.com/office/drawing/2014/main" id="{41966775-7BE1-9B09-B663-FE49F21C8961}"/>
              </a:ext>
            </a:extLst>
          </p:cNvPr>
          <p:cNvSpPr>
            <a:spLocks noGrp="1"/>
          </p:cNvSpPr>
          <p:nvPr>
            <p:ph type="ftr" sz="quarter" idx="11"/>
          </p:nvPr>
        </p:nvSpPr>
        <p:spPr/>
        <p:txBody>
          <a:bodyPr/>
          <a:lstStyle/>
          <a:p>
            <a:r>
              <a:rPr lang="en-US"/>
              <a:t>Pg.No.</a:t>
            </a:r>
          </a:p>
        </p:txBody>
      </p:sp>
      <p:sp>
        <p:nvSpPr>
          <p:cNvPr id="6" name="Slide Number Placeholder 5">
            <a:extLst>
              <a:ext uri="{FF2B5EF4-FFF2-40B4-BE49-F238E27FC236}">
                <a16:creationId xmlns:a16="http://schemas.microsoft.com/office/drawing/2014/main" id="{CBA503A8-DAD9-FC2D-EF64-2848350EFC13}"/>
              </a:ext>
            </a:extLst>
          </p:cNvPr>
          <p:cNvSpPr>
            <a:spLocks noGrp="1"/>
          </p:cNvSpPr>
          <p:nvPr>
            <p:ph type="sldNum" sz="quarter" idx="12"/>
          </p:nvPr>
        </p:nvSpPr>
        <p:spPr/>
        <p:txBody>
          <a:bodyPr/>
          <a:lstStyle/>
          <a:p>
            <a:fld id="{5AECCE9C-A74C-48F0-A7FA-3F28FA7CDF62}" type="slidenum">
              <a:rPr lang="en-US" smtClean="0"/>
              <a:t>‹#›</a:t>
            </a:fld>
            <a:endParaRPr lang="en-US"/>
          </a:p>
        </p:txBody>
      </p:sp>
    </p:spTree>
    <p:extLst>
      <p:ext uri="{BB962C8B-B14F-4D97-AF65-F5344CB8AC3E}">
        <p14:creationId xmlns:p14="http://schemas.microsoft.com/office/powerpoint/2010/main" val="806761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B63E2-EB33-8727-3558-FCF1B9A059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A70860-E048-A11F-FCDC-F40CF440EB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ABCC10-181E-65DE-00AF-5919C4EE0C4D}"/>
              </a:ext>
            </a:extLst>
          </p:cNvPr>
          <p:cNvSpPr>
            <a:spLocks noGrp="1"/>
          </p:cNvSpPr>
          <p:nvPr>
            <p:ph type="dt" sz="half" idx="10"/>
          </p:nvPr>
        </p:nvSpPr>
        <p:spPr/>
        <p:txBody>
          <a:bodyPr/>
          <a:lstStyle/>
          <a:p>
            <a:fld id="{36BCBAD7-7B24-4FEE-A342-CE2C0642A256}" type="datetime1">
              <a:rPr lang="en-US" smtClean="0"/>
              <a:t>9/16/2024</a:t>
            </a:fld>
            <a:endParaRPr lang="en-US"/>
          </a:p>
        </p:txBody>
      </p:sp>
      <p:sp>
        <p:nvSpPr>
          <p:cNvPr id="5" name="Footer Placeholder 4">
            <a:extLst>
              <a:ext uri="{FF2B5EF4-FFF2-40B4-BE49-F238E27FC236}">
                <a16:creationId xmlns:a16="http://schemas.microsoft.com/office/drawing/2014/main" id="{0D66B863-1204-5667-E9BC-E014A16F16DB}"/>
              </a:ext>
            </a:extLst>
          </p:cNvPr>
          <p:cNvSpPr>
            <a:spLocks noGrp="1"/>
          </p:cNvSpPr>
          <p:nvPr>
            <p:ph type="ftr" sz="quarter" idx="11"/>
          </p:nvPr>
        </p:nvSpPr>
        <p:spPr/>
        <p:txBody>
          <a:bodyPr/>
          <a:lstStyle/>
          <a:p>
            <a:r>
              <a:rPr lang="en-US"/>
              <a:t>Pg.No.</a:t>
            </a:r>
          </a:p>
        </p:txBody>
      </p:sp>
      <p:sp>
        <p:nvSpPr>
          <p:cNvPr id="6" name="Slide Number Placeholder 5">
            <a:extLst>
              <a:ext uri="{FF2B5EF4-FFF2-40B4-BE49-F238E27FC236}">
                <a16:creationId xmlns:a16="http://schemas.microsoft.com/office/drawing/2014/main" id="{E57EA0FD-CA3A-B8D6-213E-49F258BDF83E}"/>
              </a:ext>
            </a:extLst>
          </p:cNvPr>
          <p:cNvSpPr>
            <a:spLocks noGrp="1"/>
          </p:cNvSpPr>
          <p:nvPr>
            <p:ph type="sldNum" sz="quarter" idx="12"/>
          </p:nvPr>
        </p:nvSpPr>
        <p:spPr/>
        <p:txBody>
          <a:bodyPr/>
          <a:lstStyle/>
          <a:p>
            <a:fld id="{5AECCE9C-A74C-48F0-A7FA-3F28FA7CDF62}" type="slidenum">
              <a:rPr lang="en-US" smtClean="0"/>
              <a:t>‹#›</a:t>
            </a:fld>
            <a:endParaRPr lang="en-US"/>
          </a:p>
        </p:txBody>
      </p:sp>
    </p:spTree>
    <p:extLst>
      <p:ext uri="{BB962C8B-B14F-4D97-AF65-F5344CB8AC3E}">
        <p14:creationId xmlns:p14="http://schemas.microsoft.com/office/powerpoint/2010/main" val="1249589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960E6-00C1-B99E-BA0D-E0D6993D0D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DE5210-AF75-A615-1FB8-CC619D5285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199A3A-1E57-BA5F-5958-ABFC71880A46}"/>
              </a:ext>
            </a:extLst>
          </p:cNvPr>
          <p:cNvSpPr>
            <a:spLocks noGrp="1"/>
          </p:cNvSpPr>
          <p:nvPr>
            <p:ph type="dt" sz="half" idx="10"/>
          </p:nvPr>
        </p:nvSpPr>
        <p:spPr/>
        <p:txBody>
          <a:bodyPr/>
          <a:lstStyle/>
          <a:p>
            <a:fld id="{BE924456-7E7A-4DE5-A81A-D7B2C5A400C9}" type="datetime1">
              <a:rPr lang="en-US" smtClean="0"/>
              <a:t>9/16/2024</a:t>
            </a:fld>
            <a:endParaRPr lang="en-US"/>
          </a:p>
        </p:txBody>
      </p:sp>
      <p:sp>
        <p:nvSpPr>
          <p:cNvPr id="5" name="Footer Placeholder 4">
            <a:extLst>
              <a:ext uri="{FF2B5EF4-FFF2-40B4-BE49-F238E27FC236}">
                <a16:creationId xmlns:a16="http://schemas.microsoft.com/office/drawing/2014/main" id="{969EF2BA-CDD1-D0FD-C049-3962C059C79A}"/>
              </a:ext>
            </a:extLst>
          </p:cNvPr>
          <p:cNvSpPr>
            <a:spLocks noGrp="1"/>
          </p:cNvSpPr>
          <p:nvPr>
            <p:ph type="ftr" sz="quarter" idx="11"/>
          </p:nvPr>
        </p:nvSpPr>
        <p:spPr/>
        <p:txBody>
          <a:bodyPr/>
          <a:lstStyle/>
          <a:p>
            <a:r>
              <a:rPr lang="en-US"/>
              <a:t>Pg.No.</a:t>
            </a:r>
          </a:p>
        </p:txBody>
      </p:sp>
      <p:sp>
        <p:nvSpPr>
          <p:cNvPr id="6" name="Slide Number Placeholder 5">
            <a:extLst>
              <a:ext uri="{FF2B5EF4-FFF2-40B4-BE49-F238E27FC236}">
                <a16:creationId xmlns:a16="http://schemas.microsoft.com/office/drawing/2014/main" id="{57294160-E024-7CE9-245E-DFA377EF67C1}"/>
              </a:ext>
            </a:extLst>
          </p:cNvPr>
          <p:cNvSpPr>
            <a:spLocks noGrp="1"/>
          </p:cNvSpPr>
          <p:nvPr>
            <p:ph type="sldNum" sz="quarter" idx="12"/>
          </p:nvPr>
        </p:nvSpPr>
        <p:spPr/>
        <p:txBody>
          <a:bodyPr/>
          <a:lstStyle/>
          <a:p>
            <a:fld id="{5AECCE9C-A74C-48F0-A7FA-3F28FA7CDF62}" type="slidenum">
              <a:rPr lang="en-US" smtClean="0"/>
              <a:t>‹#›</a:t>
            </a:fld>
            <a:endParaRPr lang="en-US"/>
          </a:p>
        </p:txBody>
      </p:sp>
    </p:spTree>
    <p:extLst>
      <p:ext uri="{BB962C8B-B14F-4D97-AF65-F5344CB8AC3E}">
        <p14:creationId xmlns:p14="http://schemas.microsoft.com/office/powerpoint/2010/main" val="1316982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FDDC7-92CA-51B0-8045-47B950EE6A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DA3A30-EF69-F6FF-6311-219254E760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8990FB-3D92-4062-A0D3-DC43FFDA0B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F81B340-1118-B553-6A18-3AB2BF943834}"/>
              </a:ext>
            </a:extLst>
          </p:cNvPr>
          <p:cNvSpPr>
            <a:spLocks noGrp="1"/>
          </p:cNvSpPr>
          <p:nvPr>
            <p:ph type="dt" sz="half" idx="10"/>
          </p:nvPr>
        </p:nvSpPr>
        <p:spPr/>
        <p:txBody>
          <a:bodyPr/>
          <a:lstStyle/>
          <a:p>
            <a:fld id="{8C202580-B93B-41EE-81FA-18C279F65565}" type="datetime1">
              <a:rPr lang="en-US" smtClean="0"/>
              <a:t>9/16/2024</a:t>
            </a:fld>
            <a:endParaRPr lang="en-US"/>
          </a:p>
        </p:txBody>
      </p:sp>
      <p:sp>
        <p:nvSpPr>
          <p:cNvPr id="6" name="Footer Placeholder 5">
            <a:extLst>
              <a:ext uri="{FF2B5EF4-FFF2-40B4-BE49-F238E27FC236}">
                <a16:creationId xmlns:a16="http://schemas.microsoft.com/office/drawing/2014/main" id="{C7AC7548-2F3E-199B-8178-A6021C2C97D8}"/>
              </a:ext>
            </a:extLst>
          </p:cNvPr>
          <p:cNvSpPr>
            <a:spLocks noGrp="1"/>
          </p:cNvSpPr>
          <p:nvPr>
            <p:ph type="ftr" sz="quarter" idx="11"/>
          </p:nvPr>
        </p:nvSpPr>
        <p:spPr/>
        <p:txBody>
          <a:bodyPr/>
          <a:lstStyle/>
          <a:p>
            <a:r>
              <a:rPr lang="en-US"/>
              <a:t>Pg.No.</a:t>
            </a:r>
          </a:p>
        </p:txBody>
      </p:sp>
      <p:sp>
        <p:nvSpPr>
          <p:cNvPr id="7" name="Slide Number Placeholder 6">
            <a:extLst>
              <a:ext uri="{FF2B5EF4-FFF2-40B4-BE49-F238E27FC236}">
                <a16:creationId xmlns:a16="http://schemas.microsoft.com/office/drawing/2014/main" id="{0B0BC6B7-0721-F86A-A190-56D9B22CF244}"/>
              </a:ext>
            </a:extLst>
          </p:cNvPr>
          <p:cNvSpPr>
            <a:spLocks noGrp="1"/>
          </p:cNvSpPr>
          <p:nvPr>
            <p:ph type="sldNum" sz="quarter" idx="12"/>
          </p:nvPr>
        </p:nvSpPr>
        <p:spPr/>
        <p:txBody>
          <a:bodyPr/>
          <a:lstStyle/>
          <a:p>
            <a:fld id="{5AECCE9C-A74C-48F0-A7FA-3F28FA7CDF62}" type="slidenum">
              <a:rPr lang="en-US" smtClean="0"/>
              <a:t>‹#›</a:t>
            </a:fld>
            <a:endParaRPr lang="en-US"/>
          </a:p>
        </p:txBody>
      </p:sp>
    </p:spTree>
    <p:extLst>
      <p:ext uri="{BB962C8B-B14F-4D97-AF65-F5344CB8AC3E}">
        <p14:creationId xmlns:p14="http://schemas.microsoft.com/office/powerpoint/2010/main" val="2877257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4C9FB-6AD7-BA35-C47F-935284F4E5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7AD2E1-38EB-6097-0AB7-0F6FBC71B7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2F1A94-0362-AD9D-0597-45DCDB9561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9C80827-ED52-AD39-28DB-C5C6F3AE04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4DC1EC-9A3E-9344-B205-3390AEEEDB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856CA50-229D-80C2-E97D-6DAE3AA8DDB4}"/>
              </a:ext>
            </a:extLst>
          </p:cNvPr>
          <p:cNvSpPr>
            <a:spLocks noGrp="1"/>
          </p:cNvSpPr>
          <p:nvPr>
            <p:ph type="dt" sz="half" idx="10"/>
          </p:nvPr>
        </p:nvSpPr>
        <p:spPr/>
        <p:txBody>
          <a:bodyPr/>
          <a:lstStyle/>
          <a:p>
            <a:fld id="{586BFD43-0F5A-4215-A68A-9D6E6728BA67}" type="datetime1">
              <a:rPr lang="en-US" smtClean="0"/>
              <a:t>9/16/2024</a:t>
            </a:fld>
            <a:endParaRPr lang="en-US"/>
          </a:p>
        </p:txBody>
      </p:sp>
      <p:sp>
        <p:nvSpPr>
          <p:cNvPr id="8" name="Footer Placeholder 7">
            <a:extLst>
              <a:ext uri="{FF2B5EF4-FFF2-40B4-BE49-F238E27FC236}">
                <a16:creationId xmlns:a16="http://schemas.microsoft.com/office/drawing/2014/main" id="{5430C3ED-C173-214F-0BD6-D6A662F20730}"/>
              </a:ext>
            </a:extLst>
          </p:cNvPr>
          <p:cNvSpPr>
            <a:spLocks noGrp="1"/>
          </p:cNvSpPr>
          <p:nvPr>
            <p:ph type="ftr" sz="quarter" idx="11"/>
          </p:nvPr>
        </p:nvSpPr>
        <p:spPr/>
        <p:txBody>
          <a:bodyPr/>
          <a:lstStyle/>
          <a:p>
            <a:r>
              <a:rPr lang="en-US"/>
              <a:t>Pg.No.</a:t>
            </a:r>
          </a:p>
        </p:txBody>
      </p:sp>
      <p:sp>
        <p:nvSpPr>
          <p:cNvPr id="9" name="Slide Number Placeholder 8">
            <a:extLst>
              <a:ext uri="{FF2B5EF4-FFF2-40B4-BE49-F238E27FC236}">
                <a16:creationId xmlns:a16="http://schemas.microsoft.com/office/drawing/2014/main" id="{FC4C5E51-17D8-A5B6-37D6-0E9601D7DCD0}"/>
              </a:ext>
            </a:extLst>
          </p:cNvPr>
          <p:cNvSpPr>
            <a:spLocks noGrp="1"/>
          </p:cNvSpPr>
          <p:nvPr>
            <p:ph type="sldNum" sz="quarter" idx="12"/>
          </p:nvPr>
        </p:nvSpPr>
        <p:spPr/>
        <p:txBody>
          <a:bodyPr/>
          <a:lstStyle/>
          <a:p>
            <a:fld id="{5AECCE9C-A74C-48F0-A7FA-3F28FA7CDF62}" type="slidenum">
              <a:rPr lang="en-US" smtClean="0"/>
              <a:t>‹#›</a:t>
            </a:fld>
            <a:endParaRPr lang="en-US"/>
          </a:p>
        </p:txBody>
      </p:sp>
    </p:spTree>
    <p:extLst>
      <p:ext uri="{BB962C8B-B14F-4D97-AF65-F5344CB8AC3E}">
        <p14:creationId xmlns:p14="http://schemas.microsoft.com/office/powerpoint/2010/main" val="3251569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BD8BD-BE18-4727-0E1E-3D1769F4F3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4006B2-1674-431E-B016-D0CDBE5D7371}"/>
              </a:ext>
            </a:extLst>
          </p:cNvPr>
          <p:cNvSpPr>
            <a:spLocks noGrp="1"/>
          </p:cNvSpPr>
          <p:nvPr>
            <p:ph type="dt" sz="half" idx="10"/>
          </p:nvPr>
        </p:nvSpPr>
        <p:spPr/>
        <p:txBody>
          <a:bodyPr/>
          <a:lstStyle/>
          <a:p>
            <a:fld id="{2B6E0D8B-4D57-4CC0-B572-819352B258B8}" type="datetime1">
              <a:rPr lang="en-US" smtClean="0"/>
              <a:t>9/16/2024</a:t>
            </a:fld>
            <a:endParaRPr lang="en-US"/>
          </a:p>
        </p:txBody>
      </p:sp>
      <p:sp>
        <p:nvSpPr>
          <p:cNvPr id="4" name="Footer Placeholder 3">
            <a:extLst>
              <a:ext uri="{FF2B5EF4-FFF2-40B4-BE49-F238E27FC236}">
                <a16:creationId xmlns:a16="http://schemas.microsoft.com/office/drawing/2014/main" id="{C5821792-ED91-ADA5-B624-AFACEF8B84DC}"/>
              </a:ext>
            </a:extLst>
          </p:cNvPr>
          <p:cNvSpPr>
            <a:spLocks noGrp="1"/>
          </p:cNvSpPr>
          <p:nvPr>
            <p:ph type="ftr" sz="quarter" idx="11"/>
          </p:nvPr>
        </p:nvSpPr>
        <p:spPr/>
        <p:txBody>
          <a:bodyPr/>
          <a:lstStyle/>
          <a:p>
            <a:r>
              <a:rPr lang="en-US"/>
              <a:t>Pg.No.</a:t>
            </a:r>
          </a:p>
        </p:txBody>
      </p:sp>
      <p:sp>
        <p:nvSpPr>
          <p:cNvPr id="5" name="Slide Number Placeholder 4">
            <a:extLst>
              <a:ext uri="{FF2B5EF4-FFF2-40B4-BE49-F238E27FC236}">
                <a16:creationId xmlns:a16="http://schemas.microsoft.com/office/drawing/2014/main" id="{C20A2DB4-4D89-0172-C057-CAAB8CB3226D}"/>
              </a:ext>
            </a:extLst>
          </p:cNvPr>
          <p:cNvSpPr>
            <a:spLocks noGrp="1"/>
          </p:cNvSpPr>
          <p:nvPr>
            <p:ph type="sldNum" sz="quarter" idx="12"/>
          </p:nvPr>
        </p:nvSpPr>
        <p:spPr/>
        <p:txBody>
          <a:bodyPr/>
          <a:lstStyle/>
          <a:p>
            <a:fld id="{5AECCE9C-A74C-48F0-A7FA-3F28FA7CDF62}" type="slidenum">
              <a:rPr lang="en-US" smtClean="0"/>
              <a:t>‹#›</a:t>
            </a:fld>
            <a:endParaRPr lang="en-US"/>
          </a:p>
        </p:txBody>
      </p:sp>
    </p:spTree>
    <p:extLst>
      <p:ext uri="{BB962C8B-B14F-4D97-AF65-F5344CB8AC3E}">
        <p14:creationId xmlns:p14="http://schemas.microsoft.com/office/powerpoint/2010/main" val="1724479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EAF500-5F3B-3523-7FAE-B5A367BB4A55}"/>
              </a:ext>
            </a:extLst>
          </p:cNvPr>
          <p:cNvSpPr>
            <a:spLocks noGrp="1"/>
          </p:cNvSpPr>
          <p:nvPr>
            <p:ph type="dt" sz="half" idx="10"/>
          </p:nvPr>
        </p:nvSpPr>
        <p:spPr/>
        <p:txBody>
          <a:bodyPr/>
          <a:lstStyle/>
          <a:p>
            <a:fld id="{28ADE8E3-2C15-473F-9E15-0E45B8A54C8A}" type="datetime1">
              <a:rPr lang="en-US" smtClean="0"/>
              <a:t>9/16/2024</a:t>
            </a:fld>
            <a:endParaRPr lang="en-US"/>
          </a:p>
        </p:txBody>
      </p:sp>
      <p:sp>
        <p:nvSpPr>
          <p:cNvPr id="3" name="Footer Placeholder 2">
            <a:extLst>
              <a:ext uri="{FF2B5EF4-FFF2-40B4-BE49-F238E27FC236}">
                <a16:creationId xmlns:a16="http://schemas.microsoft.com/office/drawing/2014/main" id="{C2E0A8D8-3EBA-B2FD-4916-06272309B724}"/>
              </a:ext>
            </a:extLst>
          </p:cNvPr>
          <p:cNvSpPr>
            <a:spLocks noGrp="1"/>
          </p:cNvSpPr>
          <p:nvPr>
            <p:ph type="ftr" sz="quarter" idx="11"/>
          </p:nvPr>
        </p:nvSpPr>
        <p:spPr/>
        <p:txBody>
          <a:bodyPr/>
          <a:lstStyle/>
          <a:p>
            <a:r>
              <a:rPr lang="en-US"/>
              <a:t>Pg.No.</a:t>
            </a:r>
          </a:p>
        </p:txBody>
      </p:sp>
      <p:sp>
        <p:nvSpPr>
          <p:cNvPr id="4" name="Slide Number Placeholder 3">
            <a:extLst>
              <a:ext uri="{FF2B5EF4-FFF2-40B4-BE49-F238E27FC236}">
                <a16:creationId xmlns:a16="http://schemas.microsoft.com/office/drawing/2014/main" id="{D9A55745-A004-07A2-88F0-D77A9DDC901E}"/>
              </a:ext>
            </a:extLst>
          </p:cNvPr>
          <p:cNvSpPr>
            <a:spLocks noGrp="1"/>
          </p:cNvSpPr>
          <p:nvPr>
            <p:ph type="sldNum" sz="quarter" idx="12"/>
          </p:nvPr>
        </p:nvSpPr>
        <p:spPr/>
        <p:txBody>
          <a:bodyPr/>
          <a:lstStyle/>
          <a:p>
            <a:fld id="{5AECCE9C-A74C-48F0-A7FA-3F28FA7CDF62}" type="slidenum">
              <a:rPr lang="en-US" smtClean="0"/>
              <a:t>‹#›</a:t>
            </a:fld>
            <a:endParaRPr lang="en-US"/>
          </a:p>
        </p:txBody>
      </p:sp>
    </p:spTree>
    <p:extLst>
      <p:ext uri="{BB962C8B-B14F-4D97-AF65-F5344CB8AC3E}">
        <p14:creationId xmlns:p14="http://schemas.microsoft.com/office/powerpoint/2010/main" val="1932394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635BC-F595-3FC5-BC28-795B1B387D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C41BA6-877C-614E-04A4-8CF712F90F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E27851-1208-CAAF-B46E-F9F10A9A59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0563A3-314B-7962-3BEE-E003C35DC238}"/>
              </a:ext>
            </a:extLst>
          </p:cNvPr>
          <p:cNvSpPr>
            <a:spLocks noGrp="1"/>
          </p:cNvSpPr>
          <p:nvPr>
            <p:ph type="dt" sz="half" idx="10"/>
          </p:nvPr>
        </p:nvSpPr>
        <p:spPr/>
        <p:txBody>
          <a:bodyPr/>
          <a:lstStyle/>
          <a:p>
            <a:fld id="{11FCA070-441E-4AEE-A7D6-1CDA8C644970}" type="datetime1">
              <a:rPr lang="en-US" smtClean="0"/>
              <a:t>9/16/2024</a:t>
            </a:fld>
            <a:endParaRPr lang="en-US"/>
          </a:p>
        </p:txBody>
      </p:sp>
      <p:sp>
        <p:nvSpPr>
          <p:cNvPr id="6" name="Footer Placeholder 5">
            <a:extLst>
              <a:ext uri="{FF2B5EF4-FFF2-40B4-BE49-F238E27FC236}">
                <a16:creationId xmlns:a16="http://schemas.microsoft.com/office/drawing/2014/main" id="{95AC7AF9-790F-D0F5-33A5-0274EDCC61F4}"/>
              </a:ext>
            </a:extLst>
          </p:cNvPr>
          <p:cNvSpPr>
            <a:spLocks noGrp="1"/>
          </p:cNvSpPr>
          <p:nvPr>
            <p:ph type="ftr" sz="quarter" idx="11"/>
          </p:nvPr>
        </p:nvSpPr>
        <p:spPr/>
        <p:txBody>
          <a:bodyPr/>
          <a:lstStyle/>
          <a:p>
            <a:r>
              <a:rPr lang="en-US"/>
              <a:t>Pg.No.</a:t>
            </a:r>
          </a:p>
        </p:txBody>
      </p:sp>
      <p:sp>
        <p:nvSpPr>
          <p:cNvPr id="7" name="Slide Number Placeholder 6">
            <a:extLst>
              <a:ext uri="{FF2B5EF4-FFF2-40B4-BE49-F238E27FC236}">
                <a16:creationId xmlns:a16="http://schemas.microsoft.com/office/drawing/2014/main" id="{520CAFD0-B4CB-C5C7-1314-C48FBC8F47A4}"/>
              </a:ext>
            </a:extLst>
          </p:cNvPr>
          <p:cNvSpPr>
            <a:spLocks noGrp="1"/>
          </p:cNvSpPr>
          <p:nvPr>
            <p:ph type="sldNum" sz="quarter" idx="12"/>
          </p:nvPr>
        </p:nvSpPr>
        <p:spPr/>
        <p:txBody>
          <a:bodyPr/>
          <a:lstStyle/>
          <a:p>
            <a:fld id="{5AECCE9C-A74C-48F0-A7FA-3F28FA7CDF62}" type="slidenum">
              <a:rPr lang="en-US" smtClean="0"/>
              <a:t>‹#›</a:t>
            </a:fld>
            <a:endParaRPr lang="en-US"/>
          </a:p>
        </p:txBody>
      </p:sp>
    </p:spTree>
    <p:extLst>
      <p:ext uri="{BB962C8B-B14F-4D97-AF65-F5344CB8AC3E}">
        <p14:creationId xmlns:p14="http://schemas.microsoft.com/office/powerpoint/2010/main" val="2875580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C32E5-8820-6CD0-450E-3AA1B26F7E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D970ED-E7D4-55D2-5060-A19F655DD4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91FA6D-EE0C-4A26-CA3B-E9865361D4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FC0786-5E84-6CA6-9703-CF95E59EF9E4}"/>
              </a:ext>
            </a:extLst>
          </p:cNvPr>
          <p:cNvSpPr>
            <a:spLocks noGrp="1"/>
          </p:cNvSpPr>
          <p:nvPr>
            <p:ph type="dt" sz="half" idx="10"/>
          </p:nvPr>
        </p:nvSpPr>
        <p:spPr/>
        <p:txBody>
          <a:bodyPr/>
          <a:lstStyle/>
          <a:p>
            <a:fld id="{51D68B76-D56C-4053-B023-CDEB6F6FBD5C}" type="datetime1">
              <a:rPr lang="en-US" smtClean="0"/>
              <a:t>9/16/2024</a:t>
            </a:fld>
            <a:endParaRPr lang="en-US"/>
          </a:p>
        </p:txBody>
      </p:sp>
      <p:sp>
        <p:nvSpPr>
          <p:cNvPr id="6" name="Footer Placeholder 5">
            <a:extLst>
              <a:ext uri="{FF2B5EF4-FFF2-40B4-BE49-F238E27FC236}">
                <a16:creationId xmlns:a16="http://schemas.microsoft.com/office/drawing/2014/main" id="{72E7DB57-2989-D0EF-6B19-035222795A95}"/>
              </a:ext>
            </a:extLst>
          </p:cNvPr>
          <p:cNvSpPr>
            <a:spLocks noGrp="1"/>
          </p:cNvSpPr>
          <p:nvPr>
            <p:ph type="ftr" sz="quarter" idx="11"/>
          </p:nvPr>
        </p:nvSpPr>
        <p:spPr/>
        <p:txBody>
          <a:bodyPr/>
          <a:lstStyle/>
          <a:p>
            <a:r>
              <a:rPr lang="en-US"/>
              <a:t>Pg.No.</a:t>
            </a:r>
          </a:p>
        </p:txBody>
      </p:sp>
      <p:sp>
        <p:nvSpPr>
          <p:cNvPr id="7" name="Slide Number Placeholder 6">
            <a:extLst>
              <a:ext uri="{FF2B5EF4-FFF2-40B4-BE49-F238E27FC236}">
                <a16:creationId xmlns:a16="http://schemas.microsoft.com/office/drawing/2014/main" id="{10237A1E-E886-11CA-16D2-FB8B11DFF6D3}"/>
              </a:ext>
            </a:extLst>
          </p:cNvPr>
          <p:cNvSpPr>
            <a:spLocks noGrp="1"/>
          </p:cNvSpPr>
          <p:nvPr>
            <p:ph type="sldNum" sz="quarter" idx="12"/>
          </p:nvPr>
        </p:nvSpPr>
        <p:spPr/>
        <p:txBody>
          <a:bodyPr/>
          <a:lstStyle/>
          <a:p>
            <a:fld id="{5AECCE9C-A74C-48F0-A7FA-3F28FA7CDF62}" type="slidenum">
              <a:rPr lang="en-US" smtClean="0"/>
              <a:t>‹#›</a:t>
            </a:fld>
            <a:endParaRPr lang="en-US"/>
          </a:p>
        </p:txBody>
      </p:sp>
    </p:spTree>
    <p:extLst>
      <p:ext uri="{BB962C8B-B14F-4D97-AF65-F5344CB8AC3E}">
        <p14:creationId xmlns:p14="http://schemas.microsoft.com/office/powerpoint/2010/main" val="150174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BFFF7D-19BD-756D-CB5A-30438D5B6F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448A85D-1B3B-854E-30D9-787E85810E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43F23B-6B3B-BE36-6F21-E72BE9061E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4A8A7A-DCFE-445D-B0A7-6146EFCAFE57}" type="datetime1">
              <a:rPr lang="en-US" smtClean="0"/>
              <a:t>9/16/2024</a:t>
            </a:fld>
            <a:endParaRPr lang="en-US"/>
          </a:p>
        </p:txBody>
      </p:sp>
      <p:sp>
        <p:nvSpPr>
          <p:cNvPr id="5" name="Footer Placeholder 4">
            <a:extLst>
              <a:ext uri="{FF2B5EF4-FFF2-40B4-BE49-F238E27FC236}">
                <a16:creationId xmlns:a16="http://schemas.microsoft.com/office/drawing/2014/main" id="{F713F0F1-372B-8CAE-A44E-AEEBEA75EA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Pg.No.</a:t>
            </a:r>
          </a:p>
        </p:txBody>
      </p:sp>
      <p:sp>
        <p:nvSpPr>
          <p:cNvPr id="6" name="Slide Number Placeholder 5">
            <a:extLst>
              <a:ext uri="{FF2B5EF4-FFF2-40B4-BE49-F238E27FC236}">
                <a16:creationId xmlns:a16="http://schemas.microsoft.com/office/drawing/2014/main" id="{580F050D-E387-D805-AA10-377181D272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ECCE9C-A74C-48F0-A7FA-3F28FA7CDF62}" type="slidenum">
              <a:rPr lang="en-US" smtClean="0"/>
              <a:t>‹#›</a:t>
            </a:fld>
            <a:endParaRPr lang="en-US"/>
          </a:p>
        </p:txBody>
      </p:sp>
    </p:spTree>
    <p:extLst>
      <p:ext uri="{BB962C8B-B14F-4D97-AF65-F5344CB8AC3E}">
        <p14:creationId xmlns:p14="http://schemas.microsoft.com/office/powerpoint/2010/main" val="2700548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customXml" Target="../ink/ink1.xml"/><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0.png"/><Relationship Id="rId4" Type="http://schemas.openxmlformats.org/officeDocument/2006/relationships/image" Target="../media/image16.PNG"/><Relationship Id="rId9" Type="http://schemas.openxmlformats.org/officeDocument/2006/relationships/customXml" Target="../ink/ink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NikhilGit3432" TargetMode="External"/><Relationship Id="rId2" Type="http://schemas.openxmlformats.org/officeDocument/2006/relationships/hyperlink" Target="https://www.kaggle.com/datasets/yasserh/walmart-dataset" TargetMode="External"/><Relationship Id="rId1" Type="http://schemas.openxmlformats.org/officeDocument/2006/relationships/slideLayout" Target="../slideLayouts/slideLayout6.xml"/><Relationship Id="rId6" Type="http://schemas.openxmlformats.org/officeDocument/2006/relationships/hyperlink" Target="mailto:bhosalenikhil265@gmail.com" TargetMode="External"/><Relationship Id="rId5" Type="http://schemas.openxmlformats.org/officeDocument/2006/relationships/hyperlink" Target="https://shorturl.at/ds1Bu" TargetMode="External"/><Relationship Id="rId4" Type="http://schemas.openxmlformats.org/officeDocument/2006/relationships/hyperlink" Target="https://shorturl.at/Qqfl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ED619-4CC6-236A-9A2A-79F747BE9AA9}"/>
              </a:ext>
            </a:extLst>
          </p:cNvPr>
          <p:cNvSpPr>
            <a:spLocks noGrp="1"/>
          </p:cNvSpPr>
          <p:nvPr>
            <p:ph type="title"/>
          </p:nvPr>
        </p:nvSpPr>
        <p:spPr/>
        <p:txBody>
          <a:bodyPr>
            <a:normAutofit fontScale="90000"/>
          </a:bodyPr>
          <a:lstStyle/>
          <a:p>
            <a:pPr algn="ctr"/>
            <a:r>
              <a:rPr lang="en-US" sz="3600" b="1" dirty="0">
                <a:solidFill>
                  <a:schemeClr val="accent5">
                    <a:lumMod val="50000"/>
                  </a:schemeClr>
                </a:solidFill>
                <a:latin typeface="Arial Black" panose="020B0A04020102020204" pitchFamily="34" charset="0"/>
              </a:rPr>
              <a:t>A Data Analytics Project Report on Customer Segmentation, Business Analysis and Reporting – </a:t>
            </a:r>
            <a:r>
              <a:rPr lang="en-US" sz="2000" i="1" dirty="0">
                <a:solidFill>
                  <a:schemeClr val="accent5">
                    <a:lumMod val="50000"/>
                  </a:schemeClr>
                </a:solidFill>
                <a:latin typeface="+mn-lt"/>
              </a:rPr>
              <a:t>By Nikhil B Bhosale</a:t>
            </a:r>
          </a:p>
        </p:txBody>
      </p:sp>
      <p:sp>
        <p:nvSpPr>
          <p:cNvPr id="3" name="TextBox 2">
            <a:extLst>
              <a:ext uri="{FF2B5EF4-FFF2-40B4-BE49-F238E27FC236}">
                <a16:creationId xmlns:a16="http://schemas.microsoft.com/office/drawing/2014/main" id="{ECBDB3B2-9051-1C48-37B9-99209AAD49D6}"/>
              </a:ext>
            </a:extLst>
          </p:cNvPr>
          <p:cNvSpPr txBox="1"/>
          <p:nvPr/>
        </p:nvSpPr>
        <p:spPr>
          <a:xfrm>
            <a:off x="163354" y="1741397"/>
            <a:ext cx="11302583" cy="369332"/>
          </a:xfrm>
          <a:prstGeom prst="rect">
            <a:avLst/>
          </a:prstGeom>
          <a:noFill/>
        </p:spPr>
        <p:txBody>
          <a:bodyPr wrap="square" rtlCol="0">
            <a:spAutoFit/>
          </a:bodyPr>
          <a:lstStyle/>
          <a:p>
            <a:pPr algn="ctr"/>
            <a:r>
              <a:rPr lang="en-US" b="1" dirty="0"/>
              <a:t>INDEX</a:t>
            </a:r>
          </a:p>
        </p:txBody>
      </p:sp>
      <p:graphicFrame>
        <p:nvGraphicFramePr>
          <p:cNvPr id="5" name="Table 4">
            <a:extLst>
              <a:ext uri="{FF2B5EF4-FFF2-40B4-BE49-F238E27FC236}">
                <a16:creationId xmlns:a16="http://schemas.microsoft.com/office/drawing/2014/main" id="{385CC7D5-8AFA-615B-3464-C9569BBD8E35}"/>
              </a:ext>
            </a:extLst>
          </p:cNvPr>
          <p:cNvGraphicFramePr>
            <a:graphicFrameLocks noGrp="1"/>
          </p:cNvGraphicFramePr>
          <p:nvPr>
            <p:extLst>
              <p:ext uri="{D42A27DB-BD31-4B8C-83A1-F6EECF244321}">
                <p14:modId xmlns:p14="http://schemas.microsoft.com/office/powerpoint/2010/main" val="2724650416"/>
              </p:ext>
            </p:extLst>
          </p:nvPr>
        </p:nvGraphicFramePr>
        <p:xfrm>
          <a:off x="2032000" y="2161439"/>
          <a:ext cx="8128000" cy="3393287"/>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444508847"/>
                    </a:ext>
                  </a:extLst>
                </a:gridCol>
                <a:gridCol w="2032000">
                  <a:extLst>
                    <a:ext uri="{9D8B030D-6E8A-4147-A177-3AD203B41FA5}">
                      <a16:colId xmlns:a16="http://schemas.microsoft.com/office/drawing/2014/main" val="643914298"/>
                    </a:ext>
                  </a:extLst>
                </a:gridCol>
                <a:gridCol w="4064000">
                  <a:extLst>
                    <a:ext uri="{9D8B030D-6E8A-4147-A177-3AD203B41FA5}">
                      <a16:colId xmlns:a16="http://schemas.microsoft.com/office/drawing/2014/main" val="2934625877"/>
                    </a:ext>
                  </a:extLst>
                </a:gridCol>
              </a:tblGrid>
              <a:tr h="587646">
                <a:tc>
                  <a:txBody>
                    <a:bodyPr/>
                    <a:lstStyle/>
                    <a:p>
                      <a:pPr algn="ctr"/>
                      <a:r>
                        <a:rPr lang="en-US" dirty="0"/>
                        <a:t>Slide No</a:t>
                      </a:r>
                    </a:p>
                  </a:txBody>
                  <a:tcPr/>
                </a:tc>
                <a:tc>
                  <a:txBody>
                    <a:bodyPr/>
                    <a:lstStyle/>
                    <a:p>
                      <a:pPr algn="ctr"/>
                      <a:r>
                        <a:rPr lang="en-US" dirty="0"/>
                        <a:t>Page No.</a:t>
                      </a:r>
                    </a:p>
                    <a:p>
                      <a:endParaRPr lang="en-US" dirty="0"/>
                    </a:p>
                  </a:txBody>
                  <a:tcPr/>
                </a:tc>
                <a:tc>
                  <a:txBody>
                    <a:bodyPr/>
                    <a:lstStyle/>
                    <a:p>
                      <a:pPr algn="ctr"/>
                      <a:r>
                        <a:rPr lang="en-US" dirty="0"/>
                        <a:t>Headings </a:t>
                      </a:r>
                    </a:p>
                  </a:txBody>
                  <a:tcPr/>
                </a:tc>
                <a:extLst>
                  <a:ext uri="{0D108BD9-81ED-4DB2-BD59-A6C34878D82A}">
                    <a16:rowId xmlns:a16="http://schemas.microsoft.com/office/drawing/2014/main" val="3829666770"/>
                  </a:ext>
                </a:extLst>
              </a:tr>
              <a:tr h="403245">
                <a:tc>
                  <a:txBody>
                    <a:bodyPr/>
                    <a:lstStyle/>
                    <a:p>
                      <a:r>
                        <a:rPr lang="en-US" dirty="0"/>
                        <a:t>Slide 1</a:t>
                      </a:r>
                    </a:p>
                  </a:txBody>
                  <a:tcPr/>
                </a:tc>
                <a:tc>
                  <a:txBody>
                    <a:bodyPr/>
                    <a:lstStyle/>
                    <a:p>
                      <a:r>
                        <a:rPr lang="en-US" dirty="0"/>
                        <a:t>1</a:t>
                      </a:r>
                    </a:p>
                  </a:txBody>
                  <a:tcPr/>
                </a:tc>
                <a:tc>
                  <a:txBody>
                    <a:bodyPr/>
                    <a:lstStyle/>
                    <a:p>
                      <a:r>
                        <a:rPr lang="en-US" dirty="0"/>
                        <a:t>Acknowledgement </a:t>
                      </a:r>
                    </a:p>
                  </a:txBody>
                  <a:tcPr/>
                </a:tc>
                <a:extLst>
                  <a:ext uri="{0D108BD9-81ED-4DB2-BD59-A6C34878D82A}">
                    <a16:rowId xmlns:a16="http://schemas.microsoft.com/office/drawing/2014/main" val="2048778105"/>
                  </a:ext>
                </a:extLst>
              </a:tr>
              <a:tr h="335798">
                <a:tc>
                  <a:txBody>
                    <a:bodyPr/>
                    <a:lstStyle/>
                    <a:p>
                      <a:r>
                        <a:rPr lang="en-US" dirty="0"/>
                        <a:t>Slide 2</a:t>
                      </a:r>
                    </a:p>
                  </a:txBody>
                  <a:tcPr/>
                </a:tc>
                <a:tc>
                  <a:txBody>
                    <a:bodyPr/>
                    <a:lstStyle/>
                    <a:p>
                      <a:r>
                        <a:rPr lang="en-US" dirty="0"/>
                        <a:t>2</a:t>
                      </a:r>
                    </a:p>
                  </a:txBody>
                  <a:tcPr/>
                </a:tc>
                <a:tc>
                  <a:txBody>
                    <a:bodyPr/>
                    <a:lstStyle/>
                    <a:p>
                      <a:r>
                        <a:rPr lang="en-US" dirty="0"/>
                        <a:t>Introduction </a:t>
                      </a:r>
                    </a:p>
                  </a:txBody>
                  <a:tcPr/>
                </a:tc>
                <a:extLst>
                  <a:ext uri="{0D108BD9-81ED-4DB2-BD59-A6C34878D82A}">
                    <a16:rowId xmlns:a16="http://schemas.microsoft.com/office/drawing/2014/main" val="1807090909"/>
                  </a:ext>
                </a:extLst>
              </a:tr>
              <a:tr h="403245">
                <a:tc>
                  <a:txBody>
                    <a:bodyPr/>
                    <a:lstStyle/>
                    <a:p>
                      <a:r>
                        <a:rPr lang="en-US" dirty="0"/>
                        <a:t>Slide 3</a:t>
                      </a:r>
                    </a:p>
                  </a:txBody>
                  <a:tcPr/>
                </a:tc>
                <a:tc>
                  <a:txBody>
                    <a:bodyPr/>
                    <a:lstStyle/>
                    <a:p>
                      <a:r>
                        <a:rPr lang="en-US" dirty="0"/>
                        <a:t>3</a:t>
                      </a:r>
                    </a:p>
                  </a:txBody>
                  <a:tcPr/>
                </a:tc>
                <a:tc>
                  <a:txBody>
                    <a:bodyPr/>
                    <a:lstStyle/>
                    <a:p>
                      <a:r>
                        <a:rPr lang="en-US" dirty="0"/>
                        <a:t>Report Structure  </a:t>
                      </a:r>
                    </a:p>
                  </a:txBody>
                  <a:tcPr/>
                </a:tc>
                <a:extLst>
                  <a:ext uri="{0D108BD9-81ED-4DB2-BD59-A6C34878D82A}">
                    <a16:rowId xmlns:a16="http://schemas.microsoft.com/office/drawing/2014/main" val="1480199501"/>
                  </a:ext>
                </a:extLst>
              </a:tr>
              <a:tr h="403245">
                <a:tc>
                  <a:txBody>
                    <a:bodyPr/>
                    <a:lstStyle/>
                    <a:p>
                      <a:r>
                        <a:rPr lang="en-US" dirty="0"/>
                        <a:t>Slide 4</a:t>
                      </a:r>
                    </a:p>
                  </a:txBody>
                  <a:tcPr/>
                </a:tc>
                <a:tc>
                  <a:txBody>
                    <a:bodyPr/>
                    <a:lstStyle/>
                    <a:p>
                      <a:r>
                        <a:rPr lang="en-US" dirty="0"/>
                        <a:t>4-10</a:t>
                      </a:r>
                    </a:p>
                  </a:txBody>
                  <a:tcPr/>
                </a:tc>
                <a:tc>
                  <a:txBody>
                    <a:bodyPr/>
                    <a:lstStyle/>
                    <a:p>
                      <a:r>
                        <a:rPr lang="en-US" dirty="0"/>
                        <a:t>Product Section </a:t>
                      </a:r>
                    </a:p>
                  </a:txBody>
                  <a:tcPr/>
                </a:tc>
                <a:extLst>
                  <a:ext uri="{0D108BD9-81ED-4DB2-BD59-A6C34878D82A}">
                    <a16:rowId xmlns:a16="http://schemas.microsoft.com/office/drawing/2014/main" val="2936516042"/>
                  </a:ext>
                </a:extLst>
              </a:tr>
              <a:tr h="403245">
                <a:tc>
                  <a:txBody>
                    <a:bodyPr/>
                    <a:lstStyle/>
                    <a:p>
                      <a:r>
                        <a:rPr lang="en-US" dirty="0"/>
                        <a:t>Slide  11 </a:t>
                      </a:r>
                    </a:p>
                  </a:txBody>
                  <a:tcPr/>
                </a:tc>
                <a:tc>
                  <a:txBody>
                    <a:bodyPr/>
                    <a:lstStyle/>
                    <a:p>
                      <a:r>
                        <a:rPr lang="en-US" dirty="0"/>
                        <a:t>11-15</a:t>
                      </a:r>
                    </a:p>
                  </a:txBody>
                  <a:tcPr/>
                </a:tc>
                <a:tc>
                  <a:txBody>
                    <a:bodyPr/>
                    <a:lstStyle/>
                    <a:p>
                      <a:r>
                        <a:rPr lang="en-US" dirty="0"/>
                        <a:t>Customer Section</a:t>
                      </a:r>
                    </a:p>
                  </a:txBody>
                  <a:tcPr/>
                </a:tc>
                <a:extLst>
                  <a:ext uri="{0D108BD9-81ED-4DB2-BD59-A6C34878D82A}">
                    <a16:rowId xmlns:a16="http://schemas.microsoft.com/office/drawing/2014/main" val="1287254061"/>
                  </a:ext>
                </a:extLst>
              </a:tr>
              <a:tr h="774467">
                <a:tc>
                  <a:txBody>
                    <a:bodyPr/>
                    <a:lstStyle/>
                    <a:p>
                      <a:r>
                        <a:rPr lang="en-US" dirty="0"/>
                        <a:t>Slide 16</a:t>
                      </a:r>
                    </a:p>
                  </a:txBody>
                  <a:tcPr/>
                </a:tc>
                <a:tc>
                  <a:txBody>
                    <a:bodyPr/>
                    <a:lstStyle/>
                    <a:p>
                      <a:r>
                        <a:rPr lang="en-US" dirty="0"/>
                        <a:t>16-19</a:t>
                      </a:r>
                    </a:p>
                  </a:txBody>
                  <a:tcPr/>
                </a:tc>
                <a:tc>
                  <a:txBody>
                    <a:bodyPr/>
                    <a:lstStyle/>
                    <a:p>
                      <a:r>
                        <a:rPr lang="en-US" dirty="0"/>
                        <a:t>Sales Section</a:t>
                      </a:r>
                    </a:p>
                  </a:txBody>
                  <a:tcPr/>
                </a:tc>
                <a:extLst>
                  <a:ext uri="{0D108BD9-81ED-4DB2-BD59-A6C34878D82A}">
                    <a16:rowId xmlns:a16="http://schemas.microsoft.com/office/drawing/2014/main" val="3969299733"/>
                  </a:ext>
                </a:extLst>
              </a:tr>
            </a:tbl>
          </a:graphicData>
        </a:graphic>
      </p:graphicFrame>
      <p:sp>
        <p:nvSpPr>
          <p:cNvPr id="7" name="Slide Number Placeholder 6">
            <a:extLst>
              <a:ext uri="{FF2B5EF4-FFF2-40B4-BE49-F238E27FC236}">
                <a16:creationId xmlns:a16="http://schemas.microsoft.com/office/drawing/2014/main" id="{CE0F530F-1118-8DC8-4F1A-C4FD52668540}"/>
              </a:ext>
            </a:extLst>
          </p:cNvPr>
          <p:cNvSpPr>
            <a:spLocks noGrp="1"/>
          </p:cNvSpPr>
          <p:nvPr>
            <p:ph type="sldNum" sz="quarter" idx="12"/>
          </p:nvPr>
        </p:nvSpPr>
        <p:spPr/>
        <p:txBody>
          <a:bodyPr/>
          <a:lstStyle/>
          <a:p>
            <a:fld id="{5AECCE9C-A74C-48F0-A7FA-3F28FA7CDF62}" type="slidenum">
              <a:rPr lang="en-US" smtClean="0"/>
              <a:t>1</a:t>
            </a:fld>
            <a:endParaRPr lang="en-US"/>
          </a:p>
        </p:txBody>
      </p:sp>
      <p:sp>
        <p:nvSpPr>
          <p:cNvPr id="8" name="Footer Placeholder 7">
            <a:extLst>
              <a:ext uri="{FF2B5EF4-FFF2-40B4-BE49-F238E27FC236}">
                <a16:creationId xmlns:a16="http://schemas.microsoft.com/office/drawing/2014/main" id="{EF8BD730-D2BC-4786-264B-308F8D1372B2}"/>
              </a:ext>
            </a:extLst>
          </p:cNvPr>
          <p:cNvSpPr>
            <a:spLocks noGrp="1"/>
          </p:cNvSpPr>
          <p:nvPr>
            <p:ph type="ftr" sz="quarter" idx="11"/>
          </p:nvPr>
        </p:nvSpPr>
        <p:spPr/>
        <p:txBody>
          <a:bodyPr/>
          <a:lstStyle/>
          <a:p>
            <a:r>
              <a:rPr lang="en-US" dirty="0"/>
              <a:t>Pg.No.</a:t>
            </a:r>
          </a:p>
        </p:txBody>
      </p:sp>
    </p:spTree>
    <p:extLst>
      <p:ext uri="{BB962C8B-B14F-4D97-AF65-F5344CB8AC3E}">
        <p14:creationId xmlns:p14="http://schemas.microsoft.com/office/powerpoint/2010/main" val="1923801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877AE24-9EEA-19BC-A21E-F4580A3B65DA}"/>
              </a:ext>
            </a:extLst>
          </p:cNvPr>
          <p:cNvGraphicFramePr>
            <a:graphicFrameLocks noGrp="1"/>
          </p:cNvGraphicFramePr>
          <p:nvPr>
            <p:extLst>
              <p:ext uri="{D42A27DB-BD31-4B8C-83A1-F6EECF244321}">
                <p14:modId xmlns:p14="http://schemas.microsoft.com/office/powerpoint/2010/main" val="781184111"/>
              </p:ext>
            </p:extLst>
          </p:nvPr>
        </p:nvGraphicFramePr>
        <p:xfrm>
          <a:off x="271488" y="44152"/>
          <a:ext cx="8128000" cy="64008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3655096431"/>
                    </a:ext>
                  </a:extLst>
                </a:gridCol>
              </a:tblGrid>
              <a:tr h="524517">
                <a:tc>
                  <a:txBody>
                    <a:bodyPr/>
                    <a:lstStyle/>
                    <a:p>
                      <a:r>
                        <a:rPr lang="en-US" sz="1800" b="1" i="0" kern="1200" dirty="0">
                          <a:solidFill>
                            <a:schemeClr val="tx1"/>
                          </a:solidFill>
                          <a:effectLst/>
                          <a:latin typeface="+mn-lt"/>
                          <a:ea typeface="+mn-ea"/>
                          <a:cs typeface="+mn-cs"/>
                        </a:rPr>
                        <a:t>Q11.What is the most common product line by gender ?</a:t>
                      </a:r>
                    </a:p>
                    <a:p>
                      <a:endParaRPr lang="en-US" dirty="0">
                        <a:solidFill>
                          <a:schemeClr val="tx1"/>
                        </a:solidFill>
                      </a:endParaRPr>
                    </a:p>
                  </a:txBody>
                  <a:tcPr>
                    <a:noFill/>
                  </a:tcPr>
                </a:tc>
                <a:extLst>
                  <a:ext uri="{0D108BD9-81ED-4DB2-BD59-A6C34878D82A}">
                    <a16:rowId xmlns:a16="http://schemas.microsoft.com/office/drawing/2014/main" val="2198929138"/>
                  </a:ext>
                </a:extLst>
              </a:tr>
            </a:tbl>
          </a:graphicData>
        </a:graphic>
      </p:graphicFrame>
      <p:graphicFrame>
        <p:nvGraphicFramePr>
          <p:cNvPr id="9" name="Table 8">
            <a:extLst>
              <a:ext uri="{FF2B5EF4-FFF2-40B4-BE49-F238E27FC236}">
                <a16:creationId xmlns:a16="http://schemas.microsoft.com/office/drawing/2014/main" id="{413AFA72-9D0B-01B6-506C-C96B41AEAA79}"/>
              </a:ext>
            </a:extLst>
          </p:cNvPr>
          <p:cNvGraphicFramePr>
            <a:graphicFrameLocks noGrp="1"/>
          </p:cNvGraphicFramePr>
          <p:nvPr>
            <p:extLst>
              <p:ext uri="{D42A27DB-BD31-4B8C-83A1-F6EECF244321}">
                <p14:modId xmlns:p14="http://schemas.microsoft.com/office/powerpoint/2010/main" val="1976006835"/>
              </p:ext>
            </p:extLst>
          </p:nvPr>
        </p:nvGraphicFramePr>
        <p:xfrm>
          <a:off x="119754" y="684232"/>
          <a:ext cx="7450279" cy="370840"/>
        </p:xfrm>
        <a:graphic>
          <a:graphicData uri="http://schemas.openxmlformats.org/drawingml/2006/table">
            <a:tbl>
              <a:tblPr firstRow="1" bandRow="1">
                <a:tableStyleId>{5C22544A-7EE6-4342-B048-85BDC9FD1C3A}</a:tableStyleId>
              </a:tblPr>
              <a:tblGrid>
                <a:gridCol w="7450279">
                  <a:extLst>
                    <a:ext uri="{9D8B030D-6E8A-4147-A177-3AD203B41FA5}">
                      <a16:colId xmlns:a16="http://schemas.microsoft.com/office/drawing/2014/main" val="2735771450"/>
                    </a:ext>
                  </a:extLst>
                </a:gridCol>
              </a:tblGrid>
              <a:tr h="370840">
                <a:tc>
                  <a:txBody>
                    <a:bodyPr/>
                    <a:lstStyle/>
                    <a:p>
                      <a:endParaRPr lang="en-US" dirty="0">
                        <a:solidFill>
                          <a:schemeClr val="tx1"/>
                        </a:solidFill>
                      </a:endParaRPr>
                    </a:p>
                  </a:txBody>
                  <a:tcPr>
                    <a:noFill/>
                  </a:tcPr>
                </a:tc>
                <a:extLst>
                  <a:ext uri="{0D108BD9-81ED-4DB2-BD59-A6C34878D82A}">
                    <a16:rowId xmlns:a16="http://schemas.microsoft.com/office/drawing/2014/main" val="3193070094"/>
                  </a:ext>
                </a:extLst>
              </a:tr>
            </a:tbl>
          </a:graphicData>
        </a:graphic>
      </p:graphicFrame>
      <p:pic>
        <p:nvPicPr>
          <p:cNvPr id="13" name="Picture 12">
            <a:extLst>
              <a:ext uri="{FF2B5EF4-FFF2-40B4-BE49-F238E27FC236}">
                <a16:creationId xmlns:a16="http://schemas.microsoft.com/office/drawing/2014/main" id="{417B6A38-9770-9B00-D369-618C61119B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504489"/>
            <a:ext cx="5784042" cy="2253701"/>
          </a:xfrm>
          <a:prstGeom prst="rect">
            <a:avLst/>
          </a:prstGeom>
        </p:spPr>
      </p:pic>
      <p:pic>
        <p:nvPicPr>
          <p:cNvPr id="15" name="Picture 14">
            <a:extLst>
              <a:ext uri="{FF2B5EF4-FFF2-40B4-BE49-F238E27FC236}">
                <a16:creationId xmlns:a16="http://schemas.microsoft.com/office/drawing/2014/main" id="{DAEA9336-4807-5D4C-6683-B5B9A9A5C6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958" y="504488"/>
            <a:ext cx="5443346" cy="2253701"/>
          </a:xfrm>
          <a:prstGeom prst="rect">
            <a:avLst/>
          </a:prstGeom>
        </p:spPr>
      </p:pic>
      <p:pic>
        <p:nvPicPr>
          <p:cNvPr id="17" name="Picture 16">
            <a:extLst>
              <a:ext uri="{FF2B5EF4-FFF2-40B4-BE49-F238E27FC236}">
                <a16:creationId xmlns:a16="http://schemas.microsoft.com/office/drawing/2014/main" id="{7AE649EA-7910-02EB-6C0A-F862E2FA56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5789" y="1055072"/>
            <a:ext cx="1706211" cy="2512141"/>
          </a:xfrm>
          <a:prstGeom prst="rect">
            <a:avLst/>
          </a:prstGeom>
        </p:spPr>
      </p:pic>
      <p:pic>
        <p:nvPicPr>
          <p:cNvPr id="21" name="Picture 20">
            <a:extLst>
              <a:ext uri="{FF2B5EF4-FFF2-40B4-BE49-F238E27FC236}">
                <a16:creationId xmlns:a16="http://schemas.microsoft.com/office/drawing/2014/main" id="{B2BA2599-1E06-CE63-0912-C3775C91FD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96995" y="1055072"/>
            <a:ext cx="1750513" cy="2253700"/>
          </a:xfrm>
          <a:prstGeom prst="rect">
            <a:avLst/>
          </a:prstGeom>
        </p:spPr>
      </p:pic>
      <p:sp>
        <p:nvSpPr>
          <p:cNvPr id="23" name="TextBox 22">
            <a:extLst>
              <a:ext uri="{FF2B5EF4-FFF2-40B4-BE49-F238E27FC236}">
                <a16:creationId xmlns:a16="http://schemas.microsoft.com/office/drawing/2014/main" id="{B25A7D84-1306-F513-854D-F43CC5DE12FE}"/>
              </a:ext>
            </a:extLst>
          </p:cNvPr>
          <p:cNvSpPr txBox="1"/>
          <p:nvPr/>
        </p:nvSpPr>
        <p:spPr>
          <a:xfrm>
            <a:off x="331945" y="2924011"/>
            <a:ext cx="4362138" cy="1477328"/>
          </a:xfrm>
          <a:prstGeom prst="rect">
            <a:avLst/>
          </a:prstGeom>
          <a:noFill/>
        </p:spPr>
        <p:txBody>
          <a:bodyPr wrap="square">
            <a:spAutoFit/>
          </a:bodyPr>
          <a:lstStyle/>
          <a:p>
            <a:r>
              <a:rPr lang="en-US" b="1" i="0" dirty="0">
                <a:solidFill>
                  <a:srgbClr val="252423"/>
                </a:solidFill>
                <a:effectLst/>
                <a:latin typeface="Segoe UI" panose="020B0502040204020203" pitchFamily="34" charset="0"/>
              </a:rPr>
              <a:t>Ans</a:t>
            </a:r>
            <a:r>
              <a:rPr lang="en-US" b="0" i="0" dirty="0">
                <a:solidFill>
                  <a:srgbClr val="252423"/>
                </a:solidFill>
                <a:effectLst/>
                <a:latin typeface="Segoe UI" panose="020B0502040204020203" pitchFamily="34" charset="0"/>
              </a:rPr>
              <a:t>. </a:t>
            </a:r>
            <a:r>
              <a:rPr lang="en-US" dirty="0">
                <a:solidFill>
                  <a:schemeClr val="accent5">
                    <a:lumMod val="50000"/>
                  </a:schemeClr>
                </a:solidFill>
                <a:latin typeface="Segoe UI" panose="020B0502040204020203" pitchFamily="34" charset="0"/>
              </a:rPr>
              <a:t>We conclude that Product Line popular amongst Female gender is Fashion accessories which holds the highest volume of 18.49% out of the total </a:t>
            </a:r>
            <a:r>
              <a:rPr lang="en-US" dirty="0">
                <a:solidFill>
                  <a:srgbClr val="252423"/>
                </a:solidFill>
                <a:latin typeface="Segoe UI" panose="020B0502040204020203" pitchFamily="34" charset="0"/>
              </a:rPr>
              <a:t>.</a:t>
            </a:r>
          </a:p>
        </p:txBody>
      </p:sp>
      <p:sp>
        <p:nvSpPr>
          <p:cNvPr id="25" name="TextBox 24">
            <a:extLst>
              <a:ext uri="{FF2B5EF4-FFF2-40B4-BE49-F238E27FC236}">
                <a16:creationId xmlns:a16="http://schemas.microsoft.com/office/drawing/2014/main" id="{CA7040DF-E198-523F-AC7C-768AF55592F3}"/>
              </a:ext>
            </a:extLst>
          </p:cNvPr>
          <p:cNvSpPr txBox="1"/>
          <p:nvPr/>
        </p:nvSpPr>
        <p:spPr>
          <a:xfrm>
            <a:off x="6096000" y="2987779"/>
            <a:ext cx="4502215" cy="1200329"/>
          </a:xfrm>
          <a:prstGeom prst="rect">
            <a:avLst/>
          </a:prstGeom>
          <a:noFill/>
        </p:spPr>
        <p:txBody>
          <a:bodyPr wrap="square">
            <a:spAutoFit/>
          </a:bodyPr>
          <a:lstStyle/>
          <a:p>
            <a:r>
              <a:rPr lang="en-US" b="1" dirty="0">
                <a:solidFill>
                  <a:srgbClr val="252423"/>
                </a:solidFill>
                <a:latin typeface="Segoe UI" panose="020B0502040204020203" pitchFamily="34" charset="0"/>
              </a:rPr>
              <a:t>Ans</a:t>
            </a:r>
            <a:r>
              <a:rPr lang="en-US" dirty="0">
                <a:solidFill>
                  <a:srgbClr val="252423"/>
                </a:solidFill>
                <a:latin typeface="Segoe UI" panose="020B0502040204020203" pitchFamily="34" charset="0"/>
              </a:rPr>
              <a:t>. </a:t>
            </a:r>
            <a:r>
              <a:rPr lang="en-US" dirty="0">
                <a:solidFill>
                  <a:schemeClr val="accent5">
                    <a:lumMod val="50000"/>
                  </a:schemeClr>
                </a:solidFill>
                <a:latin typeface="Segoe UI" panose="020B0502040204020203" pitchFamily="34" charset="0"/>
              </a:rPr>
              <a:t>And amongst Male gender Health and Beauty product line is most popular than other product lines with 19,35% of volume of the total </a:t>
            </a:r>
            <a:endParaRPr lang="en-US" dirty="0">
              <a:solidFill>
                <a:schemeClr val="accent5">
                  <a:lumMod val="50000"/>
                </a:schemeClr>
              </a:solidFill>
            </a:endParaRPr>
          </a:p>
        </p:txBody>
      </p:sp>
      <p:sp>
        <p:nvSpPr>
          <p:cNvPr id="27" name="TextBox 26">
            <a:extLst>
              <a:ext uri="{FF2B5EF4-FFF2-40B4-BE49-F238E27FC236}">
                <a16:creationId xmlns:a16="http://schemas.microsoft.com/office/drawing/2014/main" id="{AA07C672-59DA-2440-37FA-97D51658E9FF}"/>
              </a:ext>
            </a:extLst>
          </p:cNvPr>
          <p:cNvSpPr txBox="1"/>
          <p:nvPr/>
        </p:nvSpPr>
        <p:spPr>
          <a:xfrm>
            <a:off x="174719" y="4202228"/>
            <a:ext cx="7395314" cy="369332"/>
          </a:xfrm>
          <a:prstGeom prst="rect">
            <a:avLst/>
          </a:prstGeom>
          <a:noFill/>
        </p:spPr>
        <p:txBody>
          <a:bodyPr wrap="square">
            <a:spAutoFit/>
          </a:bodyPr>
          <a:lstStyle/>
          <a:p>
            <a:r>
              <a:rPr lang="en-US" b="1" i="0" dirty="0">
                <a:solidFill>
                  <a:srgbClr val="252423"/>
                </a:solidFill>
                <a:effectLst/>
                <a:latin typeface="Segoe UI" panose="020B0502040204020203" pitchFamily="34" charset="0"/>
              </a:rPr>
              <a:t>Q10.Which branch sold more products than average product sold?</a:t>
            </a:r>
            <a:endParaRPr lang="en-US" b="1" dirty="0"/>
          </a:p>
        </p:txBody>
      </p:sp>
      <p:pic>
        <p:nvPicPr>
          <p:cNvPr id="29" name="Picture 28">
            <a:extLst>
              <a:ext uri="{FF2B5EF4-FFF2-40B4-BE49-F238E27FC236}">
                <a16:creationId xmlns:a16="http://schemas.microsoft.com/office/drawing/2014/main" id="{AAC2F88C-8F44-F406-63CA-A8B803EB409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7235" y="4614570"/>
            <a:ext cx="7395315" cy="2243430"/>
          </a:xfrm>
          <a:prstGeom prst="rect">
            <a:avLst/>
          </a:prstGeom>
        </p:spPr>
      </p:pic>
      <p:sp>
        <p:nvSpPr>
          <p:cNvPr id="33" name="TextBox 32">
            <a:extLst>
              <a:ext uri="{FF2B5EF4-FFF2-40B4-BE49-F238E27FC236}">
                <a16:creationId xmlns:a16="http://schemas.microsoft.com/office/drawing/2014/main" id="{1F2056BC-D116-E0BB-9AB3-D0E1F745FEEB}"/>
              </a:ext>
            </a:extLst>
          </p:cNvPr>
          <p:cNvSpPr txBox="1"/>
          <p:nvPr/>
        </p:nvSpPr>
        <p:spPr>
          <a:xfrm>
            <a:off x="7542550" y="4586004"/>
            <a:ext cx="4502215" cy="1200329"/>
          </a:xfrm>
          <a:prstGeom prst="rect">
            <a:avLst/>
          </a:prstGeom>
          <a:noFill/>
        </p:spPr>
        <p:txBody>
          <a:bodyPr wrap="square">
            <a:spAutoFit/>
          </a:bodyPr>
          <a:lstStyle/>
          <a:p>
            <a:r>
              <a:rPr lang="en-US" b="1" i="0" dirty="0">
                <a:solidFill>
                  <a:srgbClr val="252423"/>
                </a:solidFill>
                <a:effectLst/>
                <a:latin typeface="Segoe UI" panose="020B0502040204020203" pitchFamily="34" charset="0"/>
              </a:rPr>
              <a:t>Ans</a:t>
            </a:r>
            <a:r>
              <a:rPr lang="en-US" b="0" i="0" dirty="0">
                <a:solidFill>
                  <a:srgbClr val="252423"/>
                </a:solidFill>
                <a:effectLst/>
                <a:latin typeface="Segoe UI" panose="020B0502040204020203" pitchFamily="34" charset="0"/>
              </a:rPr>
              <a:t>. </a:t>
            </a:r>
            <a:r>
              <a:rPr lang="en-US" b="0" i="0" dirty="0">
                <a:solidFill>
                  <a:schemeClr val="accent5">
                    <a:lumMod val="50000"/>
                  </a:schemeClr>
                </a:solidFill>
                <a:effectLst/>
                <a:latin typeface="Segoe UI" panose="020B0502040204020203" pitchFamily="34" charset="0"/>
              </a:rPr>
              <a:t>Hence from the Detailed Snapshot for Qty, Rev and ratings by Product Line visualization we conclude the following ratings for each product lin</a:t>
            </a:r>
            <a:r>
              <a:rPr lang="en-US" dirty="0">
                <a:solidFill>
                  <a:schemeClr val="accent5">
                    <a:lumMod val="50000"/>
                  </a:schemeClr>
                </a:solidFill>
                <a:latin typeface="Segoe UI" panose="020B0502040204020203" pitchFamily="34" charset="0"/>
              </a:rPr>
              <a:t>e.</a:t>
            </a:r>
            <a:endParaRPr lang="en-US" dirty="0">
              <a:solidFill>
                <a:schemeClr val="accent5">
                  <a:lumMod val="50000"/>
                </a:schemeClr>
              </a:solidFill>
            </a:endParaRPr>
          </a:p>
        </p:txBody>
      </p:sp>
      <p:sp>
        <p:nvSpPr>
          <p:cNvPr id="34" name="Rectangle 33">
            <a:extLst>
              <a:ext uri="{FF2B5EF4-FFF2-40B4-BE49-F238E27FC236}">
                <a16:creationId xmlns:a16="http://schemas.microsoft.com/office/drawing/2014/main" id="{32783247-55C8-1195-FE35-A267858702CB}"/>
              </a:ext>
            </a:extLst>
          </p:cNvPr>
          <p:cNvSpPr/>
          <p:nvPr/>
        </p:nvSpPr>
        <p:spPr>
          <a:xfrm>
            <a:off x="4766872" y="4796852"/>
            <a:ext cx="1180636" cy="2089713"/>
          </a:xfrm>
          <a:prstGeom prst="rect">
            <a:avLst/>
          </a:prstGeom>
          <a:noFill/>
          <a:effectLst>
            <a:glow rad="139700">
              <a:schemeClr val="accent2">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669D8D69-E72C-C403-F0C1-F945058198FF}"/>
              </a:ext>
            </a:extLst>
          </p:cNvPr>
          <p:cNvGrpSpPr/>
          <p:nvPr/>
        </p:nvGrpSpPr>
        <p:grpSpPr>
          <a:xfrm>
            <a:off x="6186523" y="5665639"/>
            <a:ext cx="3138120" cy="923040"/>
            <a:chOff x="6186523" y="5665639"/>
            <a:chExt cx="3138120" cy="923040"/>
          </a:xfrm>
        </p:grpSpPr>
        <mc:AlternateContent xmlns:mc="http://schemas.openxmlformats.org/markup-compatibility/2006" xmlns:p14="http://schemas.microsoft.com/office/powerpoint/2010/main">
          <mc:Choice Requires="p14">
            <p:contentPart p14:bwMode="auto" r:id="rId7">
              <p14:nvContentPartPr>
                <p14:cNvPr id="35" name="Ink 34">
                  <a:extLst>
                    <a:ext uri="{FF2B5EF4-FFF2-40B4-BE49-F238E27FC236}">
                      <a16:creationId xmlns:a16="http://schemas.microsoft.com/office/drawing/2014/main" id="{7EEA3242-88DA-EADF-25F6-64C44D1958E4}"/>
                    </a:ext>
                  </a:extLst>
                </p14:cNvPr>
                <p14:cNvContentPartPr/>
                <p14:nvPr/>
              </p14:nvContentPartPr>
              <p14:xfrm>
                <a:off x="6278323" y="5665639"/>
                <a:ext cx="3046320" cy="676440"/>
              </p14:xfrm>
            </p:contentPart>
          </mc:Choice>
          <mc:Fallback xmlns="">
            <p:pic>
              <p:nvPicPr>
                <p:cNvPr id="35" name="Ink 34">
                  <a:extLst>
                    <a:ext uri="{FF2B5EF4-FFF2-40B4-BE49-F238E27FC236}">
                      <a16:creationId xmlns:a16="http://schemas.microsoft.com/office/drawing/2014/main" id="{7EEA3242-88DA-EADF-25F6-64C44D1958E4}"/>
                    </a:ext>
                  </a:extLst>
                </p:cNvPr>
                <p:cNvPicPr/>
                <p:nvPr/>
              </p:nvPicPr>
              <p:blipFill>
                <a:blip r:embed="rId8"/>
                <a:stretch>
                  <a:fillRect/>
                </a:stretch>
              </p:blipFill>
              <p:spPr>
                <a:xfrm>
                  <a:off x="6272203" y="5659519"/>
                  <a:ext cx="3058560" cy="6886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6" name="Ink 35">
                  <a:extLst>
                    <a:ext uri="{FF2B5EF4-FFF2-40B4-BE49-F238E27FC236}">
                      <a16:creationId xmlns:a16="http://schemas.microsoft.com/office/drawing/2014/main" id="{E061679B-AFE7-162E-05B8-4A0275871189}"/>
                    </a:ext>
                  </a:extLst>
                </p14:cNvPr>
                <p14:cNvContentPartPr/>
                <p14:nvPr/>
              </p14:nvContentPartPr>
              <p14:xfrm>
                <a:off x="6186523" y="6145519"/>
                <a:ext cx="335160" cy="443160"/>
              </p14:xfrm>
            </p:contentPart>
          </mc:Choice>
          <mc:Fallback xmlns="">
            <p:pic>
              <p:nvPicPr>
                <p:cNvPr id="36" name="Ink 35">
                  <a:extLst>
                    <a:ext uri="{FF2B5EF4-FFF2-40B4-BE49-F238E27FC236}">
                      <a16:creationId xmlns:a16="http://schemas.microsoft.com/office/drawing/2014/main" id="{E061679B-AFE7-162E-05B8-4A0275871189}"/>
                    </a:ext>
                  </a:extLst>
                </p:cNvPr>
                <p:cNvPicPr/>
                <p:nvPr/>
              </p:nvPicPr>
              <p:blipFill>
                <a:blip r:embed="rId10"/>
                <a:stretch>
                  <a:fillRect/>
                </a:stretch>
              </p:blipFill>
              <p:spPr>
                <a:xfrm>
                  <a:off x="6180403" y="6139399"/>
                  <a:ext cx="347400" cy="455400"/>
                </a:xfrm>
                <a:prstGeom prst="rect">
                  <a:avLst/>
                </a:prstGeom>
              </p:spPr>
            </p:pic>
          </mc:Fallback>
        </mc:AlternateContent>
      </p:grpSp>
      <p:sp>
        <p:nvSpPr>
          <p:cNvPr id="4" name="Slide Number Placeholder 3">
            <a:extLst>
              <a:ext uri="{FF2B5EF4-FFF2-40B4-BE49-F238E27FC236}">
                <a16:creationId xmlns:a16="http://schemas.microsoft.com/office/drawing/2014/main" id="{7973EACF-A07C-A164-A97E-D5256810BC11}"/>
              </a:ext>
            </a:extLst>
          </p:cNvPr>
          <p:cNvSpPr>
            <a:spLocks noGrp="1"/>
          </p:cNvSpPr>
          <p:nvPr>
            <p:ph type="sldNum" sz="quarter" idx="12"/>
          </p:nvPr>
        </p:nvSpPr>
        <p:spPr/>
        <p:txBody>
          <a:bodyPr/>
          <a:lstStyle/>
          <a:p>
            <a:fld id="{5AECCE9C-A74C-48F0-A7FA-3F28FA7CDF62}" type="slidenum">
              <a:rPr lang="en-US" smtClean="0"/>
              <a:t>10</a:t>
            </a:fld>
            <a:endParaRPr lang="en-US"/>
          </a:p>
        </p:txBody>
      </p:sp>
      <p:sp>
        <p:nvSpPr>
          <p:cNvPr id="5" name="Footer Placeholder 4">
            <a:extLst>
              <a:ext uri="{FF2B5EF4-FFF2-40B4-BE49-F238E27FC236}">
                <a16:creationId xmlns:a16="http://schemas.microsoft.com/office/drawing/2014/main" id="{D31D5737-867F-3ABB-443A-91ED4B292E3C}"/>
              </a:ext>
            </a:extLst>
          </p:cNvPr>
          <p:cNvSpPr>
            <a:spLocks noGrp="1"/>
          </p:cNvSpPr>
          <p:nvPr>
            <p:ph type="ftr" sz="quarter" idx="11"/>
          </p:nvPr>
        </p:nvSpPr>
        <p:spPr/>
        <p:txBody>
          <a:bodyPr/>
          <a:lstStyle/>
          <a:p>
            <a:r>
              <a:rPr lang="en-US"/>
              <a:t>Pg.No.</a:t>
            </a:r>
          </a:p>
        </p:txBody>
      </p:sp>
    </p:spTree>
    <p:extLst>
      <p:ext uri="{BB962C8B-B14F-4D97-AF65-F5344CB8AC3E}">
        <p14:creationId xmlns:p14="http://schemas.microsoft.com/office/powerpoint/2010/main" val="606671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ppt_x"/>
                                          </p:val>
                                        </p:tav>
                                        <p:tav tm="100000">
                                          <p:val>
                                            <p:strVal val="#ppt_x"/>
                                          </p:val>
                                        </p:tav>
                                      </p:tavLst>
                                    </p:anim>
                                    <p:anim calcmode="lin" valueType="num">
                                      <p:cBhvr additive="base">
                                        <p:cTn id="2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ppt_x"/>
                                          </p:val>
                                        </p:tav>
                                        <p:tav tm="100000">
                                          <p:val>
                                            <p:strVal val="#ppt_x"/>
                                          </p:val>
                                        </p:tav>
                                      </p:tavLst>
                                    </p:anim>
                                    <p:anim calcmode="lin" valueType="num">
                                      <p:cBhvr additive="base">
                                        <p:cTn id="3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500" fill="hold"/>
                                        <p:tgtEl>
                                          <p:spTgt spid="25"/>
                                        </p:tgtEl>
                                        <p:attrNameLst>
                                          <p:attrName>ppt_x</p:attrName>
                                        </p:attrNameLst>
                                      </p:cBhvr>
                                      <p:tavLst>
                                        <p:tav tm="0">
                                          <p:val>
                                            <p:strVal val="#ppt_x"/>
                                          </p:val>
                                        </p:tav>
                                        <p:tav tm="100000">
                                          <p:val>
                                            <p:strVal val="#ppt_x"/>
                                          </p:val>
                                        </p:tav>
                                      </p:tavLst>
                                    </p:anim>
                                    <p:anim calcmode="lin" valueType="num">
                                      <p:cBhvr additive="base">
                                        <p:cTn id="44"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7"/>
                                        </p:tgtEl>
                                        <p:attrNameLst>
                                          <p:attrName>style.visibility</p:attrName>
                                        </p:attrNameLst>
                                      </p:cBhvr>
                                      <p:to>
                                        <p:strVal val="visible"/>
                                      </p:to>
                                    </p:set>
                                    <p:anim calcmode="lin" valueType="num">
                                      <p:cBhvr additive="base">
                                        <p:cTn id="49" dur="500" fill="hold"/>
                                        <p:tgtEl>
                                          <p:spTgt spid="27"/>
                                        </p:tgtEl>
                                        <p:attrNameLst>
                                          <p:attrName>ppt_x</p:attrName>
                                        </p:attrNameLst>
                                      </p:cBhvr>
                                      <p:tavLst>
                                        <p:tav tm="0">
                                          <p:val>
                                            <p:strVal val="#ppt_x"/>
                                          </p:val>
                                        </p:tav>
                                        <p:tav tm="100000">
                                          <p:val>
                                            <p:strVal val="#ppt_x"/>
                                          </p:val>
                                        </p:tav>
                                      </p:tavLst>
                                    </p:anim>
                                    <p:anim calcmode="lin" valueType="num">
                                      <p:cBhvr additive="base">
                                        <p:cTn id="50"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9"/>
                                        </p:tgtEl>
                                        <p:attrNameLst>
                                          <p:attrName>style.visibility</p:attrName>
                                        </p:attrNameLst>
                                      </p:cBhvr>
                                      <p:to>
                                        <p:strVal val="visible"/>
                                      </p:to>
                                    </p:set>
                                    <p:anim calcmode="lin" valueType="num">
                                      <p:cBhvr additive="base">
                                        <p:cTn id="55" dur="500" fill="hold"/>
                                        <p:tgtEl>
                                          <p:spTgt spid="29"/>
                                        </p:tgtEl>
                                        <p:attrNameLst>
                                          <p:attrName>ppt_x</p:attrName>
                                        </p:attrNameLst>
                                      </p:cBhvr>
                                      <p:tavLst>
                                        <p:tav tm="0">
                                          <p:val>
                                            <p:strVal val="#ppt_x"/>
                                          </p:val>
                                        </p:tav>
                                        <p:tav tm="100000">
                                          <p:val>
                                            <p:strVal val="#ppt_x"/>
                                          </p:val>
                                        </p:tav>
                                      </p:tavLst>
                                    </p:anim>
                                    <p:anim calcmode="lin" valueType="num">
                                      <p:cBhvr additive="base">
                                        <p:cTn id="5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3"/>
                                        </p:tgtEl>
                                        <p:attrNameLst>
                                          <p:attrName>style.visibility</p:attrName>
                                        </p:attrNameLst>
                                      </p:cBhvr>
                                      <p:to>
                                        <p:strVal val="visible"/>
                                      </p:to>
                                    </p:set>
                                    <p:anim calcmode="lin" valueType="num">
                                      <p:cBhvr additive="base">
                                        <p:cTn id="61" dur="500" fill="hold"/>
                                        <p:tgtEl>
                                          <p:spTgt spid="33"/>
                                        </p:tgtEl>
                                        <p:attrNameLst>
                                          <p:attrName>ppt_x</p:attrName>
                                        </p:attrNameLst>
                                      </p:cBhvr>
                                      <p:tavLst>
                                        <p:tav tm="0">
                                          <p:val>
                                            <p:strVal val="#ppt_x"/>
                                          </p:val>
                                        </p:tav>
                                        <p:tav tm="100000">
                                          <p:val>
                                            <p:strVal val="#ppt_x"/>
                                          </p:val>
                                        </p:tav>
                                      </p:tavLst>
                                    </p:anim>
                                    <p:anim calcmode="lin" valueType="num">
                                      <p:cBhvr additive="base">
                                        <p:cTn id="62"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37"/>
                                        </p:tgtEl>
                                        <p:attrNameLst>
                                          <p:attrName>style.visibility</p:attrName>
                                        </p:attrNameLst>
                                      </p:cBhvr>
                                      <p:to>
                                        <p:strVal val="visible"/>
                                      </p:to>
                                    </p:set>
                                    <p:animEffect transition="in" filter="wipe(down)">
                                      <p:cBhvr>
                                        <p:cTn id="67" dur="500"/>
                                        <p:tgtEl>
                                          <p:spTgt spid="37"/>
                                        </p:tgtEl>
                                      </p:cBhvr>
                                    </p:animEffect>
                                  </p:childTnLst>
                                </p:cTn>
                              </p:par>
                            </p:childTnLst>
                          </p:cTn>
                        </p:par>
                      </p:childTnLst>
                    </p:cTn>
                  </p:par>
                  <p:par>
                    <p:cTn id="68" fill="hold">
                      <p:stCondLst>
                        <p:cond delay="indefinite"/>
                      </p:stCondLst>
                      <p:childTnLst>
                        <p:par>
                          <p:cTn id="69" fill="hold">
                            <p:stCondLst>
                              <p:cond delay="0"/>
                            </p:stCondLst>
                            <p:childTnLst>
                              <p:par>
                                <p:cTn id="70" presetID="6" presetClass="entr" presetSubtype="16" fill="hold" grpId="0" nodeType="click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circle(in)">
                                      <p:cBhvr>
                                        <p:cTn id="72" dur="2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5" grpId="0"/>
      <p:bldP spid="27" grpId="0"/>
      <p:bldP spid="33" grpId="0"/>
      <p:bldP spid="3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BF0EE-7544-D852-89D0-7A87EE75C511}"/>
              </a:ext>
            </a:extLst>
          </p:cNvPr>
          <p:cNvSpPr>
            <a:spLocks noGrp="1"/>
          </p:cNvSpPr>
          <p:nvPr>
            <p:ph type="ctrTitle"/>
          </p:nvPr>
        </p:nvSpPr>
        <p:spPr/>
        <p:txBody>
          <a:bodyPr>
            <a:normAutofit/>
          </a:bodyPr>
          <a:lstStyle/>
          <a:p>
            <a:r>
              <a:rPr lang="en-US" sz="3200" b="1" dirty="0">
                <a:solidFill>
                  <a:schemeClr val="accent1">
                    <a:lumMod val="75000"/>
                  </a:schemeClr>
                </a:solidFill>
                <a:latin typeface="Arial Black" panose="020B0A04020102020204" pitchFamily="34" charset="0"/>
              </a:rPr>
              <a:t>Customers Section </a:t>
            </a:r>
          </a:p>
        </p:txBody>
      </p:sp>
      <p:sp>
        <p:nvSpPr>
          <p:cNvPr id="3" name="Subtitle 2">
            <a:extLst>
              <a:ext uri="{FF2B5EF4-FFF2-40B4-BE49-F238E27FC236}">
                <a16:creationId xmlns:a16="http://schemas.microsoft.com/office/drawing/2014/main" id="{1C11B316-75AE-A752-A8A0-40A03936D089}"/>
              </a:ext>
            </a:extLst>
          </p:cNvPr>
          <p:cNvSpPr>
            <a:spLocks noGrp="1"/>
          </p:cNvSpPr>
          <p:nvPr>
            <p:ph type="subTitle" idx="1"/>
          </p:nvPr>
        </p:nvSpPr>
        <p:spPr/>
        <p:txBody>
          <a:bodyPr/>
          <a:lstStyle/>
          <a:p>
            <a:r>
              <a:rPr lang="en-US" sz="2200" b="1" dirty="0">
                <a:solidFill>
                  <a:schemeClr val="accent5">
                    <a:lumMod val="50000"/>
                  </a:schemeClr>
                </a:solidFill>
                <a:latin typeface="+mj-lt"/>
                <a:ea typeface="+mj-ea"/>
                <a:cs typeface="+mj-cs"/>
              </a:rPr>
              <a:t>Please find the detailed analysis and report for the Walmart customer segmentation and business analysis according to the sales and revenue generated by the Customer section .</a:t>
            </a:r>
          </a:p>
          <a:p>
            <a:endParaRPr lang="en-US" dirty="0"/>
          </a:p>
        </p:txBody>
      </p:sp>
      <p:sp>
        <p:nvSpPr>
          <p:cNvPr id="5" name="Slide Number Placeholder 4">
            <a:extLst>
              <a:ext uri="{FF2B5EF4-FFF2-40B4-BE49-F238E27FC236}">
                <a16:creationId xmlns:a16="http://schemas.microsoft.com/office/drawing/2014/main" id="{33F86B5B-6FF8-57BB-DB98-007C43227FE5}"/>
              </a:ext>
            </a:extLst>
          </p:cNvPr>
          <p:cNvSpPr>
            <a:spLocks noGrp="1"/>
          </p:cNvSpPr>
          <p:nvPr>
            <p:ph type="sldNum" sz="quarter" idx="12"/>
          </p:nvPr>
        </p:nvSpPr>
        <p:spPr/>
        <p:txBody>
          <a:bodyPr/>
          <a:lstStyle/>
          <a:p>
            <a:fld id="{5AECCE9C-A74C-48F0-A7FA-3F28FA7CDF62}" type="slidenum">
              <a:rPr lang="en-US" smtClean="0"/>
              <a:t>11</a:t>
            </a:fld>
            <a:endParaRPr lang="en-US"/>
          </a:p>
        </p:txBody>
      </p:sp>
      <p:sp>
        <p:nvSpPr>
          <p:cNvPr id="6" name="Footer Placeholder 5">
            <a:extLst>
              <a:ext uri="{FF2B5EF4-FFF2-40B4-BE49-F238E27FC236}">
                <a16:creationId xmlns:a16="http://schemas.microsoft.com/office/drawing/2014/main" id="{D7EEE8CE-4E0E-6C76-FF12-AFDA0AFF5FE1}"/>
              </a:ext>
            </a:extLst>
          </p:cNvPr>
          <p:cNvSpPr>
            <a:spLocks noGrp="1"/>
          </p:cNvSpPr>
          <p:nvPr>
            <p:ph type="ftr" sz="quarter" idx="11"/>
          </p:nvPr>
        </p:nvSpPr>
        <p:spPr/>
        <p:txBody>
          <a:bodyPr/>
          <a:lstStyle/>
          <a:p>
            <a:r>
              <a:rPr lang="en-US"/>
              <a:t>Pg.No.</a:t>
            </a:r>
          </a:p>
        </p:txBody>
      </p:sp>
    </p:spTree>
    <p:extLst>
      <p:ext uri="{BB962C8B-B14F-4D97-AF65-F5344CB8AC3E}">
        <p14:creationId xmlns:p14="http://schemas.microsoft.com/office/powerpoint/2010/main" val="3918018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C99B3-BA88-2E68-BDD6-CB90C32DCEFA}"/>
              </a:ext>
            </a:extLst>
          </p:cNvPr>
          <p:cNvSpPr>
            <a:spLocks noGrp="1"/>
          </p:cNvSpPr>
          <p:nvPr>
            <p:ph type="title"/>
          </p:nvPr>
        </p:nvSpPr>
        <p:spPr/>
        <p:txBody>
          <a:bodyPr>
            <a:normAutofit/>
          </a:bodyPr>
          <a:lstStyle/>
          <a:p>
            <a:r>
              <a:rPr lang="en-US" sz="3200" b="1" dirty="0">
                <a:solidFill>
                  <a:schemeClr val="accent1">
                    <a:lumMod val="75000"/>
                  </a:schemeClr>
                </a:solidFill>
                <a:latin typeface="Arial Black" panose="020B0A04020102020204" pitchFamily="34" charset="0"/>
              </a:rPr>
              <a:t>Client’s requirements for the Customer Section:-</a:t>
            </a:r>
          </a:p>
        </p:txBody>
      </p:sp>
      <p:sp>
        <p:nvSpPr>
          <p:cNvPr id="6" name="TextBox 5">
            <a:extLst>
              <a:ext uri="{FF2B5EF4-FFF2-40B4-BE49-F238E27FC236}">
                <a16:creationId xmlns:a16="http://schemas.microsoft.com/office/drawing/2014/main" id="{02C859D5-9F9D-98AF-624C-5935F7545A5E}"/>
              </a:ext>
            </a:extLst>
          </p:cNvPr>
          <p:cNvSpPr txBox="1"/>
          <p:nvPr/>
        </p:nvSpPr>
        <p:spPr>
          <a:xfrm>
            <a:off x="838199" y="1690688"/>
            <a:ext cx="10254521" cy="2040046"/>
          </a:xfrm>
          <a:prstGeom prst="rect">
            <a:avLst/>
          </a:prstGeom>
          <a:noFill/>
        </p:spPr>
        <p:txBody>
          <a:bodyPr wrap="square">
            <a:spAutoFit/>
          </a:bodyPr>
          <a:lstStyle/>
          <a:p>
            <a:pPr marL="228600" indent="-228600">
              <a:lnSpc>
                <a:spcPct val="70000"/>
              </a:lnSpc>
              <a:spcBef>
                <a:spcPts val="1000"/>
              </a:spcBef>
              <a:buFont typeface="Arial" panose="020B0604020202020204" pitchFamily="34" charset="0"/>
              <a:buChar char="•"/>
            </a:pPr>
            <a:r>
              <a:rPr lang="en-US" sz="2000" b="1" dirty="0">
                <a:solidFill>
                  <a:srgbClr val="252423"/>
                </a:solidFill>
              </a:rPr>
              <a:t>Q1. How many unique customer types the data have ?</a:t>
            </a:r>
          </a:p>
          <a:p>
            <a:pPr marL="228600" indent="-228600">
              <a:lnSpc>
                <a:spcPct val="70000"/>
              </a:lnSpc>
              <a:spcBef>
                <a:spcPts val="1000"/>
              </a:spcBef>
              <a:buFont typeface="Arial" panose="020B0604020202020204" pitchFamily="34" charset="0"/>
              <a:buChar char="•"/>
            </a:pPr>
            <a:r>
              <a:rPr lang="en-US" sz="2000" b="1" dirty="0">
                <a:solidFill>
                  <a:srgbClr val="252423"/>
                </a:solidFill>
              </a:rPr>
              <a:t>Q2. How many unique payment methods does the data have?</a:t>
            </a:r>
          </a:p>
          <a:p>
            <a:pPr marL="228600" indent="-228600">
              <a:lnSpc>
                <a:spcPct val="70000"/>
              </a:lnSpc>
              <a:spcBef>
                <a:spcPts val="1000"/>
              </a:spcBef>
              <a:buFont typeface="Arial" panose="020B0604020202020204" pitchFamily="34" charset="0"/>
              <a:buChar char="•"/>
            </a:pPr>
            <a:r>
              <a:rPr lang="en-US" sz="2000" b="1" dirty="0">
                <a:solidFill>
                  <a:srgbClr val="252423"/>
                </a:solidFill>
              </a:rPr>
              <a:t>Q3. What is the most common customer type?</a:t>
            </a:r>
          </a:p>
          <a:p>
            <a:pPr marL="228600" indent="-228600">
              <a:lnSpc>
                <a:spcPct val="70000"/>
              </a:lnSpc>
              <a:spcBef>
                <a:spcPts val="1000"/>
              </a:spcBef>
              <a:buFont typeface="Arial" panose="020B0604020202020204" pitchFamily="34" charset="0"/>
              <a:buChar char="•"/>
            </a:pPr>
            <a:r>
              <a:rPr lang="en-US" sz="2000" b="1" dirty="0">
                <a:solidFill>
                  <a:srgbClr val="252423"/>
                </a:solidFill>
              </a:rPr>
              <a:t>Q4.Which customer type buys the most?</a:t>
            </a:r>
          </a:p>
          <a:p>
            <a:pPr marL="228600" indent="-228600">
              <a:lnSpc>
                <a:spcPct val="70000"/>
              </a:lnSpc>
              <a:spcBef>
                <a:spcPts val="1000"/>
              </a:spcBef>
              <a:buFont typeface="Arial" panose="020B0604020202020204" pitchFamily="34" charset="0"/>
              <a:buChar char="•"/>
            </a:pPr>
            <a:r>
              <a:rPr lang="en-US" sz="2000" b="1" dirty="0">
                <a:solidFill>
                  <a:srgbClr val="252423"/>
                </a:solidFill>
              </a:rPr>
              <a:t>Q5.What is the gender of most of the customers ?</a:t>
            </a:r>
          </a:p>
          <a:p>
            <a:pPr marL="228600" indent="-228600">
              <a:lnSpc>
                <a:spcPct val="70000"/>
              </a:lnSpc>
              <a:spcBef>
                <a:spcPts val="1000"/>
              </a:spcBef>
              <a:buFont typeface="Arial" panose="020B0604020202020204" pitchFamily="34" charset="0"/>
              <a:buChar char="•"/>
            </a:pPr>
            <a:r>
              <a:rPr lang="en-US" sz="2000" b="1" dirty="0">
                <a:solidFill>
                  <a:srgbClr val="252423"/>
                </a:solidFill>
              </a:rPr>
              <a:t>Q6. What is the gender distribution per branch ?</a:t>
            </a:r>
          </a:p>
        </p:txBody>
      </p:sp>
      <p:sp>
        <p:nvSpPr>
          <p:cNvPr id="8" name="TextBox 7">
            <a:extLst>
              <a:ext uri="{FF2B5EF4-FFF2-40B4-BE49-F238E27FC236}">
                <a16:creationId xmlns:a16="http://schemas.microsoft.com/office/drawing/2014/main" id="{4C33FFF2-7AAC-E1C4-597E-AFEBC708D809}"/>
              </a:ext>
            </a:extLst>
          </p:cNvPr>
          <p:cNvSpPr txBox="1"/>
          <p:nvPr/>
        </p:nvSpPr>
        <p:spPr>
          <a:xfrm>
            <a:off x="838198" y="3708748"/>
            <a:ext cx="10254521" cy="1352678"/>
          </a:xfrm>
          <a:prstGeom prst="rect">
            <a:avLst/>
          </a:prstGeom>
          <a:noFill/>
        </p:spPr>
        <p:txBody>
          <a:bodyPr wrap="square">
            <a:spAutoFit/>
          </a:bodyPr>
          <a:lstStyle/>
          <a:p>
            <a:pPr marL="228600" indent="-228600">
              <a:lnSpc>
                <a:spcPct val="70000"/>
              </a:lnSpc>
              <a:spcBef>
                <a:spcPts val="1000"/>
              </a:spcBef>
              <a:buFont typeface="Arial" panose="020B0604020202020204" pitchFamily="34" charset="0"/>
              <a:buChar char="•"/>
            </a:pPr>
            <a:r>
              <a:rPr lang="en-US" sz="2000" b="1" dirty="0">
                <a:solidFill>
                  <a:srgbClr val="252423"/>
                </a:solidFill>
              </a:rPr>
              <a:t>Q7. Which time of the day customers give most ratings ?</a:t>
            </a:r>
          </a:p>
          <a:p>
            <a:pPr marL="228600" indent="-228600">
              <a:lnSpc>
                <a:spcPct val="70000"/>
              </a:lnSpc>
              <a:spcBef>
                <a:spcPts val="1000"/>
              </a:spcBef>
              <a:buFont typeface="Arial" panose="020B0604020202020204" pitchFamily="34" charset="0"/>
              <a:buChar char="•"/>
            </a:pPr>
            <a:r>
              <a:rPr lang="en-US" sz="2000" b="1" dirty="0">
                <a:solidFill>
                  <a:srgbClr val="252423"/>
                </a:solidFill>
              </a:rPr>
              <a:t>Q8. Q7. Which time of the day customers give most ratings per branch ?</a:t>
            </a:r>
          </a:p>
          <a:p>
            <a:pPr marL="228600" indent="-228600">
              <a:lnSpc>
                <a:spcPct val="70000"/>
              </a:lnSpc>
              <a:spcBef>
                <a:spcPts val="1000"/>
              </a:spcBef>
              <a:buFont typeface="Arial" panose="020B0604020202020204" pitchFamily="34" charset="0"/>
              <a:buChar char="•"/>
            </a:pPr>
            <a:r>
              <a:rPr lang="en-US" sz="2000" b="1" dirty="0">
                <a:solidFill>
                  <a:srgbClr val="252423"/>
                </a:solidFill>
              </a:rPr>
              <a:t>Q9. Which day of the week has the best average ratings ?</a:t>
            </a:r>
          </a:p>
          <a:p>
            <a:pPr marL="228600" indent="-228600">
              <a:lnSpc>
                <a:spcPct val="70000"/>
              </a:lnSpc>
              <a:spcBef>
                <a:spcPts val="1000"/>
              </a:spcBef>
              <a:buFont typeface="Arial" panose="020B0604020202020204" pitchFamily="34" charset="0"/>
              <a:buChar char="•"/>
            </a:pPr>
            <a:r>
              <a:rPr lang="en-US" sz="2000" b="1" dirty="0">
                <a:solidFill>
                  <a:srgbClr val="252423"/>
                </a:solidFill>
              </a:rPr>
              <a:t>Q10. Which day of the week has the best average ratings per branch ?</a:t>
            </a:r>
          </a:p>
        </p:txBody>
      </p:sp>
      <p:sp>
        <p:nvSpPr>
          <p:cNvPr id="4" name="Slide Number Placeholder 3">
            <a:extLst>
              <a:ext uri="{FF2B5EF4-FFF2-40B4-BE49-F238E27FC236}">
                <a16:creationId xmlns:a16="http://schemas.microsoft.com/office/drawing/2014/main" id="{4411B81B-C5B4-6ADB-4D6C-945B41862F9C}"/>
              </a:ext>
            </a:extLst>
          </p:cNvPr>
          <p:cNvSpPr>
            <a:spLocks noGrp="1"/>
          </p:cNvSpPr>
          <p:nvPr>
            <p:ph type="sldNum" sz="quarter" idx="12"/>
          </p:nvPr>
        </p:nvSpPr>
        <p:spPr/>
        <p:txBody>
          <a:bodyPr/>
          <a:lstStyle/>
          <a:p>
            <a:fld id="{5AECCE9C-A74C-48F0-A7FA-3F28FA7CDF62}" type="slidenum">
              <a:rPr lang="en-US" smtClean="0"/>
              <a:t>12</a:t>
            </a:fld>
            <a:endParaRPr lang="en-US"/>
          </a:p>
        </p:txBody>
      </p:sp>
      <p:sp>
        <p:nvSpPr>
          <p:cNvPr id="5" name="Footer Placeholder 4">
            <a:extLst>
              <a:ext uri="{FF2B5EF4-FFF2-40B4-BE49-F238E27FC236}">
                <a16:creationId xmlns:a16="http://schemas.microsoft.com/office/drawing/2014/main" id="{C743E4F2-3048-D622-2835-03FC5B035E3E}"/>
              </a:ext>
            </a:extLst>
          </p:cNvPr>
          <p:cNvSpPr>
            <a:spLocks noGrp="1"/>
          </p:cNvSpPr>
          <p:nvPr>
            <p:ph type="ftr" sz="quarter" idx="11"/>
          </p:nvPr>
        </p:nvSpPr>
        <p:spPr/>
        <p:txBody>
          <a:bodyPr/>
          <a:lstStyle/>
          <a:p>
            <a:r>
              <a:rPr lang="en-US"/>
              <a:t>Pg.No.</a:t>
            </a:r>
          </a:p>
        </p:txBody>
      </p:sp>
    </p:spTree>
    <p:extLst>
      <p:ext uri="{BB962C8B-B14F-4D97-AF65-F5344CB8AC3E}">
        <p14:creationId xmlns:p14="http://schemas.microsoft.com/office/powerpoint/2010/main" val="1787767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93C40E-CBC6-A2A0-CA38-1C7048DAB2A4}"/>
              </a:ext>
            </a:extLst>
          </p:cNvPr>
          <p:cNvSpPr txBox="1"/>
          <p:nvPr/>
        </p:nvSpPr>
        <p:spPr>
          <a:xfrm>
            <a:off x="288561" y="236016"/>
            <a:ext cx="6093500" cy="1754326"/>
          </a:xfrm>
          <a:prstGeom prst="rect">
            <a:avLst/>
          </a:prstGeom>
          <a:noFill/>
        </p:spPr>
        <p:txBody>
          <a:bodyPr wrap="square">
            <a:spAutoFit/>
          </a:bodyPr>
          <a:lstStyle/>
          <a:p>
            <a:pPr algn="l"/>
            <a:r>
              <a:rPr lang="en-US" sz="1800" b="1" i="0" dirty="0">
                <a:solidFill>
                  <a:srgbClr val="252423"/>
                </a:solidFill>
                <a:effectLst/>
                <a:latin typeface="Segoe UI" panose="020B0502040204020203" pitchFamily="34" charset="0"/>
              </a:rPr>
              <a:t>Q1. How many unique customer types the data have ?</a:t>
            </a:r>
            <a:endParaRPr lang="en-US" b="1" i="0" dirty="0">
              <a:solidFill>
                <a:srgbClr val="252423"/>
              </a:solidFill>
              <a:effectLst/>
              <a:latin typeface="Segoe UI" panose="020B0502040204020203" pitchFamily="34" charset="0"/>
            </a:endParaRPr>
          </a:p>
          <a:p>
            <a:pPr algn="l"/>
            <a:r>
              <a:rPr lang="en-US" sz="1800" b="1" i="0" dirty="0">
                <a:solidFill>
                  <a:srgbClr val="252423"/>
                </a:solidFill>
                <a:effectLst/>
                <a:latin typeface="Segoe UI" panose="020B0502040204020203" pitchFamily="34" charset="0"/>
              </a:rPr>
              <a:t>Q2. How many unique payment methods does the data have?</a:t>
            </a:r>
          </a:p>
          <a:p>
            <a:pPr algn="l"/>
            <a:endParaRPr lang="en-US" b="0" i="0" dirty="0">
              <a:solidFill>
                <a:srgbClr val="252423"/>
              </a:solidFill>
              <a:effectLst/>
              <a:latin typeface="Segoe UI" panose="020B0502040204020203" pitchFamily="34" charset="0"/>
            </a:endParaRPr>
          </a:p>
          <a:p>
            <a:pPr algn="l"/>
            <a:r>
              <a:rPr lang="en-US" sz="1800" b="1" i="0" dirty="0">
                <a:solidFill>
                  <a:srgbClr val="252423"/>
                </a:solidFill>
                <a:effectLst/>
                <a:latin typeface="Segoe UI" panose="020B0502040204020203" pitchFamily="34" charset="0"/>
              </a:rPr>
              <a:t>Q3. What is the most common customer type?</a:t>
            </a:r>
            <a:endParaRPr lang="en-US" b="1" i="0" dirty="0">
              <a:solidFill>
                <a:srgbClr val="252423"/>
              </a:solidFill>
              <a:effectLst/>
              <a:latin typeface="Segoe UI" panose="020B0502040204020203" pitchFamily="34" charset="0"/>
            </a:endParaRPr>
          </a:p>
          <a:p>
            <a:pPr algn="l"/>
            <a:r>
              <a:rPr lang="en-US" sz="1800" b="1" i="0" dirty="0">
                <a:solidFill>
                  <a:srgbClr val="252423"/>
                </a:solidFill>
                <a:effectLst/>
                <a:latin typeface="Segoe UI" panose="020B0502040204020203" pitchFamily="34" charset="0"/>
              </a:rPr>
              <a:t>Q4.Which customer type buys the most?</a:t>
            </a:r>
            <a:endParaRPr lang="en-US" b="1" i="0" dirty="0">
              <a:solidFill>
                <a:srgbClr val="252423"/>
              </a:solidFill>
              <a:effectLst/>
              <a:latin typeface="Segoe UI" panose="020B0502040204020203" pitchFamily="34" charset="0"/>
            </a:endParaRPr>
          </a:p>
        </p:txBody>
      </p:sp>
      <p:sp>
        <p:nvSpPr>
          <p:cNvPr id="10" name="TextBox 9">
            <a:extLst>
              <a:ext uri="{FF2B5EF4-FFF2-40B4-BE49-F238E27FC236}">
                <a16:creationId xmlns:a16="http://schemas.microsoft.com/office/drawing/2014/main" id="{782C7732-B7CA-2F7A-CAE4-296D3ADD6393}"/>
              </a:ext>
            </a:extLst>
          </p:cNvPr>
          <p:cNvSpPr txBox="1"/>
          <p:nvPr/>
        </p:nvSpPr>
        <p:spPr>
          <a:xfrm>
            <a:off x="275142" y="2046018"/>
            <a:ext cx="11761960" cy="923330"/>
          </a:xfrm>
          <a:prstGeom prst="rect">
            <a:avLst/>
          </a:prstGeom>
          <a:noFill/>
        </p:spPr>
        <p:txBody>
          <a:bodyPr wrap="square">
            <a:spAutoFit/>
          </a:bodyPr>
          <a:lstStyle/>
          <a:p>
            <a:pPr algn="l"/>
            <a:r>
              <a:rPr lang="en-US" sz="1800" b="1" i="0" dirty="0">
                <a:solidFill>
                  <a:srgbClr val="252423"/>
                </a:solidFill>
                <a:effectLst/>
                <a:latin typeface="Segoe UI" panose="020B0502040204020203" pitchFamily="34" charset="0"/>
              </a:rPr>
              <a:t>Ans</a:t>
            </a:r>
            <a:r>
              <a:rPr lang="en-US" sz="1800" b="0" i="0" dirty="0">
                <a:solidFill>
                  <a:srgbClr val="252423"/>
                </a:solidFill>
                <a:effectLst/>
                <a:latin typeface="Segoe UI" panose="020B0502040204020203" pitchFamily="34" charset="0"/>
              </a:rPr>
              <a:t>. </a:t>
            </a:r>
            <a:r>
              <a:rPr lang="en-US" sz="1800" b="0" i="0" dirty="0">
                <a:solidFill>
                  <a:schemeClr val="accent5">
                    <a:lumMod val="50000"/>
                  </a:schemeClr>
                </a:solidFill>
                <a:effectLst/>
                <a:latin typeface="Segoe UI" panose="020B0502040204020203" pitchFamily="34" charset="0"/>
              </a:rPr>
              <a:t>So according to the Pie chart in Breakdown of Customer_type, Payment method and Gender of the customer we conclude that </a:t>
            </a:r>
            <a:r>
              <a:rPr lang="en-US" sz="1800" b="0" i="0" dirty="0">
                <a:solidFill>
                  <a:schemeClr val="accent5">
                    <a:lumMod val="50000"/>
                  </a:schemeClr>
                </a:solidFill>
                <a:effectLst/>
                <a:highlight>
                  <a:srgbClr val="FFFF00"/>
                </a:highlight>
                <a:latin typeface="Segoe UI" panose="020B0502040204020203" pitchFamily="34" charset="0"/>
              </a:rPr>
              <a:t>Member type of customer hav</a:t>
            </a:r>
            <a:r>
              <a:rPr lang="en-US" dirty="0">
                <a:solidFill>
                  <a:schemeClr val="accent5">
                    <a:lumMod val="50000"/>
                  </a:schemeClr>
                </a:solidFill>
                <a:highlight>
                  <a:srgbClr val="FFFF00"/>
                </a:highlight>
                <a:latin typeface="Segoe UI" panose="020B0502040204020203" pitchFamily="34" charset="0"/>
              </a:rPr>
              <a:t>e major share of 50.54% </a:t>
            </a:r>
            <a:r>
              <a:rPr lang="en-US" dirty="0">
                <a:solidFill>
                  <a:schemeClr val="accent5">
                    <a:lumMod val="50000"/>
                  </a:schemeClr>
                </a:solidFill>
                <a:latin typeface="Segoe UI" panose="020B0502040204020203" pitchFamily="34" charset="0"/>
              </a:rPr>
              <a:t>than </a:t>
            </a:r>
            <a:r>
              <a:rPr lang="en-US" dirty="0">
                <a:solidFill>
                  <a:schemeClr val="accent5">
                    <a:lumMod val="50000"/>
                  </a:schemeClr>
                </a:solidFill>
                <a:highlight>
                  <a:srgbClr val="FFFF00"/>
                </a:highlight>
                <a:latin typeface="Segoe UI" panose="020B0502040204020203" pitchFamily="34" charset="0"/>
              </a:rPr>
              <a:t>Normal type with 49.46% </a:t>
            </a:r>
            <a:r>
              <a:rPr lang="en-US" dirty="0">
                <a:solidFill>
                  <a:schemeClr val="accent5">
                    <a:lumMod val="50000"/>
                  </a:schemeClr>
                </a:solidFill>
                <a:latin typeface="Segoe UI" panose="020B0502040204020203" pitchFamily="34" charset="0"/>
              </a:rPr>
              <a:t>of share of customer in sales of this business institution.</a:t>
            </a:r>
            <a:endParaRPr lang="en-US" b="0" i="0" dirty="0">
              <a:solidFill>
                <a:schemeClr val="accent5">
                  <a:lumMod val="50000"/>
                </a:schemeClr>
              </a:solidFill>
              <a:effectLst/>
              <a:latin typeface="Segoe UI" panose="020B0502040204020203" pitchFamily="34" charset="0"/>
            </a:endParaRPr>
          </a:p>
        </p:txBody>
      </p:sp>
      <p:sp>
        <p:nvSpPr>
          <p:cNvPr id="12" name="TextBox 11">
            <a:extLst>
              <a:ext uri="{FF2B5EF4-FFF2-40B4-BE49-F238E27FC236}">
                <a16:creationId xmlns:a16="http://schemas.microsoft.com/office/drawing/2014/main" id="{654AEF2C-F366-2433-D72C-B0FB799D2AF3}"/>
              </a:ext>
            </a:extLst>
          </p:cNvPr>
          <p:cNvSpPr txBox="1"/>
          <p:nvPr/>
        </p:nvSpPr>
        <p:spPr>
          <a:xfrm>
            <a:off x="275142" y="3025024"/>
            <a:ext cx="6093500" cy="646331"/>
          </a:xfrm>
          <a:prstGeom prst="rect">
            <a:avLst/>
          </a:prstGeom>
          <a:noFill/>
        </p:spPr>
        <p:txBody>
          <a:bodyPr wrap="square">
            <a:spAutoFit/>
          </a:bodyPr>
          <a:lstStyle/>
          <a:p>
            <a:pPr algn="l"/>
            <a:r>
              <a:rPr lang="en-US" sz="1800" b="1" i="0" dirty="0">
                <a:solidFill>
                  <a:srgbClr val="252423"/>
                </a:solidFill>
                <a:effectLst/>
                <a:latin typeface="Segoe UI" panose="020B0502040204020203" pitchFamily="34" charset="0"/>
              </a:rPr>
              <a:t>Q5.What is the gender of most of the customers ?</a:t>
            </a:r>
            <a:endParaRPr lang="en-US" b="1" i="0" dirty="0">
              <a:solidFill>
                <a:srgbClr val="252423"/>
              </a:solidFill>
              <a:effectLst/>
              <a:latin typeface="Segoe UI" panose="020B0502040204020203" pitchFamily="34" charset="0"/>
            </a:endParaRPr>
          </a:p>
          <a:p>
            <a:pPr algn="l"/>
            <a:r>
              <a:rPr lang="en-US" sz="1800" b="1" i="0" dirty="0">
                <a:solidFill>
                  <a:srgbClr val="252423"/>
                </a:solidFill>
                <a:effectLst/>
                <a:latin typeface="Segoe UI" panose="020B0502040204020203" pitchFamily="34" charset="0"/>
              </a:rPr>
              <a:t>Q6. What is the gender distribution per branch ?</a:t>
            </a:r>
            <a:endParaRPr lang="en-US" b="1" i="0" dirty="0">
              <a:solidFill>
                <a:srgbClr val="252423"/>
              </a:solidFill>
              <a:effectLst/>
              <a:latin typeface="Segoe UI" panose="020B0502040204020203" pitchFamily="34" charset="0"/>
            </a:endParaRPr>
          </a:p>
        </p:txBody>
      </p:sp>
      <p:pic>
        <p:nvPicPr>
          <p:cNvPr id="14" name="Picture 13">
            <a:extLst>
              <a:ext uri="{FF2B5EF4-FFF2-40B4-BE49-F238E27FC236}">
                <a16:creationId xmlns:a16="http://schemas.microsoft.com/office/drawing/2014/main" id="{352D142E-7E4E-F8FB-77E6-3C110CF012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2061" y="236016"/>
            <a:ext cx="5544324" cy="1829055"/>
          </a:xfrm>
          <a:prstGeom prst="rect">
            <a:avLst/>
          </a:prstGeom>
        </p:spPr>
      </p:pic>
      <p:pic>
        <p:nvPicPr>
          <p:cNvPr id="16" name="Picture 15">
            <a:extLst>
              <a:ext uri="{FF2B5EF4-FFF2-40B4-BE49-F238E27FC236}">
                <a16:creationId xmlns:a16="http://schemas.microsoft.com/office/drawing/2014/main" id="{3EA9B449-168F-1E91-6AAD-28A0C4AC50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44961" y="420046"/>
            <a:ext cx="1781424" cy="981212"/>
          </a:xfrm>
          <a:prstGeom prst="rect">
            <a:avLst/>
          </a:prstGeom>
        </p:spPr>
      </p:pic>
      <p:pic>
        <p:nvPicPr>
          <p:cNvPr id="18" name="Picture 17">
            <a:extLst>
              <a:ext uri="{FF2B5EF4-FFF2-40B4-BE49-F238E27FC236}">
                <a16:creationId xmlns:a16="http://schemas.microsoft.com/office/drawing/2014/main" id="{11F7E3A9-35C4-AEBD-4A82-45E0D480FC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3358" y="2781840"/>
            <a:ext cx="6093500" cy="1982223"/>
          </a:xfrm>
          <a:prstGeom prst="rect">
            <a:avLst/>
          </a:prstGeom>
        </p:spPr>
      </p:pic>
      <p:pic>
        <p:nvPicPr>
          <p:cNvPr id="20" name="Picture 19">
            <a:extLst>
              <a:ext uri="{FF2B5EF4-FFF2-40B4-BE49-F238E27FC236}">
                <a16:creationId xmlns:a16="http://schemas.microsoft.com/office/drawing/2014/main" id="{1292EC78-9967-A07D-3A39-0D26FDA17C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67848" y="2969348"/>
            <a:ext cx="1019317" cy="1076475"/>
          </a:xfrm>
          <a:prstGeom prst="rect">
            <a:avLst/>
          </a:prstGeom>
        </p:spPr>
      </p:pic>
      <p:sp>
        <p:nvSpPr>
          <p:cNvPr id="22" name="TextBox 21">
            <a:extLst>
              <a:ext uri="{FF2B5EF4-FFF2-40B4-BE49-F238E27FC236}">
                <a16:creationId xmlns:a16="http://schemas.microsoft.com/office/drawing/2014/main" id="{39396442-0940-5D36-E8CD-E124F2958382}"/>
              </a:ext>
            </a:extLst>
          </p:cNvPr>
          <p:cNvSpPr txBox="1"/>
          <p:nvPr/>
        </p:nvSpPr>
        <p:spPr>
          <a:xfrm>
            <a:off x="288561" y="3671355"/>
            <a:ext cx="5264490" cy="1754326"/>
          </a:xfrm>
          <a:prstGeom prst="rect">
            <a:avLst/>
          </a:prstGeom>
          <a:noFill/>
        </p:spPr>
        <p:txBody>
          <a:bodyPr wrap="square">
            <a:spAutoFit/>
          </a:bodyPr>
          <a:lstStyle/>
          <a:p>
            <a:pPr algn="l"/>
            <a:r>
              <a:rPr lang="en-US" b="1" i="0" dirty="0">
                <a:solidFill>
                  <a:srgbClr val="252423"/>
                </a:solidFill>
                <a:effectLst/>
                <a:latin typeface="Segoe UI" panose="020B0502040204020203" pitchFamily="34" charset="0"/>
              </a:rPr>
              <a:t>Ans</a:t>
            </a:r>
            <a:r>
              <a:rPr lang="en-US" b="0" i="0" dirty="0">
                <a:solidFill>
                  <a:srgbClr val="252423"/>
                </a:solidFill>
                <a:effectLst/>
                <a:latin typeface="Segoe UI" panose="020B0502040204020203" pitchFamily="34" charset="0"/>
              </a:rPr>
              <a:t>. </a:t>
            </a:r>
            <a:r>
              <a:rPr lang="en-US" b="0" i="0" dirty="0">
                <a:solidFill>
                  <a:schemeClr val="accent5">
                    <a:lumMod val="50000"/>
                  </a:schemeClr>
                </a:solidFill>
                <a:effectLst/>
                <a:latin typeface="Segoe UI" panose="020B0502040204020203" pitchFamily="34" charset="0"/>
              </a:rPr>
              <a:t>From the same visualization by drilling down to the gender wise distribution we can confirm that </a:t>
            </a:r>
            <a:r>
              <a:rPr lang="en-US" b="0" i="0" dirty="0">
                <a:solidFill>
                  <a:schemeClr val="accent5">
                    <a:lumMod val="50000"/>
                  </a:schemeClr>
                </a:solidFill>
                <a:effectLst/>
                <a:highlight>
                  <a:srgbClr val="FFFF00"/>
                </a:highlight>
                <a:latin typeface="Segoe UI" panose="020B0502040204020203" pitchFamily="34" charset="0"/>
              </a:rPr>
              <a:t>Female customers have the volume share of 52.07%</a:t>
            </a:r>
            <a:r>
              <a:rPr lang="en-US" b="0" i="0" dirty="0">
                <a:solidFill>
                  <a:schemeClr val="accent5">
                    <a:lumMod val="50000"/>
                  </a:schemeClr>
                </a:solidFill>
                <a:effectLst/>
                <a:latin typeface="Segoe UI" panose="020B0502040204020203" pitchFamily="34" charset="0"/>
              </a:rPr>
              <a:t> of sales from this business institution which is slightly than that of that of </a:t>
            </a:r>
            <a:r>
              <a:rPr lang="en-US" b="0" i="0" dirty="0">
                <a:solidFill>
                  <a:schemeClr val="accent5">
                    <a:lumMod val="50000"/>
                  </a:schemeClr>
                </a:solidFill>
                <a:effectLst/>
                <a:highlight>
                  <a:srgbClr val="FFFF00"/>
                </a:highlight>
                <a:latin typeface="Segoe UI" panose="020B0502040204020203" pitchFamily="34" charset="0"/>
              </a:rPr>
              <a:t>male customers with  47.93%</a:t>
            </a:r>
          </a:p>
        </p:txBody>
      </p:sp>
      <p:sp>
        <p:nvSpPr>
          <p:cNvPr id="24" name="TextBox 23">
            <a:extLst>
              <a:ext uri="{FF2B5EF4-FFF2-40B4-BE49-F238E27FC236}">
                <a16:creationId xmlns:a16="http://schemas.microsoft.com/office/drawing/2014/main" id="{256200AD-3E81-0262-8797-A12DC93E9EAC}"/>
              </a:ext>
            </a:extLst>
          </p:cNvPr>
          <p:cNvSpPr txBox="1"/>
          <p:nvPr/>
        </p:nvSpPr>
        <p:spPr>
          <a:xfrm>
            <a:off x="112105" y="5471848"/>
            <a:ext cx="11967790" cy="646331"/>
          </a:xfrm>
          <a:prstGeom prst="rect">
            <a:avLst/>
          </a:prstGeom>
          <a:noFill/>
        </p:spPr>
        <p:txBody>
          <a:bodyPr wrap="square">
            <a:spAutoFit/>
          </a:bodyPr>
          <a:lstStyle/>
          <a:p>
            <a:pPr algn="l"/>
            <a:r>
              <a:rPr lang="en-US" b="1" i="1" dirty="0">
                <a:solidFill>
                  <a:srgbClr val="FF0000"/>
                </a:solidFill>
                <a:effectLst/>
                <a:latin typeface="Segoe UI" panose="020B0502040204020203" pitchFamily="34" charset="0"/>
              </a:rPr>
              <a:t>Note</a:t>
            </a:r>
            <a:r>
              <a:rPr lang="en-US" b="0" i="1" dirty="0">
                <a:solidFill>
                  <a:srgbClr val="FF0000"/>
                </a:solidFill>
                <a:effectLst/>
                <a:latin typeface="Segoe UI" panose="020B0502040204020203" pitchFamily="34" charset="0"/>
              </a:rPr>
              <a:t> :- </a:t>
            </a:r>
            <a:r>
              <a:rPr lang="en-US" b="0" i="1" dirty="0">
                <a:solidFill>
                  <a:schemeClr val="accent1">
                    <a:lumMod val="50000"/>
                  </a:schemeClr>
                </a:solidFill>
                <a:effectLst/>
                <a:latin typeface="Segoe UI" panose="020B0502040204020203" pitchFamily="34" charset="0"/>
              </a:rPr>
              <a:t>These findings for the customer type and gender types of customers is based on the percentage of participation of the specific types </a:t>
            </a:r>
            <a:r>
              <a:rPr lang="en-US" i="1" dirty="0">
                <a:solidFill>
                  <a:schemeClr val="accent1">
                    <a:lumMod val="50000"/>
                  </a:schemeClr>
                </a:solidFill>
                <a:latin typeface="Segoe UI" panose="020B0502040204020203" pitchFamily="34" charset="0"/>
              </a:rPr>
              <a:t>for the sales in terms of quantity of the products of the given business institutions</a:t>
            </a:r>
            <a:r>
              <a:rPr lang="en-US" dirty="0">
                <a:solidFill>
                  <a:schemeClr val="accent1">
                    <a:lumMod val="50000"/>
                  </a:schemeClr>
                </a:solidFill>
                <a:latin typeface="Segoe UI" panose="020B0502040204020203" pitchFamily="34" charset="0"/>
              </a:rPr>
              <a:t>.</a:t>
            </a:r>
            <a:endParaRPr lang="en-US" b="0" i="0" dirty="0">
              <a:solidFill>
                <a:schemeClr val="accent1">
                  <a:lumMod val="50000"/>
                </a:schemeClr>
              </a:solidFill>
              <a:effectLst/>
              <a:latin typeface="Segoe UI" panose="020B0502040204020203" pitchFamily="34" charset="0"/>
            </a:endParaRPr>
          </a:p>
        </p:txBody>
      </p:sp>
      <p:sp>
        <p:nvSpPr>
          <p:cNvPr id="4" name="Slide Number Placeholder 3">
            <a:extLst>
              <a:ext uri="{FF2B5EF4-FFF2-40B4-BE49-F238E27FC236}">
                <a16:creationId xmlns:a16="http://schemas.microsoft.com/office/drawing/2014/main" id="{C56EEF82-CFFA-637C-A323-F18585A097BF}"/>
              </a:ext>
            </a:extLst>
          </p:cNvPr>
          <p:cNvSpPr>
            <a:spLocks noGrp="1"/>
          </p:cNvSpPr>
          <p:nvPr>
            <p:ph type="sldNum" sz="quarter" idx="12"/>
          </p:nvPr>
        </p:nvSpPr>
        <p:spPr/>
        <p:txBody>
          <a:bodyPr/>
          <a:lstStyle/>
          <a:p>
            <a:fld id="{5AECCE9C-A74C-48F0-A7FA-3F28FA7CDF62}" type="slidenum">
              <a:rPr lang="en-US" smtClean="0"/>
              <a:t>13</a:t>
            </a:fld>
            <a:endParaRPr lang="en-US"/>
          </a:p>
        </p:txBody>
      </p:sp>
      <p:sp>
        <p:nvSpPr>
          <p:cNvPr id="5" name="Footer Placeholder 4">
            <a:extLst>
              <a:ext uri="{FF2B5EF4-FFF2-40B4-BE49-F238E27FC236}">
                <a16:creationId xmlns:a16="http://schemas.microsoft.com/office/drawing/2014/main" id="{18D53333-4C48-5AD8-BD2A-C9ACAFA47C28}"/>
              </a:ext>
            </a:extLst>
          </p:cNvPr>
          <p:cNvSpPr>
            <a:spLocks noGrp="1"/>
          </p:cNvSpPr>
          <p:nvPr>
            <p:ph type="ftr" sz="quarter" idx="11"/>
          </p:nvPr>
        </p:nvSpPr>
        <p:spPr/>
        <p:txBody>
          <a:bodyPr/>
          <a:lstStyle/>
          <a:p>
            <a:r>
              <a:rPr lang="en-US"/>
              <a:t>Pg.No.</a:t>
            </a:r>
          </a:p>
        </p:txBody>
      </p:sp>
    </p:spTree>
    <p:extLst>
      <p:ext uri="{BB962C8B-B14F-4D97-AF65-F5344CB8AC3E}">
        <p14:creationId xmlns:p14="http://schemas.microsoft.com/office/powerpoint/2010/main" val="4054818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additive="base">
                                        <p:cTn id="18" dur="500" fill="hold"/>
                                        <p:tgtEl>
                                          <p:spTgt spid="16"/>
                                        </p:tgtEl>
                                        <p:attrNameLst>
                                          <p:attrName>ppt_x</p:attrName>
                                        </p:attrNameLst>
                                      </p:cBhvr>
                                      <p:tavLst>
                                        <p:tav tm="0">
                                          <p:val>
                                            <p:strVal val="#ppt_x"/>
                                          </p:val>
                                        </p:tav>
                                        <p:tav tm="100000">
                                          <p:val>
                                            <p:strVal val="#ppt_x"/>
                                          </p:val>
                                        </p:tav>
                                      </p:tavLst>
                                    </p:anim>
                                    <p:anim calcmode="lin" valueType="num">
                                      <p:cBhvr additive="base">
                                        <p:cTn id="19"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down)">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anim calcmode="lin" valueType="num">
                                      <p:cBhvr additive="base">
                                        <p:cTn id="35" dur="500" fill="hold"/>
                                        <p:tgtEl>
                                          <p:spTgt spid="18"/>
                                        </p:tgtEl>
                                        <p:attrNameLst>
                                          <p:attrName>ppt_x</p:attrName>
                                        </p:attrNameLst>
                                      </p:cBhvr>
                                      <p:tavLst>
                                        <p:tav tm="0">
                                          <p:val>
                                            <p:strVal val="#ppt_x"/>
                                          </p:val>
                                        </p:tav>
                                        <p:tav tm="100000">
                                          <p:val>
                                            <p:strVal val="#ppt_x"/>
                                          </p:val>
                                        </p:tav>
                                      </p:tavLst>
                                    </p:anim>
                                    <p:anim calcmode="lin" valueType="num">
                                      <p:cBhvr additive="base">
                                        <p:cTn id="3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20"/>
                                        </p:tgtEl>
                                        <p:attrNameLst>
                                          <p:attrName>style.visibility</p:attrName>
                                        </p:attrNameLst>
                                      </p:cBhvr>
                                      <p:to>
                                        <p:strVal val="visible"/>
                                      </p:to>
                                    </p:set>
                                    <p:anim calcmode="lin" valueType="num">
                                      <p:cBhvr additive="base">
                                        <p:cTn id="41" dur="500" fill="hold"/>
                                        <p:tgtEl>
                                          <p:spTgt spid="20"/>
                                        </p:tgtEl>
                                        <p:attrNameLst>
                                          <p:attrName>ppt_x</p:attrName>
                                        </p:attrNameLst>
                                      </p:cBhvr>
                                      <p:tavLst>
                                        <p:tav tm="0">
                                          <p:val>
                                            <p:strVal val="#ppt_x"/>
                                          </p:val>
                                        </p:tav>
                                        <p:tav tm="100000">
                                          <p:val>
                                            <p:strVal val="#ppt_x"/>
                                          </p:val>
                                        </p:tav>
                                      </p:tavLst>
                                    </p:anim>
                                    <p:anim calcmode="lin" valueType="num">
                                      <p:cBhvr additive="base">
                                        <p:cTn id="4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 calcmode="lin" valueType="num">
                                      <p:cBhvr additive="base">
                                        <p:cTn id="47" dur="500" fill="hold"/>
                                        <p:tgtEl>
                                          <p:spTgt spid="22"/>
                                        </p:tgtEl>
                                        <p:attrNameLst>
                                          <p:attrName>ppt_x</p:attrName>
                                        </p:attrNameLst>
                                      </p:cBhvr>
                                      <p:tavLst>
                                        <p:tav tm="0">
                                          <p:val>
                                            <p:strVal val="#ppt_x"/>
                                          </p:val>
                                        </p:tav>
                                        <p:tav tm="100000">
                                          <p:val>
                                            <p:strVal val="#ppt_x"/>
                                          </p:val>
                                        </p:tav>
                                      </p:tavLst>
                                    </p:anim>
                                    <p:anim calcmode="lin" valueType="num">
                                      <p:cBhvr additive="base">
                                        <p:cTn id="4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wipe(down)">
                                      <p:cBhvr>
                                        <p:cTn id="5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P spid="12" grpId="0"/>
      <p:bldP spid="22" grpId="0"/>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A24123-4B76-DBE8-A1F1-7D49CABBDE25}"/>
              </a:ext>
            </a:extLst>
          </p:cNvPr>
          <p:cNvSpPr txBox="1"/>
          <p:nvPr/>
        </p:nvSpPr>
        <p:spPr>
          <a:xfrm>
            <a:off x="171230" y="193488"/>
            <a:ext cx="5701162" cy="707886"/>
          </a:xfrm>
          <a:prstGeom prst="rect">
            <a:avLst/>
          </a:prstGeom>
          <a:noFill/>
        </p:spPr>
        <p:txBody>
          <a:bodyPr wrap="square">
            <a:spAutoFit/>
          </a:bodyPr>
          <a:lstStyle/>
          <a:p>
            <a:pPr algn="l"/>
            <a:r>
              <a:rPr lang="en-US" sz="2000" b="1" i="0" dirty="0">
                <a:solidFill>
                  <a:srgbClr val="252423"/>
                </a:solidFill>
                <a:effectLst/>
                <a:latin typeface="Segoe UI" panose="020B0502040204020203" pitchFamily="34" charset="0"/>
              </a:rPr>
              <a:t>Q7. Which time of the day customers give most ratings ?</a:t>
            </a:r>
            <a:endParaRPr lang="en-US" b="1" i="0" dirty="0">
              <a:solidFill>
                <a:srgbClr val="252423"/>
              </a:solidFill>
              <a:effectLst/>
              <a:latin typeface="Segoe UI" panose="020B0502040204020203" pitchFamily="34" charset="0"/>
            </a:endParaRPr>
          </a:p>
        </p:txBody>
      </p:sp>
      <p:pic>
        <p:nvPicPr>
          <p:cNvPr id="5" name="Picture 4">
            <a:extLst>
              <a:ext uri="{FF2B5EF4-FFF2-40B4-BE49-F238E27FC236}">
                <a16:creationId xmlns:a16="http://schemas.microsoft.com/office/drawing/2014/main" id="{B14DCD8D-E39D-6A23-1A76-844F05BF0B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2392" y="129888"/>
            <a:ext cx="6093500" cy="2553351"/>
          </a:xfrm>
          <a:prstGeom prst="rect">
            <a:avLst/>
          </a:prstGeom>
        </p:spPr>
      </p:pic>
      <p:pic>
        <p:nvPicPr>
          <p:cNvPr id="7" name="Picture 6">
            <a:extLst>
              <a:ext uri="{FF2B5EF4-FFF2-40B4-BE49-F238E27FC236}">
                <a16:creationId xmlns:a16="http://schemas.microsoft.com/office/drawing/2014/main" id="{3A9FBF91-E60F-FC60-27B8-646F26B13A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2541" y="1790599"/>
            <a:ext cx="1695687" cy="1448002"/>
          </a:xfrm>
          <a:prstGeom prst="rect">
            <a:avLst/>
          </a:prstGeom>
        </p:spPr>
      </p:pic>
      <p:sp>
        <p:nvSpPr>
          <p:cNvPr id="11" name="TextBox 10">
            <a:extLst>
              <a:ext uri="{FF2B5EF4-FFF2-40B4-BE49-F238E27FC236}">
                <a16:creationId xmlns:a16="http://schemas.microsoft.com/office/drawing/2014/main" id="{5871F653-AD75-4BF3-1381-7EA33414D03F}"/>
              </a:ext>
            </a:extLst>
          </p:cNvPr>
          <p:cNvSpPr txBox="1"/>
          <p:nvPr/>
        </p:nvSpPr>
        <p:spPr>
          <a:xfrm>
            <a:off x="171230" y="944898"/>
            <a:ext cx="5553850" cy="923330"/>
          </a:xfrm>
          <a:prstGeom prst="rect">
            <a:avLst/>
          </a:prstGeom>
          <a:noFill/>
        </p:spPr>
        <p:txBody>
          <a:bodyPr wrap="square">
            <a:spAutoFit/>
          </a:bodyPr>
          <a:lstStyle/>
          <a:p>
            <a:pPr algn="l"/>
            <a:r>
              <a:rPr lang="en-US" b="1" i="0" dirty="0">
                <a:solidFill>
                  <a:srgbClr val="252423"/>
                </a:solidFill>
                <a:effectLst/>
                <a:latin typeface="Segoe UI" panose="020B0502040204020203" pitchFamily="34" charset="0"/>
              </a:rPr>
              <a:t>Ans</a:t>
            </a:r>
            <a:r>
              <a:rPr lang="en-US" b="0" i="0" dirty="0">
                <a:solidFill>
                  <a:srgbClr val="252423"/>
                </a:solidFill>
                <a:effectLst/>
                <a:latin typeface="Segoe UI" panose="020B0502040204020203" pitchFamily="34" charset="0"/>
              </a:rPr>
              <a:t>. </a:t>
            </a:r>
            <a:r>
              <a:rPr lang="en-US" b="0" i="0" dirty="0">
                <a:solidFill>
                  <a:schemeClr val="accent5">
                    <a:lumMod val="50000"/>
                  </a:schemeClr>
                </a:solidFill>
                <a:effectLst/>
                <a:latin typeface="Segoe UI" panose="020B0502040204020203" pitchFamily="34" charset="0"/>
              </a:rPr>
              <a:t>By referring to the Bar Chart visualization ratings by time of the day we conclude that mostly in the Evening customers are more active here .</a:t>
            </a:r>
          </a:p>
        </p:txBody>
      </p:sp>
      <p:sp>
        <p:nvSpPr>
          <p:cNvPr id="13" name="TextBox 12">
            <a:extLst>
              <a:ext uri="{FF2B5EF4-FFF2-40B4-BE49-F238E27FC236}">
                <a16:creationId xmlns:a16="http://schemas.microsoft.com/office/drawing/2014/main" id="{86A70697-9C9C-BE49-67E7-F909622A5350}"/>
              </a:ext>
            </a:extLst>
          </p:cNvPr>
          <p:cNvSpPr txBox="1"/>
          <p:nvPr/>
        </p:nvSpPr>
        <p:spPr>
          <a:xfrm>
            <a:off x="144327" y="1942740"/>
            <a:ext cx="5754967" cy="677108"/>
          </a:xfrm>
          <a:prstGeom prst="rect">
            <a:avLst/>
          </a:prstGeom>
          <a:noFill/>
        </p:spPr>
        <p:txBody>
          <a:bodyPr wrap="square">
            <a:spAutoFit/>
          </a:bodyPr>
          <a:lstStyle/>
          <a:p>
            <a:pPr algn="l"/>
            <a:r>
              <a:rPr lang="en-US" sz="2000" b="1" i="0" dirty="0">
                <a:solidFill>
                  <a:srgbClr val="252423"/>
                </a:solidFill>
                <a:effectLst/>
                <a:latin typeface="Segoe UI" panose="020B0502040204020203" pitchFamily="34" charset="0"/>
              </a:rPr>
              <a:t>Q8.</a:t>
            </a:r>
            <a:r>
              <a:rPr lang="en-US" b="1" i="0" dirty="0">
                <a:solidFill>
                  <a:srgbClr val="252423"/>
                </a:solidFill>
                <a:effectLst/>
                <a:latin typeface="Segoe UI" panose="020B0502040204020203" pitchFamily="34" charset="0"/>
              </a:rPr>
              <a:t> Which time of the day customers give most ratings per branch ?</a:t>
            </a:r>
          </a:p>
        </p:txBody>
      </p:sp>
      <p:pic>
        <p:nvPicPr>
          <p:cNvPr id="15" name="Picture 14">
            <a:extLst>
              <a:ext uri="{FF2B5EF4-FFF2-40B4-BE49-F238E27FC236}">
                <a16:creationId xmlns:a16="http://schemas.microsoft.com/office/drawing/2014/main" id="{E50EECE8-D71C-E6F7-7619-B7BD5AE6B7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3447" y="2845181"/>
            <a:ext cx="3551333" cy="2174053"/>
          </a:xfrm>
          <a:prstGeom prst="rect">
            <a:avLst/>
          </a:prstGeom>
        </p:spPr>
      </p:pic>
      <p:sp>
        <p:nvSpPr>
          <p:cNvPr id="21" name="TextBox 20">
            <a:extLst>
              <a:ext uri="{FF2B5EF4-FFF2-40B4-BE49-F238E27FC236}">
                <a16:creationId xmlns:a16="http://schemas.microsoft.com/office/drawing/2014/main" id="{D25B764F-E837-867E-0619-DEE1D4B80124}"/>
              </a:ext>
            </a:extLst>
          </p:cNvPr>
          <p:cNvSpPr txBox="1"/>
          <p:nvPr/>
        </p:nvSpPr>
        <p:spPr>
          <a:xfrm>
            <a:off x="171230" y="5181176"/>
            <a:ext cx="11794662" cy="1508105"/>
          </a:xfrm>
          <a:prstGeom prst="rect">
            <a:avLst/>
          </a:prstGeom>
          <a:noFill/>
        </p:spPr>
        <p:txBody>
          <a:bodyPr wrap="square">
            <a:spAutoFit/>
          </a:bodyPr>
          <a:lstStyle/>
          <a:p>
            <a:pPr algn="l"/>
            <a:r>
              <a:rPr lang="en-US" b="1" dirty="0">
                <a:solidFill>
                  <a:srgbClr val="252423"/>
                </a:solidFill>
                <a:latin typeface="Segoe UI" panose="020B0502040204020203" pitchFamily="34" charset="0"/>
              </a:rPr>
              <a:t>Ans</a:t>
            </a:r>
            <a:r>
              <a:rPr lang="en-US" sz="2000" dirty="0">
                <a:solidFill>
                  <a:srgbClr val="252423"/>
                </a:solidFill>
                <a:latin typeface="Segoe UI" panose="020B0502040204020203" pitchFamily="34" charset="0"/>
              </a:rPr>
              <a:t>. </a:t>
            </a:r>
            <a:r>
              <a:rPr lang="en-US" dirty="0">
                <a:solidFill>
                  <a:schemeClr val="accent5">
                    <a:lumMod val="50000"/>
                  </a:schemeClr>
                </a:solidFill>
                <a:latin typeface="Segoe UI" panose="020B0502040204020203" pitchFamily="34" charset="0"/>
              </a:rPr>
              <a:t>By referring to the following two visuals i.e., Breakdown of Customer ratings by Customer type and Gender Type(Donut Chart) &amp; Ratings by Time of the Day (Bar Chart) , for the branch A which has highest share of 34% of the total share of all the branches of ratings irrespective of the time of the day.</a:t>
            </a:r>
          </a:p>
          <a:p>
            <a:pPr algn="l"/>
            <a:r>
              <a:rPr lang="en-US" dirty="0">
                <a:solidFill>
                  <a:schemeClr val="accent5">
                    <a:lumMod val="50000"/>
                  </a:schemeClr>
                </a:solidFill>
                <a:latin typeface="Segoe UI" panose="020B0502040204020203" pitchFamily="34" charset="0"/>
              </a:rPr>
              <a:t>For branch A we have total 972 count of ratings in the evening time. </a:t>
            </a:r>
            <a:r>
              <a:rPr lang="en-US" dirty="0" err="1">
                <a:solidFill>
                  <a:schemeClr val="accent5">
                    <a:lumMod val="50000"/>
                  </a:schemeClr>
                </a:solidFill>
                <a:latin typeface="Segoe UI" panose="020B0502040204020203" pitchFamily="34" charset="0"/>
              </a:rPr>
              <a:t>Similary</a:t>
            </a:r>
            <a:r>
              <a:rPr lang="en-US" dirty="0">
                <a:solidFill>
                  <a:schemeClr val="accent5">
                    <a:lumMod val="50000"/>
                  </a:schemeClr>
                </a:solidFill>
                <a:latin typeface="Segoe UI" panose="020B0502040204020203" pitchFamily="34" charset="0"/>
              </a:rPr>
              <a:t> we can determine the highest ratings time of the day for other branches too.</a:t>
            </a:r>
            <a:endParaRPr lang="en-US" b="0" i="0" dirty="0">
              <a:solidFill>
                <a:schemeClr val="accent5">
                  <a:lumMod val="50000"/>
                </a:schemeClr>
              </a:solidFill>
              <a:effectLst/>
              <a:latin typeface="Segoe UI" panose="020B0502040204020203" pitchFamily="34" charset="0"/>
            </a:endParaRPr>
          </a:p>
        </p:txBody>
      </p:sp>
      <p:pic>
        <p:nvPicPr>
          <p:cNvPr id="23" name="Picture 22">
            <a:extLst>
              <a:ext uri="{FF2B5EF4-FFF2-40B4-BE49-F238E27FC236}">
                <a16:creationId xmlns:a16="http://schemas.microsoft.com/office/drawing/2014/main" id="{AD2AA645-DD9E-660A-C446-E841BCE97DE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4095" y="2911791"/>
            <a:ext cx="6201640" cy="2010056"/>
          </a:xfrm>
          <a:prstGeom prst="rect">
            <a:avLst/>
          </a:prstGeom>
        </p:spPr>
      </p:pic>
      <p:sp>
        <p:nvSpPr>
          <p:cNvPr id="4" name="Slide Number Placeholder 3">
            <a:extLst>
              <a:ext uri="{FF2B5EF4-FFF2-40B4-BE49-F238E27FC236}">
                <a16:creationId xmlns:a16="http://schemas.microsoft.com/office/drawing/2014/main" id="{BADE4966-9467-460C-BD1A-6929928BE441}"/>
              </a:ext>
            </a:extLst>
          </p:cNvPr>
          <p:cNvSpPr>
            <a:spLocks noGrp="1"/>
          </p:cNvSpPr>
          <p:nvPr>
            <p:ph type="sldNum" sz="quarter" idx="12"/>
          </p:nvPr>
        </p:nvSpPr>
        <p:spPr/>
        <p:txBody>
          <a:bodyPr/>
          <a:lstStyle/>
          <a:p>
            <a:fld id="{5AECCE9C-A74C-48F0-A7FA-3F28FA7CDF62}" type="slidenum">
              <a:rPr lang="en-US" smtClean="0"/>
              <a:t>14</a:t>
            </a:fld>
            <a:endParaRPr lang="en-US"/>
          </a:p>
        </p:txBody>
      </p:sp>
      <p:sp>
        <p:nvSpPr>
          <p:cNvPr id="6" name="Footer Placeholder 5">
            <a:extLst>
              <a:ext uri="{FF2B5EF4-FFF2-40B4-BE49-F238E27FC236}">
                <a16:creationId xmlns:a16="http://schemas.microsoft.com/office/drawing/2014/main" id="{3226B923-C8E9-1127-8DA3-DD55933125BD}"/>
              </a:ext>
            </a:extLst>
          </p:cNvPr>
          <p:cNvSpPr>
            <a:spLocks noGrp="1"/>
          </p:cNvSpPr>
          <p:nvPr>
            <p:ph type="ftr" sz="quarter" idx="11"/>
          </p:nvPr>
        </p:nvSpPr>
        <p:spPr/>
        <p:txBody>
          <a:bodyPr/>
          <a:lstStyle/>
          <a:p>
            <a:r>
              <a:rPr lang="en-US"/>
              <a:t>Pg.No.</a:t>
            </a:r>
          </a:p>
        </p:txBody>
      </p:sp>
    </p:spTree>
    <p:extLst>
      <p:ext uri="{BB962C8B-B14F-4D97-AF65-F5344CB8AC3E}">
        <p14:creationId xmlns:p14="http://schemas.microsoft.com/office/powerpoint/2010/main" val="3606409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fill="hold"/>
                                        <p:tgtEl>
                                          <p:spTgt spid="23"/>
                                        </p:tgtEl>
                                        <p:attrNameLst>
                                          <p:attrName>ppt_x</p:attrName>
                                        </p:attrNameLst>
                                      </p:cBhvr>
                                      <p:tavLst>
                                        <p:tav tm="0">
                                          <p:val>
                                            <p:strVal val="#ppt_x"/>
                                          </p:val>
                                        </p:tav>
                                        <p:tav tm="100000">
                                          <p:val>
                                            <p:strVal val="#ppt_x"/>
                                          </p:val>
                                        </p:tav>
                                      </p:tavLst>
                                    </p:anim>
                                    <p:anim calcmode="lin" valueType="num">
                                      <p:cBhvr additive="base">
                                        <p:cTn id="4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additive="base">
                                        <p:cTn id="49" dur="500" fill="hold"/>
                                        <p:tgtEl>
                                          <p:spTgt spid="21"/>
                                        </p:tgtEl>
                                        <p:attrNameLst>
                                          <p:attrName>ppt_x</p:attrName>
                                        </p:attrNameLst>
                                      </p:cBhvr>
                                      <p:tavLst>
                                        <p:tav tm="0">
                                          <p:val>
                                            <p:strVal val="#ppt_x"/>
                                          </p:val>
                                        </p:tav>
                                        <p:tav tm="100000">
                                          <p:val>
                                            <p:strVal val="#ppt_x"/>
                                          </p:val>
                                        </p:tav>
                                      </p:tavLst>
                                    </p:anim>
                                    <p:anim calcmode="lin" valueType="num">
                                      <p:cBhvr additive="base">
                                        <p:cTn id="5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P spid="13" grpId="0"/>
      <p:bldP spid="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BFFE92-3E56-7DDE-7ABC-34A7FECF0472}"/>
              </a:ext>
            </a:extLst>
          </p:cNvPr>
          <p:cNvSpPr txBox="1"/>
          <p:nvPr/>
        </p:nvSpPr>
        <p:spPr>
          <a:xfrm>
            <a:off x="128665" y="129888"/>
            <a:ext cx="7471347" cy="369332"/>
          </a:xfrm>
          <a:prstGeom prst="rect">
            <a:avLst/>
          </a:prstGeom>
          <a:noFill/>
        </p:spPr>
        <p:txBody>
          <a:bodyPr wrap="square">
            <a:spAutoFit/>
          </a:bodyPr>
          <a:lstStyle/>
          <a:p>
            <a:pPr algn="l"/>
            <a:r>
              <a:rPr lang="en-US" b="1" i="0" dirty="0">
                <a:solidFill>
                  <a:srgbClr val="252423"/>
                </a:solidFill>
                <a:effectLst/>
                <a:latin typeface="Segoe UI" panose="020B0502040204020203" pitchFamily="34" charset="0"/>
              </a:rPr>
              <a:t>Q9. Which day of the week has the best average ratings ?</a:t>
            </a:r>
          </a:p>
        </p:txBody>
      </p:sp>
      <p:pic>
        <p:nvPicPr>
          <p:cNvPr id="5" name="Picture 4">
            <a:extLst>
              <a:ext uri="{FF2B5EF4-FFF2-40B4-BE49-F238E27FC236}">
                <a16:creationId xmlns:a16="http://schemas.microsoft.com/office/drawing/2014/main" id="{ED823BCD-D786-5D5F-7863-B78E28BDBF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3646" y="129888"/>
            <a:ext cx="2379688" cy="3403039"/>
          </a:xfrm>
          <a:prstGeom prst="rect">
            <a:avLst/>
          </a:prstGeom>
        </p:spPr>
      </p:pic>
      <p:sp>
        <p:nvSpPr>
          <p:cNvPr id="7" name="TextBox 6">
            <a:extLst>
              <a:ext uri="{FF2B5EF4-FFF2-40B4-BE49-F238E27FC236}">
                <a16:creationId xmlns:a16="http://schemas.microsoft.com/office/drawing/2014/main" id="{E1E47E74-60AD-AC77-D93D-D7FFDD4B198F}"/>
              </a:ext>
            </a:extLst>
          </p:cNvPr>
          <p:cNvSpPr txBox="1"/>
          <p:nvPr/>
        </p:nvSpPr>
        <p:spPr>
          <a:xfrm>
            <a:off x="128666" y="499220"/>
            <a:ext cx="9420068" cy="923330"/>
          </a:xfrm>
          <a:prstGeom prst="rect">
            <a:avLst/>
          </a:prstGeom>
          <a:noFill/>
        </p:spPr>
        <p:txBody>
          <a:bodyPr wrap="square">
            <a:spAutoFit/>
          </a:bodyPr>
          <a:lstStyle/>
          <a:p>
            <a:pPr algn="l"/>
            <a:r>
              <a:rPr lang="en-US" b="1" dirty="0">
                <a:solidFill>
                  <a:srgbClr val="252423"/>
                </a:solidFill>
                <a:latin typeface="Segoe UI" panose="020B0502040204020203" pitchFamily="34" charset="0"/>
              </a:rPr>
              <a:t>Ans</a:t>
            </a:r>
            <a:r>
              <a:rPr lang="en-US" dirty="0">
                <a:solidFill>
                  <a:srgbClr val="252423"/>
                </a:solidFill>
                <a:latin typeface="Segoe UI" panose="020B0502040204020203" pitchFamily="34" charset="0"/>
              </a:rPr>
              <a:t>. </a:t>
            </a:r>
            <a:r>
              <a:rPr lang="en-US" dirty="0">
                <a:solidFill>
                  <a:schemeClr val="accent5">
                    <a:lumMod val="50000"/>
                  </a:schemeClr>
                </a:solidFill>
                <a:latin typeface="Segoe UI" panose="020B0502040204020203" pitchFamily="34" charset="0"/>
              </a:rPr>
              <a:t>By referring to the Snapshot od Avg Ratings by days of the week we conclude that Monday ranks at the top of among the whole week with average ratings of count of 7.15irrespective of the day time .</a:t>
            </a:r>
            <a:endParaRPr lang="en-US" b="0" i="0" dirty="0">
              <a:solidFill>
                <a:schemeClr val="accent5">
                  <a:lumMod val="50000"/>
                </a:schemeClr>
              </a:solidFill>
              <a:effectLst/>
              <a:latin typeface="Segoe UI" panose="020B0502040204020203" pitchFamily="34" charset="0"/>
            </a:endParaRPr>
          </a:p>
        </p:txBody>
      </p:sp>
      <p:sp>
        <p:nvSpPr>
          <p:cNvPr id="11" name="TextBox 10">
            <a:extLst>
              <a:ext uri="{FF2B5EF4-FFF2-40B4-BE49-F238E27FC236}">
                <a16:creationId xmlns:a16="http://schemas.microsoft.com/office/drawing/2014/main" id="{258CA167-0CCE-5B59-E15F-693B768095EA}"/>
              </a:ext>
            </a:extLst>
          </p:cNvPr>
          <p:cNvSpPr txBox="1"/>
          <p:nvPr/>
        </p:nvSpPr>
        <p:spPr>
          <a:xfrm>
            <a:off x="128667" y="1425634"/>
            <a:ext cx="6905464" cy="646331"/>
          </a:xfrm>
          <a:prstGeom prst="rect">
            <a:avLst/>
          </a:prstGeom>
          <a:noFill/>
        </p:spPr>
        <p:txBody>
          <a:bodyPr wrap="square">
            <a:spAutoFit/>
          </a:bodyPr>
          <a:lstStyle/>
          <a:p>
            <a:pPr algn="l"/>
            <a:r>
              <a:rPr lang="en-US" b="1" i="0" dirty="0">
                <a:solidFill>
                  <a:srgbClr val="252423"/>
                </a:solidFill>
                <a:effectLst/>
                <a:latin typeface="Segoe UI" panose="020B0502040204020203" pitchFamily="34" charset="0"/>
              </a:rPr>
              <a:t>Q10. Which day of the week has the best average ratings per branch ?</a:t>
            </a:r>
          </a:p>
        </p:txBody>
      </p:sp>
      <p:pic>
        <p:nvPicPr>
          <p:cNvPr id="13" name="Picture 12">
            <a:extLst>
              <a:ext uri="{FF2B5EF4-FFF2-40B4-BE49-F238E27FC236}">
                <a16:creationId xmlns:a16="http://schemas.microsoft.com/office/drawing/2014/main" id="{79BE5B8E-140F-FE3C-E4C9-9F3645B944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9044" y="1548611"/>
            <a:ext cx="2379688" cy="5182985"/>
          </a:xfrm>
          <a:prstGeom prst="rect">
            <a:avLst/>
          </a:prstGeom>
        </p:spPr>
      </p:pic>
      <p:sp>
        <p:nvSpPr>
          <p:cNvPr id="15" name="TextBox 14">
            <a:extLst>
              <a:ext uri="{FF2B5EF4-FFF2-40B4-BE49-F238E27FC236}">
                <a16:creationId xmlns:a16="http://schemas.microsoft.com/office/drawing/2014/main" id="{A29D0E45-225B-CCFF-8E6E-8A2FDCDDB6EE}"/>
              </a:ext>
            </a:extLst>
          </p:cNvPr>
          <p:cNvSpPr txBox="1"/>
          <p:nvPr/>
        </p:nvSpPr>
        <p:spPr>
          <a:xfrm>
            <a:off x="128665" y="2071965"/>
            <a:ext cx="6905463" cy="2585323"/>
          </a:xfrm>
          <a:prstGeom prst="rect">
            <a:avLst/>
          </a:prstGeom>
          <a:noFill/>
        </p:spPr>
        <p:txBody>
          <a:bodyPr wrap="square">
            <a:spAutoFit/>
          </a:bodyPr>
          <a:lstStyle/>
          <a:p>
            <a:pPr algn="l"/>
            <a:r>
              <a:rPr lang="en-US" b="1" i="0" dirty="0">
                <a:solidFill>
                  <a:srgbClr val="252423"/>
                </a:solidFill>
                <a:effectLst/>
                <a:latin typeface="Segoe UI" panose="020B0502040204020203" pitchFamily="34" charset="0"/>
              </a:rPr>
              <a:t>Ans</a:t>
            </a:r>
            <a:r>
              <a:rPr lang="en-US" b="0" i="0" dirty="0">
                <a:solidFill>
                  <a:srgbClr val="252423"/>
                </a:solidFill>
                <a:effectLst/>
                <a:latin typeface="Segoe UI" panose="020B0502040204020203" pitchFamily="34" charset="0"/>
              </a:rPr>
              <a:t>. </a:t>
            </a:r>
            <a:r>
              <a:rPr lang="en-US" dirty="0">
                <a:solidFill>
                  <a:schemeClr val="accent5">
                    <a:lumMod val="50000"/>
                  </a:schemeClr>
                </a:solidFill>
                <a:latin typeface="Segoe UI" panose="020B0502040204020203" pitchFamily="34" charset="0"/>
              </a:rPr>
              <a:t>Apparently, by filtering for the section A we can confirm that for branch A on Friday we get highest average count of the ratings irrespective of the time of the day</a:t>
            </a:r>
            <a:r>
              <a:rPr lang="en-US" dirty="0">
                <a:solidFill>
                  <a:srgbClr val="252423"/>
                </a:solidFill>
                <a:latin typeface="Segoe UI" panose="020B0502040204020203" pitchFamily="34" charset="0"/>
              </a:rPr>
              <a:t>.</a:t>
            </a:r>
          </a:p>
          <a:p>
            <a:pPr algn="l"/>
            <a:endParaRPr lang="en-US" dirty="0">
              <a:solidFill>
                <a:srgbClr val="252423"/>
              </a:solidFill>
              <a:latin typeface="Segoe UI" panose="020B0502040204020203" pitchFamily="34" charset="0"/>
            </a:endParaRPr>
          </a:p>
          <a:p>
            <a:pPr algn="l"/>
            <a:r>
              <a:rPr lang="en-US" b="0" i="0" dirty="0">
                <a:solidFill>
                  <a:schemeClr val="accent5">
                    <a:lumMod val="50000"/>
                  </a:schemeClr>
                </a:solidFill>
                <a:effectLst/>
                <a:latin typeface="Segoe UI" panose="020B0502040204020203" pitchFamily="34" charset="0"/>
              </a:rPr>
              <a:t>Similarly we found out for the other branches too , which is as follows, irrespective of the time of the day:-</a:t>
            </a:r>
          </a:p>
          <a:p>
            <a:pPr algn="l"/>
            <a:endParaRPr lang="en-US" dirty="0">
              <a:solidFill>
                <a:schemeClr val="accent5">
                  <a:lumMod val="50000"/>
                </a:schemeClr>
              </a:solidFill>
              <a:latin typeface="Segoe UI" panose="020B0502040204020203" pitchFamily="34" charset="0"/>
            </a:endParaRPr>
          </a:p>
          <a:p>
            <a:pPr algn="l"/>
            <a:r>
              <a:rPr lang="en-US" b="0" i="0" dirty="0">
                <a:solidFill>
                  <a:schemeClr val="accent5">
                    <a:lumMod val="50000"/>
                  </a:schemeClr>
                </a:solidFill>
                <a:effectLst/>
                <a:latin typeface="Segoe UI" panose="020B0502040204020203" pitchFamily="34" charset="0"/>
              </a:rPr>
              <a:t>Branch B :- Monday with coun</a:t>
            </a:r>
            <a:r>
              <a:rPr lang="en-US" dirty="0">
                <a:solidFill>
                  <a:schemeClr val="accent5">
                    <a:lumMod val="50000"/>
                  </a:schemeClr>
                </a:solidFill>
                <a:latin typeface="Segoe UI" panose="020B0502040204020203" pitchFamily="34" charset="0"/>
              </a:rPr>
              <a:t>t of average ratings as 7.34</a:t>
            </a:r>
          </a:p>
          <a:p>
            <a:pPr algn="l"/>
            <a:r>
              <a:rPr lang="en-US" b="0" i="0" dirty="0">
                <a:solidFill>
                  <a:schemeClr val="accent5">
                    <a:lumMod val="50000"/>
                  </a:schemeClr>
                </a:solidFill>
                <a:effectLst/>
                <a:latin typeface="Segoe UI" panose="020B0502040204020203" pitchFamily="34" charset="0"/>
              </a:rPr>
              <a:t>Branch C :- Friday with count of average ratings as 7.</a:t>
            </a:r>
            <a:r>
              <a:rPr lang="en-US" dirty="0">
                <a:solidFill>
                  <a:schemeClr val="accent5">
                    <a:lumMod val="50000"/>
                  </a:schemeClr>
                </a:solidFill>
                <a:latin typeface="Segoe UI" panose="020B0502040204020203" pitchFamily="34" charset="0"/>
              </a:rPr>
              <a:t>28</a:t>
            </a:r>
            <a:endParaRPr lang="en-US" b="0" i="0" dirty="0">
              <a:solidFill>
                <a:schemeClr val="accent5">
                  <a:lumMod val="50000"/>
                </a:schemeClr>
              </a:solidFill>
              <a:effectLst/>
              <a:latin typeface="Segoe UI" panose="020B0502040204020203" pitchFamily="34" charset="0"/>
            </a:endParaRPr>
          </a:p>
        </p:txBody>
      </p:sp>
      <p:sp>
        <p:nvSpPr>
          <p:cNvPr id="4" name="Slide Number Placeholder 3">
            <a:extLst>
              <a:ext uri="{FF2B5EF4-FFF2-40B4-BE49-F238E27FC236}">
                <a16:creationId xmlns:a16="http://schemas.microsoft.com/office/drawing/2014/main" id="{9434BC3F-C348-4C81-CDA4-CB509B5AA883}"/>
              </a:ext>
            </a:extLst>
          </p:cNvPr>
          <p:cNvSpPr>
            <a:spLocks noGrp="1"/>
          </p:cNvSpPr>
          <p:nvPr>
            <p:ph type="sldNum" sz="quarter" idx="12"/>
          </p:nvPr>
        </p:nvSpPr>
        <p:spPr/>
        <p:txBody>
          <a:bodyPr/>
          <a:lstStyle/>
          <a:p>
            <a:fld id="{5AECCE9C-A74C-48F0-A7FA-3F28FA7CDF62}" type="slidenum">
              <a:rPr lang="en-US" smtClean="0"/>
              <a:t>15</a:t>
            </a:fld>
            <a:endParaRPr lang="en-US"/>
          </a:p>
        </p:txBody>
      </p:sp>
      <p:sp>
        <p:nvSpPr>
          <p:cNvPr id="6" name="Footer Placeholder 5">
            <a:extLst>
              <a:ext uri="{FF2B5EF4-FFF2-40B4-BE49-F238E27FC236}">
                <a16:creationId xmlns:a16="http://schemas.microsoft.com/office/drawing/2014/main" id="{FAC7C1DB-4280-C11B-9A93-D41EDA0C2B3C}"/>
              </a:ext>
            </a:extLst>
          </p:cNvPr>
          <p:cNvSpPr>
            <a:spLocks noGrp="1"/>
          </p:cNvSpPr>
          <p:nvPr>
            <p:ph type="ftr" sz="quarter" idx="11"/>
          </p:nvPr>
        </p:nvSpPr>
        <p:spPr/>
        <p:txBody>
          <a:bodyPr/>
          <a:lstStyle/>
          <a:p>
            <a:r>
              <a:rPr lang="en-US"/>
              <a:t>Pg.No.</a:t>
            </a:r>
          </a:p>
        </p:txBody>
      </p:sp>
    </p:spTree>
    <p:extLst>
      <p:ext uri="{BB962C8B-B14F-4D97-AF65-F5344CB8AC3E}">
        <p14:creationId xmlns:p14="http://schemas.microsoft.com/office/powerpoint/2010/main" val="3492647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down)">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11" grpId="0"/>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26B7E-0ECC-EAC9-FE62-C650955E294C}"/>
              </a:ext>
            </a:extLst>
          </p:cNvPr>
          <p:cNvSpPr>
            <a:spLocks noGrp="1"/>
          </p:cNvSpPr>
          <p:nvPr>
            <p:ph type="ctrTitle"/>
          </p:nvPr>
        </p:nvSpPr>
        <p:spPr/>
        <p:txBody>
          <a:bodyPr>
            <a:normAutofit/>
          </a:bodyPr>
          <a:lstStyle/>
          <a:p>
            <a:r>
              <a:rPr lang="en-US" sz="3200" b="1" dirty="0">
                <a:solidFill>
                  <a:schemeClr val="accent1">
                    <a:lumMod val="75000"/>
                  </a:schemeClr>
                </a:solidFill>
                <a:latin typeface="Arial Black" panose="020B0A04020102020204" pitchFamily="34" charset="0"/>
              </a:rPr>
              <a:t>Sales Section </a:t>
            </a:r>
          </a:p>
        </p:txBody>
      </p:sp>
      <p:sp>
        <p:nvSpPr>
          <p:cNvPr id="3" name="Subtitle 2">
            <a:extLst>
              <a:ext uri="{FF2B5EF4-FFF2-40B4-BE49-F238E27FC236}">
                <a16:creationId xmlns:a16="http://schemas.microsoft.com/office/drawing/2014/main" id="{02CE536A-CE1C-FF5A-79C5-09822B43E694}"/>
              </a:ext>
            </a:extLst>
          </p:cNvPr>
          <p:cNvSpPr>
            <a:spLocks noGrp="1"/>
          </p:cNvSpPr>
          <p:nvPr>
            <p:ph type="subTitle" idx="1"/>
          </p:nvPr>
        </p:nvSpPr>
        <p:spPr/>
        <p:txBody>
          <a:bodyPr/>
          <a:lstStyle/>
          <a:p>
            <a:r>
              <a:rPr lang="en-US" sz="2200" b="1" dirty="0">
                <a:solidFill>
                  <a:schemeClr val="accent5">
                    <a:lumMod val="50000"/>
                  </a:schemeClr>
                </a:solidFill>
                <a:latin typeface="+mj-lt"/>
                <a:ea typeface="+mj-ea"/>
                <a:cs typeface="+mj-cs"/>
              </a:rPr>
              <a:t>Please find the detailed analysis and report for the Walmart customer segmentation and business analysis according to the sales and revenue generated by the Sales section .</a:t>
            </a:r>
          </a:p>
          <a:p>
            <a:endParaRPr lang="en-US" dirty="0"/>
          </a:p>
        </p:txBody>
      </p:sp>
      <p:sp>
        <p:nvSpPr>
          <p:cNvPr id="5" name="Slide Number Placeholder 4">
            <a:extLst>
              <a:ext uri="{FF2B5EF4-FFF2-40B4-BE49-F238E27FC236}">
                <a16:creationId xmlns:a16="http://schemas.microsoft.com/office/drawing/2014/main" id="{8D7E1E8F-2FF0-5811-9E1A-57854A4CD97E}"/>
              </a:ext>
            </a:extLst>
          </p:cNvPr>
          <p:cNvSpPr>
            <a:spLocks noGrp="1"/>
          </p:cNvSpPr>
          <p:nvPr>
            <p:ph type="sldNum" sz="quarter" idx="12"/>
          </p:nvPr>
        </p:nvSpPr>
        <p:spPr/>
        <p:txBody>
          <a:bodyPr/>
          <a:lstStyle/>
          <a:p>
            <a:fld id="{5AECCE9C-A74C-48F0-A7FA-3F28FA7CDF62}" type="slidenum">
              <a:rPr lang="en-US" smtClean="0"/>
              <a:t>16</a:t>
            </a:fld>
            <a:endParaRPr lang="en-US"/>
          </a:p>
        </p:txBody>
      </p:sp>
      <p:sp>
        <p:nvSpPr>
          <p:cNvPr id="6" name="Footer Placeholder 5">
            <a:extLst>
              <a:ext uri="{FF2B5EF4-FFF2-40B4-BE49-F238E27FC236}">
                <a16:creationId xmlns:a16="http://schemas.microsoft.com/office/drawing/2014/main" id="{1808B6A5-02CE-D47C-71D8-BCF43C70FA2C}"/>
              </a:ext>
            </a:extLst>
          </p:cNvPr>
          <p:cNvSpPr>
            <a:spLocks noGrp="1"/>
          </p:cNvSpPr>
          <p:nvPr>
            <p:ph type="ftr" sz="quarter" idx="11"/>
          </p:nvPr>
        </p:nvSpPr>
        <p:spPr/>
        <p:txBody>
          <a:bodyPr/>
          <a:lstStyle/>
          <a:p>
            <a:r>
              <a:rPr lang="en-US"/>
              <a:t>Pg.No.</a:t>
            </a:r>
          </a:p>
        </p:txBody>
      </p:sp>
    </p:spTree>
    <p:extLst>
      <p:ext uri="{BB962C8B-B14F-4D97-AF65-F5344CB8AC3E}">
        <p14:creationId xmlns:p14="http://schemas.microsoft.com/office/powerpoint/2010/main" val="206295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E1774-4F55-0DC3-66AB-5ECA4B1F2F3A}"/>
              </a:ext>
            </a:extLst>
          </p:cNvPr>
          <p:cNvSpPr>
            <a:spLocks noGrp="1"/>
          </p:cNvSpPr>
          <p:nvPr>
            <p:ph type="title"/>
          </p:nvPr>
        </p:nvSpPr>
        <p:spPr/>
        <p:txBody>
          <a:bodyPr/>
          <a:lstStyle/>
          <a:p>
            <a:r>
              <a:rPr lang="en-US" sz="3200" b="1" dirty="0">
                <a:solidFill>
                  <a:schemeClr val="accent1">
                    <a:lumMod val="75000"/>
                  </a:schemeClr>
                </a:solidFill>
                <a:latin typeface="Arial Black" panose="020B0A04020102020204" pitchFamily="34" charset="0"/>
              </a:rPr>
              <a:t>Client’s requirements for the Customer Section:-</a:t>
            </a:r>
          </a:p>
        </p:txBody>
      </p:sp>
      <p:sp>
        <p:nvSpPr>
          <p:cNvPr id="4" name="TextBox 3">
            <a:extLst>
              <a:ext uri="{FF2B5EF4-FFF2-40B4-BE49-F238E27FC236}">
                <a16:creationId xmlns:a16="http://schemas.microsoft.com/office/drawing/2014/main" id="{4CC03137-0E80-5DAC-03A2-39309D8E4CBB}"/>
              </a:ext>
            </a:extLst>
          </p:cNvPr>
          <p:cNvSpPr txBox="1"/>
          <p:nvPr/>
        </p:nvSpPr>
        <p:spPr>
          <a:xfrm>
            <a:off x="838200" y="1585757"/>
            <a:ext cx="9834797" cy="1352678"/>
          </a:xfrm>
          <a:prstGeom prst="rect">
            <a:avLst/>
          </a:prstGeom>
          <a:noFill/>
        </p:spPr>
        <p:txBody>
          <a:bodyPr wrap="square">
            <a:spAutoFit/>
          </a:bodyPr>
          <a:lstStyle/>
          <a:p>
            <a:pPr marL="228600" indent="-228600">
              <a:lnSpc>
                <a:spcPct val="70000"/>
              </a:lnSpc>
              <a:spcBef>
                <a:spcPts val="1000"/>
              </a:spcBef>
              <a:buFont typeface="Arial" panose="020B0604020202020204" pitchFamily="34" charset="0"/>
              <a:buChar char="•"/>
            </a:pPr>
            <a:r>
              <a:rPr lang="en-US" sz="2000" b="1" dirty="0">
                <a:solidFill>
                  <a:srgbClr val="252423"/>
                </a:solidFill>
              </a:rPr>
              <a:t>Q1. number of Sales made each time of the day per week ?</a:t>
            </a:r>
          </a:p>
          <a:p>
            <a:pPr marL="228600" indent="-228600">
              <a:lnSpc>
                <a:spcPct val="70000"/>
              </a:lnSpc>
              <a:spcBef>
                <a:spcPts val="1000"/>
              </a:spcBef>
              <a:buFont typeface="Arial" panose="020B0604020202020204" pitchFamily="34" charset="0"/>
              <a:buChar char="•"/>
            </a:pPr>
            <a:r>
              <a:rPr lang="en-US" sz="2000" b="1" dirty="0">
                <a:solidFill>
                  <a:srgbClr val="252423"/>
                </a:solidFill>
              </a:rPr>
              <a:t>Q2. Which of the customer types brings the most revenue ?</a:t>
            </a:r>
          </a:p>
          <a:p>
            <a:pPr marL="228600" indent="-228600">
              <a:lnSpc>
                <a:spcPct val="70000"/>
              </a:lnSpc>
              <a:spcBef>
                <a:spcPts val="1000"/>
              </a:spcBef>
              <a:buFont typeface="Arial" panose="020B0604020202020204" pitchFamily="34" charset="0"/>
              <a:buChar char="•"/>
            </a:pPr>
            <a:r>
              <a:rPr lang="en-US" sz="2000" b="1" dirty="0">
                <a:solidFill>
                  <a:srgbClr val="252423"/>
                </a:solidFill>
              </a:rPr>
              <a:t>Q3. Which city has the largest tax percent /vat?</a:t>
            </a:r>
          </a:p>
          <a:p>
            <a:pPr marL="228600" indent="-228600">
              <a:lnSpc>
                <a:spcPct val="70000"/>
              </a:lnSpc>
              <a:spcBef>
                <a:spcPts val="1000"/>
              </a:spcBef>
              <a:buFont typeface="Arial" panose="020B0604020202020204" pitchFamily="34" charset="0"/>
              <a:buChar char="•"/>
            </a:pPr>
            <a:r>
              <a:rPr lang="en-US" sz="2000" b="1" dirty="0">
                <a:solidFill>
                  <a:srgbClr val="252423"/>
                </a:solidFill>
              </a:rPr>
              <a:t>Q4. Which customer type pays the most vat?</a:t>
            </a:r>
          </a:p>
        </p:txBody>
      </p:sp>
      <p:sp>
        <p:nvSpPr>
          <p:cNvPr id="5" name="Slide Number Placeholder 4">
            <a:extLst>
              <a:ext uri="{FF2B5EF4-FFF2-40B4-BE49-F238E27FC236}">
                <a16:creationId xmlns:a16="http://schemas.microsoft.com/office/drawing/2014/main" id="{DE83DF74-4F73-8012-A119-A1E4E3D2AD74}"/>
              </a:ext>
            </a:extLst>
          </p:cNvPr>
          <p:cNvSpPr>
            <a:spLocks noGrp="1"/>
          </p:cNvSpPr>
          <p:nvPr>
            <p:ph type="sldNum" sz="quarter" idx="12"/>
          </p:nvPr>
        </p:nvSpPr>
        <p:spPr/>
        <p:txBody>
          <a:bodyPr/>
          <a:lstStyle/>
          <a:p>
            <a:fld id="{5AECCE9C-A74C-48F0-A7FA-3F28FA7CDF62}" type="slidenum">
              <a:rPr lang="en-US" smtClean="0"/>
              <a:t>17</a:t>
            </a:fld>
            <a:endParaRPr lang="en-US"/>
          </a:p>
        </p:txBody>
      </p:sp>
      <p:sp>
        <p:nvSpPr>
          <p:cNvPr id="6" name="Footer Placeholder 5">
            <a:extLst>
              <a:ext uri="{FF2B5EF4-FFF2-40B4-BE49-F238E27FC236}">
                <a16:creationId xmlns:a16="http://schemas.microsoft.com/office/drawing/2014/main" id="{B8D40710-D462-0FDD-5FF9-2F5B39E91EB1}"/>
              </a:ext>
            </a:extLst>
          </p:cNvPr>
          <p:cNvSpPr>
            <a:spLocks noGrp="1"/>
          </p:cNvSpPr>
          <p:nvPr>
            <p:ph type="ftr" sz="quarter" idx="11"/>
          </p:nvPr>
        </p:nvSpPr>
        <p:spPr/>
        <p:txBody>
          <a:bodyPr/>
          <a:lstStyle/>
          <a:p>
            <a:r>
              <a:rPr lang="en-US"/>
              <a:t>Pg.No.</a:t>
            </a:r>
          </a:p>
        </p:txBody>
      </p:sp>
    </p:spTree>
    <p:extLst>
      <p:ext uri="{BB962C8B-B14F-4D97-AF65-F5344CB8AC3E}">
        <p14:creationId xmlns:p14="http://schemas.microsoft.com/office/powerpoint/2010/main" val="1985005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C25FCA-F71B-D6CD-8053-9DDA4D338C41}"/>
              </a:ext>
            </a:extLst>
          </p:cNvPr>
          <p:cNvSpPr txBox="1"/>
          <p:nvPr/>
        </p:nvSpPr>
        <p:spPr>
          <a:xfrm>
            <a:off x="179854" y="359525"/>
            <a:ext cx="10354455" cy="369332"/>
          </a:xfrm>
          <a:prstGeom prst="rect">
            <a:avLst/>
          </a:prstGeom>
          <a:noFill/>
        </p:spPr>
        <p:txBody>
          <a:bodyPr wrap="square">
            <a:spAutoFit/>
          </a:bodyPr>
          <a:lstStyle/>
          <a:p>
            <a:r>
              <a:rPr lang="en-US" b="1" i="0" dirty="0">
                <a:solidFill>
                  <a:srgbClr val="252423"/>
                </a:solidFill>
                <a:effectLst/>
                <a:latin typeface="Segoe UI" panose="020B0502040204020203" pitchFamily="34" charset="0"/>
              </a:rPr>
              <a:t>Q1. Number of Sales made each time of the day per week ?</a:t>
            </a:r>
          </a:p>
        </p:txBody>
      </p:sp>
      <p:pic>
        <p:nvPicPr>
          <p:cNvPr id="5" name="Picture 4">
            <a:extLst>
              <a:ext uri="{FF2B5EF4-FFF2-40B4-BE49-F238E27FC236}">
                <a16:creationId xmlns:a16="http://schemas.microsoft.com/office/drawing/2014/main" id="{06C84105-E55C-2EBC-F72D-7C96C79F0D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7102" y="102319"/>
            <a:ext cx="2375044" cy="3075596"/>
          </a:xfrm>
          <a:prstGeom prst="rect">
            <a:avLst/>
          </a:prstGeom>
        </p:spPr>
      </p:pic>
      <p:sp>
        <p:nvSpPr>
          <p:cNvPr id="7" name="TextBox 6">
            <a:extLst>
              <a:ext uri="{FF2B5EF4-FFF2-40B4-BE49-F238E27FC236}">
                <a16:creationId xmlns:a16="http://schemas.microsoft.com/office/drawing/2014/main" id="{1F2791AC-E3E0-89C5-AF54-4D57C0028630}"/>
              </a:ext>
            </a:extLst>
          </p:cNvPr>
          <p:cNvSpPr txBox="1"/>
          <p:nvPr/>
        </p:nvSpPr>
        <p:spPr>
          <a:xfrm>
            <a:off x="179854" y="728857"/>
            <a:ext cx="9457248" cy="646331"/>
          </a:xfrm>
          <a:prstGeom prst="rect">
            <a:avLst/>
          </a:prstGeom>
          <a:noFill/>
        </p:spPr>
        <p:txBody>
          <a:bodyPr wrap="square">
            <a:spAutoFit/>
          </a:bodyPr>
          <a:lstStyle/>
          <a:p>
            <a:r>
              <a:rPr lang="en-US" b="1" i="0" dirty="0">
                <a:solidFill>
                  <a:srgbClr val="252423"/>
                </a:solidFill>
                <a:effectLst/>
                <a:latin typeface="Segoe UI" panose="020B0502040204020203" pitchFamily="34" charset="0"/>
              </a:rPr>
              <a:t>Ans</a:t>
            </a:r>
            <a:r>
              <a:rPr lang="en-US" b="0" i="0" dirty="0">
                <a:solidFill>
                  <a:srgbClr val="252423"/>
                </a:solidFill>
                <a:effectLst/>
                <a:latin typeface="Segoe UI" panose="020B0502040204020203" pitchFamily="34" charset="0"/>
              </a:rPr>
              <a:t>. </a:t>
            </a:r>
            <a:r>
              <a:rPr lang="en-US" b="0" i="0" dirty="0">
                <a:solidFill>
                  <a:schemeClr val="accent5">
                    <a:lumMod val="50000"/>
                  </a:schemeClr>
                </a:solidFill>
                <a:effectLst/>
                <a:latin typeface="Segoe UI" panose="020B0502040204020203" pitchFamily="34" charset="0"/>
              </a:rPr>
              <a:t>By referring to the visual of Table Snapshot of Product Sales Frequency by the Time of the day for the whole week we conclude that Afternoon has the highest frequency of sales.</a:t>
            </a:r>
          </a:p>
        </p:txBody>
      </p:sp>
      <p:sp>
        <p:nvSpPr>
          <p:cNvPr id="9" name="TextBox 8">
            <a:extLst>
              <a:ext uri="{FF2B5EF4-FFF2-40B4-BE49-F238E27FC236}">
                <a16:creationId xmlns:a16="http://schemas.microsoft.com/office/drawing/2014/main" id="{73E05EAD-0D67-5043-F236-5CAB57695BA6}"/>
              </a:ext>
            </a:extLst>
          </p:cNvPr>
          <p:cNvSpPr txBox="1"/>
          <p:nvPr/>
        </p:nvSpPr>
        <p:spPr>
          <a:xfrm>
            <a:off x="234818" y="1584054"/>
            <a:ext cx="9174008" cy="369332"/>
          </a:xfrm>
          <a:prstGeom prst="rect">
            <a:avLst/>
          </a:prstGeom>
          <a:noFill/>
        </p:spPr>
        <p:txBody>
          <a:bodyPr wrap="square">
            <a:spAutoFit/>
          </a:bodyPr>
          <a:lstStyle/>
          <a:p>
            <a:r>
              <a:rPr lang="en-US" b="1" i="0" dirty="0">
                <a:solidFill>
                  <a:srgbClr val="252423"/>
                </a:solidFill>
                <a:effectLst/>
                <a:latin typeface="Segoe UI" panose="020B0502040204020203" pitchFamily="34" charset="0"/>
              </a:rPr>
              <a:t>Q2. Which of the customer types brings the most revenue ?</a:t>
            </a:r>
            <a:endParaRPr lang="en-US" b="1" dirty="0"/>
          </a:p>
        </p:txBody>
      </p:sp>
      <p:pic>
        <p:nvPicPr>
          <p:cNvPr id="13" name="Picture 12">
            <a:extLst>
              <a:ext uri="{FF2B5EF4-FFF2-40B4-BE49-F238E27FC236}">
                <a16:creationId xmlns:a16="http://schemas.microsoft.com/office/drawing/2014/main" id="{9592684A-2301-90F1-922E-6E3E8EED14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818" y="2062009"/>
            <a:ext cx="9174008" cy="2796439"/>
          </a:xfrm>
          <a:prstGeom prst="rect">
            <a:avLst/>
          </a:prstGeom>
        </p:spPr>
      </p:pic>
      <p:sp>
        <p:nvSpPr>
          <p:cNvPr id="15" name="TextBox 14">
            <a:extLst>
              <a:ext uri="{FF2B5EF4-FFF2-40B4-BE49-F238E27FC236}">
                <a16:creationId xmlns:a16="http://schemas.microsoft.com/office/drawing/2014/main" id="{AD306959-9611-7085-D2F2-6C3FAC60A4D6}"/>
              </a:ext>
            </a:extLst>
          </p:cNvPr>
          <p:cNvSpPr txBox="1"/>
          <p:nvPr/>
        </p:nvSpPr>
        <p:spPr>
          <a:xfrm>
            <a:off x="234818" y="5062889"/>
            <a:ext cx="11652382" cy="1200329"/>
          </a:xfrm>
          <a:prstGeom prst="rect">
            <a:avLst/>
          </a:prstGeom>
          <a:noFill/>
        </p:spPr>
        <p:txBody>
          <a:bodyPr wrap="square">
            <a:spAutoFit/>
          </a:bodyPr>
          <a:lstStyle/>
          <a:p>
            <a:r>
              <a:rPr lang="en-US" b="1" dirty="0"/>
              <a:t>Ans</a:t>
            </a:r>
            <a:r>
              <a:rPr lang="en-US" dirty="0"/>
              <a:t>. </a:t>
            </a:r>
            <a:r>
              <a:rPr lang="en-US" dirty="0">
                <a:solidFill>
                  <a:schemeClr val="accent5">
                    <a:lumMod val="50000"/>
                  </a:schemeClr>
                </a:solidFill>
              </a:rPr>
              <a:t>By referring to these two visuals together i.e., Pie chart “Tax Percentage by City and Customer_type” and Table “Snapshot of Products Frequency by Time of the day ” we can easily conclude that Member type of customer have 50.85% of 322,966.75 which sums to about 164228.24 while Normal type of customer has 49.15% of the total revenue generated which sums to about 158738.1576  </a:t>
            </a:r>
          </a:p>
        </p:txBody>
      </p:sp>
      <p:sp>
        <p:nvSpPr>
          <p:cNvPr id="4" name="Slide Number Placeholder 3">
            <a:extLst>
              <a:ext uri="{FF2B5EF4-FFF2-40B4-BE49-F238E27FC236}">
                <a16:creationId xmlns:a16="http://schemas.microsoft.com/office/drawing/2014/main" id="{5DFF0357-9BB3-9BBE-FD8A-0ED9634AA43A}"/>
              </a:ext>
            </a:extLst>
          </p:cNvPr>
          <p:cNvSpPr>
            <a:spLocks noGrp="1"/>
          </p:cNvSpPr>
          <p:nvPr>
            <p:ph type="sldNum" sz="quarter" idx="12"/>
          </p:nvPr>
        </p:nvSpPr>
        <p:spPr/>
        <p:txBody>
          <a:bodyPr/>
          <a:lstStyle/>
          <a:p>
            <a:fld id="{5AECCE9C-A74C-48F0-A7FA-3F28FA7CDF62}" type="slidenum">
              <a:rPr lang="en-US" smtClean="0"/>
              <a:t>18</a:t>
            </a:fld>
            <a:endParaRPr lang="en-US"/>
          </a:p>
        </p:txBody>
      </p:sp>
      <p:sp>
        <p:nvSpPr>
          <p:cNvPr id="6" name="Footer Placeholder 5">
            <a:extLst>
              <a:ext uri="{FF2B5EF4-FFF2-40B4-BE49-F238E27FC236}">
                <a16:creationId xmlns:a16="http://schemas.microsoft.com/office/drawing/2014/main" id="{515A959D-23A0-6845-DF35-6A4CF08C986C}"/>
              </a:ext>
            </a:extLst>
          </p:cNvPr>
          <p:cNvSpPr>
            <a:spLocks noGrp="1"/>
          </p:cNvSpPr>
          <p:nvPr>
            <p:ph type="ftr" sz="quarter" idx="11"/>
          </p:nvPr>
        </p:nvSpPr>
        <p:spPr/>
        <p:txBody>
          <a:bodyPr/>
          <a:lstStyle/>
          <a:p>
            <a:r>
              <a:rPr lang="en-US"/>
              <a:t>Pg.No.</a:t>
            </a:r>
          </a:p>
        </p:txBody>
      </p:sp>
    </p:spTree>
    <p:extLst>
      <p:ext uri="{BB962C8B-B14F-4D97-AF65-F5344CB8AC3E}">
        <p14:creationId xmlns:p14="http://schemas.microsoft.com/office/powerpoint/2010/main" val="3171806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9" grpId="0"/>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0A0697-E871-C4B5-9FBE-7C409AE0FA51}"/>
              </a:ext>
            </a:extLst>
          </p:cNvPr>
          <p:cNvSpPr txBox="1"/>
          <p:nvPr/>
        </p:nvSpPr>
        <p:spPr>
          <a:xfrm>
            <a:off x="138659" y="122632"/>
            <a:ext cx="6093500" cy="369332"/>
          </a:xfrm>
          <a:prstGeom prst="rect">
            <a:avLst/>
          </a:prstGeom>
          <a:noFill/>
        </p:spPr>
        <p:txBody>
          <a:bodyPr wrap="square">
            <a:spAutoFit/>
          </a:bodyPr>
          <a:lstStyle/>
          <a:p>
            <a:r>
              <a:rPr lang="en-US" b="1" i="0" dirty="0">
                <a:solidFill>
                  <a:srgbClr val="252423"/>
                </a:solidFill>
                <a:effectLst/>
                <a:latin typeface="Segoe UI" panose="020B0502040204020203" pitchFamily="34" charset="0"/>
              </a:rPr>
              <a:t>Q3. Which city has the largest tax percent /vat?</a:t>
            </a:r>
            <a:endParaRPr lang="en-US" b="1" dirty="0"/>
          </a:p>
        </p:txBody>
      </p:sp>
      <p:sp>
        <p:nvSpPr>
          <p:cNvPr id="7" name="TextBox 6">
            <a:extLst>
              <a:ext uri="{FF2B5EF4-FFF2-40B4-BE49-F238E27FC236}">
                <a16:creationId xmlns:a16="http://schemas.microsoft.com/office/drawing/2014/main" id="{B25D7980-A7FA-C6EA-2E8A-807CAC0F6505}"/>
              </a:ext>
            </a:extLst>
          </p:cNvPr>
          <p:cNvSpPr txBox="1"/>
          <p:nvPr/>
        </p:nvSpPr>
        <p:spPr>
          <a:xfrm>
            <a:off x="254832" y="3186380"/>
            <a:ext cx="11568379" cy="646331"/>
          </a:xfrm>
          <a:prstGeom prst="rect">
            <a:avLst/>
          </a:prstGeom>
          <a:noFill/>
        </p:spPr>
        <p:txBody>
          <a:bodyPr wrap="square">
            <a:spAutoFit/>
          </a:bodyPr>
          <a:lstStyle/>
          <a:p>
            <a:r>
              <a:rPr lang="en-US" b="1" dirty="0"/>
              <a:t>Ans</a:t>
            </a:r>
            <a:r>
              <a:rPr lang="en-US" dirty="0"/>
              <a:t>. </a:t>
            </a:r>
            <a:r>
              <a:rPr lang="en-US" dirty="0">
                <a:solidFill>
                  <a:schemeClr val="accent5">
                    <a:lumMod val="50000"/>
                  </a:schemeClr>
                </a:solidFill>
              </a:rPr>
              <a:t>By referring to the Pie Chart Tax Percentage by City and Customer Type we can conclude that Naypyitaw city pays the majority of the tax .</a:t>
            </a:r>
            <a:r>
              <a:rPr lang="en-US" dirty="0" err="1">
                <a:solidFill>
                  <a:schemeClr val="accent5">
                    <a:lumMod val="50000"/>
                  </a:schemeClr>
                </a:solidFill>
              </a:rPr>
              <a:t>ie</a:t>
            </a:r>
            <a:r>
              <a:rPr lang="en-US" dirty="0">
                <a:solidFill>
                  <a:schemeClr val="accent5">
                    <a:lumMod val="50000"/>
                  </a:schemeClr>
                </a:solidFill>
              </a:rPr>
              <a:t>., 32.88% of the total tax i.e., 15379.37 which sums to about 5056.74. </a:t>
            </a:r>
          </a:p>
        </p:txBody>
      </p:sp>
      <p:pic>
        <p:nvPicPr>
          <p:cNvPr id="9" name="Picture 8">
            <a:extLst>
              <a:ext uri="{FF2B5EF4-FFF2-40B4-BE49-F238E27FC236}">
                <a16:creationId xmlns:a16="http://schemas.microsoft.com/office/drawing/2014/main" id="{44D24B81-9343-EF53-9130-DAABD76C25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832" y="498696"/>
            <a:ext cx="11277601" cy="2543530"/>
          </a:xfrm>
          <a:prstGeom prst="rect">
            <a:avLst/>
          </a:prstGeom>
        </p:spPr>
      </p:pic>
      <p:sp>
        <p:nvSpPr>
          <p:cNvPr id="11" name="TextBox 10">
            <a:extLst>
              <a:ext uri="{FF2B5EF4-FFF2-40B4-BE49-F238E27FC236}">
                <a16:creationId xmlns:a16="http://schemas.microsoft.com/office/drawing/2014/main" id="{5D45B2BA-4E33-DE06-87E0-84CC7E79CFE3}"/>
              </a:ext>
            </a:extLst>
          </p:cNvPr>
          <p:cNvSpPr txBox="1"/>
          <p:nvPr/>
        </p:nvSpPr>
        <p:spPr>
          <a:xfrm>
            <a:off x="254832" y="3907343"/>
            <a:ext cx="6093500" cy="369332"/>
          </a:xfrm>
          <a:prstGeom prst="rect">
            <a:avLst/>
          </a:prstGeom>
          <a:noFill/>
        </p:spPr>
        <p:txBody>
          <a:bodyPr wrap="square">
            <a:spAutoFit/>
          </a:bodyPr>
          <a:lstStyle/>
          <a:p>
            <a:r>
              <a:rPr lang="en-US" b="1" i="0" dirty="0">
                <a:solidFill>
                  <a:srgbClr val="252423"/>
                </a:solidFill>
                <a:effectLst/>
                <a:latin typeface="Segoe UI" panose="020B0502040204020203" pitchFamily="34" charset="0"/>
              </a:rPr>
              <a:t>Q4. Which customer type pays the most vat?</a:t>
            </a:r>
            <a:endParaRPr lang="en-US" b="1" dirty="0"/>
          </a:p>
        </p:txBody>
      </p:sp>
      <p:pic>
        <p:nvPicPr>
          <p:cNvPr id="13" name="Picture 12">
            <a:extLst>
              <a:ext uri="{FF2B5EF4-FFF2-40B4-BE49-F238E27FC236}">
                <a16:creationId xmlns:a16="http://schemas.microsoft.com/office/drawing/2014/main" id="{7FD191D1-D3B2-548C-4DDF-9C3714627F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6518" y="3983596"/>
            <a:ext cx="6765561" cy="2751771"/>
          </a:xfrm>
          <a:prstGeom prst="rect">
            <a:avLst/>
          </a:prstGeom>
        </p:spPr>
      </p:pic>
      <p:sp>
        <p:nvSpPr>
          <p:cNvPr id="15" name="TextBox 14">
            <a:extLst>
              <a:ext uri="{FF2B5EF4-FFF2-40B4-BE49-F238E27FC236}">
                <a16:creationId xmlns:a16="http://schemas.microsoft.com/office/drawing/2014/main" id="{F1CBD86A-DA00-D553-C35E-05AD9752630A}"/>
              </a:ext>
            </a:extLst>
          </p:cNvPr>
          <p:cNvSpPr txBox="1"/>
          <p:nvPr/>
        </p:nvSpPr>
        <p:spPr>
          <a:xfrm>
            <a:off x="254832" y="4351307"/>
            <a:ext cx="4527030" cy="1754326"/>
          </a:xfrm>
          <a:prstGeom prst="rect">
            <a:avLst/>
          </a:prstGeom>
          <a:noFill/>
        </p:spPr>
        <p:txBody>
          <a:bodyPr wrap="square">
            <a:spAutoFit/>
          </a:bodyPr>
          <a:lstStyle/>
          <a:p>
            <a:r>
              <a:rPr lang="en-US" b="1" dirty="0"/>
              <a:t>Ans</a:t>
            </a:r>
            <a:r>
              <a:rPr lang="en-US" dirty="0"/>
              <a:t>. </a:t>
            </a:r>
            <a:r>
              <a:rPr lang="en-US" dirty="0">
                <a:solidFill>
                  <a:schemeClr val="accent5">
                    <a:lumMod val="50000"/>
                  </a:schemeClr>
                </a:solidFill>
              </a:rPr>
              <a:t>Again, by referring to the Pie Chart Tax Percentage by City and Customer Type we can conclude that Customer type Member pays the majority of the tax .</a:t>
            </a:r>
            <a:r>
              <a:rPr lang="en-US" dirty="0" err="1">
                <a:solidFill>
                  <a:schemeClr val="accent5">
                    <a:lumMod val="50000"/>
                  </a:schemeClr>
                </a:solidFill>
              </a:rPr>
              <a:t>ie</a:t>
            </a:r>
            <a:r>
              <a:rPr lang="en-US" dirty="0">
                <a:solidFill>
                  <a:schemeClr val="accent5">
                    <a:lumMod val="50000"/>
                  </a:schemeClr>
                </a:solidFill>
              </a:rPr>
              <a:t>., 50.85% of the total tax i.e., 15379.37 which sums to about 7820.401</a:t>
            </a:r>
          </a:p>
        </p:txBody>
      </p:sp>
      <p:sp>
        <p:nvSpPr>
          <p:cNvPr id="4" name="Slide Number Placeholder 3">
            <a:extLst>
              <a:ext uri="{FF2B5EF4-FFF2-40B4-BE49-F238E27FC236}">
                <a16:creationId xmlns:a16="http://schemas.microsoft.com/office/drawing/2014/main" id="{A9697278-5EF8-B8DA-5CE2-D4891217090B}"/>
              </a:ext>
            </a:extLst>
          </p:cNvPr>
          <p:cNvSpPr>
            <a:spLocks noGrp="1"/>
          </p:cNvSpPr>
          <p:nvPr>
            <p:ph type="sldNum" sz="quarter" idx="12"/>
          </p:nvPr>
        </p:nvSpPr>
        <p:spPr/>
        <p:txBody>
          <a:bodyPr/>
          <a:lstStyle/>
          <a:p>
            <a:fld id="{5AECCE9C-A74C-48F0-A7FA-3F28FA7CDF62}" type="slidenum">
              <a:rPr lang="en-US" smtClean="0"/>
              <a:t>19</a:t>
            </a:fld>
            <a:endParaRPr lang="en-US"/>
          </a:p>
        </p:txBody>
      </p:sp>
      <p:sp>
        <p:nvSpPr>
          <p:cNvPr id="5" name="Footer Placeholder 4">
            <a:extLst>
              <a:ext uri="{FF2B5EF4-FFF2-40B4-BE49-F238E27FC236}">
                <a16:creationId xmlns:a16="http://schemas.microsoft.com/office/drawing/2014/main" id="{1CEB9252-92FE-3007-910B-6FF485CC61BD}"/>
              </a:ext>
            </a:extLst>
          </p:cNvPr>
          <p:cNvSpPr>
            <a:spLocks noGrp="1"/>
          </p:cNvSpPr>
          <p:nvPr>
            <p:ph type="ftr" sz="quarter" idx="11"/>
          </p:nvPr>
        </p:nvSpPr>
        <p:spPr/>
        <p:txBody>
          <a:bodyPr/>
          <a:lstStyle/>
          <a:p>
            <a:r>
              <a:rPr lang="en-US"/>
              <a:t>Pg.No.</a:t>
            </a:r>
          </a:p>
        </p:txBody>
      </p:sp>
    </p:spTree>
    <p:extLst>
      <p:ext uri="{BB962C8B-B14F-4D97-AF65-F5344CB8AC3E}">
        <p14:creationId xmlns:p14="http://schemas.microsoft.com/office/powerpoint/2010/main" val="1627177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ppt_x"/>
                                          </p:val>
                                        </p:tav>
                                        <p:tav tm="100000">
                                          <p:val>
                                            <p:strVal val="#ppt_x"/>
                                          </p:val>
                                        </p:tav>
                                      </p:tavLst>
                                    </p:anim>
                                    <p:anim calcmode="lin" valueType="num">
                                      <p:cBhvr additive="base">
                                        <p:cTn id="2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additive="base">
                                        <p:cTn id="34" dur="500" fill="hold"/>
                                        <p:tgtEl>
                                          <p:spTgt spid="13"/>
                                        </p:tgtEl>
                                        <p:attrNameLst>
                                          <p:attrName>ppt_x</p:attrName>
                                        </p:attrNameLst>
                                      </p:cBhvr>
                                      <p:tavLst>
                                        <p:tav tm="0">
                                          <p:val>
                                            <p:strVal val="#ppt_x"/>
                                          </p:val>
                                        </p:tav>
                                        <p:tav tm="100000">
                                          <p:val>
                                            <p:strVal val="#ppt_x"/>
                                          </p:val>
                                        </p:tav>
                                      </p:tavLst>
                                    </p:anim>
                                    <p:anim calcmode="lin" valueType="num">
                                      <p:cBhvr additive="base">
                                        <p:cTn id="3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anim calcmode="lin" valueType="num">
                                      <p:cBhvr additive="base">
                                        <p:cTn id="40" dur="500" fill="hold"/>
                                        <p:tgtEl>
                                          <p:spTgt spid="15"/>
                                        </p:tgtEl>
                                        <p:attrNameLst>
                                          <p:attrName>ppt_x</p:attrName>
                                        </p:attrNameLst>
                                      </p:cBhvr>
                                      <p:tavLst>
                                        <p:tav tm="0">
                                          <p:val>
                                            <p:strVal val="#ppt_x"/>
                                          </p:val>
                                        </p:tav>
                                        <p:tav tm="100000">
                                          <p:val>
                                            <p:strVal val="#ppt_x"/>
                                          </p:val>
                                        </p:tav>
                                      </p:tavLst>
                                    </p:anim>
                                    <p:anim calcmode="lin" valueType="num">
                                      <p:cBhvr additive="base">
                                        <p:cTn id="41"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11"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FFE77-D25A-F5DA-BD78-25A52C82B0A5}"/>
              </a:ext>
            </a:extLst>
          </p:cNvPr>
          <p:cNvSpPr>
            <a:spLocks noGrp="1"/>
          </p:cNvSpPr>
          <p:nvPr>
            <p:ph type="title"/>
          </p:nvPr>
        </p:nvSpPr>
        <p:spPr/>
        <p:txBody>
          <a:bodyPr>
            <a:normAutofit/>
          </a:bodyPr>
          <a:lstStyle/>
          <a:p>
            <a:pPr algn="ctr"/>
            <a:r>
              <a:rPr lang="en-US" sz="3600" b="1" dirty="0">
                <a:solidFill>
                  <a:schemeClr val="accent5">
                    <a:lumMod val="50000"/>
                  </a:schemeClr>
                </a:solidFill>
                <a:latin typeface="Arial Black" panose="020B0A04020102020204" pitchFamily="34" charset="0"/>
              </a:rPr>
              <a:t>Customer Segmentation, Business Analysis &amp; Reporting for Walmart </a:t>
            </a:r>
          </a:p>
        </p:txBody>
      </p:sp>
      <p:sp>
        <p:nvSpPr>
          <p:cNvPr id="3" name="TextBox 2">
            <a:extLst>
              <a:ext uri="{FF2B5EF4-FFF2-40B4-BE49-F238E27FC236}">
                <a16:creationId xmlns:a16="http://schemas.microsoft.com/office/drawing/2014/main" id="{2521FB92-658C-383C-4AC9-D9B8275B23CD}"/>
              </a:ext>
            </a:extLst>
          </p:cNvPr>
          <p:cNvSpPr txBox="1"/>
          <p:nvPr/>
        </p:nvSpPr>
        <p:spPr>
          <a:xfrm>
            <a:off x="392242" y="1599228"/>
            <a:ext cx="11407515" cy="4893647"/>
          </a:xfrm>
          <a:prstGeom prst="rect">
            <a:avLst/>
          </a:prstGeom>
          <a:noFill/>
        </p:spPr>
        <p:txBody>
          <a:bodyPr wrap="square" rtlCol="0">
            <a:spAutoFit/>
          </a:bodyPr>
          <a:lstStyle/>
          <a:p>
            <a:pPr algn="ctr"/>
            <a:r>
              <a:rPr lang="en-US" sz="2400" b="1" dirty="0">
                <a:solidFill>
                  <a:schemeClr val="accent5">
                    <a:lumMod val="50000"/>
                  </a:schemeClr>
                </a:solidFill>
              </a:rPr>
              <a:t>Introduction</a:t>
            </a:r>
          </a:p>
          <a:p>
            <a:pPr marL="285750" indent="-285750">
              <a:buFont typeface="Wingdings" panose="05000000000000000000" pitchFamily="2" charset="2"/>
              <a:buChar char="§"/>
            </a:pPr>
            <a:r>
              <a:rPr lang="en-US" sz="2400" dirty="0"/>
              <a:t>In today's highly competitive retail landscape, understanding customer behavior is crucial for maintaining a leading edge. This report focuses on </a:t>
            </a:r>
            <a:r>
              <a:rPr lang="en-US" sz="2400" b="1" dirty="0"/>
              <a:t>Customer Segmentation, Business Analysis, and Reporting for Walmart</a:t>
            </a:r>
            <a:r>
              <a:rPr lang="en-US" sz="2400" dirty="0"/>
              <a:t>, aiming to provide key insights into the diverse customer base and its impact on business performance.</a:t>
            </a:r>
          </a:p>
          <a:p>
            <a:pPr marL="285750" indent="-285750">
              <a:buFont typeface="Wingdings" panose="05000000000000000000" pitchFamily="2" charset="2"/>
              <a:buChar char="§"/>
            </a:pPr>
            <a:r>
              <a:rPr lang="en-US" sz="2400" dirty="0"/>
              <a:t>The primary objective of this analysis is to group customers into distinct segments based on their purchasing behavior, demographics, and other key metrics. By doing so, Walmart can tailor marketing strategies, enhance customer satisfaction, and drive growth.</a:t>
            </a:r>
          </a:p>
          <a:p>
            <a:pPr marL="285750" indent="-285750">
              <a:buFont typeface="Wingdings" panose="05000000000000000000" pitchFamily="2" charset="2"/>
              <a:buChar char="§"/>
            </a:pPr>
            <a:r>
              <a:rPr lang="en-US" sz="2400" dirty="0"/>
              <a:t>This report also explores how data-driven analysis can help Walmart in decision-making, improve operational efficiency, and optimize product offerings. The segmentation model used in this study will serve as a foundation for targeted marketing campaigns, personalized promotions, and better resource allocation.</a:t>
            </a:r>
          </a:p>
        </p:txBody>
      </p:sp>
      <p:sp>
        <p:nvSpPr>
          <p:cNvPr id="5" name="Slide Number Placeholder 4">
            <a:extLst>
              <a:ext uri="{FF2B5EF4-FFF2-40B4-BE49-F238E27FC236}">
                <a16:creationId xmlns:a16="http://schemas.microsoft.com/office/drawing/2014/main" id="{4FBDC75E-A25B-44B5-AFB1-86FF86215969}"/>
              </a:ext>
            </a:extLst>
          </p:cNvPr>
          <p:cNvSpPr>
            <a:spLocks noGrp="1"/>
          </p:cNvSpPr>
          <p:nvPr>
            <p:ph type="sldNum" sz="quarter" idx="12"/>
          </p:nvPr>
        </p:nvSpPr>
        <p:spPr/>
        <p:txBody>
          <a:bodyPr/>
          <a:lstStyle/>
          <a:p>
            <a:fld id="{5AECCE9C-A74C-48F0-A7FA-3F28FA7CDF62}" type="slidenum">
              <a:rPr lang="en-US" smtClean="0"/>
              <a:t>2</a:t>
            </a:fld>
            <a:endParaRPr lang="en-US"/>
          </a:p>
        </p:txBody>
      </p:sp>
      <p:sp>
        <p:nvSpPr>
          <p:cNvPr id="6" name="Footer Placeholder 5">
            <a:extLst>
              <a:ext uri="{FF2B5EF4-FFF2-40B4-BE49-F238E27FC236}">
                <a16:creationId xmlns:a16="http://schemas.microsoft.com/office/drawing/2014/main" id="{F82EE10E-E758-F9C6-1E26-7247EAD59604}"/>
              </a:ext>
            </a:extLst>
          </p:cNvPr>
          <p:cNvSpPr>
            <a:spLocks noGrp="1"/>
          </p:cNvSpPr>
          <p:nvPr>
            <p:ph type="ftr" sz="quarter" idx="11"/>
          </p:nvPr>
        </p:nvSpPr>
        <p:spPr/>
        <p:txBody>
          <a:bodyPr/>
          <a:lstStyle/>
          <a:p>
            <a:r>
              <a:rPr lang="en-US"/>
              <a:t>Pg.No.</a:t>
            </a:r>
            <a:endParaRPr lang="en-US" dirty="0"/>
          </a:p>
        </p:txBody>
      </p:sp>
    </p:spTree>
    <p:extLst>
      <p:ext uri="{BB962C8B-B14F-4D97-AF65-F5344CB8AC3E}">
        <p14:creationId xmlns:p14="http://schemas.microsoft.com/office/powerpoint/2010/main" val="4084827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4BE4ED-724A-C536-DE5E-D7A1C6EDEAEA}"/>
              </a:ext>
            </a:extLst>
          </p:cNvPr>
          <p:cNvSpPr>
            <a:spLocks noGrp="1"/>
          </p:cNvSpPr>
          <p:nvPr>
            <p:ph type="title"/>
          </p:nvPr>
        </p:nvSpPr>
        <p:spPr/>
        <p:txBody>
          <a:bodyPr/>
          <a:lstStyle/>
          <a:p>
            <a:r>
              <a:rPr lang="en-US" dirty="0"/>
              <a:t>Resources and Tools used :-</a:t>
            </a:r>
          </a:p>
        </p:txBody>
      </p:sp>
      <p:sp>
        <p:nvSpPr>
          <p:cNvPr id="2" name="Footer Placeholder 1">
            <a:extLst>
              <a:ext uri="{FF2B5EF4-FFF2-40B4-BE49-F238E27FC236}">
                <a16:creationId xmlns:a16="http://schemas.microsoft.com/office/drawing/2014/main" id="{C88D5D4A-AF75-BDC7-6AEA-A27C1E8CA3BE}"/>
              </a:ext>
            </a:extLst>
          </p:cNvPr>
          <p:cNvSpPr>
            <a:spLocks noGrp="1"/>
          </p:cNvSpPr>
          <p:nvPr>
            <p:ph type="ftr" sz="quarter" idx="11"/>
          </p:nvPr>
        </p:nvSpPr>
        <p:spPr/>
        <p:txBody>
          <a:bodyPr/>
          <a:lstStyle/>
          <a:p>
            <a:r>
              <a:rPr lang="en-US"/>
              <a:t>Pg.No.</a:t>
            </a:r>
          </a:p>
        </p:txBody>
      </p:sp>
      <p:sp>
        <p:nvSpPr>
          <p:cNvPr id="3" name="Slide Number Placeholder 2">
            <a:extLst>
              <a:ext uri="{FF2B5EF4-FFF2-40B4-BE49-F238E27FC236}">
                <a16:creationId xmlns:a16="http://schemas.microsoft.com/office/drawing/2014/main" id="{CE61F474-2778-4D4C-4703-6F4762F63CFD}"/>
              </a:ext>
            </a:extLst>
          </p:cNvPr>
          <p:cNvSpPr>
            <a:spLocks noGrp="1"/>
          </p:cNvSpPr>
          <p:nvPr>
            <p:ph type="sldNum" sz="quarter" idx="12"/>
          </p:nvPr>
        </p:nvSpPr>
        <p:spPr/>
        <p:txBody>
          <a:bodyPr/>
          <a:lstStyle/>
          <a:p>
            <a:fld id="{5AECCE9C-A74C-48F0-A7FA-3F28FA7CDF62}" type="slidenum">
              <a:rPr lang="en-US" smtClean="0"/>
              <a:t>20</a:t>
            </a:fld>
            <a:endParaRPr lang="en-US"/>
          </a:p>
        </p:txBody>
      </p:sp>
      <p:sp>
        <p:nvSpPr>
          <p:cNvPr id="5" name="TextBox 4">
            <a:extLst>
              <a:ext uri="{FF2B5EF4-FFF2-40B4-BE49-F238E27FC236}">
                <a16:creationId xmlns:a16="http://schemas.microsoft.com/office/drawing/2014/main" id="{910388B9-D1A2-0FFC-D90D-DC18A0C199F3}"/>
              </a:ext>
            </a:extLst>
          </p:cNvPr>
          <p:cNvSpPr txBox="1"/>
          <p:nvPr/>
        </p:nvSpPr>
        <p:spPr>
          <a:xfrm>
            <a:off x="838200" y="1519311"/>
            <a:ext cx="10641037" cy="2862322"/>
          </a:xfrm>
          <a:prstGeom prst="rect">
            <a:avLst/>
          </a:prstGeom>
          <a:noFill/>
        </p:spPr>
        <p:txBody>
          <a:bodyPr wrap="square" rtlCol="0">
            <a:spAutoFit/>
          </a:bodyPr>
          <a:lstStyle/>
          <a:p>
            <a:pPr marL="285750" indent="-285750">
              <a:buFont typeface="Wingdings" panose="05000000000000000000" pitchFamily="2" charset="2"/>
              <a:buChar char="§"/>
            </a:pPr>
            <a:r>
              <a:rPr lang="en-US" dirty="0"/>
              <a:t>Dataset :-  </a:t>
            </a:r>
            <a:r>
              <a:rPr lang="en-US" dirty="0">
                <a:hlinkClick r:id="rId2"/>
              </a:rPr>
              <a:t>https://www.kaggle.com/datasets/yasserh/walmart-dataset</a:t>
            </a:r>
            <a:endParaRPr lang="en-US" dirty="0"/>
          </a:p>
          <a:p>
            <a:pPr marL="285750" indent="-285750">
              <a:buFont typeface="Wingdings" panose="05000000000000000000" pitchFamily="2" charset="2"/>
              <a:buChar char="§"/>
            </a:pPr>
            <a:r>
              <a:rPr lang="en-US" dirty="0"/>
              <a:t>Tools Used :- </a:t>
            </a:r>
          </a:p>
          <a:p>
            <a:pPr marL="742950" lvl="1" indent="-285750">
              <a:buFont typeface="Wingdings" panose="05000000000000000000" pitchFamily="2" charset="2"/>
              <a:buChar char="§"/>
            </a:pPr>
            <a:r>
              <a:rPr lang="en-US" dirty="0"/>
              <a:t>SQL for Data preparation and EDA </a:t>
            </a:r>
          </a:p>
          <a:p>
            <a:pPr marL="742950" lvl="1" indent="-285750">
              <a:buFont typeface="Wingdings" panose="05000000000000000000" pitchFamily="2" charset="2"/>
              <a:buChar char="§"/>
            </a:pPr>
            <a:r>
              <a:rPr lang="en-US" dirty="0"/>
              <a:t>Microsoft Power BI for Visualizations Dashboard and Reporting</a:t>
            </a:r>
          </a:p>
          <a:p>
            <a:pPr marL="742950" lvl="1" indent="-285750">
              <a:buFont typeface="Wingdings" panose="05000000000000000000" pitchFamily="2" charset="2"/>
              <a:buChar char="§"/>
            </a:pPr>
            <a:r>
              <a:rPr lang="en-US" dirty="0"/>
              <a:t>MS Power Point for Professional Report Making .</a:t>
            </a:r>
          </a:p>
          <a:p>
            <a:pPr marL="285750" indent="-285750">
              <a:buFont typeface="Wingdings" panose="05000000000000000000" pitchFamily="2" charset="2"/>
              <a:buChar char="§"/>
            </a:pPr>
            <a:r>
              <a:rPr lang="en-US" dirty="0"/>
              <a:t>Git Hub :-</a:t>
            </a:r>
            <a:r>
              <a:rPr lang="en-US" dirty="0">
                <a:hlinkClick r:id="rId3"/>
              </a:rPr>
              <a:t> </a:t>
            </a:r>
            <a:r>
              <a:rPr lang="en-US" dirty="0">
                <a:hlinkClick r:id="rId3"/>
              </a:rPr>
              <a:t>https://github.com/NikhilGit3432</a:t>
            </a:r>
            <a:endParaRPr lang="en-US" dirty="0"/>
          </a:p>
          <a:p>
            <a:pPr marL="285750" indent="-285750">
              <a:buFont typeface="Wingdings" panose="05000000000000000000" pitchFamily="2" charset="2"/>
              <a:buChar char="§"/>
            </a:pPr>
            <a:r>
              <a:rPr lang="en-US" dirty="0"/>
              <a:t>GitHub Repository :- </a:t>
            </a:r>
            <a:r>
              <a:rPr lang="en-US" dirty="0">
                <a:hlinkClick r:id="rId4"/>
              </a:rPr>
              <a:t>https://shorturl.at/Qqflm</a:t>
            </a:r>
            <a:endParaRPr lang="en-US" dirty="0"/>
          </a:p>
          <a:p>
            <a:pPr marL="285750" indent="-285750">
              <a:buFont typeface="Wingdings" panose="05000000000000000000" pitchFamily="2" charset="2"/>
              <a:buChar char="§"/>
            </a:pPr>
            <a:r>
              <a:rPr lang="en-US" dirty="0"/>
              <a:t>Linked In :- </a:t>
            </a:r>
            <a:r>
              <a:rPr lang="en-US" dirty="0">
                <a:hlinkClick r:id="rId5"/>
              </a:rPr>
              <a:t>https://shorturl.at/ds1Bu</a:t>
            </a:r>
            <a:endParaRPr lang="en-US" dirty="0"/>
          </a:p>
          <a:p>
            <a:pPr marL="285750" indent="-285750">
              <a:buFont typeface="Wingdings" panose="05000000000000000000" pitchFamily="2" charset="2"/>
              <a:buChar char="§"/>
            </a:pPr>
            <a:r>
              <a:rPr lang="en-US" dirty="0"/>
              <a:t>Email :- </a:t>
            </a:r>
            <a:r>
              <a:rPr lang="en-US" dirty="0">
                <a:hlinkClick r:id="rId6"/>
              </a:rPr>
              <a:t>bhosalenikhil265@gmail.com</a:t>
            </a:r>
            <a:endParaRPr lang="en-US" dirty="0"/>
          </a:p>
          <a:p>
            <a:pPr marL="285750" indent="-285750">
              <a:buFont typeface="Wingdings" panose="05000000000000000000" pitchFamily="2" charset="2"/>
              <a:buChar char="§"/>
            </a:pPr>
            <a:endParaRPr lang="en-US" dirty="0"/>
          </a:p>
        </p:txBody>
      </p:sp>
    </p:spTree>
    <p:extLst>
      <p:ext uri="{BB962C8B-B14F-4D97-AF65-F5344CB8AC3E}">
        <p14:creationId xmlns:p14="http://schemas.microsoft.com/office/powerpoint/2010/main" val="1337549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0188F-174D-BE26-A350-8C6617C58B7D}"/>
              </a:ext>
            </a:extLst>
          </p:cNvPr>
          <p:cNvSpPr>
            <a:spLocks noGrp="1"/>
          </p:cNvSpPr>
          <p:nvPr>
            <p:ph type="title"/>
          </p:nvPr>
        </p:nvSpPr>
        <p:spPr/>
        <p:txBody>
          <a:bodyPr>
            <a:normAutofit fontScale="90000"/>
          </a:bodyPr>
          <a:lstStyle/>
          <a:p>
            <a:pPr algn="ctr"/>
            <a:r>
              <a:rPr lang="en-US" dirty="0"/>
              <a:t> </a:t>
            </a:r>
            <a:r>
              <a:rPr lang="en-US" sz="3600" b="1" dirty="0">
                <a:solidFill>
                  <a:schemeClr val="accent1">
                    <a:lumMod val="75000"/>
                  </a:schemeClr>
                </a:solidFill>
                <a:latin typeface="Arial Black" panose="020B0A04020102020204" pitchFamily="34" charset="0"/>
              </a:rPr>
              <a:t>Report Structure </a:t>
            </a:r>
            <a:br>
              <a:rPr lang="en-US" sz="3200" b="1" dirty="0">
                <a:latin typeface="Arial Black" panose="020B0A04020102020204" pitchFamily="34" charset="0"/>
              </a:rPr>
            </a:br>
            <a:r>
              <a:rPr lang="en-US" sz="2400" i="1" dirty="0">
                <a:solidFill>
                  <a:schemeClr val="accent5">
                    <a:lumMod val="50000"/>
                  </a:schemeClr>
                </a:solidFill>
              </a:rPr>
              <a:t>This comprehensive report is structured into three key sections, each focusing on critical aspects of Walmart’s operations:</a:t>
            </a:r>
            <a:endParaRPr lang="en-US" sz="2400" b="1" i="1" dirty="0">
              <a:solidFill>
                <a:schemeClr val="accent5">
                  <a:lumMod val="50000"/>
                </a:schemeClr>
              </a:solidFill>
              <a:latin typeface="Arial Black" panose="020B0A04020102020204" pitchFamily="34" charset="0"/>
            </a:endParaRPr>
          </a:p>
        </p:txBody>
      </p:sp>
      <p:sp>
        <p:nvSpPr>
          <p:cNvPr id="7" name="TextBox 6">
            <a:extLst>
              <a:ext uri="{FF2B5EF4-FFF2-40B4-BE49-F238E27FC236}">
                <a16:creationId xmlns:a16="http://schemas.microsoft.com/office/drawing/2014/main" id="{4DAAA723-E0E9-D4C3-A3B1-1951A4DBB7C4}"/>
              </a:ext>
            </a:extLst>
          </p:cNvPr>
          <p:cNvSpPr txBox="1"/>
          <p:nvPr/>
        </p:nvSpPr>
        <p:spPr>
          <a:xfrm>
            <a:off x="464694" y="1690688"/>
            <a:ext cx="11587397" cy="3785652"/>
          </a:xfrm>
          <a:prstGeom prst="rect">
            <a:avLst/>
          </a:prstGeom>
          <a:noFill/>
        </p:spPr>
        <p:txBody>
          <a:bodyPr wrap="square">
            <a:spAutoFit/>
          </a:bodyPr>
          <a:lstStyle/>
          <a:p>
            <a:r>
              <a:rPr lang="en-US" sz="2000" b="1" dirty="0">
                <a:solidFill>
                  <a:schemeClr val="accent5">
                    <a:lumMod val="75000"/>
                  </a:schemeClr>
                </a:solidFill>
              </a:rPr>
              <a:t>Product Section </a:t>
            </a:r>
            <a:r>
              <a:rPr lang="en-US" sz="2000" dirty="0"/>
              <a:t>: This section delves into Walmart's product offerings, analyzing the performance of various product categories, identifying top-selling items, and highlighting areas for potential growth. It provides insights into inventory management, product trends, and customer preferences across different segments.</a:t>
            </a:r>
          </a:p>
          <a:p>
            <a:endParaRPr lang="en-US" sz="2000" dirty="0"/>
          </a:p>
          <a:p>
            <a:r>
              <a:rPr lang="en-US" sz="2000" b="1" dirty="0">
                <a:solidFill>
                  <a:schemeClr val="accent5">
                    <a:lumMod val="75000"/>
                  </a:schemeClr>
                </a:solidFill>
              </a:rPr>
              <a:t>Customer Section </a:t>
            </a:r>
            <a:r>
              <a:rPr lang="en-US" sz="2000" dirty="0"/>
              <a:t>: The customer section focuses on segmentation analysis, categorizing Walmart's diverse customer base into distinct groups based on their shopping behaviors, demographics, and purchasing preferences. This analysis helps Walmart target its marketing efforts effectively and deliver personalized shopping experiences to enhance customer loyalty and satisfaction.</a:t>
            </a:r>
          </a:p>
          <a:p>
            <a:endParaRPr lang="en-US" sz="2000" dirty="0"/>
          </a:p>
          <a:p>
            <a:r>
              <a:rPr lang="en-US" sz="2000" b="1" dirty="0">
                <a:solidFill>
                  <a:schemeClr val="accent5">
                    <a:lumMod val="75000"/>
                  </a:schemeClr>
                </a:solidFill>
              </a:rPr>
              <a:t>Sales Section </a:t>
            </a:r>
            <a:r>
              <a:rPr lang="en-US" sz="2000" dirty="0"/>
              <a:t>: In this section, we explore Walmart's overall sales performance, analyzing revenue trends, seasonal variations, and geographic sales patterns. The data-driven insights help identify the drivers behind sales growth, as well as areas requiring strategic adjustments to optimize revenue.</a:t>
            </a:r>
          </a:p>
        </p:txBody>
      </p:sp>
      <p:sp>
        <p:nvSpPr>
          <p:cNvPr id="4" name="Slide Number Placeholder 3">
            <a:extLst>
              <a:ext uri="{FF2B5EF4-FFF2-40B4-BE49-F238E27FC236}">
                <a16:creationId xmlns:a16="http://schemas.microsoft.com/office/drawing/2014/main" id="{49040E03-3C1E-EE24-2361-658B19AC6E36}"/>
              </a:ext>
            </a:extLst>
          </p:cNvPr>
          <p:cNvSpPr>
            <a:spLocks noGrp="1"/>
          </p:cNvSpPr>
          <p:nvPr>
            <p:ph type="sldNum" sz="quarter" idx="12"/>
          </p:nvPr>
        </p:nvSpPr>
        <p:spPr/>
        <p:txBody>
          <a:bodyPr/>
          <a:lstStyle/>
          <a:p>
            <a:fld id="{5AECCE9C-A74C-48F0-A7FA-3F28FA7CDF62}" type="slidenum">
              <a:rPr lang="en-US" smtClean="0"/>
              <a:t>3</a:t>
            </a:fld>
            <a:endParaRPr lang="en-US"/>
          </a:p>
        </p:txBody>
      </p:sp>
      <p:sp>
        <p:nvSpPr>
          <p:cNvPr id="5" name="Footer Placeholder 4">
            <a:extLst>
              <a:ext uri="{FF2B5EF4-FFF2-40B4-BE49-F238E27FC236}">
                <a16:creationId xmlns:a16="http://schemas.microsoft.com/office/drawing/2014/main" id="{1CD19FE9-8773-3CE8-97F2-486FEDC4E359}"/>
              </a:ext>
            </a:extLst>
          </p:cNvPr>
          <p:cNvSpPr>
            <a:spLocks noGrp="1"/>
          </p:cNvSpPr>
          <p:nvPr>
            <p:ph type="ftr" sz="quarter" idx="11"/>
          </p:nvPr>
        </p:nvSpPr>
        <p:spPr/>
        <p:txBody>
          <a:bodyPr/>
          <a:lstStyle/>
          <a:p>
            <a:r>
              <a:rPr lang="en-US"/>
              <a:t>Pg.No.</a:t>
            </a:r>
            <a:endParaRPr lang="en-US" dirty="0"/>
          </a:p>
        </p:txBody>
      </p:sp>
    </p:spTree>
    <p:extLst>
      <p:ext uri="{BB962C8B-B14F-4D97-AF65-F5344CB8AC3E}">
        <p14:creationId xmlns:p14="http://schemas.microsoft.com/office/powerpoint/2010/main" val="2912184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CBBCF-582F-303D-709E-75F84E1AC1B2}"/>
              </a:ext>
            </a:extLst>
          </p:cNvPr>
          <p:cNvSpPr>
            <a:spLocks noGrp="1"/>
          </p:cNvSpPr>
          <p:nvPr>
            <p:ph type="ctrTitle"/>
          </p:nvPr>
        </p:nvSpPr>
        <p:spPr/>
        <p:txBody>
          <a:bodyPr>
            <a:normAutofit/>
          </a:bodyPr>
          <a:lstStyle/>
          <a:p>
            <a:r>
              <a:rPr lang="en-US" sz="3200" b="1" dirty="0">
                <a:solidFill>
                  <a:schemeClr val="accent1">
                    <a:lumMod val="75000"/>
                  </a:schemeClr>
                </a:solidFill>
                <a:latin typeface="Arial Black" panose="020B0A04020102020204" pitchFamily="34" charset="0"/>
              </a:rPr>
              <a:t>Products Section </a:t>
            </a:r>
          </a:p>
        </p:txBody>
      </p:sp>
      <p:sp>
        <p:nvSpPr>
          <p:cNvPr id="3" name="Subtitle 2">
            <a:extLst>
              <a:ext uri="{FF2B5EF4-FFF2-40B4-BE49-F238E27FC236}">
                <a16:creationId xmlns:a16="http://schemas.microsoft.com/office/drawing/2014/main" id="{03FEE5A6-83D4-C5C4-8C7A-E7E2B7A5745A}"/>
              </a:ext>
            </a:extLst>
          </p:cNvPr>
          <p:cNvSpPr>
            <a:spLocks noGrp="1"/>
          </p:cNvSpPr>
          <p:nvPr>
            <p:ph type="subTitle" idx="1"/>
          </p:nvPr>
        </p:nvSpPr>
        <p:spPr/>
        <p:txBody>
          <a:bodyPr/>
          <a:lstStyle/>
          <a:p>
            <a:r>
              <a:rPr lang="en-US" sz="2200" b="1" dirty="0">
                <a:solidFill>
                  <a:schemeClr val="accent5">
                    <a:lumMod val="50000"/>
                  </a:schemeClr>
                </a:solidFill>
                <a:latin typeface="+mj-lt"/>
                <a:ea typeface="+mj-ea"/>
                <a:cs typeface="+mj-cs"/>
              </a:rPr>
              <a:t>Please find the detailed analysis and report for the Walmart customer segmentation and business analysis according to the sales and revenue generated by the products section.</a:t>
            </a:r>
            <a:endParaRPr lang="en-US" b="1" dirty="0"/>
          </a:p>
        </p:txBody>
      </p:sp>
      <p:sp>
        <p:nvSpPr>
          <p:cNvPr id="5" name="Slide Number Placeholder 4">
            <a:extLst>
              <a:ext uri="{FF2B5EF4-FFF2-40B4-BE49-F238E27FC236}">
                <a16:creationId xmlns:a16="http://schemas.microsoft.com/office/drawing/2014/main" id="{A1844E7E-12F9-A690-7C28-0C083C8CED4D}"/>
              </a:ext>
            </a:extLst>
          </p:cNvPr>
          <p:cNvSpPr>
            <a:spLocks noGrp="1"/>
          </p:cNvSpPr>
          <p:nvPr>
            <p:ph type="sldNum" sz="quarter" idx="12"/>
          </p:nvPr>
        </p:nvSpPr>
        <p:spPr/>
        <p:txBody>
          <a:bodyPr/>
          <a:lstStyle/>
          <a:p>
            <a:fld id="{5AECCE9C-A74C-48F0-A7FA-3F28FA7CDF62}" type="slidenum">
              <a:rPr lang="en-US" smtClean="0"/>
              <a:t>4</a:t>
            </a:fld>
            <a:endParaRPr lang="en-US"/>
          </a:p>
        </p:txBody>
      </p:sp>
      <p:sp>
        <p:nvSpPr>
          <p:cNvPr id="6" name="Footer Placeholder 5">
            <a:extLst>
              <a:ext uri="{FF2B5EF4-FFF2-40B4-BE49-F238E27FC236}">
                <a16:creationId xmlns:a16="http://schemas.microsoft.com/office/drawing/2014/main" id="{D7394113-430A-F2D8-8945-0B323B10EABF}"/>
              </a:ext>
            </a:extLst>
          </p:cNvPr>
          <p:cNvSpPr>
            <a:spLocks noGrp="1"/>
          </p:cNvSpPr>
          <p:nvPr>
            <p:ph type="ftr" sz="quarter" idx="11"/>
          </p:nvPr>
        </p:nvSpPr>
        <p:spPr/>
        <p:txBody>
          <a:bodyPr/>
          <a:lstStyle/>
          <a:p>
            <a:r>
              <a:rPr lang="en-US"/>
              <a:t>Pg.No.</a:t>
            </a:r>
            <a:endParaRPr lang="en-US" dirty="0"/>
          </a:p>
        </p:txBody>
      </p:sp>
    </p:spTree>
    <p:extLst>
      <p:ext uri="{BB962C8B-B14F-4D97-AF65-F5344CB8AC3E}">
        <p14:creationId xmlns:p14="http://schemas.microsoft.com/office/powerpoint/2010/main" val="844540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729D1-CD0D-0080-2A29-84C93D809CAF}"/>
              </a:ext>
            </a:extLst>
          </p:cNvPr>
          <p:cNvSpPr>
            <a:spLocks noGrp="1"/>
          </p:cNvSpPr>
          <p:nvPr>
            <p:ph type="title"/>
          </p:nvPr>
        </p:nvSpPr>
        <p:spPr/>
        <p:txBody>
          <a:bodyPr>
            <a:normAutofit/>
          </a:bodyPr>
          <a:lstStyle/>
          <a:p>
            <a:r>
              <a:rPr lang="en-US" sz="3200" b="1" dirty="0">
                <a:solidFill>
                  <a:schemeClr val="accent1">
                    <a:lumMod val="75000"/>
                  </a:schemeClr>
                </a:solidFill>
                <a:latin typeface="Arial Black" panose="020B0A04020102020204" pitchFamily="34" charset="0"/>
              </a:rPr>
              <a:t>Client requirements for the Products Section</a:t>
            </a:r>
          </a:p>
        </p:txBody>
      </p:sp>
      <p:sp>
        <p:nvSpPr>
          <p:cNvPr id="3" name="Content Placeholder 2">
            <a:extLst>
              <a:ext uri="{FF2B5EF4-FFF2-40B4-BE49-F238E27FC236}">
                <a16:creationId xmlns:a16="http://schemas.microsoft.com/office/drawing/2014/main" id="{F299D525-857C-D8E6-E7C1-8147B31F28BD}"/>
              </a:ext>
            </a:extLst>
          </p:cNvPr>
          <p:cNvSpPr>
            <a:spLocks noGrp="1"/>
          </p:cNvSpPr>
          <p:nvPr>
            <p:ph idx="1"/>
          </p:nvPr>
        </p:nvSpPr>
        <p:spPr/>
        <p:txBody>
          <a:bodyPr>
            <a:normAutofit fontScale="92500" lnSpcReduction="20000"/>
          </a:bodyPr>
          <a:lstStyle/>
          <a:p>
            <a:pPr algn="l"/>
            <a:r>
              <a:rPr lang="en-US" sz="2200" b="1" i="0" dirty="0">
                <a:solidFill>
                  <a:srgbClr val="252423"/>
                </a:solidFill>
                <a:effectLst/>
              </a:rPr>
              <a:t>Q1.How many unique product lines does the data have ?</a:t>
            </a:r>
          </a:p>
          <a:p>
            <a:pPr algn="l"/>
            <a:r>
              <a:rPr lang="en-US" sz="2200" b="1" i="0" dirty="0">
                <a:solidFill>
                  <a:srgbClr val="252423"/>
                </a:solidFill>
                <a:effectLst/>
              </a:rPr>
              <a:t>Q2.What is the most common payment method ?</a:t>
            </a:r>
          </a:p>
          <a:p>
            <a:pPr algn="l"/>
            <a:r>
              <a:rPr lang="en-US" sz="2200" b="1" i="0" dirty="0">
                <a:solidFill>
                  <a:srgbClr val="252423"/>
                </a:solidFill>
                <a:effectLst/>
              </a:rPr>
              <a:t>Q3. What is the most selling product line?</a:t>
            </a:r>
          </a:p>
          <a:p>
            <a:pPr algn="l"/>
            <a:r>
              <a:rPr lang="en-US" sz="2200" b="1" i="0" dirty="0">
                <a:solidFill>
                  <a:srgbClr val="252423"/>
                </a:solidFill>
                <a:effectLst/>
              </a:rPr>
              <a:t>Q4.What is the total revenue by month?</a:t>
            </a:r>
          </a:p>
          <a:p>
            <a:pPr algn="l"/>
            <a:r>
              <a:rPr lang="en-US" sz="2200" b="1" i="0" dirty="0">
                <a:solidFill>
                  <a:srgbClr val="252423"/>
                </a:solidFill>
                <a:effectLst/>
              </a:rPr>
              <a:t>Q5. What month had largest COGS ?</a:t>
            </a:r>
          </a:p>
          <a:p>
            <a:pPr algn="l"/>
            <a:r>
              <a:rPr lang="en-US" sz="2200" b="1" i="0" dirty="0">
                <a:solidFill>
                  <a:srgbClr val="252423"/>
                </a:solidFill>
                <a:effectLst/>
              </a:rPr>
              <a:t>Q6. What product line has the largest revenue ?</a:t>
            </a:r>
          </a:p>
          <a:p>
            <a:pPr algn="l"/>
            <a:r>
              <a:rPr lang="en-US" sz="2200" b="1" i="0" dirty="0">
                <a:solidFill>
                  <a:srgbClr val="252423"/>
                </a:solidFill>
                <a:effectLst/>
              </a:rPr>
              <a:t>Q7. Which is the city with largest revenue?</a:t>
            </a:r>
          </a:p>
          <a:p>
            <a:pPr algn="l"/>
            <a:r>
              <a:rPr lang="en-US" sz="2200" b="1" i="0" dirty="0">
                <a:solidFill>
                  <a:srgbClr val="252423"/>
                </a:solidFill>
                <a:effectLst/>
              </a:rPr>
              <a:t>Q8. What product line had the largest vat?</a:t>
            </a:r>
          </a:p>
          <a:p>
            <a:pPr algn="l"/>
            <a:r>
              <a:rPr lang="en-US" sz="2200" b="1" i="0" dirty="0">
                <a:solidFill>
                  <a:srgbClr val="252423"/>
                </a:solidFill>
                <a:effectLst/>
              </a:rPr>
              <a:t>Q9.Fetch each product line and add a column to those product line showing "Good", "Bad". Good if its greater than the average sales.</a:t>
            </a:r>
          </a:p>
          <a:p>
            <a:pPr algn="l"/>
            <a:r>
              <a:rPr lang="en-US" sz="2200" b="1" i="0" dirty="0">
                <a:solidFill>
                  <a:srgbClr val="252423"/>
                </a:solidFill>
                <a:effectLst/>
              </a:rPr>
              <a:t>Q10.Which branch sold more products than average product sold?</a:t>
            </a:r>
          </a:p>
          <a:p>
            <a:pPr algn="l"/>
            <a:r>
              <a:rPr lang="en-US" sz="2200" b="1" i="0" dirty="0">
                <a:solidFill>
                  <a:srgbClr val="252423"/>
                </a:solidFill>
                <a:effectLst/>
              </a:rPr>
              <a:t>Q11.What is the most common product line by gender ?</a:t>
            </a:r>
          </a:p>
          <a:p>
            <a:pPr algn="l"/>
            <a:r>
              <a:rPr lang="en-US" sz="2200" b="1" i="0" dirty="0">
                <a:solidFill>
                  <a:srgbClr val="252423"/>
                </a:solidFill>
                <a:effectLst/>
              </a:rPr>
              <a:t>Q12. What is the average rating of each product line ?</a:t>
            </a:r>
          </a:p>
          <a:p>
            <a:endParaRPr lang="en-US" dirty="0"/>
          </a:p>
        </p:txBody>
      </p:sp>
      <p:sp>
        <p:nvSpPr>
          <p:cNvPr id="5" name="Slide Number Placeholder 4">
            <a:extLst>
              <a:ext uri="{FF2B5EF4-FFF2-40B4-BE49-F238E27FC236}">
                <a16:creationId xmlns:a16="http://schemas.microsoft.com/office/drawing/2014/main" id="{EE4ED5D5-7618-C917-AD80-A7CB570CE3E6}"/>
              </a:ext>
            </a:extLst>
          </p:cNvPr>
          <p:cNvSpPr>
            <a:spLocks noGrp="1"/>
          </p:cNvSpPr>
          <p:nvPr>
            <p:ph type="sldNum" sz="quarter" idx="12"/>
          </p:nvPr>
        </p:nvSpPr>
        <p:spPr/>
        <p:txBody>
          <a:bodyPr/>
          <a:lstStyle/>
          <a:p>
            <a:fld id="{5AECCE9C-A74C-48F0-A7FA-3F28FA7CDF62}" type="slidenum">
              <a:rPr lang="en-US" smtClean="0"/>
              <a:t>5</a:t>
            </a:fld>
            <a:endParaRPr lang="en-US"/>
          </a:p>
        </p:txBody>
      </p:sp>
      <p:sp>
        <p:nvSpPr>
          <p:cNvPr id="6" name="Footer Placeholder 5">
            <a:extLst>
              <a:ext uri="{FF2B5EF4-FFF2-40B4-BE49-F238E27FC236}">
                <a16:creationId xmlns:a16="http://schemas.microsoft.com/office/drawing/2014/main" id="{8E92218E-274C-4F23-2530-02893FF1E4F9}"/>
              </a:ext>
            </a:extLst>
          </p:cNvPr>
          <p:cNvSpPr>
            <a:spLocks noGrp="1"/>
          </p:cNvSpPr>
          <p:nvPr>
            <p:ph type="ftr" sz="quarter" idx="11"/>
          </p:nvPr>
        </p:nvSpPr>
        <p:spPr/>
        <p:txBody>
          <a:bodyPr/>
          <a:lstStyle/>
          <a:p>
            <a:r>
              <a:rPr lang="en-US"/>
              <a:t>Pg.No.</a:t>
            </a:r>
            <a:endParaRPr lang="en-US" dirty="0"/>
          </a:p>
        </p:txBody>
      </p:sp>
    </p:spTree>
    <p:extLst>
      <p:ext uri="{BB962C8B-B14F-4D97-AF65-F5344CB8AC3E}">
        <p14:creationId xmlns:p14="http://schemas.microsoft.com/office/powerpoint/2010/main" val="1444599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AFADF-B91C-00E0-40AC-37CD21CC366F}"/>
              </a:ext>
            </a:extLst>
          </p:cNvPr>
          <p:cNvSpPr>
            <a:spLocks noGrp="1"/>
          </p:cNvSpPr>
          <p:nvPr>
            <p:ph type="title"/>
          </p:nvPr>
        </p:nvSpPr>
        <p:spPr>
          <a:xfrm>
            <a:off x="838199" y="365125"/>
            <a:ext cx="10584305" cy="534285"/>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pPr algn="ctr"/>
            <a:r>
              <a:rPr lang="en-US" sz="3200" dirty="0">
                <a:solidFill>
                  <a:schemeClr val="accent1">
                    <a:lumMod val="75000"/>
                  </a:schemeClr>
                </a:solidFill>
                <a:latin typeface="Bahnschrift SemiBold" panose="020B0502040204020203" pitchFamily="34" charset="0"/>
              </a:rPr>
              <a:t>Products Segment Findings </a:t>
            </a:r>
          </a:p>
        </p:txBody>
      </p:sp>
      <p:graphicFrame>
        <p:nvGraphicFramePr>
          <p:cNvPr id="4" name="Table 3">
            <a:extLst>
              <a:ext uri="{FF2B5EF4-FFF2-40B4-BE49-F238E27FC236}">
                <a16:creationId xmlns:a16="http://schemas.microsoft.com/office/drawing/2014/main" id="{C4157C84-2D1A-7184-E92F-75E95940613F}"/>
              </a:ext>
            </a:extLst>
          </p:cNvPr>
          <p:cNvGraphicFramePr>
            <a:graphicFrameLocks noGrp="1"/>
          </p:cNvGraphicFramePr>
          <p:nvPr>
            <p:extLst>
              <p:ext uri="{D42A27DB-BD31-4B8C-83A1-F6EECF244321}">
                <p14:modId xmlns:p14="http://schemas.microsoft.com/office/powerpoint/2010/main" val="1318569424"/>
              </p:ext>
            </p:extLst>
          </p:nvPr>
        </p:nvGraphicFramePr>
        <p:xfrm>
          <a:off x="394116" y="1364105"/>
          <a:ext cx="5856782" cy="701040"/>
        </p:xfrm>
        <a:graphic>
          <a:graphicData uri="http://schemas.openxmlformats.org/drawingml/2006/table">
            <a:tbl>
              <a:tblPr firstRow="1" bandRow="1">
                <a:effectLst/>
                <a:tableStyleId>{5C22544A-7EE6-4342-B048-85BDC9FD1C3A}</a:tableStyleId>
              </a:tblPr>
              <a:tblGrid>
                <a:gridCol w="5856782">
                  <a:extLst>
                    <a:ext uri="{9D8B030D-6E8A-4147-A177-3AD203B41FA5}">
                      <a16:colId xmlns:a16="http://schemas.microsoft.com/office/drawing/2014/main" val="948855773"/>
                    </a:ext>
                  </a:extLst>
                </a:gridCol>
              </a:tblGrid>
              <a:tr h="534284">
                <a:tc>
                  <a:txBody>
                    <a:bodyPr/>
                    <a:lstStyle/>
                    <a:p>
                      <a:pPr algn="l"/>
                      <a:r>
                        <a:rPr lang="en-US" sz="2000" b="1" i="0" dirty="0">
                          <a:solidFill>
                            <a:srgbClr val="252423"/>
                          </a:solidFill>
                          <a:effectLst/>
                        </a:rPr>
                        <a:t>Q1.How many unique product lines does the data have ?</a:t>
                      </a:r>
                    </a:p>
                  </a:txBody>
                  <a:tcPr>
                    <a:noFill/>
                  </a:tcPr>
                </a:tc>
                <a:extLst>
                  <a:ext uri="{0D108BD9-81ED-4DB2-BD59-A6C34878D82A}">
                    <a16:rowId xmlns:a16="http://schemas.microsoft.com/office/drawing/2014/main" val="1870031537"/>
                  </a:ext>
                </a:extLst>
              </a:tr>
            </a:tbl>
          </a:graphicData>
        </a:graphic>
      </p:graphicFrame>
      <p:pic>
        <p:nvPicPr>
          <p:cNvPr id="6" name="Picture 5">
            <a:extLst>
              <a:ext uri="{FF2B5EF4-FFF2-40B4-BE49-F238E27FC236}">
                <a16:creationId xmlns:a16="http://schemas.microsoft.com/office/drawing/2014/main" id="{03132A91-1A72-8EDB-578E-D8129F8B2C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4447" y="1364105"/>
            <a:ext cx="5856782" cy="2325416"/>
          </a:xfrm>
          <a:prstGeom prst="rect">
            <a:avLst/>
          </a:prstGeom>
        </p:spPr>
      </p:pic>
      <p:pic>
        <p:nvPicPr>
          <p:cNvPr id="8" name="Picture 7">
            <a:extLst>
              <a:ext uri="{FF2B5EF4-FFF2-40B4-BE49-F238E27FC236}">
                <a16:creationId xmlns:a16="http://schemas.microsoft.com/office/drawing/2014/main" id="{68A83679-8692-A6BB-AF4A-B2E23D21F4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9210" y="1898389"/>
            <a:ext cx="2139736" cy="2325416"/>
          </a:xfrm>
          <a:prstGeom prst="rect">
            <a:avLst/>
          </a:prstGeom>
        </p:spPr>
      </p:pic>
      <p:cxnSp>
        <p:nvCxnSpPr>
          <p:cNvPr id="10" name="Connector: Curved 9">
            <a:extLst>
              <a:ext uri="{FF2B5EF4-FFF2-40B4-BE49-F238E27FC236}">
                <a16:creationId xmlns:a16="http://schemas.microsoft.com/office/drawing/2014/main" id="{69E2D21A-D674-1D79-6DE0-FBC54E3BEEC9}"/>
              </a:ext>
            </a:extLst>
          </p:cNvPr>
          <p:cNvCxnSpPr>
            <a:cxnSpLocks/>
          </p:cNvCxnSpPr>
          <p:nvPr/>
        </p:nvCxnSpPr>
        <p:spPr>
          <a:xfrm flipV="1">
            <a:off x="5718946" y="2383436"/>
            <a:ext cx="4819139" cy="1588957"/>
          </a:xfrm>
          <a:prstGeom prst="curvedConnector3">
            <a:avLst>
              <a:gd name="adj1" fmla="val 92926"/>
            </a:avLst>
          </a:prstGeom>
          <a:ln>
            <a:headEnd type="triangle"/>
            <a:tailEnd type="triangle"/>
          </a:ln>
          <a:effectLst>
            <a:glow rad="63500">
              <a:schemeClr val="accent1">
                <a:satMod val="175000"/>
                <a:alpha val="40000"/>
              </a:schemeClr>
            </a:glow>
          </a:effectLst>
        </p:spPr>
        <p:style>
          <a:lnRef idx="3">
            <a:schemeClr val="accent1"/>
          </a:lnRef>
          <a:fillRef idx="0">
            <a:schemeClr val="accent1"/>
          </a:fillRef>
          <a:effectRef idx="2">
            <a:schemeClr val="accent1"/>
          </a:effectRef>
          <a:fontRef idx="minor">
            <a:schemeClr val="tx1"/>
          </a:fontRef>
        </p:style>
      </p:cxnSp>
      <p:graphicFrame>
        <p:nvGraphicFramePr>
          <p:cNvPr id="14" name="Table 13">
            <a:extLst>
              <a:ext uri="{FF2B5EF4-FFF2-40B4-BE49-F238E27FC236}">
                <a16:creationId xmlns:a16="http://schemas.microsoft.com/office/drawing/2014/main" id="{F4A16773-671C-66F3-6474-B0532578C943}"/>
              </a:ext>
            </a:extLst>
          </p:cNvPr>
          <p:cNvGraphicFramePr>
            <a:graphicFrameLocks noGrp="1"/>
          </p:cNvGraphicFramePr>
          <p:nvPr>
            <p:extLst>
              <p:ext uri="{D42A27DB-BD31-4B8C-83A1-F6EECF244321}">
                <p14:modId xmlns:p14="http://schemas.microsoft.com/office/powerpoint/2010/main" val="1188662323"/>
              </p:ext>
            </p:extLst>
          </p:nvPr>
        </p:nvGraphicFramePr>
        <p:xfrm>
          <a:off x="418471" y="1952091"/>
          <a:ext cx="2962937" cy="1005840"/>
        </p:xfrm>
        <a:graphic>
          <a:graphicData uri="http://schemas.openxmlformats.org/drawingml/2006/table">
            <a:tbl>
              <a:tblPr firstRow="1" bandRow="1">
                <a:effectLst/>
                <a:tableStyleId>{5C22544A-7EE6-4342-B048-85BDC9FD1C3A}</a:tableStyleId>
              </a:tblPr>
              <a:tblGrid>
                <a:gridCol w="2962937">
                  <a:extLst>
                    <a:ext uri="{9D8B030D-6E8A-4147-A177-3AD203B41FA5}">
                      <a16:colId xmlns:a16="http://schemas.microsoft.com/office/drawing/2014/main" val="948855773"/>
                    </a:ext>
                  </a:extLst>
                </a:gridCol>
              </a:tblGrid>
              <a:tr h="534284">
                <a:tc>
                  <a:txBody>
                    <a:bodyPr/>
                    <a:lstStyle/>
                    <a:p>
                      <a:pPr algn="l"/>
                      <a:r>
                        <a:rPr lang="en-US" sz="2000" b="1" i="0" dirty="0">
                          <a:solidFill>
                            <a:srgbClr val="252423"/>
                          </a:solidFill>
                          <a:effectLst/>
                        </a:rPr>
                        <a:t>Q2.What is the most common payment method ?</a:t>
                      </a:r>
                    </a:p>
                  </a:txBody>
                  <a:tcPr>
                    <a:noFill/>
                  </a:tcPr>
                </a:tc>
                <a:extLst>
                  <a:ext uri="{0D108BD9-81ED-4DB2-BD59-A6C34878D82A}">
                    <a16:rowId xmlns:a16="http://schemas.microsoft.com/office/drawing/2014/main" val="1870031537"/>
                  </a:ext>
                </a:extLst>
              </a:tr>
            </a:tbl>
          </a:graphicData>
        </a:graphic>
      </p:graphicFrame>
      <p:pic>
        <p:nvPicPr>
          <p:cNvPr id="16" name="Picture 15">
            <a:extLst>
              <a:ext uri="{FF2B5EF4-FFF2-40B4-BE49-F238E27FC236}">
                <a16:creationId xmlns:a16="http://schemas.microsoft.com/office/drawing/2014/main" id="{5C853882-4A5A-8B78-2D11-634B22A377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42091" y="3957402"/>
            <a:ext cx="4389138" cy="1841956"/>
          </a:xfrm>
          <a:prstGeom prst="rect">
            <a:avLst/>
          </a:prstGeom>
        </p:spPr>
      </p:pic>
      <p:pic>
        <p:nvPicPr>
          <p:cNvPr id="18" name="Picture 17">
            <a:extLst>
              <a:ext uri="{FF2B5EF4-FFF2-40B4-BE49-F238E27FC236}">
                <a16:creationId xmlns:a16="http://schemas.microsoft.com/office/drawing/2014/main" id="{C8CA2DFD-1DD7-3E0A-FA81-8095129C59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62271" y="2680779"/>
            <a:ext cx="1847589" cy="2017483"/>
          </a:xfrm>
          <a:prstGeom prst="rect">
            <a:avLst/>
          </a:prstGeom>
        </p:spPr>
      </p:pic>
      <p:cxnSp>
        <p:nvCxnSpPr>
          <p:cNvPr id="20" name="Connector: Curved 19">
            <a:extLst>
              <a:ext uri="{FF2B5EF4-FFF2-40B4-BE49-F238E27FC236}">
                <a16:creationId xmlns:a16="http://schemas.microsoft.com/office/drawing/2014/main" id="{73614634-FACD-F304-744D-8B1CF6D84C71}"/>
              </a:ext>
            </a:extLst>
          </p:cNvPr>
          <p:cNvCxnSpPr>
            <a:stCxn id="18" idx="3"/>
          </p:cNvCxnSpPr>
          <p:nvPr/>
        </p:nvCxnSpPr>
        <p:spPr>
          <a:xfrm>
            <a:off x="3209860" y="3689521"/>
            <a:ext cx="7822901" cy="1188859"/>
          </a:xfrm>
          <a:prstGeom prst="curvedConnector3">
            <a:avLst>
              <a:gd name="adj1" fmla="val 34670"/>
            </a:avLst>
          </a:prstGeom>
          <a:ln>
            <a:headEnd type="triangle"/>
            <a:tailEnd type="triangle"/>
          </a:ln>
          <a:effectLst>
            <a:glow rad="63500">
              <a:schemeClr val="accent2">
                <a:satMod val="175000"/>
                <a:alpha val="40000"/>
              </a:schemeClr>
            </a:glow>
          </a:effectLst>
        </p:spPr>
        <p:style>
          <a:lnRef idx="3">
            <a:schemeClr val="accent2"/>
          </a:lnRef>
          <a:fillRef idx="0">
            <a:schemeClr val="accent2"/>
          </a:fillRef>
          <a:effectRef idx="2">
            <a:schemeClr val="accent2"/>
          </a:effectRef>
          <a:fontRef idx="minor">
            <a:schemeClr val="tx1"/>
          </a:fontRef>
        </p:style>
      </p:cxnSp>
      <p:sp>
        <p:nvSpPr>
          <p:cNvPr id="23" name="TextBox 22">
            <a:extLst>
              <a:ext uri="{FF2B5EF4-FFF2-40B4-BE49-F238E27FC236}">
                <a16:creationId xmlns:a16="http://schemas.microsoft.com/office/drawing/2014/main" id="{88EAF46C-DF5D-C5D6-F13C-1EBD68B994B5}"/>
              </a:ext>
            </a:extLst>
          </p:cNvPr>
          <p:cNvSpPr txBox="1"/>
          <p:nvPr/>
        </p:nvSpPr>
        <p:spPr>
          <a:xfrm>
            <a:off x="360771" y="4561345"/>
            <a:ext cx="5613676" cy="400110"/>
          </a:xfrm>
          <a:prstGeom prst="rect">
            <a:avLst/>
          </a:prstGeom>
          <a:noFill/>
        </p:spPr>
        <p:txBody>
          <a:bodyPr wrap="square">
            <a:spAutoFit/>
          </a:bodyPr>
          <a:lstStyle/>
          <a:p>
            <a:r>
              <a:rPr lang="en-US" sz="2000" b="1" dirty="0">
                <a:solidFill>
                  <a:srgbClr val="252423"/>
                </a:solidFill>
              </a:rPr>
              <a:t>Q3. What is the most selling product line?</a:t>
            </a:r>
          </a:p>
        </p:txBody>
      </p:sp>
      <p:graphicFrame>
        <p:nvGraphicFramePr>
          <p:cNvPr id="24" name="Table 23">
            <a:extLst>
              <a:ext uri="{FF2B5EF4-FFF2-40B4-BE49-F238E27FC236}">
                <a16:creationId xmlns:a16="http://schemas.microsoft.com/office/drawing/2014/main" id="{3D8C3FC1-ED7F-8761-5C31-35B480CC203B}"/>
              </a:ext>
            </a:extLst>
          </p:cNvPr>
          <p:cNvGraphicFramePr>
            <a:graphicFrameLocks noGrp="1"/>
          </p:cNvGraphicFramePr>
          <p:nvPr>
            <p:extLst>
              <p:ext uri="{D42A27DB-BD31-4B8C-83A1-F6EECF244321}">
                <p14:modId xmlns:p14="http://schemas.microsoft.com/office/powerpoint/2010/main" val="3035210411"/>
              </p:ext>
            </p:extLst>
          </p:nvPr>
        </p:nvGraphicFramePr>
        <p:xfrm>
          <a:off x="418471" y="4955395"/>
          <a:ext cx="6432034" cy="1651514"/>
        </p:xfrm>
        <a:graphic>
          <a:graphicData uri="http://schemas.openxmlformats.org/drawingml/2006/table">
            <a:tbl>
              <a:tblPr firstRow="1" bandRow="1">
                <a:tableStyleId>{5C22544A-7EE6-4342-B048-85BDC9FD1C3A}</a:tableStyleId>
              </a:tblPr>
              <a:tblGrid>
                <a:gridCol w="6432034">
                  <a:extLst>
                    <a:ext uri="{9D8B030D-6E8A-4147-A177-3AD203B41FA5}">
                      <a16:colId xmlns:a16="http://schemas.microsoft.com/office/drawing/2014/main" val="1108150519"/>
                    </a:ext>
                  </a:extLst>
                </a:gridCol>
              </a:tblGrid>
              <a:tr h="1651514">
                <a:tc>
                  <a:txBody>
                    <a:bodyPr/>
                    <a:lstStyle/>
                    <a:p>
                      <a:r>
                        <a:rPr lang="en-US" dirty="0">
                          <a:solidFill>
                            <a:schemeClr val="tx1"/>
                          </a:solidFill>
                        </a:rPr>
                        <a:t>Ans :- </a:t>
                      </a:r>
                      <a:r>
                        <a:rPr lang="en-US" b="0" dirty="0">
                          <a:solidFill>
                            <a:schemeClr val="accent1">
                              <a:lumMod val="75000"/>
                            </a:schemeClr>
                          </a:solidFill>
                        </a:rPr>
                        <a:t>So we conclude that the most selling product line is Electronic Accessories. Here we have counted the number of units sold by each Product line irrespective of months and found out the share of Electronic Accessories counts with </a:t>
                      </a:r>
                      <a:r>
                        <a:rPr lang="en-US" b="0" dirty="0">
                          <a:solidFill>
                            <a:schemeClr val="accent1">
                              <a:lumMod val="75000"/>
                            </a:schemeClr>
                          </a:solidFill>
                          <a:highlight>
                            <a:srgbClr val="FFFF00"/>
                          </a:highlight>
                        </a:rPr>
                        <a:t>17.62%</a:t>
                      </a:r>
                      <a:r>
                        <a:rPr lang="en-US" b="0" dirty="0">
                          <a:solidFill>
                            <a:schemeClr val="accent1">
                              <a:lumMod val="75000"/>
                            </a:schemeClr>
                          </a:solidFill>
                        </a:rPr>
                        <a:t> i.e., </a:t>
                      </a:r>
                      <a:r>
                        <a:rPr lang="en-US" b="0" dirty="0">
                          <a:solidFill>
                            <a:schemeClr val="accent1">
                              <a:lumMod val="75000"/>
                            </a:schemeClr>
                          </a:solidFill>
                          <a:highlight>
                            <a:srgbClr val="FFFF00"/>
                          </a:highlight>
                        </a:rPr>
                        <a:t>971 units sold </a:t>
                      </a:r>
                      <a:r>
                        <a:rPr lang="en-US" b="0" dirty="0">
                          <a:solidFill>
                            <a:schemeClr val="accent1">
                              <a:lumMod val="75000"/>
                            </a:schemeClr>
                          </a:solidFill>
                        </a:rPr>
                        <a:t>which is the highest among all the others.</a:t>
                      </a:r>
                    </a:p>
                  </a:txBody>
                  <a:tcPr>
                    <a:noFill/>
                  </a:tcPr>
                </a:tc>
                <a:extLst>
                  <a:ext uri="{0D108BD9-81ED-4DB2-BD59-A6C34878D82A}">
                    <a16:rowId xmlns:a16="http://schemas.microsoft.com/office/drawing/2014/main" val="2053866027"/>
                  </a:ext>
                </a:extLst>
              </a:tr>
            </a:tbl>
          </a:graphicData>
        </a:graphic>
      </p:graphicFrame>
      <p:sp>
        <p:nvSpPr>
          <p:cNvPr id="5" name="Slide Number Placeholder 4">
            <a:extLst>
              <a:ext uri="{FF2B5EF4-FFF2-40B4-BE49-F238E27FC236}">
                <a16:creationId xmlns:a16="http://schemas.microsoft.com/office/drawing/2014/main" id="{5A888600-6A95-6F2B-79E5-759E9397319E}"/>
              </a:ext>
            </a:extLst>
          </p:cNvPr>
          <p:cNvSpPr>
            <a:spLocks noGrp="1"/>
          </p:cNvSpPr>
          <p:nvPr>
            <p:ph type="sldNum" sz="quarter" idx="12"/>
          </p:nvPr>
        </p:nvSpPr>
        <p:spPr/>
        <p:txBody>
          <a:bodyPr/>
          <a:lstStyle/>
          <a:p>
            <a:fld id="{5AECCE9C-A74C-48F0-A7FA-3F28FA7CDF62}" type="slidenum">
              <a:rPr lang="en-US" smtClean="0"/>
              <a:t>6</a:t>
            </a:fld>
            <a:endParaRPr lang="en-US"/>
          </a:p>
        </p:txBody>
      </p:sp>
      <p:sp>
        <p:nvSpPr>
          <p:cNvPr id="7" name="Footer Placeholder 6">
            <a:extLst>
              <a:ext uri="{FF2B5EF4-FFF2-40B4-BE49-F238E27FC236}">
                <a16:creationId xmlns:a16="http://schemas.microsoft.com/office/drawing/2014/main" id="{FC9EA1D4-534D-A240-AD2E-B0E3B05893C8}"/>
              </a:ext>
            </a:extLst>
          </p:cNvPr>
          <p:cNvSpPr>
            <a:spLocks noGrp="1"/>
          </p:cNvSpPr>
          <p:nvPr>
            <p:ph type="ftr" sz="quarter" idx="11"/>
          </p:nvPr>
        </p:nvSpPr>
        <p:spPr/>
        <p:txBody>
          <a:bodyPr/>
          <a:lstStyle/>
          <a:p>
            <a:r>
              <a:rPr lang="en-US"/>
              <a:t>Pg.No.</a:t>
            </a:r>
            <a:endParaRPr lang="en-US" dirty="0"/>
          </a:p>
        </p:txBody>
      </p:sp>
    </p:spTree>
    <p:extLst>
      <p:ext uri="{BB962C8B-B14F-4D97-AF65-F5344CB8AC3E}">
        <p14:creationId xmlns:p14="http://schemas.microsoft.com/office/powerpoint/2010/main" val="1011548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additive="base">
                                        <p:cTn id="28" dur="500" fill="hold"/>
                                        <p:tgtEl>
                                          <p:spTgt spid="16"/>
                                        </p:tgtEl>
                                        <p:attrNameLst>
                                          <p:attrName>ppt_x</p:attrName>
                                        </p:attrNameLst>
                                      </p:cBhvr>
                                      <p:tavLst>
                                        <p:tav tm="0">
                                          <p:val>
                                            <p:strVal val="#ppt_x"/>
                                          </p:val>
                                        </p:tav>
                                        <p:tav tm="100000">
                                          <p:val>
                                            <p:strVal val="#ppt_x"/>
                                          </p:val>
                                        </p:tav>
                                      </p:tavLst>
                                    </p:anim>
                                    <p:anim calcmode="lin" valueType="num">
                                      <p:cBhvr additive="base">
                                        <p:cTn id="29"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8"/>
                                        </p:tgtEl>
                                        <p:attrNameLst>
                                          <p:attrName>style.visibility</p:attrName>
                                        </p:attrNameLst>
                                      </p:cBhvr>
                                      <p:to>
                                        <p:strVal val="visible"/>
                                      </p:to>
                                    </p:set>
                                    <p:anim calcmode="lin" valueType="num">
                                      <p:cBhvr additive="base">
                                        <p:cTn id="34" dur="500" fill="hold"/>
                                        <p:tgtEl>
                                          <p:spTgt spid="18"/>
                                        </p:tgtEl>
                                        <p:attrNameLst>
                                          <p:attrName>ppt_x</p:attrName>
                                        </p:attrNameLst>
                                      </p:cBhvr>
                                      <p:tavLst>
                                        <p:tav tm="0">
                                          <p:val>
                                            <p:strVal val="#ppt_x"/>
                                          </p:val>
                                        </p:tav>
                                        <p:tav tm="100000">
                                          <p:val>
                                            <p:strVal val="#ppt_x"/>
                                          </p:val>
                                        </p:tav>
                                      </p:tavLst>
                                    </p:anim>
                                    <p:anim calcmode="lin" valueType="num">
                                      <p:cBhvr additive="base">
                                        <p:cTn id="35"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wipe(down)">
                                      <p:cBhvr>
                                        <p:cTn id="40" dur="500"/>
                                        <p:tgtEl>
                                          <p:spTgt spid="20"/>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8884969-030F-682B-5467-52812B859988}"/>
              </a:ext>
            </a:extLst>
          </p:cNvPr>
          <p:cNvGraphicFramePr>
            <a:graphicFrameLocks noGrp="1"/>
          </p:cNvGraphicFramePr>
          <p:nvPr>
            <p:extLst>
              <p:ext uri="{D42A27DB-BD31-4B8C-83A1-F6EECF244321}">
                <p14:modId xmlns:p14="http://schemas.microsoft.com/office/powerpoint/2010/main" val="153906812"/>
              </p:ext>
            </p:extLst>
          </p:nvPr>
        </p:nvGraphicFramePr>
        <p:xfrm>
          <a:off x="314793" y="239980"/>
          <a:ext cx="8124669" cy="670560"/>
        </p:xfrm>
        <a:graphic>
          <a:graphicData uri="http://schemas.openxmlformats.org/drawingml/2006/table">
            <a:tbl>
              <a:tblPr firstRow="1" bandRow="1">
                <a:tableStyleId>{5C22544A-7EE6-4342-B048-85BDC9FD1C3A}</a:tableStyleId>
              </a:tblPr>
              <a:tblGrid>
                <a:gridCol w="8124669">
                  <a:extLst>
                    <a:ext uri="{9D8B030D-6E8A-4147-A177-3AD203B41FA5}">
                      <a16:colId xmlns:a16="http://schemas.microsoft.com/office/drawing/2014/main" val="1491355397"/>
                    </a:ext>
                  </a:extLst>
                </a:gridCol>
              </a:tblGrid>
              <a:tr h="344635">
                <a:tc>
                  <a:txBody>
                    <a:bodyPr/>
                    <a:lstStyle/>
                    <a:p>
                      <a:r>
                        <a:rPr lang="en-US" sz="2000" b="1" i="0" kern="1200" dirty="0">
                          <a:solidFill>
                            <a:schemeClr val="tx1"/>
                          </a:solidFill>
                          <a:effectLst/>
                          <a:latin typeface="+mn-lt"/>
                          <a:ea typeface="+mn-ea"/>
                          <a:cs typeface="+mn-cs"/>
                        </a:rPr>
                        <a:t>Q4.What is the total revenue by month?</a:t>
                      </a:r>
                    </a:p>
                    <a:p>
                      <a:endParaRPr lang="en-US" dirty="0">
                        <a:solidFill>
                          <a:schemeClr val="tx1"/>
                        </a:solidFill>
                      </a:endParaRPr>
                    </a:p>
                  </a:txBody>
                  <a:tcPr>
                    <a:noFill/>
                  </a:tcPr>
                </a:tc>
                <a:extLst>
                  <a:ext uri="{0D108BD9-81ED-4DB2-BD59-A6C34878D82A}">
                    <a16:rowId xmlns:a16="http://schemas.microsoft.com/office/drawing/2014/main" val="2771340501"/>
                  </a:ext>
                </a:extLst>
              </a:tr>
            </a:tbl>
          </a:graphicData>
        </a:graphic>
      </p:graphicFrame>
      <p:pic>
        <p:nvPicPr>
          <p:cNvPr id="7" name="Picture 6">
            <a:extLst>
              <a:ext uri="{FF2B5EF4-FFF2-40B4-BE49-F238E27FC236}">
                <a16:creationId xmlns:a16="http://schemas.microsoft.com/office/drawing/2014/main" id="{3CB41DCB-152A-A161-4ED1-ECFD4D3CC5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9561" y="127135"/>
            <a:ext cx="3391669" cy="3770308"/>
          </a:xfrm>
          <a:prstGeom prst="rect">
            <a:avLst/>
          </a:prstGeom>
        </p:spPr>
      </p:pic>
      <p:pic>
        <p:nvPicPr>
          <p:cNvPr id="9" name="Picture 8">
            <a:extLst>
              <a:ext uri="{FF2B5EF4-FFF2-40B4-BE49-F238E27FC236}">
                <a16:creationId xmlns:a16="http://schemas.microsoft.com/office/drawing/2014/main" id="{8E611E00-6E82-3F18-98FE-E470EC54D9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06" y="681288"/>
            <a:ext cx="5881879" cy="2567346"/>
          </a:xfrm>
          <a:prstGeom prst="rect">
            <a:avLst/>
          </a:prstGeom>
        </p:spPr>
      </p:pic>
      <p:pic>
        <p:nvPicPr>
          <p:cNvPr id="11" name="Picture 10">
            <a:extLst>
              <a:ext uri="{FF2B5EF4-FFF2-40B4-BE49-F238E27FC236}">
                <a16:creationId xmlns:a16="http://schemas.microsoft.com/office/drawing/2014/main" id="{8E206BC0-7077-DF14-745E-DA5529AF63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8682" y="430264"/>
            <a:ext cx="1321272" cy="2914471"/>
          </a:xfrm>
          <a:prstGeom prst="rect">
            <a:avLst/>
          </a:prstGeom>
        </p:spPr>
      </p:pic>
      <p:sp>
        <p:nvSpPr>
          <p:cNvPr id="12" name="Rectangle 11">
            <a:extLst>
              <a:ext uri="{FF2B5EF4-FFF2-40B4-BE49-F238E27FC236}">
                <a16:creationId xmlns:a16="http://schemas.microsoft.com/office/drawing/2014/main" id="{709E83FC-7E11-6B35-85AA-FD33F3B02CE1}"/>
              </a:ext>
            </a:extLst>
          </p:cNvPr>
          <p:cNvSpPr/>
          <p:nvPr/>
        </p:nvSpPr>
        <p:spPr>
          <a:xfrm>
            <a:off x="5096656" y="1813810"/>
            <a:ext cx="999344" cy="434715"/>
          </a:xfrm>
          <a:prstGeom prst="rect">
            <a:avLst/>
          </a:prstGeom>
          <a:noFill/>
          <a:ln w="66675">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sp>
        <p:nvSpPr>
          <p:cNvPr id="13" name="Rectangle 12">
            <a:extLst>
              <a:ext uri="{FF2B5EF4-FFF2-40B4-BE49-F238E27FC236}">
                <a16:creationId xmlns:a16="http://schemas.microsoft.com/office/drawing/2014/main" id="{C601151E-3661-1E04-F199-37ADAAC3F128}"/>
              </a:ext>
            </a:extLst>
          </p:cNvPr>
          <p:cNvSpPr/>
          <p:nvPr/>
        </p:nvSpPr>
        <p:spPr>
          <a:xfrm>
            <a:off x="1978702" y="1012255"/>
            <a:ext cx="704538" cy="2416745"/>
          </a:xfrm>
          <a:prstGeom prst="rect">
            <a:avLst/>
          </a:prstGeom>
          <a:noFill/>
          <a:ln w="66675">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cxnSp>
        <p:nvCxnSpPr>
          <p:cNvPr id="15" name="Connector: Curved 14">
            <a:extLst>
              <a:ext uri="{FF2B5EF4-FFF2-40B4-BE49-F238E27FC236}">
                <a16:creationId xmlns:a16="http://schemas.microsoft.com/office/drawing/2014/main" id="{90EBE702-06CA-6841-C3F8-9BE7FBEB3C01}"/>
              </a:ext>
            </a:extLst>
          </p:cNvPr>
          <p:cNvCxnSpPr>
            <a:cxnSpLocks/>
          </p:cNvCxnSpPr>
          <p:nvPr/>
        </p:nvCxnSpPr>
        <p:spPr>
          <a:xfrm rot="10800000" flipV="1">
            <a:off x="3792511" y="1012252"/>
            <a:ext cx="6400800" cy="2567345"/>
          </a:xfrm>
          <a:prstGeom prst="curvedConnector3">
            <a:avLst>
              <a:gd name="adj1" fmla="val 50000"/>
            </a:avLst>
          </a:prstGeom>
          <a:ln>
            <a:solidFill>
              <a:schemeClr val="accent6"/>
            </a:solidFill>
            <a:headEnd type="triangle"/>
            <a:tailEnd type="triangle" w="med" len="lg"/>
          </a:ln>
          <a:effectLst>
            <a:glow rad="228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7C5C0933-9576-E132-2433-54612E286188}"/>
              </a:ext>
            </a:extLst>
          </p:cNvPr>
          <p:cNvCxnSpPr>
            <a:cxnSpLocks/>
            <a:stCxn id="13" idx="2"/>
          </p:cNvCxnSpPr>
          <p:nvPr/>
        </p:nvCxnSpPr>
        <p:spPr>
          <a:xfrm rot="16200000" flipH="1">
            <a:off x="4319041" y="1440929"/>
            <a:ext cx="873180" cy="4849321"/>
          </a:xfrm>
          <a:prstGeom prst="bentConnector2">
            <a:avLst/>
          </a:prstGeom>
          <a:ln>
            <a:tailEnd type="triangle"/>
          </a:ln>
          <a:effectLst>
            <a:glow rad="228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CB8AF5F8-3230-37AC-2E77-EDA4A05C693F}"/>
              </a:ext>
            </a:extLst>
          </p:cNvPr>
          <p:cNvCxnSpPr/>
          <p:nvPr/>
        </p:nvCxnSpPr>
        <p:spPr>
          <a:xfrm flipV="1">
            <a:off x="7180290" y="3476926"/>
            <a:ext cx="0" cy="752925"/>
          </a:xfrm>
          <a:prstGeom prst="straightConnector1">
            <a:avLst/>
          </a:prstGeom>
          <a:ln>
            <a:tailEnd type="triangle"/>
          </a:ln>
          <a:effectLst>
            <a:glow rad="228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EDF26C1C-7563-BEB0-3685-20C614AA3BBF}"/>
              </a:ext>
            </a:extLst>
          </p:cNvPr>
          <p:cNvCxnSpPr>
            <a:cxnSpLocks/>
          </p:cNvCxnSpPr>
          <p:nvPr/>
        </p:nvCxnSpPr>
        <p:spPr>
          <a:xfrm rot="16200000" flipH="1">
            <a:off x="4841879" y="3023659"/>
            <a:ext cx="1866160" cy="642081"/>
          </a:xfrm>
          <a:prstGeom prst="bentConnector3">
            <a:avLst>
              <a:gd name="adj1" fmla="val 50000"/>
            </a:avLst>
          </a:prstGeom>
          <a:ln>
            <a:tailEnd type="triangle"/>
          </a:ln>
          <a:effectLst>
            <a:glow rad="228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graphicFrame>
        <p:nvGraphicFramePr>
          <p:cNvPr id="34" name="Table 33">
            <a:extLst>
              <a:ext uri="{FF2B5EF4-FFF2-40B4-BE49-F238E27FC236}">
                <a16:creationId xmlns:a16="http://schemas.microsoft.com/office/drawing/2014/main" id="{0E01596C-FA90-F463-AEF6-8622ABC87CB4}"/>
              </a:ext>
            </a:extLst>
          </p:cNvPr>
          <p:cNvGraphicFramePr>
            <a:graphicFrameLocks noGrp="1"/>
          </p:cNvGraphicFramePr>
          <p:nvPr>
            <p:extLst>
              <p:ext uri="{D42A27DB-BD31-4B8C-83A1-F6EECF244321}">
                <p14:modId xmlns:p14="http://schemas.microsoft.com/office/powerpoint/2010/main" val="2140663596"/>
              </p:ext>
            </p:extLst>
          </p:nvPr>
        </p:nvGraphicFramePr>
        <p:xfrm>
          <a:off x="201998" y="4415095"/>
          <a:ext cx="11788004" cy="2286000"/>
        </p:xfrm>
        <a:graphic>
          <a:graphicData uri="http://schemas.openxmlformats.org/drawingml/2006/table">
            <a:tbl>
              <a:tblPr firstRow="1" bandRow="1">
                <a:tableStyleId>{5C22544A-7EE6-4342-B048-85BDC9FD1C3A}</a:tableStyleId>
              </a:tblPr>
              <a:tblGrid>
                <a:gridCol w="11788004">
                  <a:extLst>
                    <a:ext uri="{9D8B030D-6E8A-4147-A177-3AD203B41FA5}">
                      <a16:colId xmlns:a16="http://schemas.microsoft.com/office/drawing/2014/main" val="3937588498"/>
                    </a:ext>
                  </a:extLst>
                </a:gridCol>
              </a:tblGrid>
              <a:tr h="1989184">
                <a:tc>
                  <a:txBody>
                    <a:bodyPr/>
                    <a:lstStyle/>
                    <a:p>
                      <a:pPr marL="285750" indent="-285750">
                        <a:buFont typeface="Arial" panose="020B0604020202020204" pitchFamily="34" charset="0"/>
                        <a:buChar char="•"/>
                      </a:pPr>
                      <a:r>
                        <a:rPr lang="en-US" b="0" dirty="0">
                          <a:solidFill>
                            <a:schemeClr val="accent1">
                              <a:lumMod val="75000"/>
                            </a:schemeClr>
                          </a:solidFill>
                        </a:rPr>
                        <a:t>To showcase the Revenue by Month we have visualized the revenue vs month names with Bar Chart which results with January month ranking at the top of other months. We have used Month filter to filter out revenue for each month .</a:t>
                      </a:r>
                    </a:p>
                    <a:p>
                      <a:pPr marL="285750" indent="-285750">
                        <a:buFont typeface="Arial" panose="020B0604020202020204" pitchFamily="34" charset="0"/>
                        <a:buChar char="•"/>
                      </a:pPr>
                      <a:r>
                        <a:rPr lang="en-US" b="0" dirty="0">
                          <a:solidFill>
                            <a:schemeClr val="accent1">
                              <a:lumMod val="75000"/>
                            </a:schemeClr>
                          </a:solidFill>
                        </a:rPr>
                        <a:t>To get more detailed view we visualized the total revenue generated in the month of January through Detailed Snapshot for Qty, Rev and Rankings by Product line table which showcase the breakdown of revenue of the given month among the related Product Lines.</a:t>
                      </a:r>
                    </a:p>
                    <a:p>
                      <a:pPr marL="285750" indent="-285750">
                        <a:buFont typeface="Arial" panose="020B0604020202020204" pitchFamily="34" charset="0"/>
                        <a:buChar char="•"/>
                      </a:pPr>
                      <a:r>
                        <a:rPr lang="en-US" b="0" dirty="0">
                          <a:solidFill>
                            <a:schemeClr val="accent1">
                              <a:lumMod val="75000"/>
                            </a:schemeClr>
                          </a:solidFill>
                        </a:rPr>
                        <a:t>Outcomes are January month ranks at the first position with 116K total revenue generated , followed by the other two months with March (109k revenue ) and Feb (97k revenue ) respectively.</a:t>
                      </a:r>
                    </a:p>
                    <a:p>
                      <a:pPr marL="285750" indent="-285750">
                        <a:buFont typeface="Arial" panose="020B0604020202020204" pitchFamily="34" charset="0"/>
                        <a:buChar char="•"/>
                      </a:pPr>
                      <a:r>
                        <a:rPr lang="en-US" b="0" dirty="0">
                          <a:solidFill>
                            <a:schemeClr val="accent1">
                              <a:lumMod val="75000"/>
                            </a:schemeClr>
                          </a:solidFill>
                        </a:rPr>
                        <a:t>With this January has the highest share of 36.66% of the total revenue generated in all the three months. </a:t>
                      </a:r>
                    </a:p>
                  </a:txBody>
                  <a:tcPr>
                    <a:noFill/>
                  </a:tcPr>
                </a:tc>
                <a:extLst>
                  <a:ext uri="{0D108BD9-81ED-4DB2-BD59-A6C34878D82A}">
                    <a16:rowId xmlns:a16="http://schemas.microsoft.com/office/drawing/2014/main" val="1076549727"/>
                  </a:ext>
                </a:extLst>
              </a:tr>
            </a:tbl>
          </a:graphicData>
        </a:graphic>
      </p:graphicFrame>
      <p:sp>
        <p:nvSpPr>
          <p:cNvPr id="4" name="Slide Number Placeholder 3">
            <a:extLst>
              <a:ext uri="{FF2B5EF4-FFF2-40B4-BE49-F238E27FC236}">
                <a16:creationId xmlns:a16="http://schemas.microsoft.com/office/drawing/2014/main" id="{EBE3F5CA-8A83-66AB-885E-75165F02EDE4}"/>
              </a:ext>
            </a:extLst>
          </p:cNvPr>
          <p:cNvSpPr>
            <a:spLocks noGrp="1"/>
          </p:cNvSpPr>
          <p:nvPr>
            <p:ph type="sldNum" sz="quarter" idx="12"/>
          </p:nvPr>
        </p:nvSpPr>
        <p:spPr/>
        <p:txBody>
          <a:bodyPr/>
          <a:lstStyle/>
          <a:p>
            <a:fld id="{5AECCE9C-A74C-48F0-A7FA-3F28FA7CDF62}" type="slidenum">
              <a:rPr lang="en-US" smtClean="0"/>
              <a:t>7</a:t>
            </a:fld>
            <a:endParaRPr lang="en-US"/>
          </a:p>
        </p:txBody>
      </p:sp>
      <p:sp>
        <p:nvSpPr>
          <p:cNvPr id="5" name="Footer Placeholder 4">
            <a:extLst>
              <a:ext uri="{FF2B5EF4-FFF2-40B4-BE49-F238E27FC236}">
                <a16:creationId xmlns:a16="http://schemas.microsoft.com/office/drawing/2014/main" id="{62DB6164-7394-7ED6-EA7E-BA29A2B353CF}"/>
              </a:ext>
            </a:extLst>
          </p:cNvPr>
          <p:cNvSpPr>
            <a:spLocks noGrp="1"/>
          </p:cNvSpPr>
          <p:nvPr>
            <p:ph type="ftr" sz="quarter" idx="11"/>
          </p:nvPr>
        </p:nvSpPr>
        <p:spPr/>
        <p:txBody>
          <a:bodyPr/>
          <a:lstStyle/>
          <a:p>
            <a:r>
              <a:rPr lang="en-US"/>
              <a:t>Pg.No.</a:t>
            </a:r>
            <a:endParaRPr lang="en-US" dirty="0"/>
          </a:p>
        </p:txBody>
      </p:sp>
    </p:spTree>
    <p:extLst>
      <p:ext uri="{BB962C8B-B14F-4D97-AF65-F5344CB8AC3E}">
        <p14:creationId xmlns:p14="http://schemas.microsoft.com/office/powerpoint/2010/main" val="4278386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down)">
                                      <p:cBhvr>
                                        <p:cTn id="19" dur="5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additive="base">
                                        <p:cTn id="32" dur="500" fill="hold"/>
                                        <p:tgtEl>
                                          <p:spTgt spid="11"/>
                                        </p:tgtEl>
                                        <p:attrNameLst>
                                          <p:attrName>ppt_x</p:attrName>
                                        </p:attrNameLst>
                                      </p:cBhvr>
                                      <p:tavLst>
                                        <p:tav tm="0">
                                          <p:val>
                                            <p:strVal val="#ppt_x"/>
                                          </p:val>
                                        </p:tav>
                                        <p:tav tm="100000">
                                          <p:val>
                                            <p:strVal val="#ppt_x"/>
                                          </p:val>
                                        </p:tav>
                                      </p:tavLst>
                                    </p:anim>
                                    <p:anim calcmode="lin" valueType="num">
                                      <p:cBhvr additive="base">
                                        <p:cTn id="3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wipe(down)">
                                      <p:cBhvr>
                                        <p:cTn id="38" dur="500"/>
                                        <p:tgtEl>
                                          <p:spTgt spid="28"/>
                                        </p:tgtEl>
                                      </p:cBhvr>
                                    </p:animEffect>
                                  </p:childTnLst>
                                </p:cTn>
                              </p:par>
                              <p:par>
                                <p:cTn id="39" presetID="22" presetClass="entr" presetSubtype="4"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wipe(down)">
                                      <p:cBhvr>
                                        <p:cTn id="41" dur="500"/>
                                        <p:tgtEl>
                                          <p:spTgt spid="31"/>
                                        </p:tgtEl>
                                      </p:cBhvr>
                                    </p:animEffect>
                                  </p:childTnLst>
                                </p:cTn>
                              </p:par>
                              <p:par>
                                <p:cTn id="42" presetID="22" presetClass="entr" presetSubtype="4" fill="hold" nodeType="with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wipe(down)">
                                      <p:cBhvr>
                                        <p:cTn id="44" dur="500"/>
                                        <p:tgtEl>
                                          <p:spTgt spid="32"/>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4"/>
                                        </p:tgtEl>
                                        <p:attrNameLst>
                                          <p:attrName>style.visibility</p:attrName>
                                        </p:attrNameLst>
                                      </p:cBhvr>
                                      <p:to>
                                        <p:strVal val="visible"/>
                                      </p:to>
                                    </p:set>
                                    <p:anim calcmode="lin" valueType="num">
                                      <p:cBhvr additive="base">
                                        <p:cTn id="49" dur="500" fill="hold"/>
                                        <p:tgtEl>
                                          <p:spTgt spid="34"/>
                                        </p:tgtEl>
                                        <p:attrNameLst>
                                          <p:attrName>ppt_x</p:attrName>
                                        </p:attrNameLst>
                                      </p:cBhvr>
                                      <p:tavLst>
                                        <p:tav tm="0">
                                          <p:val>
                                            <p:strVal val="#ppt_x"/>
                                          </p:val>
                                        </p:tav>
                                        <p:tav tm="100000">
                                          <p:val>
                                            <p:strVal val="#ppt_x"/>
                                          </p:val>
                                        </p:tav>
                                      </p:tavLst>
                                    </p:anim>
                                    <p:anim calcmode="lin" valueType="num">
                                      <p:cBhvr additive="base">
                                        <p:cTn id="50"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739E4A4-7499-BD58-6ED8-C9CB0E469818}"/>
              </a:ext>
            </a:extLst>
          </p:cNvPr>
          <p:cNvGraphicFramePr>
            <a:graphicFrameLocks noGrp="1"/>
          </p:cNvGraphicFramePr>
          <p:nvPr>
            <p:extLst>
              <p:ext uri="{D42A27DB-BD31-4B8C-83A1-F6EECF244321}">
                <p14:modId xmlns:p14="http://schemas.microsoft.com/office/powerpoint/2010/main" val="1581817200"/>
              </p:ext>
            </p:extLst>
          </p:nvPr>
        </p:nvGraphicFramePr>
        <p:xfrm>
          <a:off x="278150" y="2892407"/>
          <a:ext cx="3754204" cy="1920240"/>
        </p:xfrm>
        <a:graphic>
          <a:graphicData uri="http://schemas.openxmlformats.org/drawingml/2006/table">
            <a:tbl>
              <a:tblPr firstRow="1" bandRow="1">
                <a:tableStyleId>{5C22544A-7EE6-4342-B048-85BDC9FD1C3A}</a:tableStyleId>
              </a:tblPr>
              <a:tblGrid>
                <a:gridCol w="3754204">
                  <a:extLst>
                    <a:ext uri="{9D8B030D-6E8A-4147-A177-3AD203B41FA5}">
                      <a16:colId xmlns:a16="http://schemas.microsoft.com/office/drawing/2014/main" val="1066217818"/>
                    </a:ext>
                  </a:extLst>
                </a:gridCol>
              </a:tblGrid>
              <a:tr h="0">
                <a:tc>
                  <a:txBody>
                    <a:bodyPr/>
                    <a:lstStyle/>
                    <a:p>
                      <a:r>
                        <a:rPr lang="en-US" sz="2000" b="1" i="0" kern="1200" dirty="0">
                          <a:solidFill>
                            <a:schemeClr val="tx1"/>
                          </a:solidFill>
                          <a:effectLst/>
                          <a:latin typeface="+mn-lt"/>
                          <a:ea typeface="+mn-ea"/>
                          <a:cs typeface="+mn-cs"/>
                        </a:rPr>
                        <a:t>Q6.What product line has the largest revenue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i="0" kern="1200" dirty="0">
                          <a:solidFill>
                            <a:schemeClr val="tx1"/>
                          </a:solidFill>
                          <a:effectLst/>
                          <a:latin typeface="+mn-lt"/>
                          <a:ea typeface="+mn-ea"/>
                          <a:cs typeface="+mn-cs"/>
                        </a:rPr>
                        <a:t>Q8. What product line had the largest vat?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i="0" kern="1200" dirty="0">
                          <a:solidFill>
                            <a:schemeClr val="tx1"/>
                          </a:solidFill>
                          <a:effectLst/>
                          <a:latin typeface="+mn-lt"/>
                          <a:ea typeface="+mn-ea"/>
                          <a:cs typeface="+mn-cs"/>
                        </a:rPr>
                        <a:t>Q12. What is the average rating of each product line ?</a:t>
                      </a:r>
                    </a:p>
                  </a:txBody>
                  <a:tcPr>
                    <a:noFill/>
                  </a:tcPr>
                </a:tc>
                <a:extLst>
                  <a:ext uri="{0D108BD9-81ED-4DB2-BD59-A6C34878D82A}">
                    <a16:rowId xmlns:a16="http://schemas.microsoft.com/office/drawing/2014/main" val="228145506"/>
                  </a:ext>
                </a:extLst>
              </a:tr>
            </a:tbl>
          </a:graphicData>
        </a:graphic>
      </p:graphicFrame>
      <p:pic>
        <p:nvPicPr>
          <p:cNvPr id="4" name="Picture 3">
            <a:extLst>
              <a:ext uri="{FF2B5EF4-FFF2-40B4-BE49-F238E27FC236}">
                <a16:creationId xmlns:a16="http://schemas.microsoft.com/office/drawing/2014/main" id="{473865EF-2D9F-14F5-3EF6-44373E8D4A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6007"/>
            <a:ext cx="11932170" cy="2447173"/>
          </a:xfrm>
          <a:prstGeom prst="rect">
            <a:avLst/>
          </a:prstGeom>
        </p:spPr>
      </p:pic>
      <p:sp>
        <p:nvSpPr>
          <p:cNvPr id="6" name="TextBox 5">
            <a:extLst>
              <a:ext uri="{FF2B5EF4-FFF2-40B4-BE49-F238E27FC236}">
                <a16:creationId xmlns:a16="http://schemas.microsoft.com/office/drawing/2014/main" id="{544EA70A-6753-CB7D-DA5E-FCE4CD1781DE}"/>
              </a:ext>
            </a:extLst>
          </p:cNvPr>
          <p:cNvSpPr txBox="1"/>
          <p:nvPr/>
        </p:nvSpPr>
        <p:spPr>
          <a:xfrm>
            <a:off x="4440836" y="2892407"/>
            <a:ext cx="7491334" cy="1477328"/>
          </a:xfrm>
          <a:prstGeom prst="rect">
            <a:avLst/>
          </a:prstGeom>
          <a:noFill/>
        </p:spPr>
        <p:txBody>
          <a:bodyPr wrap="square">
            <a:spAutoFit/>
          </a:bodyPr>
          <a:lstStyle/>
          <a:p>
            <a:r>
              <a:rPr lang="en-US" b="1" dirty="0">
                <a:solidFill>
                  <a:srgbClr val="252423"/>
                </a:solidFill>
                <a:latin typeface="Segoe UI" panose="020B0502040204020203" pitchFamily="34" charset="0"/>
              </a:rPr>
              <a:t>Ans 6.</a:t>
            </a:r>
            <a:r>
              <a:rPr lang="en-US" dirty="0">
                <a:solidFill>
                  <a:srgbClr val="252423"/>
                </a:solidFill>
                <a:latin typeface="Segoe UI" panose="020B0502040204020203" pitchFamily="34" charset="0"/>
              </a:rPr>
              <a:t> </a:t>
            </a:r>
            <a:r>
              <a:rPr lang="en-US" dirty="0">
                <a:solidFill>
                  <a:schemeClr val="accent1">
                    <a:lumMod val="75000"/>
                  </a:schemeClr>
                </a:solidFill>
                <a:latin typeface="Segoe UI" panose="020B0502040204020203" pitchFamily="34" charset="0"/>
              </a:rPr>
              <a:t>From the Detailed Snapshot for Qty, Rev, and Ratings by Product line chart we </a:t>
            </a:r>
            <a:r>
              <a:rPr lang="en-US" b="0" i="0" dirty="0">
                <a:solidFill>
                  <a:schemeClr val="accent1">
                    <a:lumMod val="75000"/>
                  </a:schemeClr>
                </a:solidFill>
                <a:effectLst/>
                <a:latin typeface="Segoe UI" panose="020B0502040204020203" pitchFamily="34" charset="0"/>
              </a:rPr>
              <a:t>Q12. What is the average rating of each product line ?</a:t>
            </a:r>
            <a:r>
              <a:rPr lang="en-US" dirty="0">
                <a:solidFill>
                  <a:schemeClr val="accent1">
                    <a:lumMod val="75000"/>
                  </a:schemeClr>
                </a:solidFill>
                <a:latin typeface="Segoe UI" panose="020B0502040204020203" pitchFamily="34" charset="0"/>
              </a:rPr>
              <a:t>conclude that Food and Beverages has the largest revenue generated with 56.144k than other Product lines. The total share of this product line out of all the product lines is 17.38% which is highest of all.</a:t>
            </a:r>
            <a:endParaRPr lang="en-US" dirty="0">
              <a:solidFill>
                <a:schemeClr val="accent1">
                  <a:lumMod val="75000"/>
                </a:schemeClr>
              </a:solidFill>
            </a:endParaRPr>
          </a:p>
        </p:txBody>
      </p:sp>
      <p:sp>
        <p:nvSpPr>
          <p:cNvPr id="8" name="TextBox 7">
            <a:extLst>
              <a:ext uri="{FF2B5EF4-FFF2-40B4-BE49-F238E27FC236}">
                <a16:creationId xmlns:a16="http://schemas.microsoft.com/office/drawing/2014/main" id="{A5C65727-DB99-5C95-D377-2421E0691899}"/>
              </a:ext>
            </a:extLst>
          </p:cNvPr>
          <p:cNvSpPr txBox="1"/>
          <p:nvPr/>
        </p:nvSpPr>
        <p:spPr>
          <a:xfrm>
            <a:off x="4440836" y="4488962"/>
            <a:ext cx="7473014" cy="923330"/>
          </a:xfrm>
          <a:prstGeom prst="rect">
            <a:avLst/>
          </a:prstGeom>
          <a:noFill/>
        </p:spPr>
        <p:txBody>
          <a:bodyPr wrap="square">
            <a:spAutoFit/>
          </a:bodyPr>
          <a:lstStyle/>
          <a:p>
            <a:r>
              <a:rPr lang="en-US" b="1" dirty="0">
                <a:solidFill>
                  <a:srgbClr val="252423"/>
                </a:solidFill>
                <a:latin typeface="Segoe UI" panose="020B0502040204020203" pitchFamily="34" charset="0"/>
              </a:rPr>
              <a:t>Ans 8. </a:t>
            </a:r>
            <a:r>
              <a:rPr lang="en-US" dirty="0">
                <a:solidFill>
                  <a:schemeClr val="accent1">
                    <a:lumMod val="75000"/>
                  </a:schemeClr>
                </a:solidFill>
                <a:latin typeface="Segoe UI" panose="020B0502040204020203" pitchFamily="34" charset="0"/>
              </a:rPr>
              <a:t>Food and Beverages writes off the largest tax /VAT which sums up to 2.673K .</a:t>
            </a:r>
          </a:p>
          <a:p>
            <a:endParaRPr lang="en-US" dirty="0"/>
          </a:p>
        </p:txBody>
      </p:sp>
      <p:sp>
        <p:nvSpPr>
          <p:cNvPr id="10" name="TextBox 9">
            <a:extLst>
              <a:ext uri="{FF2B5EF4-FFF2-40B4-BE49-F238E27FC236}">
                <a16:creationId xmlns:a16="http://schemas.microsoft.com/office/drawing/2014/main" id="{956E2E2F-9A01-AD89-4EC8-C358DAFB953B}"/>
              </a:ext>
            </a:extLst>
          </p:cNvPr>
          <p:cNvSpPr txBox="1"/>
          <p:nvPr/>
        </p:nvSpPr>
        <p:spPr>
          <a:xfrm>
            <a:off x="4440836" y="5293065"/>
            <a:ext cx="7266482" cy="1200329"/>
          </a:xfrm>
          <a:prstGeom prst="rect">
            <a:avLst/>
          </a:prstGeom>
          <a:noFill/>
        </p:spPr>
        <p:txBody>
          <a:bodyPr wrap="square">
            <a:spAutoFit/>
          </a:bodyPr>
          <a:lstStyle/>
          <a:p>
            <a:r>
              <a:rPr lang="en-US" b="1" dirty="0">
                <a:solidFill>
                  <a:srgbClr val="252423"/>
                </a:solidFill>
                <a:latin typeface="Segoe UI" panose="020B0502040204020203" pitchFamily="34" charset="0"/>
              </a:rPr>
              <a:t>Ans12</a:t>
            </a:r>
            <a:r>
              <a:rPr lang="en-US" b="1" i="0" dirty="0">
                <a:solidFill>
                  <a:srgbClr val="252423"/>
                </a:solidFill>
                <a:effectLst/>
                <a:latin typeface="Segoe UI" panose="020B0502040204020203" pitchFamily="34" charset="0"/>
              </a:rPr>
              <a:t>.</a:t>
            </a:r>
            <a:r>
              <a:rPr lang="en-US" b="0" i="0" dirty="0">
                <a:solidFill>
                  <a:srgbClr val="252423"/>
                </a:solidFill>
                <a:effectLst/>
                <a:latin typeface="Segoe UI" panose="020B0502040204020203" pitchFamily="34" charset="0"/>
              </a:rPr>
              <a:t> </a:t>
            </a:r>
            <a:r>
              <a:rPr lang="en-US" dirty="0">
                <a:solidFill>
                  <a:schemeClr val="accent1">
                    <a:lumMod val="75000"/>
                  </a:schemeClr>
                </a:solidFill>
                <a:latin typeface="Segoe UI" panose="020B0502040204020203" pitchFamily="34" charset="0"/>
              </a:rPr>
              <a:t>The Average rating for each product line is as follows :-</a:t>
            </a:r>
          </a:p>
          <a:p>
            <a:r>
              <a:rPr lang="en-US" dirty="0">
                <a:solidFill>
                  <a:schemeClr val="accent1">
                    <a:lumMod val="75000"/>
                  </a:schemeClr>
                </a:solidFill>
                <a:latin typeface="Segoe UI" panose="020B0502040204020203" pitchFamily="34" charset="0"/>
              </a:rPr>
              <a:t>Here the highest average rating is 7.11 for Food and Beverages product line . The Average rating for all the product line is calculated to be 5.51.</a:t>
            </a:r>
            <a:endParaRPr lang="en-US" dirty="0">
              <a:solidFill>
                <a:schemeClr val="accent1">
                  <a:lumMod val="75000"/>
                </a:schemeClr>
              </a:solidFill>
            </a:endParaRPr>
          </a:p>
        </p:txBody>
      </p:sp>
      <p:sp>
        <p:nvSpPr>
          <p:cNvPr id="12" name="TextBox 11">
            <a:extLst>
              <a:ext uri="{FF2B5EF4-FFF2-40B4-BE49-F238E27FC236}">
                <a16:creationId xmlns:a16="http://schemas.microsoft.com/office/drawing/2014/main" id="{6DA31B2E-7916-50CB-B43B-2F4EAE0CF244}"/>
              </a:ext>
            </a:extLst>
          </p:cNvPr>
          <p:cNvSpPr txBox="1"/>
          <p:nvPr/>
        </p:nvSpPr>
        <p:spPr>
          <a:xfrm>
            <a:off x="176966" y="4841327"/>
            <a:ext cx="4140201" cy="1477328"/>
          </a:xfrm>
          <a:prstGeom prst="rect">
            <a:avLst/>
          </a:prstGeom>
          <a:noFill/>
        </p:spPr>
        <p:txBody>
          <a:bodyPr wrap="square">
            <a:spAutoFit/>
          </a:bodyPr>
          <a:lstStyle/>
          <a:p>
            <a:r>
              <a:rPr lang="en-US" b="0" i="1" dirty="0">
                <a:solidFill>
                  <a:srgbClr val="FF0000"/>
                </a:solidFill>
                <a:effectLst/>
                <a:latin typeface="Segoe UI" panose="020B0502040204020203" pitchFamily="34" charset="0"/>
              </a:rPr>
              <a:t>Note</a:t>
            </a:r>
            <a:r>
              <a:rPr lang="en-US" b="0" i="1" dirty="0">
                <a:solidFill>
                  <a:srgbClr val="002060"/>
                </a:solidFill>
                <a:effectLst/>
                <a:latin typeface="Segoe UI" panose="020B0502040204020203" pitchFamily="34" charset="0"/>
              </a:rPr>
              <a:t> </a:t>
            </a:r>
            <a:r>
              <a:rPr lang="en-US" b="0" i="1" dirty="0">
                <a:solidFill>
                  <a:srgbClr val="FF0000"/>
                </a:solidFill>
                <a:effectLst/>
                <a:latin typeface="Segoe UI" panose="020B0502040204020203" pitchFamily="34" charset="0"/>
              </a:rPr>
              <a:t>:-</a:t>
            </a:r>
            <a:r>
              <a:rPr lang="en-US" b="0" i="1" dirty="0">
                <a:solidFill>
                  <a:srgbClr val="002060"/>
                </a:solidFill>
                <a:effectLst/>
                <a:latin typeface="Segoe UI" panose="020B0502040204020203" pitchFamily="34" charset="0"/>
              </a:rPr>
              <a:t> Here all the visualizations from the Detailed Snapshot for Qty, Rev and ratings by Product Lines is derived with filters  CITY, MONTH, BRANCH set to ALL</a:t>
            </a:r>
            <a:endParaRPr lang="en-US" i="1" dirty="0">
              <a:solidFill>
                <a:srgbClr val="002060"/>
              </a:solidFill>
            </a:endParaRPr>
          </a:p>
        </p:txBody>
      </p:sp>
      <p:sp>
        <p:nvSpPr>
          <p:cNvPr id="5" name="Slide Number Placeholder 4">
            <a:extLst>
              <a:ext uri="{FF2B5EF4-FFF2-40B4-BE49-F238E27FC236}">
                <a16:creationId xmlns:a16="http://schemas.microsoft.com/office/drawing/2014/main" id="{DD7F16F6-8163-ECFA-C2D4-3C70413259DA}"/>
              </a:ext>
            </a:extLst>
          </p:cNvPr>
          <p:cNvSpPr>
            <a:spLocks noGrp="1"/>
          </p:cNvSpPr>
          <p:nvPr>
            <p:ph type="sldNum" sz="quarter" idx="12"/>
          </p:nvPr>
        </p:nvSpPr>
        <p:spPr/>
        <p:txBody>
          <a:bodyPr/>
          <a:lstStyle/>
          <a:p>
            <a:fld id="{5AECCE9C-A74C-48F0-A7FA-3F28FA7CDF62}" type="slidenum">
              <a:rPr lang="en-US" smtClean="0"/>
              <a:t>8</a:t>
            </a:fld>
            <a:endParaRPr lang="en-US"/>
          </a:p>
        </p:txBody>
      </p:sp>
      <p:sp>
        <p:nvSpPr>
          <p:cNvPr id="7" name="Footer Placeholder 6">
            <a:extLst>
              <a:ext uri="{FF2B5EF4-FFF2-40B4-BE49-F238E27FC236}">
                <a16:creationId xmlns:a16="http://schemas.microsoft.com/office/drawing/2014/main" id="{0867DA5A-1FC5-FDFC-3480-E1A789B68035}"/>
              </a:ext>
            </a:extLst>
          </p:cNvPr>
          <p:cNvSpPr>
            <a:spLocks noGrp="1"/>
          </p:cNvSpPr>
          <p:nvPr>
            <p:ph type="ftr" sz="quarter" idx="11"/>
          </p:nvPr>
        </p:nvSpPr>
        <p:spPr/>
        <p:txBody>
          <a:bodyPr/>
          <a:lstStyle/>
          <a:p>
            <a:r>
              <a:rPr lang="en-US"/>
              <a:t>Pg.No.</a:t>
            </a:r>
          </a:p>
        </p:txBody>
      </p:sp>
    </p:spTree>
    <p:extLst>
      <p:ext uri="{BB962C8B-B14F-4D97-AF65-F5344CB8AC3E}">
        <p14:creationId xmlns:p14="http://schemas.microsoft.com/office/powerpoint/2010/main" val="2046230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down)">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1ADBA1-FE43-3377-F53B-1548A1BD4608}"/>
              </a:ext>
            </a:extLst>
          </p:cNvPr>
          <p:cNvSpPr txBox="1"/>
          <p:nvPr/>
        </p:nvSpPr>
        <p:spPr>
          <a:xfrm>
            <a:off x="303551" y="152612"/>
            <a:ext cx="6093500" cy="369332"/>
          </a:xfrm>
          <a:prstGeom prst="rect">
            <a:avLst/>
          </a:prstGeom>
          <a:noFill/>
        </p:spPr>
        <p:txBody>
          <a:bodyPr wrap="square">
            <a:spAutoFit/>
          </a:bodyPr>
          <a:lstStyle/>
          <a:p>
            <a:r>
              <a:rPr lang="en-US" b="1" i="0" dirty="0">
                <a:solidFill>
                  <a:srgbClr val="252423"/>
                </a:solidFill>
                <a:effectLst/>
                <a:latin typeface="Segoe UI" panose="020B0502040204020203" pitchFamily="34" charset="0"/>
              </a:rPr>
              <a:t>Q5. What month had largest COGS ?</a:t>
            </a:r>
            <a:endParaRPr lang="en-US" b="1" dirty="0"/>
          </a:p>
        </p:txBody>
      </p:sp>
      <p:pic>
        <p:nvPicPr>
          <p:cNvPr id="5" name="Picture 4">
            <a:extLst>
              <a:ext uri="{FF2B5EF4-FFF2-40B4-BE49-F238E27FC236}">
                <a16:creationId xmlns:a16="http://schemas.microsoft.com/office/drawing/2014/main" id="{5D1C207A-29B7-791C-2011-281993C725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9427" y="201478"/>
            <a:ext cx="4524263" cy="2040033"/>
          </a:xfrm>
          <a:prstGeom prst="rect">
            <a:avLst/>
          </a:prstGeom>
        </p:spPr>
      </p:pic>
      <p:sp>
        <p:nvSpPr>
          <p:cNvPr id="7" name="TextBox 6">
            <a:extLst>
              <a:ext uri="{FF2B5EF4-FFF2-40B4-BE49-F238E27FC236}">
                <a16:creationId xmlns:a16="http://schemas.microsoft.com/office/drawing/2014/main" id="{E3BE5A3F-5DFD-5DE1-6522-5A961ACCBE59}"/>
              </a:ext>
            </a:extLst>
          </p:cNvPr>
          <p:cNvSpPr txBox="1"/>
          <p:nvPr/>
        </p:nvSpPr>
        <p:spPr>
          <a:xfrm>
            <a:off x="8199620" y="337278"/>
            <a:ext cx="1873770" cy="369332"/>
          </a:xfrm>
          <a:prstGeom prst="rect">
            <a:avLst/>
          </a:prstGeom>
          <a:noFill/>
        </p:spPr>
        <p:txBody>
          <a:bodyPr wrap="square" rtlCol="0">
            <a:spAutoFit/>
          </a:bodyPr>
          <a:lstStyle/>
          <a:p>
            <a:r>
              <a:rPr lang="en-US" b="1" dirty="0">
                <a:solidFill>
                  <a:schemeClr val="bg1"/>
                </a:solidFill>
              </a:rPr>
              <a:t>January</a:t>
            </a:r>
          </a:p>
        </p:txBody>
      </p:sp>
      <p:sp>
        <p:nvSpPr>
          <p:cNvPr id="8" name="TextBox 7">
            <a:extLst>
              <a:ext uri="{FF2B5EF4-FFF2-40B4-BE49-F238E27FC236}">
                <a16:creationId xmlns:a16="http://schemas.microsoft.com/office/drawing/2014/main" id="{39FBE39C-46E1-7FDC-EE5B-AB9F59996FFB}"/>
              </a:ext>
            </a:extLst>
          </p:cNvPr>
          <p:cNvSpPr txBox="1"/>
          <p:nvPr/>
        </p:nvSpPr>
        <p:spPr>
          <a:xfrm>
            <a:off x="8199620" y="1054818"/>
            <a:ext cx="798552" cy="369332"/>
          </a:xfrm>
          <a:prstGeom prst="rect">
            <a:avLst/>
          </a:prstGeom>
          <a:noFill/>
        </p:spPr>
        <p:txBody>
          <a:bodyPr wrap="none" rtlCol="0">
            <a:spAutoFit/>
          </a:bodyPr>
          <a:lstStyle/>
          <a:p>
            <a:r>
              <a:rPr lang="en-US" b="1" dirty="0">
                <a:solidFill>
                  <a:schemeClr val="bg1"/>
                </a:solidFill>
              </a:rPr>
              <a:t>March</a:t>
            </a:r>
          </a:p>
        </p:txBody>
      </p:sp>
      <p:sp>
        <p:nvSpPr>
          <p:cNvPr id="9" name="TextBox 8">
            <a:extLst>
              <a:ext uri="{FF2B5EF4-FFF2-40B4-BE49-F238E27FC236}">
                <a16:creationId xmlns:a16="http://schemas.microsoft.com/office/drawing/2014/main" id="{41E67C1B-4E0D-5B2B-C234-EE11B57256DD}"/>
              </a:ext>
            </a:extLst>
          </p:cNvPr>
          <p:cNvSpPr txBox="1"/>
          <p:nvPr/>
        </p:nvSpPr>
        <p:spPr>
          <a:xfrm>
            <a:off x="7966030" y="1646972"/>
            <a:ext cx="1036694" cy="369332"/>
          </a:xfrm>
          <a:prstGeom prst="rect">
            <a:avLst/>
          </a:prstGeom>
          <a:noFill/>
        </p:spPr>
        <p:txBody>
          <a:bodyPr wrap="none" rtlCol="0">
            <a:spAutoFit/>
          </a:bodyPr>
          <a:lstStyle/>
          <a:p>
            <a:r>
              <a:rPr lang="en-US" b="1" dirty="0">
                <a:solidFill>
                  <a:schemeClr val="bg1"/>
                </a:solidFill>
              </a:rPr>
              <a:t>February</a:t>
            </a:r>
          </a:p>
        </p:txBody>
      </p:sp>
      <p:graphicFrame>
        <p:nvGraphicFramePr>
          <p:cNvPr id="10" name="Table 9">
            <a:extLst>
              <a:ext uri="{FF2B5EF4-FFF2-40B4-BE49-F238E27FC236}">
                <a16:creationId xmlns:a16="http://schemas.microsoft.com/office/drawing/2014/main" id="{5F0391B8-FC86-9027-B14D-9D77005E8F78}"/>
              </a:ext>
            </a:extLst>
          </p:cNvPr>
          <p:cNvGraphicFramePr>
            <a:graphicFrameLocks noGrp="1"/>
          </p:cNvGraphicFramePr>
          <p:nvPr>
            <p:extLst>
              <p:ext uri="{D42A27DB-BD31-4B8C-83A1-F6EECF244321}">
                <p14:modId xmlns:p14="http://schemas.microsoft.com/office/powerpoint/2010/main" val="4029947170"/>
              </p:ext>
            </p:extLst>
          </p:nvPr>
        </p:nvGraphicFramePr>
        <p:xfrm>
          <a:off x="356377" y="521944"/>
          <a:ext cx="6898862" cy="640080"/>
        </p:xfrm>
        <a:graphic>
          <a:graphicData uri="http://schemas.openxmlformats.org/drawingml/2006/table">
            <a:tbl>
              <a:tblPr firstRow="1" bandRow="1">
                <a:tableStyleId>{5C22544A-7EE6-4342-B048-85BDC9FD1C3A}</a:tableStyleId>
              </a:tblPr>
              <a:tblGrid>
                <a:gridCol w="6898862">
                  <a:extLst>
                    <a:ext uri="{9D8B030D-6E8A-4147-A177-3AD203B41FA5}">
                      <a16:colId xmlns:a16="http://schemas.microsoft.com/office/drawing/2014/main" val="477450329"/>
                    </a:ext>
                  </a:extLst>
                </a:gridCol>
              </a:tblGrid>
              <a:tr h="370840">
                <a:tc>
                  <a:txBody>
                    <a:bodyPr/>
                    <a:lstStyle/>
                    <a:p>
                      <a:r>
                        <a:rPr lang="en-US" dirty="0">
                          <a:solidFill>
                            <a:schemeClr val="tx1"/>
                          </a:solidFill>
                        </a:rPr>
                        <a:t>Ans :- </a:t>
                      </a:r>
                      <a:r>
                        <a:rPr lang="en-US" b="0" dirty="0">
                          <a:solidFill>
                            <a:schemeClr val="accent5">
                              <a:lumMod val="50000"/>
                            </a:schemeClr>
                          </a:solidFill>
                        </a:rPr>
                        <a:t>We conclude from the Bar chart COGS by Month name that January tops the list when it comes to generating cost of goods</a:t>
                      </a:r>
                    </a:p>
                  </a:txBody>
                  <a:tcPr>
                    <a:noFill/>
                  </a:tcPr>
                </a:tc>
                <a:extLst>
                  <a:ext uri="{0D108BD9-81ED-4DB2-BD59-A6C34878D82A}">
                    <a16:rowId xmlns:a16="http://schemas.microsoft.com/office/drawing/2014/main" val="4043177641"/>
                  </a:ext>
                </a:extLst>
              </a:tr>
            </a:tbl>
          </a:graphicData>
        </a:graphic>
      </p:graphicFrame>
      <p:sp>
        <p:nvSpPr>
          <p:cNvPr id="12" name="TextBox 11">
            <a:extLst>
              <a:ext uri="{FF2B5EF4-FFF2-40B4-BE49-F238E27FC236}">
                <a16:creationId xmlns:a16="http://schemas.microsoft.com/office/drawing/2014/main" id="{50B113EB-CEB7-66A5-B3F0-A4F3A1AE0CDB}"/>
              </a:ext>
            </a:extLst>
          </p:cNvPr>
          <p:cNvSpPr txBox="1"/>
          <p:nvPr/>
        </p:nvSpPr>
        <p:spPr>
          <a:xfrm>
            <a:off x="356377" y="1277640"/>
            <a:ext cx="6093500" cy="369332"/>
          </a:xfrm>
          <a:prstGeom prst="rect">
            <a:avLst/>
          </a:prstGeom>
          <a:noFill/>
        </p:spPr>
        <p:txBody>
          <a:bodyPr wrap="square">
            <a:spAutoFit/>
          </a:bodyPr>
          <a:lstStyle/>
          <a:p>
            <a:r>
              <a:rPr lang="en-US" b="1" i="0" dirty="0">
                <a:solidFill>
                  <a:srgbClr val="252423"/>
                </a:solidFill>
                <a:effectLst/>
                <a:latin typeface="Segoe UI" panose="020B0502040204020203" pitchFamily="34" charset="0"/>
              </a:rPr>
              <a:t>Q7. Which is the city with largest revenue?</a:t>
            </a:r>
            <a:endParaRPr lang="en-US" b="1" dirty="0"/>
          </a:p>
        </p:txBody>
      </p:sp>
      <p:pic>
        <p:nvPicPr>
          <p:cNvPr id="15" name="Picture 14">
            <a:extLst>
              <a:ext uri="{FF2B5EF4-FFF2-40B4-BE49-F238E27FC236}">
                <a16:creationId xmlns:a16="http://schemas.microsoft.com/office/drawing/2014/main" id="{39AF0A3F-8AFD-D6BA-4501-5D96420455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5455" y="2409653"/>
            <a:ext cx="4252209" cy="2055142"/>
          </a:xfrm>
          <a:prstGeom prst="rect">
            <a:avLst/>
          </a:prstGeom>
        </p:spPr>
      </p:pic>
      <p:pic>
        <p:nvPicPr>
          <p:cNvPr id="17" name="Picture 16">
            <a:extLst>
              <a:ext uri="{FF2B5EF4-FFF2-40B4-BE49-F238E27FC236}">
                <a16:creationId xmlns:a16="http://schemas.microsoft.com/office/drawing/2014/main" id="{6438D5B4-812D-B15D-1181-17AFD17A60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3551" y="1762588"/>
            <a:ext cx="7192274" cy="1850042"/>
          </a:xfrm>
          <a:prstGeom prst="rect">
            <a:avLst/>
          </a:prstGeom>
        </p:spPr>
      </p:pic>
      <p:sp>
        <p:nvSpPr>
          <p:cNvPr id="21" name="TextBox 20">
            <a:extLst>
              <a:ext uri="{FF2B5EF4-FFF2-40B4-BE49-F238E27FC236}">
                <a16:creationId xmlns:a16="http://schemas.microsoft.com/office/drawing/2014/main" id="{06779C23-61A8-28A9-FFF7-D8A4F3F810B9}"/>
              </a:ext>
            </a:extLst>
          </p:cNvPr>
          <p:cNvSpPr txBox="1"/>
          <p:nvPr/>
        </p:nvSpPr>
        <p:spPr>
          <a:xfrm>
            <a:off x="303551" y="3728246"/>
            <a:ext cx="7300394" cy="1477328"/>
          </a:xfrm>
          <a:prstGeom prst="rect">
            <a:avLst/>
          </a:prstGeom>
          <a:noFill/>
        </p:spPr>
        <p:txBody>
          <a:bodyPr wrap="square">
            <a:spAutoFit/>
          </a:bodyPr>
          <a:lstStyle/>
          <a:p>
            <a:r>
              <a:rPr lang="en-US" b="1" dirty="0">
                <a:solidFill>
                  <a:srgbClr val="252423"/>
                </a:solidFill>
                <a:latin typeface="Segoe UI" panose="020B0502040204020203" pitchFamily="34" charset="0"/>
              </a:rPr>
              <a:t>Ans</a:t>
            </a:r>
            <a:r>
              <a:rPr lang="en-US" dirty="0">
                <a:solidFill>
                  <a:srgbClr val="252423"/>
                </a:solidFill>
                <a:latin typeface="Segoe UI" panose="020B0502040204020203" pitchFamily="34" charset="0"/>
              </a:rPr>
              <a:t>. </a:t>
            </a:r>
            <a:r>
              <a:rPr lang="en-US" dirty="0">
                <a:solidFill>
                  <a:schemeClr val="accent5">
                    <a:lumMod val="50000"/>
                  </a:schemeClr>
                </a:solidFill>
              </a:rPr>
              <a:t>After observing the pie chart for Qty, rev and ratings for product Line we can confirm that Yangon city tops in generating revenue than other cities with 34.41% share and 106.2k of revenue in total revenue generated by all the three cities and the detailed snap shot provides us with the breakdown of the revenue of Yangon city for different product lines .</a:t>
            </a:r>
          </a:p>
        </p:txBody>
      </p:sp>
      <p:pic>
        <p:nvPicPr>
          <p:cNvPr id="23" name="Picture 22">
            <a:extLst>
              <a:ext uri="{FF2B5EF4-FFF2-40B4-BE49-F238E27FC236}">
                <a16:creationId xmlns:a16="http://schemas.microsoft.com/office/drawing/2014/main" id="{6398ABEA-95EF-45F9-FFB1-613512DE74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39542" y="2638268"/>
            <a:ext cx="1305257" cy="1673493"/>
          </a:xfrm>
          <a:prstGeom prst="rect">
            <a:avLst/>
          </a:prstGeom>
        </p:spPr>
      </p:pic>
      <p:pic>
        <p:nvPicPr>
          <p:cNvPr id="25" name="Picture 24">
            <a:extLst>
              <a:ext uri="{FF2B5EF4-FFF2-40B4-BE49-F238E27FC236}">
                <a16:creationId xmlns:a16="http://schemas.microsoft.com/office/drawing/2014/main" id="{9A317214-F00D-F10D-3958-8EC19E8AC9D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98037" y="4464795"/>
            <a:ext cx="4041137" cy="2208175"/>
          </a:xfrm>
          <a:prstGeom prst="rect">
            <a:avLst/>
          </a:prstGeom>
        </p:spPr>
      </p:pic>
      <p:pic>
        <p:nvPicPr>
          <p:cNvPr id="27" name="Picture 26">
            <a:extLst>
              <a:ext uri="{FF2B5EF4-FFF2-40B4-BE49-F238E27FC236}">
                <a16:creationId xmlns:a16="http://schemas.microsoft.com/office/drawing/2014/main" id="{73F3F8DD-5208-DA00-8D66-EC40F21A104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958647" y="4743908"/>
            <a:ext cx="1233353" cy="1776029"/>
          </a:xfrm>
          <a:prstGeom prst="rect">
            <a:avLst/>
          </a:prstGeom>
        </p:spPr>
      </p:pic>
      <p:sp>
        <p:nvSpPr>
          <p:cNvPr id="31" name="TextBox 30">
            <a:extLst>
              <a:ext uri="{FF2B5EF4-FFF2-40B4-BE49-F238E27FC236}">
                <a16:creationId xmlns:a16="http://schemas.microsoft.com/office/drawing/2014/main" id="{2608E21B-93EB-396B-AA84-27CED9ED663F}"/>
              </a:ext>
            </a:extLst>
          </p:cNvPr>
          <p:cNvSpPr txBox="1"/>
          <p:nvPr/>
        </p:nvSpPr>
        <p:spPr>
          <a:xfrm>
            <a:off x="303551" y="5690522"/>
            <a:ext cx="7662479" cy="923330"/>
          </a:xfrm>
          <a:prstGeom prst="rect">
            <a:avLst/>
          </a:prstGeom>
          <a:noFill/>
        </p:spPr>
        <p:txBody>
          <a:bodyPr wrap="square">
            <a:spAutoFit/>
          </a:bodyPr>
          <a:lstStyle/>
          <a:p>
            <a:pPr algn="l"/>
            <a:r>
              <a:rPr lang="en-US" b="1" i="0" dirty="0">
                <a:solidFill>
                  <a:srgbClr val="252423"/>
                </a:solidFill>
                <a:effectLst/>
                <a:latin typeface="Segoe UI" panose="020B0502040204020203" pitchFamily="34" charset="0"/>
              </a:rPr>
              <a:t>Ans</a:t>
            </a:r>
            <a:r>
              <a:rPr lang="en-US" b="0" i="0" dirty="0">
                <a:solidFill>
                  <a:srgbClr val="252423"/>
                </a:solidFill>
                <a:effectLst/>
                <a:latin typeface="Segoe UI" panose="020B0502040204020203" pitchFamily="34" charset="0"/>
              </a:rPr>
              <a:t>. </a:t>
            </a:r>
            <a:r>
              <a:rPr lang="en-US" dirty="0">
                <a:solidFill>
                  <a:schemeClr val="accent5">
                    <a:lumMod val="50000"/>
                  </a:schemeClr>
                </a:solidFill>
              </a:rPr>
              <a:t>Pie chart for Qty, Rev and ratings confirms us that branch A tops the rank in sales of the products  with 33.74 % product volume sold out of the total sales. And the sales by branch A sums to about 1859 qty.</a:t>
            </a:r>
          </a:p>
        </p:txBody>
      </p:sp>
      <p:sp>
        <p:nvSpPr>
          <p:cNvPr id="33" name="TextBox 32">
            <a:extLst>
              <a:ext uri="{FF2B5EF4-FFF2-40B4-BE49-F238E27FC236}">
                <a16:creationId xmlns:a16="http://schemas.microsoft.com/office/drawing/2014/main" id="{834F7D7A-E3FB-7D81-A55F-A05B7558EDC7}"/>
              </a:ext>
            </a:extLst>
          </p:cNvPr>
          <p:cNvSpPr txBox="1"/>
          <p:nvPr/>
        </p:nvSpPr>
        <p:spPr>
          <a:xfrm>
            <a:off x="303551" y="5321190"/>
            <a:ext cx="7662479" cy="369332"/>
          </a:xfrm>
          <a:prstGeom prst="rect">
            <a:avLst/>
          </a:prstGeom>
          <a:noFill/>
        </p:spPr>
        <p:txBody>
          <a:bodyPr wrap="square">
            <a:spAutoFit/>
          </a:bodyPr>
          <a:lstStyle/>
          <a:p>
            <a:pPr algn="l"/>
            <a:r>
              <a:rPr lang="en-US" b="1" i="0" dirty="0">
                <a:solidFill>
                  <a:srgbClr val="252423"/>
                </a:solidFill>
                <a:effectLst/>
                <a:latin typeface="Segoe UI" panose="020B0502040204020203" pitchFamily="34" charset="0"/>
              </a:rPr>
              <a:t>Q10.Which branch sold more products than average product sold? </a:t>
            </a:r>
          </a:p>
        </p:txBody>
      </p:sp>
      <p:sp>
        <p:nvSpPr>
          <p:cNvPr id="4" name="Slide Number Placeholder 3">
            <a:extLst>
              <a:ext uri="{FF2B5EF4-FFF2-40B4-BE49-F238E27FC236}">
                <a16:creationId xmlns:a16="http://schemas.microsoft.com/office/drawing/2014/main" id="{D0322DFD-3E0B-1396-B125-8EA3D852B40A}"/>
              </a:ext>
            </a:extLst>
          </p:cNvPr>
          <p:cNvSpPr>
            <a:spLocks noGrp="1"/>
          </p:cNvSpPr>
          <p:nvPr>
            <p:ph type="sldNum" sz="quarter" idx="12"/>
          </p:nvPr>
        </p:nvSpPr>
        <p:spPr/>
        <p:txBody>
          <a:bodyPr/>
          <a:lstStyle/>
          <a:p>
            <a:fld id="{5AECCE9C-A74C-48F0-A7FA-3F28FA7CDF62}" type="slidenum">
              <a:rPr lang="en-US" smtClean="0"/>
              <a:t>9</a:t>
            </a:fld>
            <a:endParaRPr lang="en-US"/>
          </a:p>
        </p:txBody>
      </p:sp>
      <p:sp>
        <p:nvSpPr>
          <p:cNvPr id="6" name="Footer Placeholder 5">
            <a:extLst>
              <a:ext uri="{FF2B5EF4-FFF2-40B4-BE49-F238E27FC236}">
                <a16:creationId xmlns:a16="http://schemas.microsoft.com/office/drawing/2014/main" id="{08561EBB-9CB1-8C72-BE4E-0D7190A7E9DC}"/>
              </a:ext>
            </a:extLst>
          </p:cNvPr>
          <p:cNvSpPr>
            <a:spLocks noGrp="1"/>
          </p:cNvSpPr>
          <p:nvPr>
            <p:ph type="ftr" sz="quarter" idx="11"/>
          </p:nvPr>
        </p:nvSpPr>
        <p:spPr/>
        <p:txBody>
          <a:bodyPr/>
          <a:lstStyle/>
          <a:p>
            <a:r>
              <a:rPr lang="en-US"/>
              <a:t>Pg.No.</a:t>
            </a:r>
          </a:p>
        </p:txBody>
      </p:sp>
    </p:spTree>
    <p:extLst>
      <p:ext uri="{BB962C8B-B14F-4D97-AF65-F5344CB8AC3E}">
        <p14:creationId xmlns:p14="http://schemas.microsoft.com/office/powerpoint/2010/main" val="748272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additive="base">
                                        <p:cTn id="37" dur="500" fill="hold"/>
                                        <p:tgtEl>
                                          <p:spTgt spid="23"/>
                                        </p:tgtEl>
                                        <p:attrNameLst>
                                          <p:attrName>ppt_x</p:attrName>
                                        </p:attrNameLst>
                                      </p:cBhvr>
                                      <p:tavLst>
                                        <p:tav tm="0">
                                          <p:val>
                                            <p:strVal val="#ppt_x"/>
                                          </p:val>
                                        </p:tav>
                                        <p:tav tm="100000">
                                          <p:val>
                                            <p:strVal val="#ppt_x"/>
                                          </p:val>
                                        </p:tav>
                                      </p:tavLst>
                                    </p:anim>
                                    <p:anim calcmode="lin" valueType="num">
                                      <p:cBhvr additive="base">
                                        <p:cTn id="3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ppt_x"/>
                                          </p:val>
                                        </p:tav>
                                        <p:tav tm="100000">
                                          <p:val>
                                            <p:strVal val="#ppt_x"/>
                                          </p:val>
                                        </p:tav>
                                      </p:tavLst>
                                    </p:anim>
                                    <p:anim calcmode="lin" valueType="num">
                                      <p:cBhvr additive="base">
                                        <p:cTn id="4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additive="base">
                                        <p:cTn id="49" dur="500" fill="hold"/>
                                        <p:tgtEl>
                                          <p:spTgt spid="21"/>
                                        </p:tgtEl>
                                        <p:attrNameLst>
                                          <p:attrName>ppt_x</p:attrName>
                                        </p:attrNameLst>
                                      </p:cBhvr>
                                      <p:tavLst>
                                        <p:tav tm="0">
                                          <p:val>
                                            <p:strVal val="#ppt_x"/>
                                          </p:val>
                                        </p:tav>
                                        <p:tav tm="100000">
                                          <p:val>
                                            <p:strVal val="#ppt_x"/>
                                          </p:val>
                                        </p:tav>
                                      </p:tavLst>
                                    </p:anim>
                                    <p:anim calcmode="lin" valueType="num">
                                      <p:cBhvr additive="base">
                                        <p:cTn id="5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3"/>
                                        </p:tgtEl>
                                        <p:attrNameLst>
                                          <p:attrName>style.visibility</p:attrName>
                                        </p:attrNameLst>
                                      </p:cBhvr>
                                      <p:to>
                                        <p:strVal val="visible"/>
                                      </p:to>
                                    </p:set>
                                    <p:anim calcmode="lin" valueType="num">
                                      <p:cBhvr additive="base">
                                        <p:cTn id="55" dur="500" fill="hold"/>
                                        <p:tgtEl>
                                          <p:spTgt spid="33"/>
                                        </p:tgtEl>
                                        <p:attrNameLst>
                                          <p:attrName>ppt_x</p:attrName>
                                        </p:attrNameLst>
                                      </p:cBhvr>
                                      <p:tavLst>
                                        <p:tav tm="0">
                                          <p:val>
                                            <p:strVal val="#ppt_x"/>
                                          </p:val>
                                        </p:tav>
                                        <p:tav tm="100000">
                                          <p:val>
                                            <p:strVal val="#ppt_x"/>
                                          </p:val>
                                        </p:tav>
                                      </p:tavLst>
                                    </p:anim>
                                    <p:anim calcmode="lin" valueType="num">
                                      <p:cBhvr additive="base">
                                        <p:cTn id="56"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5"/>
                                        </p:tgtEl>
                                        <p:attrNameLst>
                                          <p:attrName>style.visibility</p:attrName>
                                        </p:attrNameLst>
                                      </p:cBhvr>
                                      <p:to>
                                        <p:strVal val="visible"/>
                                      </p:to>
                                    </p:set>
                                    <p:anim calcmode="lin" valueType="num">
                                      <p:cBhvr additive="base">
                                        <p:cTn id="61" dur="500" fill="hold"/>
                                        <p:tgtEl>
                                          <p:spTgt spid="25"/>
                                        </p:tgtEl>
                                        <p:attrNameLst>
                                          <p:attrName>ppt_x</p:attrName>
                                        </p:attrNameLst>
                                      </p:cBhvr>
                                      <p:tavLst>
                                        <p:tav tm="0">
                                          <p:val>
                                            <p:strVal val="#ppt_x"/>
                                          </p:val>
                                        </p:tav>
                                        <p:tav tm="100000">
                                          <p:val>
                                            <p:strVal val="#ppt_x"/>
                                          </p:val>
                                        </p:tav>
                                      </p:tavLst>
                                    </p:anim>
                                    <p:anim calcmode="lin" valueType="num">
                                      <p:cBhvr additive="base">
                                        <p:cTn id="6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27"/>
                                        </p:tgtEl>
                                        <p:attrNameLst>
                                          <p:attrName>style.visibility</p:attrName>
                                        </p:attrNameLst>
                                      </p:cBhvr>
                                      <p:to>
                                        <p:strVal val="visible"/>
                                      </p:to>
                                    </p:set>
                                    <p:anim calcmode="lin" valueType="num">
                                      <p:cBhvr additive="base">
                                        <p:cTn id="67" dur="500" fill="hold"/>
                                        <p:tgtEl>
                                          <p:spTgt spid="27"/>
                                        </p:tgtEl>
                                        <p:attrNameLst>
                                          <p:attrName>ppt_x</p:attrName>
                                        </p:attrNameLst>
                                      </p:cBhvr>
                                      <p:tavLst>
                                        <p:tav tm="0">
                                          <p:val>
                                            <p:strVal val="#ppt_x"/>
                                          </p:val>
                                        </p:tav>
                                        <p:tav tm="100000">
                                          <p:val>
                                            <p:strVal val="#ppt_x"/>
                                          </p:val>
                                        </p:tav>
                                      </p:tavLst>
                                    </p:anim>
                                    <p:anim calcmode="lin" valueType="num">
                                      <p:cBhvr additive="base">
                                        <p:cTn id="6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1"/>
                                        </p:tgtEl>
                                        <p:attrNameLst>
                                          <p:attrName>style.visibility</p:attrName>
                                        </p:attrNameLst>
                                      </p:cBhvr>
                                      <p:to>
                                        <p:strVal val="visible"/>
                                      </p:to>
                                    </p:set>
                                    <p:anim calcmode="lin" valueType="num">
                                      <p:cBhvr additive="base">
                                        <p:cTn id="73" dur="500" fill="hold"/>
                                        <p:tgtEl>
                                          <p:spTgt spid="31"/>
                                        </p:tgtEl>
                                        <p:attrNameLst>
                                          <p:attrName>ppt_x</p:attrName>
                                        </p:attrNameLst>
                                      </p:cBhvr>
                                      <p:tavLst>
                                        <p:tav tm="0">
                                          <p:val>
                                            <p:strVal val="#ppt_x"/>
                                          </p:val>
                                        </p:tav>
                                        <p:tav tm="100000">
                                          <p:val>
                                            <p:strVal val="#ppt_x"/>
                                          </p:val>
                                        </p:tav>
                                      </p:tavLst>
                                    </p:anim>
                                    <p:anim calcmode="lin" valueType="num">
                                      <p:cBhvr additive="base">
                                        <p:cTn id="74"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p:bldP spid="21" grpId="0"/>
      <p:bldP spid="31" grpId="0"/>
      <p:bldP spid="3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695</TotalTime>
  <Words>2451</Words>
  <Application>Microsoft Office PowerPoint</Application>
  <PresentationFormat>Widescreen</PresentationFormat>
  <Paragraphs>183</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Arial Black</vt:lpstr>
      <vt:lpstr>Bahnschrift SemiBold</vt:lpstr>
      <vt:lpstr>Calibri</vt:lpstr>
      <vt:lpstr>Calibri Light</vt:lpstr>
      <vt:lpstr>Segoe UI</vt:lpstr>
      <vt:lpstr>Wingdings</vt:lpstr>
      <vt:lpstr>Office Theme</vt:lpstr>
      <vt:lpstr>A Data Analytics Project Report on Customer Segmentation, Business Analysis and Reporting – By Nikhil B Bhosale</vt:lpstr>
      <vt:lpstr>Customer Segmentation, Business Analysis &amp; Reporting for Walmart </vt:lpstr>
      <vt:lpstr> Report Structure  This comprehensive report is structured into three key sections, each focusing on critical aspects of Walmart’s operations:</vt:lpstr>
      <vt:lpstr>Products Section </vt:lpstr>
      <vt:lpstr>Client requirements for the Products Section</vt:lpstr>
      <vt:lpstr>Products Segment Findings </vt:lpstr>
      <vt:lpstr>PowerPoint Presentation</vt:lpstr>
      <vt:lpstr>PowerPoint Presentation</vt:lpstr>
      <vt:lpstr>PowerPoint Presentation</vt:lpstr>
      <vt:lpstr>PowerPoint Presentation</vt:lpstr>
      <vt:lpstr>Customers Section </vt:lpstr>
      <vt:lpstr>Client’s requirements for the Customer Section:-</vt:lpstr>
      <vt:lpstr>PowerPoint Presentation</vt:lpstr>
      <vt:lpstr>PowerPoint Presentation</vt:lpstr>
      <vt:lpstr>PowerPoint Presentation</vt:lpstr>
      <vt:lpstr>Sales Section </vt:lpstr>
      <vt:lpstr>Client’s requirements for the Customer Section:-</vt:lpstr>
      <vt:lpstr>PowerPoint Presentation</vt:lpstr>
      <vt:lpstr>PowerPoint Presentation</vt:lpstr>
      <vt:lpstr>Resources and Tools used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Nikhil Bhosale</dc:creator>
  <cp:lastModifiedBy>Nikhil Bhosale</cp:lastModifiedBy>
  <cp:revision>25</cp:revision>
  <dcterms:created xsi:type="dcterms:W3CDTF">2024-09-15T03:49:42Z</dcterms:created>
  <dcterms:modified xsi:type="dcterms:W3CDTF">2024-09-16T03:10:28Z</dcterms:modified>
</cp:coreProperties>
</file>