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8" r:id="rId2"/>
    <p:sldId id="267" r:id="rId3"/>
    <p:sldId id="281" r:id="rId4"/>
    <p:sldId id="323" r:id="rId5"/>
    <p:sldId id="336" r:id="rId6"/>
    <p:sldId id="324" r:id="rId7"/>
    <p:sldId id="325" r:id="rId8"/>
    <p:sldId id="326" r:id="rId9"/>
    <p:sldId id="333" r:id="rId10"/>
    <p:sldId id="327" r:id="rId11"/>
    <p:sldId id="328" r:id="rId12"/>
    <p:sldId id="329" r:id="rId13"/>
    <p:sldId id="330" r:id="rId14"/>
    <p:sldId id="331" r:id="rId15"/>
    <p:sldId id="334" r:id="rId16"/>
    <p:sldId id="335" r:id="rId17"/>
    <p:sldId id="332" r:id="rId18"/>
    <p:sldId id="317" r:id="rId19"/>
    <p:sldId id="318" r:id="rId20"/>
    <p:sldId id="337" r:id="rId21"/>
    <p:sldId id="339" r:id="rId22"/>
    <p:sldId id="338" r:id="rId23"/>
    <p:sldId id="341" r:id="rId24"/>
    <p:sldId id="340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19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11F6-4536-4A6D-B562-2738A433AE2E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42E7-A3CB-4404-AEAC-FEDB0C757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6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42E7-A3CB-4404-AEAC-FEDB0C75766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11250"/>
            <a:ext cx="8136903" cy="13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IN" altLang="en-US" sz="36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579" y="4185798"/>
            <a:ext cx="7488832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                       Team Details:</a:t>
            </a:r>
          </a:p>
          <a:p>
            <a:r>
              <a:rPr lang="en-I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Ms. Monica Dutta                                     </a:t>
            </a:r>
            <a:r>
              <a:rPr lang="en-I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Naman Bassi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Nikhil </a:t>
            </a:r>
            <a:r>
              <a:rPr lang="en-IN" altLang="en-US" sz="20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Guleria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Arshad Malik</a:t>
            </a:r>
          </a:p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Harsh Panwar                                 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1430" y="6026785"/>
            <a:ext cx="692467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C10AC-115C-5036-6A77-F114366F74AA}"/>
              </a:ext>
            </a:extLst>
          </p:cNvPr>
          <p:cNvSpPr txBox="1"/>
          <p:nvPr/>
        </p:nvSpPr>
        <p:spPr>
          <a:xfrm>
            <a:off x="395536" y="2925568"/>
            <a:ext cx="81369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 Price Prediction 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23ED-F961-6BD0-939F-B2C89737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1D96F31-4BBA-375C-81E6-7F38A931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scatter plot shows a positive correlation between Flat size and price, indicating that larger Flats tend to have higher prices.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Flats with area 6000 to 10000 square feet  are averagely priced  between  60to 80lakh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2BCDB-2232-4D89-403C-822CF5D702C7}"/>
              </a:ext>
            </a:extLst>
          </p:cNvPr>
          <p:cNvSpPr txBox="1"/>
          <p:nvPr/>
        </p:nvSpPr>
        <p:spPr>
          <a:xfrm>
            <a:off x="0" y="279471"/>
            <a:ext cx="64454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the Flat Price based on Area</a:t>
            </a:r>
            <a:endParaRPr lang="en-US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9F60-56D3-59B3-DFEC-C62CC0E8DBDF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38F38-25F9-8455-811A-B4048AAE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4" y="3068961"/>
            <a:ext cx="8443595" cy="316879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AD811AE-1DB9-9821-C233-12A11941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84E0CD-0676-05B4-7C1A-670AE491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5356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E566-2C4D-37E0-653E-AA889D85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9D8A11C-BE66-B22A-3EA5-61FE7C983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26" y="836711"/>
            <a:ext cx="8820472" cy="4779667"/>
          </a:xfrm>
        </p:spPr>
        <p:txBody>
          <a:bodyPr/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box plot is selected to understand the distribution of Flat prices based on the number of bedrooms so that the outliers can be found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a box plot that can only show summary statistics, violin plots depict summary statistics and the density of each variable.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69ACD-FB36-79CB-3699-16CA2581DD24}"/>
              </a:ext>
            </a:extLst>
          </p:cNvPr>
          <p:cNvSpPr txBox="1"/>
          <p:nvPr/>
        </p:nvSpPr>
        <p:spPr>
          <a:xfrm>
            <a:off x="17671" y="268049"/>
            <a:ext cx="61524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 Price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by No of bedrooms</a:t>
            </a:r>
            <a:endParaRPr lang="en-US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D83DE-DA4C-3B85-C961-477C51ABFE7F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826935-F7E4-38DF-B361-6AEA0BC3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E2DF47-912A-9B0D-260C-604810CE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90" y="3068960"/>
            <a:ext cx="4509869" cy="3911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56" y="3169396"/>
            <a:ext cx="4571365" cy="37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48967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09FEF-D23B-01A0-0ABB-BC2A12EF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5F71B02-6327-7E22-1ACD-A3C0D3D2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862747"/>
            <a:ext cx="8820472" cy="5230549"/>
          </a:xfrm>
        </p:spPr>
        <p:txBody>
          <a:bodyPr/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clear representation of the distribution of average prices between Flats located on the main road ('yes’) and those not located on the main road ('no'), aiding in comparison and analysis.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AF6B9-5A9D-BA57-F8DD-5D5DF0E9ACE5}"/>
              </a:ext>
            </a:extLst>
          </p:cNvPr>
          <p:cNvSpPr txBox="1"/>
          <p:nvPr/>
        </p:nvSpPr>
        <p:spPr>
          <a:xfrm>
            <a:off x="-2899" y="31750"/>
            <a:ext cx="615242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 Average Price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by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Main Road Location</a:t>
            </a:r>
            <a:endParaRPr lang="en-US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06926-1F8D-66EB-2DAE-0554BFF36D04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E29B0A-8BAB-73F9-5617-325E2F63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A54C06-0D2A-BE5B-A3FA-E02C4263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12" y="2708920"/>
            <a:ext cx="3717290" cy="3672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2495035"/>
            <a:ext cx="4845933" cy="39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7235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434C-860E-FBD6-E9A9-D30386C9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EF4FAF4-057C-A941-E6D7-1EEE74D0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 effectively display the frequency distribution of continuous numerical data.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03579-344E-9051-57AD-2347D0720820}"/>
              </a:ext>
            </a:extLst>
          </p:cNvPr>
          <p:cNvSpPr txBox="1"/>
          <p:nvPr/>
        </p:nvSpPr>
        <p:spPr>
          <a:xfrm>
            <a:off x="10456" y="186254"/>
            <a:ext cx="56550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Distribution Of Prices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D8CA9-4604-315C-50D9-D0F6440DBC2C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56DCCB-C03B-2673-646C-99C92754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292768-AFDD-E185-D815-475C9AB9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6" y="2996952"/>
            <a:ext cx="3888431" cy="3338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592" y="3093581"/>
            <a:ext cx="4430723" cy="31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6088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E98D-5BEE-079B-908F-D2B1EAD0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0249688-8EA7-2DE3-B62B-ED8ECCE0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6" y="897924"/>
            <a:ext cx="8820472" cy="4896544"/>
          </a:xfrm>
        </p:spPr>
        <p:txBody>
          <a:bodyPr/>
          <a:lstStyle/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proportion of Flats with different furnishing statuses within each category of bedrooms.</a:t>
            </a:r>
          </a:p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swarm plot was chosen to visualize the distribution of Flat prices across different 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furnishing statuses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6CA26-CCED-3639-0D13-FD71116E56A2}"/>
              </a:ext>
            </a:extLst>
          </p:cNvPr>
          <p:cNvSpPr txBox="1"/>
          <p:nvPr/>
        </p:nvSpPr>
        <p:spPr>
          <a:xfrm>
            <a:off x="10456" y="186254"/>
            <a:ext cx="56550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Based on Furnishing Status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8C2F5-83BB-61E4-11D5-7640FA8FC63F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CE5911-E2ED-D565-3450-4A7A2E5A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C38AEE-79CF-9BBE-394D-CC11067A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" y="3552854"/>
            <a:ext cx="4089400" cy="308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01" y="3423038"/>
            <a:ext cx="4835644" cy="32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6239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5C1E0-C28F-AAEE-1471-BA093FE8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D6DADBE-15BD-8688-FAA9-28F7A9BF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6" y="897924"/>
            <a:ext cx="8820472" cy="4896544"/>
          </a:xfrm>
        </p:spPr>
        <p:txBody>
          <a:bodyPr/>
          <a:lstStyle/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chart chosen, a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hue, was likely selected because it effectively visualizes the distribution of furnishing status across different preferred areas. The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suitable for showing the frequency of categorical variables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CC66-F759-E109-40C6-41012DFE797D}"/>
              </a:ext>
            </a:extLst>
          </p:cNvPr>
          <p:cNvSpPr txBox="1"/>
          <p:nvPr/>
        </p:nvSpPr>
        <p:spPr>
          <a:xfrm>
            <a:off x="-7049" y="-1"/>
            <a:ext cx="565501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Distribution Of Flat  by preferred area and furnishing status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CABA8-59D8-8BD3-BD77-15E7C481368A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282143-E97B-547C-5093-76B98587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094E74-EEED-CD81-6EAC-CAAF17A3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68960"/>
            <a:ext cx="7272808" cy="36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6823"/>
      </p:ext>
    </p:extLst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00825-537D-9486-F0EB-055373E13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3E11E36-3B98-E839-8382-15DCCD92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6" y="765050"/>
            <a:ext cx="8820472" cy="50294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 plot was selected for comprehensive visualization of pairwise relationships. Suitable for exploratory data analysis due to quick overview of correlations.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D37BB-29E0-636A-DEA4-C5764385A86C}"/>
              </a:ext>
            </a:extLst>
          </p:cNvPr>
          <p:cNvSpPr txBox="1"/>
          <p:nvPr/>
        </p:nvSpPr>
        <p:spPr>
          <a:xfrm>
            <a:off x="-7049" y="-1"/>
            <a:ext cx="565501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Distribution Of Flat  by preferred area and furnishing status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C6166-5064-8A89-FDEC-D14F311C4CCB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943E76-7889-F5D1-9E22-B8561292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CF08888-D9B6-61D1-30CB-8CA0CEBF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50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1443"/>
      </p:ext>
    </p:extLst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1AA7-50B8-70AC-576D-719F2DDC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365FFD-A95E-8C82-388E-3F792431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89" y="945687"/>
            <a:ext cx="8820472" cy="2074286"/>
          </a:xfrm>
        </p:spPr>
        <p:txBody>
          <a:bodyPr/>
          <a:lstStyle/>
          <a:p>
            <a:pPr marL="457200" indent="-45720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are useful for cross-examining multivariate data, through placing variables in the rows and columns and coloring the cells within the table.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442CB-A207-62F8-4F9A-1558B7C812AD}"/>
              </a:ext>
            </a:extLst>
          </p:cNvPr>
          <p:cNvSpPr txBox="1"/>
          <p:nvPr/>
        </p:nvSpPr>
        <p:spPr>
          <a:xfrm>
            <a:off x="0" y="197866"/>
            <a:ext cx="40574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Correlation Matrix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F4600-4D8E-BE64-E9DC-09E289D4BF11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CBC251-7038-2810-10B5-B89E2902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42BF0D-B99D-23C5-A591-62CEB8CE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" y="2924943"/>
            <a:ext cx="8839835" cy="37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29723"/>
      </p:ext>
    </p:extLst>
  </p:cSld>
  <p:clrMapOvr>
    <a:masterClrMapping/>
  </p:clrMapOvr>
  <p:transition advTm="4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8605" y="4404360"/>
            <a:ext cx="8692515" cy="2185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49102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464C76-7E65-DB39-4B91-AA5C82C5A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4589"/>
            <a:ext cx="63001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Pie Chart  On various  Columns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E6A466-27D6-6C87-91A9-F878B0A9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80532"/>
              </p:ext>
            </p:extLst>
          </p:nvPr>
        </p:nvGraphicFramePr>
        <p:xfrm>
          <a:off x="1524000" y="988691"/>
          <a:ext cx="609600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116034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8357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838033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5472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Guestroom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34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/>
                        <a:t>Basement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4403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 err="1"/>
                        <a:t>Hotwaterheating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71588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IN" dirty="0" err="1"/>
                        <a:t>Airconditiong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8584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0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proportion of Flats within each no of stories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2420888"/>
            <a:ext cx="8727440" cy="4269725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B5C34FC4-622A-C807-3EFA-6E1BF51C6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Flat Price Distribution By Number Of Stories 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124744"/>
            <a:ext cx="6912768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D2594-8B07-D691-F5B1-7857A3FD65F4}"/>
              </a:ext>
            </a:extLst>
          </p:cNvPr>
          <p:cNvSpPr txBox="1"/>
          <p:nvPr/>
        </p:nvSpPr>
        <p:spPr>
          <a:xfrm>
            <a:off x="-4672" y="5030"/>
            <a:ext cx="361189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4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ransition advTm="40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 depicts the count of Flats that are at main location with type of furnishing status 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Flat Price Distribution By Number Of Stories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4C4A8-6231-6C12-63F1-255F7605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5" y="2348880"/>
            <a:ext cx="8184589" cy="4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60719"/>
      </p:ext>
    </p:extLst>
  </p:cSld>
  <p:clrMapOvr>
    <a:masterClrMapping/>
  </p:clrMapOvr>
  <p:transition advTm="400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Linear regression is defined as </a:t>
            </a:r>
            <a:r>
              <a:rPr lang="en-US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an algorithm that provides a linear relationship between an independent variable and a dependent variable to predict the outcome of future events</a:t>
            </a:r>
            <a:r>
              <a:rPr lang="en-US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6221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9A533-D571-CEE0-6011-921660769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12976"/>
            <a:ext cx="6552728" cy="31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7118"/>
      </p:ext>
    </p:extLst>
  </p:cSld>
  <p:clrMapOvr>
    <a:masterClrMapping/>
  </p:clrMapOvr>
  <p:transition advTm="400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 fontAlgn="base"/>
            <a:r>
              <a:rPr lang="en-US" dirty="0">
                <a:effectLst/>
                <a:latin typeface="inherit"/>
              </a:rPr>
              <a:t>A decision tree is a non-parametric supervised learning algorithm, which is utilized for both classification and regression tasks. It has a hierarchical, tree structure, which consists of a root node, branches, internal nodes and leaf nodes.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6221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BAC7A-BC8B-24F1-0334-3BF08F5F1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096344" cy="30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50929"/>
      </p:ext>
    </p:extLst>
  </p:cSld>
  <p:clrMapOvr>
    <a:masterClrMapping/>
  </p:clrMapOvr>
  <p:transition advTm="400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 fontAlgn="base"/>
            <a:r>
              <a:rPr lang="en-US" dirty="0">
                <a:effectLst/>
                <a:latin typeface="inherit"/>
              </a:rPr>
              <a:t>Accuracy of linear regression is 75.57%</a:t>
            </a:r>
          </a:p>
          <a:p>
            <a:pPr fontAlgn="base"/>
            <a:r>
              <a:rPr lang="en-US" dirty="0">
                <a:latin typeface="inherit"/>
              </a:rPr>
              <a:t>Accuracy of decision tree is 70.023%</a:t>
            </a:r>
            <a:endParaRPr lang="en-US" dirty="0">
              <a:effectLst/>
              <a:latin typeface="inheri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8" y="118151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053800778"/>
      </p:ext>
    </p:extLst>
  </p:cSld>
  <p:clrMapOvr>
    <a:masterClrMapping/>
  </p:clrMapOvr>
  <p:transition advTm="400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0" y="1077218"/>
            <a:ext cx="8994139" cy="1440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conclusion, This algorithm is to predict prices of </a:t>
            </a:r>
            <a:r>
              <a:rPr lang="en-US" dirty="0" err="1"/>
              <a:t>newproperties</a:t>
            </a:r>
            <a:r>
              <a:rPr lang="en-US" dirty="0"/>
              <a:t> that are going to be listed by taking some </a:t>
            </a:r>
            <a:r>
              <a:rPr lang="en-US" dirty="0" err="1"/>
              <a:t>inputvariables</a:t>
            </a:r>
            <a:r>
              <a:rPr lang="en-US" dirty="0"/>
              <a:t> and predicting the correct and justified </a:t>
            </a:r>
            <a:r>
              <a:rPr lang="en-US" dirty="0" err="1"/>
              <a:t>price.Itwas</a:t>
            </a:r>
            <a:r>
              <a:rPr lang="en-US" dirty="0"/>
              <a:t> a great learning experience building this </a:t>
            </a:r>
            <a:r>
              <a:rPr lang="en-US" dirty="0" err="1"/>
              <a:t>predictiveSale</a:t>
            </a:r>
            <a:r>
              <a:rPr lang="en-US" dirty="0"/>
              <a:t> Price model. In Future Using different methods </a:t>
            </a:r>
            <a:r>
              <a:rPr lang="en-US" dirty="0" err="1"/>
              <a:t>thatmatch</a:t>
            </a:r>
            <a:r>
              <a:rPr lang="en-US" dirty="0"/>
              <a:t> the time-series data will be used in the research </a:t>
            </a:r>
            <a:r>
              <a:rPr lang="en-US" dirty="0" err="1"/>
              <a:t>toobtain</a:t>
            </a:r>
            <a:r>
              <a:rPr lang="en-US" dirty="0"/>
              <a:t> smaller error prediction values and using more </a:t>
            </a:r>
            <a:r>
              <a:rPr lang="en-US" dirty="0" err="1"/>
              <a:t>datato</a:t>
            </a:r>
            <a:r>
              <a:rPr lang="en-US" dirty="0"/>
              <a:t> get the better result.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6221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762049656"/>
      </p:ext>
    </p:extLst>
  </p:cSld>
  <p:clrMapOvr>
    <a:masterClrMapping/>
  </p:clrMapOvr>
  <p:transition advTm="400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E1C9A-FC75-B933-4A47-A8C2D106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8200"/>
            <a:ext cx="8802724" cy="5668341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Flat Price Prediction EDA project aims to explore data attributes such as area, bedrooms, and furnishing status to understand factors affecting residential property prices.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By leveraging Exploratory Data Analysis techniques, it seeks to provide insights for buyers, sellers, and investors to make informed decisions in the dynamic real estate market.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This project ill be involving  involves data preprocessing, feature engineering, and evaluating different regression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1D9A8-E4D9-6CD1-5F88-27AA7E1133EE}"/>
              </a:ext>
            </a:extLst>
          </p:cNvPr>
          <p:cNvSpPr txBox="1"/>
          <p:nvPr/>
        </p:nvSpPr>
        <p:spPr>
          <a:xfrm>
            <a:off x="0" y="38302"/>
            <a:ext cx="547260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7A25-1956-B676-13C9-7CFE7C45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4FCD731-C953-CC91-52EB-6169DE6D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Exploration: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Conduct thorough analysis of the dataset to understand the distribution, trends, and relationships among various attributes affecting Flat prices. </a:t>
            </a:r>
            <a:r>
              <a:rPr lang="en-US" sz="1800" b="1" i="0" u="none" strike="noStrike" dirty="0">
                <a:solidFill>
                  <a:srgbClr val="0D1117"/>
                </a:solidFill>
                <a:effectLst/>
                <a:latin typeface="Calibri" panose="020F0502020204030204" pitchFamily="34" charset="0"/>
              </a:rPr>
              <a:t>This project aims applying some amazing Python Libraries like as Plotty which will give a boost to our visual understanding of the data.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Feature Identification: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Identify key features such as area, bedrooms, bathrooms, and furnishing status that have a significant impact on Flat prices.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Insight Generation: 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 Exploratory Data Analysis techniques to uncover insights into the factors driving fluctuations in residential property prices.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Model Preparation: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Prepare the dataset for predictive modeling by selecting relevant features, handling missing values, and encoding categorical variables..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4C0A5-0CD5-92F4-171A-0AC9CC7A08BC}"/>
              </a:ext>
            </a:extLst>
          </p:cNvPr>
          <p:cNvSpPr txBox="1"/>
          <p:nvPr/>
        </p:nvSpPr>
        <p:spPr>
          <a:xfrm>
            <a:off x="9830" y="21571"/>
            <a:ext cx="361189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539551475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B3DD-F52D-AAE0-9E61-483502E5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2A0836A-32FB-6E3D-804F-AADC2938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method of studying and exploring record sets to apprehend their predominant traits, discover patterns, locate outliers, and identify relationships between variables. EDA is normally carried out as a preliminary step before undertaking extra formal statistical analyses or modeling.</a:t>
            </a:r>
            <a:endParaRPr lang="en-I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4CB81-EB0A-8A49-F4CA-9AB64A74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908" r="-695"/>
          <a:stretch/>
        </p:blipFill>
        <p:spPr>
          <a:xfrm>
            <a:off x="783317" y="2852936"/>
            <a:ext cx="7577366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EC11-04EB-EAE4-80A0-169BD27CED3B}"/>
              </a:ext>
            </a:extLst>
          </p:cNvPr>
          <p:cNvSpPr txBox="1"/>
          <p:nvPr/>
        </p:nvSpPr>
        <p:spPr>
          <a:xfrm>
            <a:off x="9830" y="21571"/>
            <a:ext cx="54262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15386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6F84E-F9F3-1584-9280-0F8E7C3C6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87FC393-437A-2D3D-CE71-6219E82B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as IDE.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and NumPy are used for Data Manipulation &amp; Pre-processing and Mathematical functions respectively.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is automated by data prep.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of the plots, Matplotlib, Seaborn, Plotty are used.</a:t>
            </a:r>
          </a:p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A44FD-C1E3-EBAA-5B27-EEB2245CB571}"/>
              </a:ext>
            </a:extLst>
          </p:cNvPr>
          <p:cNvSpPr txBox="1"/>
          <p:nvPr/>
        </p:nvSpPr>
        <p:spPr>
          <a:xfrm>
            <a:off x="9830" y="21571"/>
            <a:ext cx="361189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Tools used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0571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7C42C-ACDD-CDE9-26ED-BBB954A2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17EC72F-2139-6FC6-F435-BE856151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DCE61-F170-E95D-83DB-38BA857F9CB5}"/>
              </a:ext>
            </a:extLst>
          </p:cNvPr>
          <p:cNvSpPr txBox="1"/>
          <p:nvPr/>
        </p:nvSpPr>
        <p:spPr>
          <a:xfrm>
            <a:off x="9830" y="21571"/>
            <a:ext cx="499421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Data Summary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lease notes">
            <a:extLst>
              <a:ext uri="{FF2B5EF4-FFF2-40B4-BE49-F238E27FC236}">
                <a16:creationId xmlns:a16="http://schemas.microsoft.com/office/drawing/2014/main" id="{F171812F-3DBF-9E72-22F2-5F62C587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0" y="1703787"/>
            <a:ext cx="305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3AC64-9210-2A79-24D6-77BC3ACF3525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F0407-8068-1F20-626C-D88771E60329}"/>
              </a:ext>
            </a:extLst>
          </p:cNvPr>
          <p:cNvSpPr txBox="1"/>
          <p:nvPr/>
        </p:nvSpPr>
        <p:spPr>
          <a:xfrm>
            <a:off x="287016" y="1072162"/>
            <a:ext cx="305752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dirty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Numerical Data</a:t>
            </a:r>
            <a:endParaRPr lang="en-US" b="0" dirty="0">
              <a:effectLst/>
            </a:endParaRPr>
          </a:p>
          <a:p>
            <a:pPr marL="342900" indent="-342900" algn="l">
              <a:buAutoNum type="arabicPeriod"/>
            </a:pPr>
            <a:r>
              <a:rPr lang="en-US" dirty="0"/>
              <a:t>Price</a:t>
            </a:r>
          </a:p>
          <a:p>
            <a:pPr marL="342900" indent="-342900" algn="l">
              <a:buAutoNum type="arabicPeriod"/>
            </a:pPr>
            <a:r>
              <a:rPr lang="en-US" dirty="0"/>
              <a:t>Area</a:t>
            </a:r>
          </a:p>
          <a:p>
            <a:pPr marL="342900" indent="-342900" algn="l">
              <a:buAutoNum type="arabicPeriod"/>
            </a:pPr>
            <a:r>
              <a:rPr lang="en-US" dirty="0"/>
              <a:t>Bedrooms</a:t>
            </a:r>
          </a:p>
          <a:p>
            <a:pPr marL="342900" indent="-342900" algn="l">
              <a:buAutoNum type="arabicPeriod"/>
            </a:pPr>
            <a:r>
              <a:rPr lang="en-US" dirty="0"/>
              <a:t>Bathrooms</a:t>
            </a:r>
          </a:p>
          <a:p>
            <a:pPr marL="342900" indent="-342900" algn="l">
              <a:buAutoNum type="arabicPeriod"/>
            </a:pPr>
            <a:r>
              <a:rPr lang="en-US" dirty="0"/>
              <a:t>Stories</a:t>
            </a:r>
          </a:p>
          <a:p>
            <a:pPr marL="342900" indent="-342900" algn="l">
              <a:buAutoNum type="arabicPeriod"/>
            </a:pPr>
            <a:r>
              <a:rPr lang="en-US" dirty="0"/>
              <a:t>Parking</a:t>
            </a:r>
          </a:p>
          <a:p>
            <a:pPr marL="342900" indent="-342900" algn="l">
              <a:buAutoNum type="arabicPeriod"/>
            </a:pP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65721D-8502-20ED-6E4F-0B847BA4C536}"/>
              </a:ext>
            </a:extLst>
          </p:cNvPr>
          <p:cNvCxnSpPr>
            <a:cxnSpLocks/>
          </p:cNvCxnSpPr>
          <p:nvPr/>
        </p:nvCxnSpPr>
        <p:spPr>
          <a:xfrm>
            <a:off x="3586756" y="4398730"/>
            <a:ext cx="2432829" cy="782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869288-CFB3-FFE4-B2D1-886FB78C9413}"/>
              </a:ext>
            </a:extLst>
          </p:cNvPr>
          <p:cNvSpPr txBox="1"/>
          <p:nvPr/>
        </p:nvSpPr>
        <p:spPr>
          <a:xfrm>
            <a:off x="6222509" y="3903706"/>
            <a:ext cx="305752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dirty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Categorical Data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1.Furnishing Status</a:t>
            </a: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</a:t>
            </a:r>
            <a:r>
              <a:rPr lang="en-US" dirty="0" err="1"/>
              <a:t>Mainroad</a:t>
            </a:r>
            <a:endParaRPr lang="en-US" dirty="0"/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Guest room</a:t>
            </a: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4. Basement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/>
              <a:t>Hot </a:t>
            </a:r>
            <a:r>
              <a:rPr lang="en-US" dirty="0" err="1"/>
              <a:t>waterHeating</a:t>
            </a:r>
            <a:endParaRPr lang="en-US" dirty="0"/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/>
              <a:t>Preferred Area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/>
              <a:t>Airconditioning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332583-FC6B-6EA1-F935-1EF62B50FE53}"/>
              </a:ext>
            </a:extLst>
          </p:cNvPr>
          <p:cNvCxnSpPr/>
          <p:nvPr/>
        </p:nvCxnSpPr>
        <p:spPr>
          <a:xfrm rot="10800000">
            <a:off x="2987824" y="1587860"/>
            <a:ext cx="2304256" cy="47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38824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D3F6-0758-5559-7CED-D9219C8F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8C7E7D3-E0B0-56E5-2F79-370A8CEE0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12D3-0E75-4D2F-6D2E-8E8226C45C70}"/>
              </a:ext>
            </a:extLst>
          </p:cNvPr>
          <p:cNvSpPr txBox="1"/>
          <p:nvPr/>
        </p:nvSpPr>
        <p:spPr>
          <a:xfrm>
            <a:off x="9830" y="21571"/>
            <a:ext cx="499421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Data Summary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7D3D3-83E4-9577-4598-8A1D52C86C28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4C38-5AAA-7F8F-5485-9C2E4E45B1A1}"/>
              </a:ext>
            </a:extLst>
          </p:cNvPr>
          <p:cNvSpPr txBox="1"/>
          <p:nvPr/>
        </p:nvSpPr>
        <p:spPr>
          <a:xfrm>
            <a:off x="105392" y="1051201"/>
            <a:ext cx="8586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is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Flat Price Predicting dataset. In 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below table it shows the top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5 rows.</a:t>
            </a:r>
            <a:endParaRPr lang="en-US" sz="1200" b="1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EA848-EDCE-E799-938E-902803547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1" r="6758"/>
          <a:stretch/>
        </p:blipFill>
        <p:spPr>
          <a:xfrm>
            <a:off x="456896" y="4071332"/>
            <a:ext cx="8006412" cy="2450738"/>
          </a:xfrm>
          <a:prstGeom prst="rect">
            <a:avLst/>
          </a:prstGeom>
        </p:spPr>
      </p:pic>
      <p:pic>
        <p:nvPicPr>
          <p:cNvPr id="12" name="Picture 11" descr="Screenshot 2024-03-03 183538">
            <a:extLst>
              <a:ext uri="{FF2B5EF4-FFF2-40B4-BE49-F238E27FC236}">
                <a16:creationId xmlns:a16="http://schemas.microsoft.com/office/drawing/2014/main" id="{5605B9A3-6900-9B13-96B1-775C95B48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53956"/>
          <a:stretch/>
        </p:blipFill>
        <p:spPr>
          <a:xfrm>
            <a:off x="460386" y="1490523"/>
            <a:ext cx="8006412" cy="25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7541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EE977-E754-34FE-0449-3F4A48A7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CCC7028-FEEE-DC61-37F6-C8F4B045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3A745-5E08-F06E-8AA3-5970C9E4EEB2}"/>
              </a:ext>
            </a:extLst>
          </p:cNvPr>
          <p:cNvSpPr txBox="1"/>
          <p:nvPr/>
        </p:nvSpPr>
        <p:spPr>
          <a:xfrm>
            <a:off x="9830" y="21571"/>
            <a:ext cx="499421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Data Summary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D86B7-2CEC-8C9F-C966-5F072A6E92DB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57716-B279-F9AF-D028-880DD7F08143}"/>
              </a:ext>
            </a:extLst>
          </p:cNvPr>
          <p:cNvSpPr txBox="1"/>
          <p:nvPr/>
        </p:nvSpPr>
        <p:spPr>
          <a:xfrm>
            <a:off x="683568" y="1312140"/>
            <a:ext cx="73448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No column includes null or missing values </a:t>
            </a:r>
            <a:endParaRPr lang="en-US" sz="2400" b="1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427"/>
          <a:stretch/>
        </p:blipFill>
        <p:spPr>
          <a:xfrm>
            <a:off x="971600" y="2350859"/>
            <a:ext cx="6624736" cy="37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626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993</Words>
  <Application>Microsoft Office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Google Sans</vt:lpstr>
      <vt:lpstr>Helvetica</vt:lpstr>
      <vt:lpstr>inherit</vt:lpstr>
      <vt:lpstr>Montserrat</vt:lpstr>
      <vt:lpstr>Roboto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Pie Chart  On various  Columns </vt:lpstr>
      <vt:lpstr> Flat Price Distribution By Number Of Stories </vt:lpstr>
      <vt:lpstr> Flat Price Distribution By Number Of Stories </vt:lpstr>
      <vt:lpstr> Linear Regression</vt:lpstr>
      <vt:lpstr> Decision Tree</vt:lpstr>
      <vt:lpstr> Result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Naman Bassi</cp:lastModifiedBy>
  <cp:revision>46</cp:revision>
  <dcterms:created xsi:type="dcterms:W3CDTF">2022-12-12T14:14:00Z</dcterms:created>
  <dcterms:modified xsi:type="dcterms:W3CDTF">2024-05-13T06:00:27Z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27B702084EA649239A812FF3C6CB8E9D_13</vt:lpwstr>
  </property>
  <property fmtid="{D5CDD505-2E9C-101B-9397-08002B2CF9AE}" pid="3" name="KSOProductBuildVer">
    <vt:lpwstr>1033-12.2.0.13489</vt:lpwstr>
  </property>
</Properties>
</file>