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1"/>
  </p:notesMasterIdLst>
  <p:sldIdLst>
    <p:sldId id="256" r:id="rId2"/>
    <p:sldId id="292" r:id="rId3"/>
    <p:sldId id="268" r:id="rId4"/>
    <p:sldId id="259" r:id="rId5"/>
    <p:sldId id="288" r:id="rId6"/>
    <p:sldId id="280" r:id="rId7"/>
    <p:sldId id="281" r:id="rId8"/>
    <p:sldId id="282" r:id="rId9"/>
    <p:sldId id="284" r:id="rId10"/>
    <p:sldId id="285" r:id="rId11"/>
    <p:sldId id="275" r:id="rId12"/>
    <p:sldId id="278" r:id="rId13"/>
    <p:sldId id="274" r:id="rId14"/>
    <p:sldId id="286" r:id="rId15"/>
    <p:sldId id="287" r:id="rId16"/>
    <p:sldId id="276" r:id="rId17"/>
    <p:sldId id="279" r:id="rId18"/>
    <p:sldId id="289"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8" autoAdjust="0"/>
    <p:restoredTop sz="94660"/>
  </p:normalViewPr>
  <p:slideViewPr>
    <p:cSldViewPr snapToGrid="0">
      <p:cViewPr varScale="1">
        <p:scale>
          <a:sx n="102" d="100"/>
          <a:sy n="102" d="100"/>
        </p:scale>
        <p:origin x="34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3CE53-FF0C-47DB-8A67-88BC957F0E3A}"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3C14FC-FD83-42FC-8A09-11F5AB2DC3D5}" type="slidenum">
              <a:rPr lang="en-US" smtClean="0"/>
              <a:t>‹#›</a:t>
            </a:fld>
            <a:endParaRPr lang="en-US"/>
          </a:p>
        </p:txBody>
      </p:sp>
    </p:spTree>
    <p:extLst>
      <p:ext uri="{BB962C8B-B14F-4D97-AF65-F5344CB8AC3E}">
        <p14:creationId xmlns:p14="http://schemas.microsoft.com/office/powerpoint/2010/main" val="3889452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1812-1337-C88E-017B-808FDD40C0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312518-A9F7-AAB0-05F8-349FFFC6DF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86E09B-4F4B-9B36-8ADD-DF14EB3A637C}"/>
              </a:ext>
            </a:extLst>
          </p:cNvPr>
          <p:cNvSpPr>
            <a:spLocks noGrp="1"/>
          </p:cNvSpPr>
          <p:nvPr>
            <p:ph type="dt" sz="half" idx="10"/>
          </p:nvPr>
        </p:nvSpPr>
        <p:spPr/>
        <p:txBody>
          <a:bodyPr/>
          <a:lstStyle/>
          <a:p>
            <a:fld id="{CBE2A192-C6D9-4B5F-B399-5B367F02FD89}" type="datetime1">
              <a:rPr lang="en-US" smtClean="0"/>
              <a:t>10/3/2023</a:t>
            </a:fld>
            <a:endParaRPr lang="en-US"/>
          </a:p>
        </p:txBody>
      </p:sp>
      <p:sp>
        <p:nvSpPr>
          <p:cNvPr id="5" name="Footer Placeholder 4">
            <a:extLst>
              <a:ext uri="{FF2B5EF4-FFF2-40B4-BE49-F238E27FC236}">
                <a16:creationId xmlns:a16="http://schemas.microsoft.com/office/drawing/2014/main" id="{FE348C66-12EE-04A7-92CF-A0CC9C1AA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B3345-398E-67CB-AC70-BB7A5D9CB7D6}"/>
              </a:ext>
            </a:extLst>
          </p:cNvPr>
          <p:cNvSpPr>
            <a:spLocks noGrp="1"/>
          </p:cNvSpPr>
          <p:nvPr>
            <p:ph type="sldNum" sz="quarter" idx="12"/>
          </p:nvPr>
        </p:nvSpPr>
        <p:spPr/>
        <p:txBody>
          <a:bodyPr/>
          <a:lstStyle/>
          <a:p>
            <a:fld id="{4B79207E-C611-4ADE-9EB3-EC8D2B2F8BF0}" type="slidenum">
              <a:rPr lang="en-US" smtClean="0"/>
              <a:t>‹#›</a:t>
            </a:fld>
            <a:endParaRPr lang="en-US"/>
          </a:p>
        </p:txBody>
      </p:sp>
    </p:spTree>
    <p:extLst>
      <p:ext uri="{BB962C8B-B14F-4D97-AF65-F5344CB8AC3E}">
        <p14:creationId xmlns:p14="http://schemas.microsoft.com/office/powerpoint/2010/main" val="417013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E61F-DD36-FD1D-FDF7-C77EFEE906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98AFC9-36F2-BDBF-3F5E-ABB04CC498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83A1B-27C2-9389-A086-BC9E93378B7E}"/>
              </a:ext>
            </a:extLst>
          </p:cNvPr>
          <p:cNvSpPr>
            <a:spLocks noGrp="1"/>
          </p:cNvSpPr>
          <p:nvPr>
            <p:ph type="dt" sz="half" idx="10"/>
          </p:nvPr>
        </p:nvSpPr>
        <p:spPr/>
        <p:txBody>
          <a:bodyPr/>
          <a:lstStyle/>
          <a:p>
            <a:fld id="{01F7A68C-4C02-49E2-BB47-1ADC4CA83DDB}" type="datetime1">
              <a:rPr lang="en-US" smtClean="0"/>
              <a:t>10/3/2023</a:t>
            </a:fld>
            <a:endParaRPr lang="en-US"/>
          </a:p>
        </p:txBody>
      </p:sp>
      <p:sp>
        <p:nvSpPr>
          <p:cNvPr id="5" name="Footer Placeholder 4">
            <a:extLst>
              <a:ext uri="{FF2B5EF4-FFF2-40B4-BE49-F238E27FC236}">
                <a16:creationId xmlns:a16="http://schemas.microsoft.com/office/drawing/2014/main" id="{1D8B5A98-428E-C289-4E74-6D2461BBA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225D4-BA0B-B62A-26B8-FF483A9E7A83}"/>
              </a:ext>
            </a:extLst>
          </p:cNvPr>
          <p:cNvSpPr>
            <a:spLocks noGrp="1"/>
          </p:cNvSpPr>
          <p:nvPr>
            <p:ph type="sldNum" sz="quarter" idx="12"/>
          </p:nvPr>
        </p:nvSpPr>
        <p:spPr/>
        <p:txBody>
          <a:bodyPr/>
          <a:lstStyle/>
          <a:p>
            <a:fld id="{4B79207E-C611-4ADE-9EB3-EC8D2B2F8BF0}" type="slidenum">
              <a:rPr lang="en-US" smtClean="0"/>
              <a:t>‹#›</a:t>
            </a:fld>
            <a:endParaRPr lang="en-US"/>
          </a:p>
        </p:txBody>
      </p:sp>
    </p:spTree>
    <p:extLst>
      <p:ext uri="{BB962C8B-B14F-4D97-AF65-F5344CB8AC3E}">
        <p14:creationId xmlns:p14="http://schemas.microsoft.com/office/powerpoint/2010/main" val="1475418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BE3DD8-4887-41D8-D705-B5AC60984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761502-DAF1-013A-F130-D856812B6F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D7CF5-D7D1-1852-F243-9BF460EAD7D0}"/>
              </a:ext>
            </a:extLst>
          </p:cNvPr>
          <p:cNvSpPr>
            <a:spLocks noGrp="1"/>
          </p:cNvSpPr>
          <p:nvPr>
            <p:ph type="dt" sz="half" idx="10"/>
          </p:nvPr>
        </p:nvSpPr>
        <p:spPr/>
        <p:txBody>
          <a:bodyPr/>
          <a:lstStyle/>
          <a:p>
            <a:fld id="{C900A6C8-E53C-47BE-A52C-718A118FB58E}" type="datetime1">
              <a:rPr lang="en-US" smtClean="0"/>
              <a:t>10/3/2023</a:t>
            </a:fld>
            <a:endParaRPr lang="en-US"/>
          </a:p>
        </p:txBody>
      </p:sp>
      <p:sp>
        <p:nvSpPr>
          <p:cNvPr id="5" name="Footer Placeholder 4">
            <a:extLst>
              <a:ext uri="{FF2B5EF4-FFF2-40B4-BE49-F238E27FC236}">
                <a16:creationId xmlns:a16="http://schemas.microsoft.com/office/drawing/2014/main" id="{A9E634F5-123D-2771-1C59-77BA78F01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4DB26-7CC3-C3F7-B1E0-163A7CFE757B}"/>
              </a:ext>
            </a:extLst>
          </p:cNvPr>
          <p:cNvSpPr>
            <a:spLocks noGrp="1"/>
          </p:cNvSpPr>
          <p:nvPr>
            <p:ph type="sldNum" sz="quarter" idx="12"/>
          </p:nvPr>
        </p:nvSpPr>
        <p:spPr/>
        <p:txBody>
          <a:bodyPr/>
          <a:lstStyle/>
          <a:p>
            <a:fld id="{4B79207E-C611-4ADE-9EB3-EC8D2B2F8BF0}" type="slidenum">
              <a:rPr lang="en-US" smtClean="0"/>
              <a:t>‹#›</a:t>
            </a:fld>
            <a:endParaRPr lang="en-US"/>
          </a:p>
        </p:txBody>
      </p:sp>
    </p:spTree>
    <p:extLst>
      <p:ext uri="{BB962C8B-B14F-4D97-AF65-F5344CB8AC3E}">
        <p14:creationId xmlns:p14="http://schemas.microsoft.com/office/powerpoint/2010/main" val="158824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B758-3D99-5B20-CC4A-EF76434E1D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5AB6F6-8CDF-4AAB-0F72-4FA99800DE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DE458-B50F-7A57-8096-76B1F71CA97C}"/>
              </a:ext>
            </a:extLst>
          </p:cNvPr>
          <p:cNvSpPr>
            <a:spLocks noGrp="1"/>
          </p:cNvSpPr>
          <p:nvPr>
            <p:ph type="dt" sz="half" idx="10"/>
          </p:nvPr>
        </p:nvSpPr>
        <p:spPr/>
        <p:txBody>
          <a:bodyPr/>
          <a:lstStyle/>
          <a:p>
            <a:fld id="{28B83598-3481-40F6-9D8D-14C5CECCF5BF}" type="datetime1">
              <a:rPr lang="en-US" smtClean="0"/>
              <a:t>10/3/2023</a:t>
            </a:fld>
            <a:endParaRPr lang="en-US"/>
          </a:p>
        </p:txBody>
      </p:sp>
      <p:sp>
        <p:nvSpPr>
          <p:cNvPr id="5" name="Footer Placeholder 4">
            <a:extLst>
              <a:ext uri="{FF2B5EF4-FFF2-40B4-BE49-F238E27FC236}">
                <a16:creationId xmlns:a16="http://schemas.microsoft.com/office/drawing/2014/main" id="{D84E3193-747F-EBC6-3577-E40C24103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6F6BA-4B94-E7A1-0E4D-A565371C15FE}"/>
              </a:ext>
            </a:extLst>
          </p:cNvPr>
          <p:cNvSpPr>
            <a:spLocks noGrp="1"/>
          </p:cNvSpPr>
          <p:nvPr>
            <p:ph type="sldNum" sz="quarter" idx="12"/>
          </p:nvPr>
        </p:nvSpPr>
        <p:spPr/>
        <p:txBody>
          <a:bodyPr/>
          <a:lstStyle/>
          <a:p>
            <a:fld id="{4B79207E-C611-4ADE-9EB3-EC8D2B2F8BF0}" type="slidenum">
              <a:rPr lang="en-US" smtClean="0"/>
              <a:t>‹#›</a:t>
            </a:fld>
            <a:endParaRPr lang="en-US"/>
          </a:p>
        </p:txBody>
      </p:sp>
    </p:spTree>
    <p:extLst>
      <p:ext uri="{BB962C8B-B14F-4D97-AF65-F5344CB8AC3E}">
        <p14:creationId xmlns:p14="http://schemas.microsoft.com/office/powerpoint/2010/main" val="246930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7BD4-1020-6B59-46DA-C4F0C90F96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05D634-952D-D202-E5E1-944EBEDA2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079BAC-2140-9863-3577-BAAA1F1913C7}"/>
              </a:ext>
            </a:extLst>
          </p:cNvPr>
          <p:cNvSpPr>
            <a:spLocks noGrp="1"/>
          </p:cNvSpPr>
          <p:nvPr>
            <p:ph type="dt" sz="half" idx="10"/>
          </p:nvPr>
        </p:nvSpPr>
        <p:spPr/>
        <p:txBody>
          <a:bodyPr/>
          <a:lstStyle/>
          <a:p>
            <a:fld id="{4BACB1F1-54B4-4591-8ADE-0530C0745698}" type="datetime1">
              <a:rPr lang="en-US" smtClean="0"/>
              <a:t>10/3/2023</a:t>
            </a:fld>
            <a:endParaRPr lang="en-US"/>
          </a:p>
        </p:txBody>
      </p:sp>
      <p:sp>
        <p:nvSpPr>
          <p:cNvPr id="5" name="Footer Placeholder 4">
            <a:extLst>
              <a:ext uri="{FF2B5EF4-FFF2-40B4-BE49-F238E27FC236}">
                <a16:creationId xmlns:a16="http://schemas.microsoft.com/office/drawing/2014/main" id="{BD710F7E-A2D1-8EF4-B5B0-659AA78EC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C908B-F162-A48A-3E09-B75A3761A69E}"/>
              </a:ext>
            </a:extLst>
          </p:cNvPr>
          <p:cNvSpPr>
            <a:spLocks noGrp="1"/>
          </p:cNvSpPr>
          <p:nvPr>
            <p:ph type="sldNum" sz="quarter" idx="12"/>
          </p:nvPr>
        </p:nvSpPr>
        <p:spPr/>
        <p:txBody>
          <a:bodyPr/>
          <a:lstStyle/>
          <a:p>
            <a:fld id="{4B79207E-C611-4ADE-9EB3-EC8D2B2F8BF0}" type="slidenum">
              <a:rPr lang="en-US" smtClean="0"/>
              <a:t>‹#›</a:t>
            </a:fld>
            <a:endParaRPr lang="en-US"/>
          </a:p>
        </p:txBody>
      </p:sp>
    </p:spTree>
    <p:extLst>
      <p:ext uri="{BB962C8B-B14F-4D97-AF65-F5344CB8AC3E}">
        <p14:creationId xmlns:p14="http://schemas.microsoft.com/office/powerpoint/2010/main" val="129391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4AED-2C02-BC6F-B07E-4309379390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B4141E-ECBC-6C01-5966-0328F9A0BF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5CB95-14C4-72CC-94D6-4EA6EC5F5B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DFC5DC-535C-8A0E-9DFC-B2584151A3E1}"/>
              </a:ext>
            </a:extLst>
          </p:cNvPr>
          <p:cNvSpPr>
            <a:spLocks noGrp="1"/>
          </p:cNvSpPr>
          <p:nvPr>
            <p:ph type="dt" sz="half" idx="10"/>
          </p:nvPr>
        </p:nvSpPr>
        <p:spPr/>
        <p:txBody>
          <a:bodyPr/>
          <a:lstStyle/>
          <a:p>
            <a:fld id="{8CCB7336-F0B8-4E0F-A530-328BF6BBFB3B}" type="datetime1">
              <a:rPr lang="en-US" smtClean="0"/>
              <a:t>10/3/2023</a:t>
            </a:fld>
            <a:endParaRPr lang="en-US"/>
          </a:p>
        </p:txBody>
      </p:sp>
      <p:sp>
        <p:nvSpPr>
          <p:cNvPr id="6" name="Footer Placeholder 5">
            <a:extLst>
              <a:ext uri="{FF2B5EF4-FFF2-40B4-BE49-F238E27FC236}">
                <a16:creationId xmlns:a16="http://schemas.microsoft.com/office/drawing/2014/main" id="{0FEE27A9-921A-7C4C-6FE2-6A6640449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8949F-06BF-72AA-F78F-B19FA3A0DF00}"/>
              </a:ext>
            </a:extLst>
          </p:cNvPr>
          <p:cNvSpPr>
            <a:spLocks noGrp="1"/>
          </p:cNvSpPr>
          <p:nvPr>
            <p:ph type="sldNum" sz="quarter" idx="12"/>
          </p:nvPr>
        </p:nvSpPr>
        <p:spPr/>
        <p:txBody>
          <a:bodyPr/>
          <a:lstStyle/>
          <a:p>
            <a:fld id="{4B79207E-C611-4ADE-9EB3-EC8D2B2F8BF0}" type="slidenum">
              <a:rPr lang="en-US" smtClean="0"/>
              <a:t>‹#›</a:t>
            </a:fld>
            <a:endParaRPr lang="en-US"/>
          </a:p>
        </p:txBody>
      </p:sp>
    </p:spTree>
    <p:extLst>
      <p:ext uri="{BB962C8B-B14F-4D97-AF65-F5344CB8AC3E}">
        <p14:creationId xmlns:p14="http://schemas.microsoft.com/office/powerpoint/2010/main" val="280233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3B03-FF3D-A811-BCE8-37FD0EAD39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848020-2626-CEFB-4731-9B19E70053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4B1C81-16C7-1CAF-0B44-4327645FC8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FA746D-E7F9-78FF-CD8D-2897412FBB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DC945E-8F75-21F7-4C3A-F785C8E91B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F40833-5A8B-C82F-0EEC-E0F52F029403}"/>
              </a:ext>
            </a:extLst>
          </p:cNvPr>
          <p:cNvSpPr>
            <a:spLocks noGrp="1"/>
          </p:cNvSpPr>
          <p:nvPr>
            <p:ph type="dt" sz="half" idx="10"/>
          </p:nvPr>
        </p:nvSpPr>
        <p:spPr/>
        <p:txBody>
          <a:bodyPr/>
          <a:lstStyle/>
          <a:p>
            <a:fld id="{953F2BF7-936A-4381-9BD7-FF2E0259BE60}" type="datetime1">
              <a:rPr lang="en-US" smtClean="0"/>
              <a:t>10/3/2023</a:t>
            </a:fld>
            <a:endParaRPr lang="en-US"/>
          </a:p>
        </p:txBody>
      </p:sp>
      <p:sp>
        <p:nvSpPr>
          <p:cNvPr id="8" name="Footer Placeholder 7">
            <a:extLst>
              <a:ext uri="{FF2B5EF4-FFF2-40B4-BE49-F238E27FC236}">
                <a16:creationId xmlns:a16="http://schemas.microsoft.com/office/drawing/2014/main" id="{7D0B3387-7DD5-330A-6CD6-0DE838B0BE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28EA4C-EBAB-C7B5-B14B-61F38AE1E971}"/>
              </a:ext>
            </a:extLst>
          </p:cNvPr>
          <p:cNvSpPr>
            <a:spLocks noGrp="1"/>
          </p:cNvSpPr>
          <p:nvPr>
            <p:ph type="sldNum" sz="quarter" idx="12"/>
          </p:nvPr>
        </p:nvSpPr>
        <p:spPr/>
        <p:txBody>
          <a:bodyPr/>
          <a:lstStyle/>
          <a:p>
            <a:fld id="{4B79207E-C611-4ADE-9EB3-EC8D2B2F8BF0}" type="slidenum">
              <a:rPr lang="en-US" smtClean="0"/>
              <a:t>‹#›</a:t>
            </a:fld>
            <a:endParaRPr lang="en-US"/>
          </a:p>
        </p:txBody>
      </p:sp>
    </p:spTree>
    <p:extLst>
      <p:ext uri="{BB962C8B-B14F-4D97-AF65-F5344CB8AC3E}">
        <p14:creationId xmlns:p14="http://schemas.microsoft.com/office/powerpoint/2010/main" val="2350132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3593-8425-F296-342E-04A2D4C46E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B93D53-4C49-43F5-03E9-17E2F32486D5}"/>
              </a:ext>
            </a:extLst>
          </p:cNvPr>
          <p:cNvSpPr>
            <a:spLocks noGrp="1"/>
          </p:cNvSpPr>
          <p:nvPr>
            <p:ph type="dt" sz="half" idx="10"/>
          </p:nvPr>
        </p:nvSpPr>
        <p:spPr/>
        <p:txBody>
          <a:bodyPr/>
          <a:lstStyle/>
          <a:p>
            <a:fld id="{AD09525C-E314-4915-8531-295F3E791A0C}" type="datetime1">
              <a:rPr lang="en-US" smtClean="0"/>
              <a:t>10/3/2023</a:t>
            </a:fld>
            <a:endParaRPr lang="en-US"/>
          </a:p>
        </p:txBody>
      </p:sp>
      <p:sp>
        <p:nvSpPr>
          <p:cNvPr id="4" name="Footer Placeholder 3">
            <a:extLst>
              <a:ext uri="{FF2B5EF4-FFF2-40B4-BE49-F238E27FC236}">
                <a16:creationId xmlns:a16="http://schemas.microsoft.com/office/drawing/2014/main" id="{6C5108FE-3138-DE67-FCC7-42FB8383D6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A0A3AF-C6F8-148A-52CF-DEFE63B235D1}"/>
              </a:ext>
            </a:extLst>
          </p:cNvPr>
          <p:cNvSpPr>
            <a:spLocks noGrp="1"/>
          </p:cNvSpPr>
          <p:nvPr>
            <p:ph type="sldNum" sz="quarter" idx="12"/>
          </p:nvPr>
        </p:nvSpPr>
        <p:spPr/>
        <p:txBody>
          <a:bodyPr/>
          <a:lstStyle/>
          <a:p>
            <a:fld id="{4B79207E-C611-4ADE-9EB3-EC8D2B2F8BF0}" type="slidenum">
              <a:rPr lang="en-US" smtClean="0"/>
              <a:t>‹#›</a:t>
            </a:fld>
            <a:endParaRPr lang="en-US"/>
          </a:p>
        </p:txBody>
      </p:sp>
    </p:spTree>
    <p:extLst>
      <p:ext uri="{BB962C8B-B14F-4D97-AF65-F5344CB8AC3E}">
        <p14:creationId xmlns:p14="http://schemas.microsoft.com/office/powerpoint/2010/main" val="1294605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E1E6D0-8B16-FF74-F0F4-120A20594339}"/>
              </a:ext>
            </a:extLst>
          </p:cNvPr>
          <p:cNvSpPr>
            <a:spLocks noGrp="1"/>
          </p:cNvSpPr>
          <p:nvPr>
            <p:ph type="dt" sz="half" idx="10"/>
          </p:nvPr>
        </p:nvSpPr>
        <p:spPr/>
        <p:txBody>
          <a:bodyPr/>
          <a:lstStyle/>
          <a:p>
            <a:fld id="{A40CC3BD-1C6B-4731-B845-05AB65D6417A}" type="datetime1">
              <a:rPr lang="en-US" smtClean="0"/>
              <a:t>10/3/2023</a:t>
            </a:fld>
            <a:endParaRPr lang="en-US"/>
          </a:p>
        </p:txBody>
      </p:sp>
      <p:sp>
        <p:nvSpPr>
          <p:cNvPr id="3" name="Footer Placeholder 2">
            <a:extLst>
              <a:ext uri="{FF2B5EF4-FFF2-40B4-BE49-F238E27FC236}">
                <a16:creationId xmlns:a16="http://schemas.microsoft.com/office/drawing/2014/main" id="{FA20A008-AD03-6BCD-BE08-9C7246C67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8D6EFC-941B-F993-8F36-88B4AE4A656D}"/>
              </a:ext>
            </a:extLst>
          </p:cNvPr>
          <p:cNvSpPr>
            <a:spLocks noGrp="1"/>
          </p:cNvSpPr>
          <p:nvPr>
            <p:ph type="sldNum" sz="quarter" idx="12"/>
          </p:nvPr>
        </p:nvSpPr>
        <p:spPr/>
        <p:txBody>
          <a:bodyPr/>
          <a:lstStyle/>
          <a:p>
            <a:fld id="{4B79207E-C611-4ADE-9EB3-EC8D2B2F8BF0}" type="slidenum">
              <a:rPr lang="en-US" smtClean="0"/>
              <a:t>‹#›</a:t>
            </a:fld>
            <a:endParaRPr lang="en-US"/>
          </a:p>
        </p:txBody>
      </p:sp>
    </p:spTree>
    <p:extLst>
      <p:ext uri="{BB962C8B-B14F-4D97-AF65-F5344CB8AC3E}">
        <p14:creationId xmlns:p14="http://schemas.microsoft.com/office/powerpoint/2010/main" val="408004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7725-FD84-285C-9AAB-83E6AF9E5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CEBD83-42F0-CC62-3EA9-55AE2E1A20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B62871-36CB-37E7-B626-462816856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F7C963-332A-641B-33BF-1A77B205C539}"/>
              </a:ext>
            </a:extLst>
          </p:cNvPr>
          <p:cNvSpPr>
            <a:spLocks noGrp="1"/>
          </p:cNvSpPr>
          <p:nvPr>
            <p:ph type="dt" sz="half" idx="10"/>
          </p:nvPr>
        </p:nvSpPr>
        <p:spPr/>
        <p:txBody>
          <a:bodyPr/>
          <a:lstStyle/>
          <a:p>
            <a:fld id="{B26A335F-F512-4792-99A7-D2D2498EDFF6}" type="datetime1">
              <a:rPr lang="en-US" smtClean="0"/>
              <a:t>10/3/2023</a:t>
            </a:fld>
            <a:endParaRPr lang="en-US"/>
          </a:p>
        </p:txBody>
      </p:sp>
      <p:sp>
        <p:nvSpPr>
          <p:cNvPr id="6" name="Footer Placeholder 5">
            <a:extLst>
              <a:ext uri="{FF2B5EF4-FFF2-40B4-BE49-F238E27FC236}">
                <a16:creationId xmlns:a16="http://schemas.microsoft.com/office/drawing/2014/main" id="{C75CC928-BA2C-2552-F340-43562D93D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71EB9-0F2D-6FF9-A2FE-1A715BE7F760}"/>
              </a:ext>
            </a:extLst>
          </p:cNvPr>
          <p:cNvSpPr>
            <a:spLocks noGrp="1"/>
          </p:cNvSpPr>
          <p:nvPr>
            <p:ph type="sldNum" sz="quarter" idx="12"/>
          </p:nvPr>
        </p:nvSpPr>
        <p:spPr/>
        <p:txBody>
          <a:bodyPr/>
          <a:lstStyle/>
          <a:p>
            <a:fld id="{4B79207E-C611-4ADE-9EB3-EC8D2B2F8BF0}" type="slidenum">
              <a:rPr lang="en-US" smtClean="0"/>
              <a:t>‹#›</a:t>
            </a:fld>
            <a:endParaRPr lang="en-US"/>
          </a:p>
        </p:txBody>
      </p:sp>
    </p:spTree>
    <p:extLst>
      <p:ext uri="{BB962C8B-B14F-4D97-AF65-F5344CB8AC3E}">
        <p14:creationId xmlns:p14="http://schemas.microsoft.com/office/powerpoint/2010/main" val="225230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CC6F-2AA6-9DBF-6137-1E9D2BD9C3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53CD61-926B-1713-A615-DFB383229C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CE24BE-8701-B9DC-1DCD-ECCB2AD72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3605F-154E-4A3A-D8D2-9D52F7057AD2}"/>
              </a:ext>
            </a:extLst>
          </p:cNvPr>
          <p:cNvSpPr>
            <a:spLocks noGrp="1"/>
          </p:cNvSpPr>
          <p:nvPr>
            <p:ph type="dt" sz="half" idx="10"/>
          </p:nvPr>
        </p:nvSpPr>
        <p:spPr/>
        <p:txBody>
          <a:bodyPr/>
          <a:lstStyle/>
          <a:p>
            <a:fld id="{CA966253-8BFB-4E1E-9C91-2F0956E32CA7}" type="datetime1">
              <a:rPr lang="en-US" smtClean="0"/>
              <a:t>10/3/2023</a:t>
            </a:fld>
            <a:endParaRPr lang="en-US"/>
          </a:p>
        </p:txBody>
      </p:sp>
      <p:sp>
        <p:nvSpPr>
          <p:cNvPr id="6" name="Footer Placeholder 5">
            <a:extLst>
              <a:ext uri="{FF2B5EF4-FFF2-40B4-BE49-F238E27FC236}">
                <a16:creationId xmlns:a16="http://schemas.microsoft.com/office/drawing/2014/main" id="{048D449C-A675-061D-9CAD-72A4B281EA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CA7AF-D85A-A30A-71AA-D265B6BC3DE7}"/>
              </a:ext>
            </a:extLst>
          </p:cNvPr>
          <p:cNvSpPr>
            <a:spLocks noGrp="1"/>
          </p:cNvSpPr>
          <p:nvPr>
            <p:ph type="sldNum" sz="quarter" idx="12"/>
          </p:nvPr>
        </p:nvSpPr>
        <p:spPr/>
        <p:txBody>
          <a:bodyPr/>
          <a:lstStyle/>
          <a:p>
            <a:fld id="{4B79207E-C611-4ADE-9EB3-EC8D2B2F8BF0}" type="slidenum">
              <a:rPr lang="en-US" smtClean="0"/>
              <a:t>‹#›</a:t>
            </a:fld>
            <a:endParaRPr lang="en-US"/>
          </a:p>
        </p:txBody>
      </p:sp>
    </p:spTree>
    <p:extLst>
      <p:ext uri="{BB962C8B-B14F-4D97-AF65-F5344CB8AC3E}">
        <p14:creationId xmlns:p14="http://schemas.microsoft.com/office/powerpoint/2010/main" val="2008521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85CD75-A9AE-EB0B-088D-18B02DFD09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29B330-C793-8B32-62AE-64CA85AA42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CC0D7-3BAB-E6FC-B4B3-7F296D90D7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910D9-9C26-4697-B19F-B825F87F45F0}" type="datetime1">
              <a:rPr lang="en-US" smtClean="0"/>
              <a:t>10/3/2023</a:t>
            </a:fld>
            <a:endParaRPr lang="en-US"/>
          </a:p>
        </p:txBody>
      </p:sp>
      <p:sp>
        <p:nvSpPr>
          <p:cNvPr id="5" name="Footer Placeholder 4">
            <a:extLst>
              <a:ext uri="{FF2B5EF4-FFF2-40B4-BE49-F238E27FC236}">
                <a16:creationId xmlns:a16="http://schemas.microsoft.com/office/drawing/2014/main" id="{C2DBE864-ED6A-8CD1-AE59-852B72B119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F78C30-CECA-36D2-93CD-EB191D2DB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9207E-C611-4ADE-9EB3-EC8D2B2F8BF0}" type="slidenum">
              <a:rPr lang="en-US" smtClean="0"/>
              <a:t>‹#›</a:t>
            </a:fld>
            <a:endParaRPr lang="en-US"/>
          </a:p>
        </p:txBody>
      </p:sp>
    </p:spTree>
    <p:extLst>
      <p:ext uri="{BB962C8B-B14F-4D97-AF65-F5344CB8AC3E}">
        <p14:creationId xmlns:p14="http://schemas.microsoft.com/office/powerpoint/2010/main" val="203720572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hyperlink" Target="https://www.kaggle.com/code/poojag718/sentiment-analysis-machine-learning-approach#Twitter-Sentiment-Analysis" TargetMode="External"/><Relationship Id="rId1" Type="http://schemas.openxmlformats.org/officeDocument/2006/relationships/slideLayout" Target="../slideLayouts/slideLayout9.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doi.org/10.1007/s13278-022-00998-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D7C7-103A-2695-3D04-257E9F9B24F9}"/>
              </a:ext>
            </a:extLst>
          </p:cNvPr>
          <p:cNvSpPr>
            <a:spLocks noGrp="1"/>
          </p:cNvSpPr>
          <p:nvPr>
            <p:ph type="ctrTitle"/>
          </p:nvPr>
        </p:nvSpPr>
        <p:spPr>
          <a:xfrm>
            <a:off x="1524000" y="820883"/>
            <a:ext cx="9144000" cy="2036618"/>
          </a:xfrm>
        </p:spPr>
        <p:txBody>
          <a:bodyPr/>
          <a:lstStyle/>
          <a:p>
            <a:r>
              <a:rPr lang="en-US" dirty="0">
                <a:latin typeface="SF Pro Rounded" pitchFamily="2" charset="0"/>
                <a:ea typeface="SF Pro Rounded" pitchFamily="2" charset="0"/>
                <a:cs typeface="SF Pro Rounded" pitchFamily="2" charset="0"/>
              </a:rPr>
              <a:t>Twitter Sentiment Analysis</a:t>
            </a:r>
          </a:p>
        </p:txBody>
      </p:sp>
    </p:spTree>
    <p:extLst>
      <p:ext uri="{BB962C8B-B14F-4D97-AF65-F5344CB8AC3E}">
        <p14:creationId xmlns:p14="http://schemas.microsoft.com/office/powerpoint/2010/main" val="2311390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AA9D-1C61-6B62-BE0F-269B3699A404}"/>
              </a:ext>
            </a:extLst>
          </p:cNvPr>
          <p:cNvSpPr>
            <a:spLocks noGrp="1"/>
          </p:cNvSpPr>
          <p:nvPr>
            <p:ph type="title"/>
          </p:nvPr>
        </p:nvSpPr>
        <p:spPr>
          <a:xfrm>
            <a:off x="581892" y="366001"/>
            <a:ext cx="4977244" cy="1317326"/>
          </a:xfrm>
        </p:spPr>
        <p:txBody>
          <a:bodyPr vert="horz" lIns="91440" tIns="45720" rIns="91440" bIns="45720" rtlCol="0" anchor="ctr">
            <a:noAutofit/>
          </a:bodyPr>
          <a:lstStyle/>
          <a:p>
            <a:r>
              <a:rPr kumimoji="0" lang="en-US" sz="2800" b="0" i="0" u="none" strike="noStrike" kern="1200" cap="none" spc="0" normalizeH="0" baseline="0" noProof="0" dirty="0">
                <a:ln>
                  <a:noFill/>
                </a:ln>
                <a:solidFill>
                  <a:prstClr val="black"/>
                </a:solidFill>
                <a:effectLst/>
                <a:uLnTx/>
                <a:uFillTx/>
                <a:latin typeface="SF Pro Rounded" pitchFamily="2" charset="0"/>
                <a:ea typeface="SF Pro Rounded" pitchFamily="2" charset="0"/>
                <a:cs typeface="SF Pro Rounded" pitchFamily="2" charset="0"/>
              </a:rPr>
              <a:t>Exploratory Data Analysis</a:t>
            </a:r>
            <a:br>
              <a:rPr lang="en-US" sz="2800" dirty="0"/>
            </a:br>
            <a:br>
              <a:rPr lang="en-US" sz="2800" dirty="0">
                <a:solidFill>
                  <a:schemeClr val="tx2"/>
                </a:solidFill>
              </a:rPr>
            </a:br>
            <a:endParaRPr lang="en-US" sz="2800" dirty="0">
              <a:solidFill>
                <a:schemeClr val="tx2"/>
              </a:solidFill>
            </a:endParaRPr>
          </a:p>
        </p:txBody>
      </p:sp>
      <p:sp>
        <p:nvSpPr>
          <p:cNvPr id="4" name="Text Placeholder 3">
            <a:extLst>
              <a:ext uri="{FF2B5EF4-FFF2-40B4-BE49-F238E27FC236}">
                <a16:creationId xmlns:a16="http://schemas.microsoft.com/office/drawing/2014/main" id="{2F8C232D-7467-188E-B530-CF1BE5C0586A}"/>
              </a:ext>
            </a:extLst>
          </p:cNvPr>
          <p:cNvSpPr>
            <a:spLocks noGrp="1"/>
          </p:cNvSpPr>
          <p:nvPr>
            <p:ph type="body" sz="half" idx="2"/>
          </p:nvPr>
        </p:nvSpPr>
        <p:spPr>
          <a:xfrm>
            <a:off x="124692" y="5638799"/>
            <a:ext cx="11118074" cy="886691"/>
          </a:xfrm>
        </p:spPr>
        <p:txBody>
          <a:bodyPr vert="horz" lIns="91440" tIns="45720" rIns="91440" bIns="45720" rtlCol="0" anchor="ctr">
            <a:normAutofit/>
          </a:bodyPr>
          <a:lstStyle/>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The two figures presented display the most frequent bigram in tweets based on negative and neutral sentiment.</a:t>
            </a:r>
          </a:p>
          <a:p>
            <a:pPr marL="285750" indent="-285750">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p:txBody>
      </p:sp>
      <p:sp>
        <p:nvSpPr>
          <p:cNvPr id="5" name="Slide Number Placeholder 4">
            <a:extLst>
              <a:ext uri="{FF2B5EF4-FFF2-40B4-BE49-F238E27FC236}">
                <a16:creationId xmlns:a16="http://schemas.microsoft.com/office/drawing/2014/main" id="{3BDB0C71-D256-C599-DA13-2A0D0084D051}"/>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B79207E-C611-4ADE-9EB3-EC8D2B2F8BF0}" type="slidenum">
              <a:rPr lang="en-US" smtClean="0"/>
              <a:pPr defTabSz="914400">
                <a:spcAft>
                  <a:spcPts val="600"/>
                </a:spcAft>
              </a:pPr>
              <a:t>10</a:t>
            </a:fld>
            <a:endParaRPr lang="en-US"/>
          </a:p>
        </p:txBody>
      </p:sp>
      <p:pic>
        <p:nvPicPr>
          <p:cNvPr id="7" name="Picture 6" descr="Chart, funnel chart&#10;&#10;Description automatically generated">
            <a:extLst>
              <a:ext uri="{FF2B5EF4-FFF2-40B4-BE49-F238E27FC236}">
                <a16:creationId xmlns:a16="http://schemas.microsoft.com/office/drawing/2014/main" id="{A5569CAA-72C7-C234-5919-B2366BC3A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17193"/>
            <a:ext cx="5793398" cy="4223614"/>
          </a:xfrm>
          <a:prstGeom prst="rect">
            <a:avLst/>
          </a:prstGeom>
        </p:spPr>
      </p:pic>
      <p:pic>
        <p:nvPicPr>
          <p:cNvPr id="10" name="Picture 9" descr="Chart, bar chart&#10;&#10;Description automatically generated">
            <a:extLst>
              <a:ext uri="{FF2B5EF4-FFF2-40B4-BE49-F238E27FC236}">
                <a16:creationId xmlns:a16="http://schemas.microsoft.com/office/drawing/2014/main" id="{2E7BBDE0-158A-6426-C29C-973486335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88" y="1317193"/>
            <a:ext cx="5530641" cy="4223614"/>
          </a:xfrm>
          <a:prstGeom prst="rect">
            <a:avLst/>
          </a:prstGeom>
        </p:spPr>
      </p:pic>
    </p:spTree>
    <p:extLst>
      <p:ext uri="{BB962C8B-B14F-4D97-AF65-F5344CB8AC3E}">
        <p14:creationId xmlns:p14="http://schemas.microsoft.com/office/powerpoint/2010/main" val="2892696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90D9-DA61-B3AC-FAA6-716209EA1ED6}"/>
              </a:ext>
            </a:extLst>
          </p:cNvPr>
          <p:cNvSpPr>
            <a:spLocks noGrp="1"/>
          </p:cNvSpPr>
          <p:nvPr>
            <p:ph type="title"/>
          </p:nvPr>
        </p:nvSpPr>
        <p:spPr>
          <a:xfrm>
            <a:off x="814735" y="764089"/>
            <a:ext cx="5654958" cy="663879"/>
          </a:xfrm>
        </p:spPr>
        <p:txBody>
          <a:bodyPr>
            <a:normAutofit/>
          </a:bodyPr>
          <a:lstStyle/>
          <a:p>
            <a:r>
              <a:rPr lang="en-US" dirty="0">
                <a:latin typeface="SF Pro Rounded" pitchFamily="2" charset="0"/>
                <a:ea typeface="SF Pro Rounded" pitchFamily="2" charset="0"/>
                <a:cs typeface="SF Pro Rounded" pitchFamily="2" charset="0"/>
              </a:rPr>
              <a:t>Model Development TF-IDF</a:t>
            </a:r>
          </a:p>
        </p:txBody>
      </p:sp>
      <p:sp>
        <p:nvSpPr>
          <p:cNvPr id="4" name="Text Placeholder 3">
            <a:extLst>
              <a:ext uri="{FF2B5EF4-FFF2-40B4-BE49-F238E27FC236}">
                <a16:creationId xmlns:a16="http://schemas.microsoft.com/office/drawing/2014/main" id="{9B136654-DF61-D4F7-14E9-8B8F01A21734}"/>
              </a:ext>
            </a:extLst>
          </p:cNvPr>
          <p:cNvSpPr>
            <a:spLocks noGrp="1"/>
          </p:cNvSpPr>
          <p:nvPr>
            <p:ph type="body" sz="half" idx="2"/>
          </p:nvPr>
        </p:nvSpPr>
        <p:spPr>
          <a:xfrm>
            <a:off x="814735" y="1977748"/>
            <a:ext cx="5577356" cy="4414489"/>
          </a:xfrm>
        </p:spPr>
        <p:txBody>
          <a:bodyPr>
            <a:noAutofit/>
          </a:bodyPr>
          <a:lstStyle/>
          <a:p>
            <a:pPr marL="285750" indent="-285750">
              <a:buFont typeface="Arial" panose="020B0604020202020204" pitchFamily="34" charset="0"/>
              <a:buChar char="•"/>
            </a:pPr>
            <a:r>
              <a:rPr lang="en-US" sz="2000" dirty="0">
                <a:latin typeface="SF Pro Rounded" pitchFamily="2" charset="0"/>
                <a:ea typeface="SF Pro Rounded" pitchFamily="2" charset="0"/>
                <a:cs typeface="SF Pro Rounded" pitchFamily="2" charset="0"/>
              </a:rPr>
              <a:t>TF-IDF Vectorization</a:t>
            </a:r>
            <a:r>
              <a:rPr lang="en-US" sz="1800" dirty="0">
                <a:latin typeface="SF Pro Rounded" pitchFamily="2" charset="0"/>
                <a:ea typeface="SF Pro Rounded" pitchFamily="2" charset="0"/>
                <a:cs typeface="SF Pro Rounded" pitchFamily="2" charset="0"/>
              </a:rPr>
              <a:t> </a:t>
            </a:r>
          </a:p>
          <a:p>
            <a:pPr marL="285750" indent="-285750">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The TF-IDF Vectorization converts a collection of raw documents into a matrix of TF-IDF features.</a:t>
            </a:r>
          </a:p>
          <a:p>
            <a:pPr marL="285750" indent="-285750">
              <a:lnSpc>
                <a:spcPct val="100000"/>
              </a:lnSpc>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a:p>
            <a:pPr marL="285750" indent="-285750">
              <a:lnSpc>
                <a:spcPct val="100000"/>
              </a:lnSpc>
              <a:buFont typeface="Arial" panose="020B0604020202020204" pitchFamily="34" charset="0"/>
              <a:buChar char="•"/>
            </a:pPr>
            <a:r>
              <a:rPr lang="en-US" sz="1800" dirty="0">
                <a:latin typeface="SF Pro Rounded" pitchFamily="2" charset="0"/>
                <a:ea typeface="SF Pro Rounded" pitchFamily="2" charset="0"/>
                <a:cs typeface="SF Pro Rounded" pitchFamily="2" charset="0"/>
              </a:rPr>
              <a:t> The term frequency-inverse document frequency (TF-IDF) is a numerical statistic that reflects how important a word is to a document in a collection or corpus.</a:t>
            </a:r>
          </a:p>
          <a:p>
            <a:pPr marL="285750" indent="-285750">
              <a:lnSpc>
                <a:spcPct val="100000"/>
              </a:lnSpc>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a:p>
            <a:pPr marL="285750" indent="-285750">
              <a:lnSpc>
                <a:spcPct val="100000"/>
              </a:lnSpc>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The resulting feature matrices can be used as input to a machine learning model for sentiment analysis.</a:t>
            </a:r>
          </a:p>
        </p:txBody>
      </p:sp>
      <p:sp>
        <p:nvSpPr>
          <p:cNvPr id="5" name="Slide Number Placeholder 4">
            <a:extLst>
              <a:ext uri="{FF2B5EF4-FFF2-40B4-BE49-F238E27FC236}">
                <a16:creationId xmlns:a16="http://schemas.microsoft.com/office/drawing/2014/main" id="{7CD4EBF8-9259-A455-ED0E-3480902C5D03}"/>
              </a:ext>
            </a:extLst>
          </p:cNvPr>
          <p:cNvSpPr>
            <a:spLocks noGrp="1"/>
          </p:cNvSpPr>
          <p:nvPr>
            <p:ph type="sldNum" sz="quarter" idx="12"/>
          </p:nvPr>
        </p:nvSpPr>
        <p:spPr>
          <a:xfrm>
            <a:off x="9349635" y="6492875"/>
            <a:ext cx="2743200" cy="365125"/>
          </a:xfrm>
        </p:spPr>
        <p:txBody>
          <a:bodyPr/>
          <a:lstStyle/>
          <a:p>
            <a:fld id="{4B79207E-C611-4ADE-9EB3-EC8D2B2F8BF0}" type="slidenum">
              <a:rPr lang="en-US" smtClean="0"/>
              <a:t>11</a:t>
            </a:fld>
            <a:endParaRPr lang="en-US"/>
          </a:p>
        </p:txBody>
      </p:sp>
      <p:pic>
        <p:nvPicPr>
          <p:cNvPr id="6" name="Picture 5" descr="Text&#10;&#10;Description automatically generated">
            <a:extLst>
              <a:ext uri="{FF2B5EF4-FFF2-40B4-BE49-F238E27FC236}">
                <a16:creationId xmlns:a16="http://schemas.microsoft.com/office/drawing/2014/main" id="{422A418A-6BA7-3CE6-D669-C7A61700A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566" y="2080779"/>
            <a:ext cx="4517611" cy="1147330"/>
          </a:xfrm>
          <a:prstGeom prst="rect">
            <a:avLst/>
          </a:prstGeom>
        </p:spPr>
      </p:pic>
      <p:pic>
        <p:nvPicPr>
          <p:cNvPr id="8" name="Picture 7" descr="Text&#10;&#10;Description automatically generated">
            <a:extLst>
              <a:ext uri="{FF2B5EF4-FFF2-40B4-BE49-F238E27FC236}">
                <a16:creationId xmlns:a16="http://schemas.microsoft.com/office/drawing/2014/main" id="{4BF2D9BE-A13D-3545-ED90-6D05E6104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93" y="3813862"/>
            <a:ext cx="2900004" cy="742263"/>
          </a:xfrm>
          <a:prstGeom prst="rect">
            <a:avLst/>
          </a:prstGeom>
        </p:spPr>
      </p:pic>
    </p:spTree>
    <p:extLst>
      <p:ext uri="{BB962C8B-B14F-4D97-AF65-F5344CB8AC3E}">
        <p14:creationId xmlns:p14="http://schemas.microsoft.com/office/powerpoint/2010/main" val="148345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90D9-DA61-B3AC-FAA6-716209EA1ED6}"/>
              </a:ext>
            </a:extLst>
          </p:cNvPr>
          <p:cNvSpPr>
            <a:spLocks noGrp="1"/>
          </p:cNvSpPr>
          <p:nvPr>
            <p:ph type="title"/>
          </p:nvPr>
        </p:nvSpPr>
        <p:spPr>
          <a:xfrm>
            <a:off x="814735" y="488373"/>
            <a:ext cx="5654958" cy="1319645"/>
          </a:xfrm>
        </p:spPr>
        <p:txBody>
          <a:bodyPr>
            <a:normAutofit/>
          </a:bodyPr>
          <a:lstStyle/>
          <a:p>
            <a:r>
              <a:rPr lang="en-US" dirty="0">
                <a:latin typeface="SF Pro Rounded" pitchFamily="2" charset="0"/>
                <a:ea typeface="SF Pro Rounded" pitchFamily="2" charset="0"/>
                <a:cs typeface="SF Pro Rounded" pitchFamily="2" charset="0"/>
              </a:rPr>
              <a:t>Model Development - </a:t>
            </a:r>
            <a:r>
              <a:rPr lang="en-US" dirty="0" err="1">
                <a:latin typeface="SF Pro Rounded" pitchFamily="2" charset="0"/>
                <a:ea typeface="SF Pro Rounded" pitchFamily="2" charset="0"/>
                <a:cs typeface="SF Pro Rounded" pitchFamily="2" charset="0"/>
              </a:rPr>
              <a:t>BoW</a:t>
            </a:r>
            <a:br>
              <a:rPr lang="en-US" dirty="0">
                <a:latin typeface="SF Pro Rounded" pitchFamily="2" charset="0"/>
                <a:ea typeface="SF Pro Rounded" pitchFamily="2" charset="0"/>
                <a:cs typeface="SF Pro Rounded" pitchFamily="2" charset="0"/>
              </a:rPr>
            </a:br>
            <a:endParaRPr lang="en-US" dirty="0">
              <a:latin typeface="SF Pro Rounded" pitchFamily="2" charset="0"/>
              <a:ea typeface="SF Pro Rounded" pitchFamily="2" charset="0"/>
              <a:cs typeface="SF Pro Rounded" pitchFamily="2" charset="0"/>
            </a:endParaRPr>
          </a:p>
        </p:txBody>
      </p:sp>
      <p:sp>
        <p:nvSpPr>
          <p:cNvPr id="4" name="Text Placeholder 3">
            <a:extLst>
              <a:ext uri="{FF2B5EF4-FFF2-40B4-BE49-F238E27FC236}">
                <a16:creationId xmlns:a16="http://schemas.microsoft.com/office/drawing/2014/main" id="{9B136654-DF61-D4F7-14E9-8B8F01A21734}"/>
              </a:ext>
            </a:extLst>
          </p:cNvPr>
          <p:cNvSpPr>
            <a:spLocks noGrp="1"/>
          </p:cNvSpPr>
          <p:nvPr>
            <p:ph type="body" sz="half" idx="2"/>
          </p:nvPr>
        </p:nvSpPr>
        <p:spPr>
          <a:xfrm>
            <a:off x="814736" y="2084669"/>
            <a:ext cx="5838614" cy="4284958"/>
          </a:xfrm>
        </p:spPr>
        <p:txBody>
          <a:bodyPr>
            <a:noAutofit/>
          </a:bodyPr>
          <a:lstStyle/>
          <a:p>
            <a:pPr marL="285750" indent="-285750">
              <a:buFont typeface="Arial" panose="020B0604020202020204" pitchFamily="34" charset="0"/>
              <a:buChar char="•"/>
            </a:pPr>
            <a:r>
              <a:rPr lang="en-US" sz="2000" dirty="0">
                <a:latin typeface="SF Pro Rounded" pitchFamily="2" charset="0"/>
                <a:ea typeface="SF Pro Rounded" pitchFamily="2" charset="0"/>
                <a:cs typeface="SF Pro Rounded" pitchFamily="2" charset="0"/>
              </a:rPr>
              <a:t>Bag Of Words</a:t>
            </a: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Bag of Words is a text representation technique used to convert a text document into a numerical vector.</a:t>
            </a: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The </a:t>
            </a:r>
            <a:r>
              <a:rPr lang="en-US" sz="1800" dirty="0" err="1">
                <a:latin typeface="SF Pro Rounded" pitchFamily="2" charset="0"/>
                <a:ea typeface="SF Pro Rounded" pitchFamily="2" charset="0"/>
                <a:cs typeface="SF Pro Rounded" pitchFamily="2" charset="0"/>
              </a:rPr>
              <a:t>BoW</a:t>
            </a:r>
            <a:r>
              <a:rPr lang="en-US" sz="1800" dirty="0">
                <a:latin typeface="SF Pro Rounded" pitchFamily="2" charset="0"/>
                <a:ea typeface="SF Pro Rounded" pitchFamily="2" charset="0"/>
                <a:cs typeface="SF Pro Rounded" pitchFamily="2" charset="0"/>
              </a:rPr>
              <a:t> model treats a text document as a "bag" or collection of words, ignoring the order in which they appear and focusing only on their frequency of occurrence. </a:t>
            </a: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The process of creating a </a:t>
            </a:r>
            <a:r>
              <a:rPr lang="en-US" sz="1800" dirty="0" err="1">
                <a:latin typeface="SF Pro Rounded" pitchFamily="2" charset="0"/>
                <a:ea typeface="SF Pro Rounded" pitchFamily="2" charset="0"/>
                <a:cs typeface="SF Pro Rounded" pitchFamily="2" charset="0"/>
              </a:rPr>
              <a:t>BoW</a:t>
            </a:r>
            <a:r>
              <a:rPr lang="en-US" sz="1800" dirty="0">
                <a:latin typeface="SF Pro Rounded" pitchFamily="2" charset="0"/>
                <a:ea typeface="SF Pro Rounded" pitchFamily="2" charset="0"/>
                <a:cs typeface="SF Pro Rounded" pitchFamily="2" charset="0"/>
              </a:rPr>
              <a:t> representation typically involves two steps: tokenization, which involves splitting the text into individual words or tokens, and counting, which involves tallying the frequency of each word in the document.</a:t>
            </a: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It is a simple and effective approach for many text-based tasks.</a:t>
            </a:r>
          </a:p>
        </p:txBody>
      </p:sp>
      <p:sp>
        <p:nvSpPr>
          <p:cNvPr id="5" name="Slide Number Placeholder 4">
            <a:extLst>
              <a:ext uri="{FF2B5EF4-FFF2-40B4-BE49-F238E27FC236}">
                <a16:creationId xmlns:a16="http://schemas.microsoft.com/office/drawing/2014/main" id="{7CD4EBF8-9259-A455-ED0E-3480902C5D03}"/>
              </a:ext>
            </a:extLst>
          </p:cNvPr>
          <p:cNvSpPr>
            <a:spLocks noGrp="1"/>
          </p:cNvSpPr>
          <p:nvPr>
            <p:ph type="sldNum" sz="quarter" idx="12"/>
          </p:nvPr>
        </p:nvSpPr>
        <p:spPr>
          <a:xfrm>
            <a:off x="9349635" y="6492875"/>
            <a:ext cx="2743200" cy="365125"/>
          </a:xfrm>
        </p:spPr>
        <p:txBody>
          <a:bodyPr/>
          <a:lstStyle/>
          <a:p>
            <a:fld id="{4B79207E-C611-4ADE-9EB3-EC8D2B2F8BF0}" type="slidenum">
              <a:rPr lang="en-US" smtClean="0"/>
              <a:t>12</a:t>
            </a:fld>
            <a:endParaRPr lang="en-US"/>
          </a:p>
        </p:txBody>
      </p:sp>
      <p:pic>
        <p:nvPicPr>
          <p:cNvPr id="6" name="Picture 5">
            <a:extLst>
              <a:ext uri="{FF2B5EF4-FFF2-40B4-BE49-F238E27FC236}">
                <a16:creationId xmlns:a16="http://schemas.microsoft.com/office/drawing/2014/main" id="{9F759B37-5778-4ED2-394B-9A07A1F07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096" y="2229394"/>
            <a:ext cx="5094611" cy="3417978"/>
          </a:xfrm>
          <a:prstGeom prst="rect">
            <a:avLst/>
          </a:prstGeom>
        </p:spPr>
      </p:pic>
    </p:spTree>
    <p:extLst>
      <p:ext uri="{BB962C8B-B14F-4D97-AF65-F5344CB8AC3E}">
        <p14:creationId xmlns:p14="http://schemas.microsoft.com/office/powerpoint/2010/main" val="3441049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90D9-DA61-B3AC-FAA6-716209EA1ED6}"/>
              </a:ext>
            </a:extLst>
          </p:cNvPr>
          <p:cNvSpPr>
            <a:spLocks noGrp="1"/>
          </p:cNvSpPr>
          <p:nvPr>
            <p:ph type="title"/>
          </p:nvPr>
        </p:nvSpPr>
        <p:spPr>
          <a:xfrm>
            <a:off x="814735" y="736472"/>
            <a:ext cx="5654958" cy="663879"/>
          </a:xfrm>
        </p:spPr>
        <p:txBody>
          <a:bodyPr>
            <a:normAutofit/>
          </a:bodyPr>
          <a:lstStyle/>
          <a:p>
            <a:r>
              <a:rPr lang="en-US" dirty="0">
                <a:latin typeface="SF Pro Rounded" pitchFamily="2" charset="0"/>
                <a:ea typeface="SF Pro Rounded" pitchFamily="2" charset="0"/>
                <a:cs typeface="SF Pro Rounded" pitchFamily="2" charset="0"/>
              </a:rPr>
              <a:t>Model Development</a:t>
            </a:r>
          </a:p>
        </p:txBody>
      </p:sp>
      <p:sp>
        <p:nvSpPr>
          <p:cNvPr id="4" name="Text Placeholder 3">
            <a:extLst>
              <a:ext uri="{FF2B5EF4-FFF2-40B4-BE49-F238E27FC236}">
                <a16:creationId xmlns:a16="http://schemas.microsoft.com/office/drawing/2014/main" id="{9B136654-DF61-D4F7-14E9-8B8F01A21734}"/>
              </a:ext>
            </a:extLst>
          </p:cNvPr>
          <p:cNvSpPr>
            <a:spLocks noGrp="1"/>
          </p:cNvSpPr>
          <p:nvPr>
            <p:ph type="body" sz="half" idx="2"/>
          </p:nvPr>
        </p:nvSpPr>
        <p:spPr>
          <a:xfrm>
            <a:off x="814735" y="2263043"/>
            <a:ext cx="10459401" cy="4229832"/>
          </a:xfrm>
        </p:spPr>
        <p:txBody>
          <a:bodyPr>
            <a:noAutofit/>
          </a:bodyPr>
          <a:lstStyle/>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The sentiment attribute represents the sentiment of the tweet, which can be positive, negative, or neutral. It is the target variable for the sentiment analysis, and it is based on the selected text of the tweet.</a:t>
            </a:r>
          </a:p>
          <a:p>
            <a:endParaRPr lang="en-US" sz="1800"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Sentiment classification can be accomplished using machine learning techniques. This project uses several machine learning models including K-Nearest Neighbors (KNN), Support Vector Classifier (SVC), Random Forest, and Decision Tree Classifiers to accomplish this analysis.</a:t>
            </a:r>
          </a:p>
          <a:p>
            <a:endParaRPr lang="en-US" sz="1800"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The performance of each model is evaluated using three metrics: Test Accuracy, Test Precision, and Test Recall.</a:t>
            </a:r>
          </a:p>
          <a:p>
            <a:pPr marL="285750" indent="-285750">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p:txBody>
      </p:sp>
      <p:sp>
        <p:nvSpPr>
          <p:cNvPr id="5" name="Slide Number Placeholder 4">
            <a:extLst>
              <a:ext uri="{FF2B5EF4-FFF2-40B4-BE49-F238E27FC236}">
                <a16:creationId xmlns:a16="http://schemas.microsoft.com/office/drawing/2014/main" id="{7CD4EBF8-9259-A455-ED0E-3480902C5D03}"/>
              </a:ext>
            </a:extLst>
          </p:cNvPr>
          <p:cNvSpPr>
            <a:spLocks noGrp="1"/>
          </p:cNvSpPr>
          <p:nvPr>
            <p:ph type="sldNum" sz="quarter" idx="12"/>
          </p:nvPr>
        </p:nvSpPr>
        <p:spPr>
          <a:xfrm>
            <a:off x="9349635" y="6492875"/>
            <a:ext cx="2743200" cy="365125"/>
          </a:xfrm>
        </p:spPr>
        <p:txBody>
          <a:bodyPr/>
          <a:lstStyle/>
          <a:p>
            <a:fld id="{4B79207E-C611-4ADE-9EB3-EC8D2B2F8BF0}" type="slidenum">
              <a:rPr lang="en-US" smtClean="0"/>
              <a:t>13</a:t>
            </a:fld>
            <a:endParaRPr lang="en-US"/>
          </a:p>
        </p:txBody>
      </p:sp>
    </p:spTree>
    <p:extLst>
      <p:ext uri="{BB962C8B-B14F-4D97-AF65-F5344CB8AC3E}">
        <p14:creationId xmlns:p14="http://schemas.microsoft.com/office/powerpoint/2010/main" val="2146185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90D9-DA61-B3AC-FAA6-716209EA1ED6}"/>
              </a:ext>
            </a:extLst>
          </p:cNvPr>
          <p:cNvSpPr>
            <a:spLocks noGrp="1"/>
          </p:cNvSpPr>
          <p:nvPr>
            <p:ph type="title"/>
          </p:nvPr>
        </p:nvSpPr>
        <p:spPr>
          <a:xfrm>
            <a:off x="814735" y="867100"/>
            <a:ext cx="5654958" cy="663879"/>
          </a:xfrm>
        </p:spPr>
        <p:txBody>
          <a:bodyPr>
            <a:normAutofit/>
          </a:bodyPr>
          <a:lstStyle/>
          <a:p>
            <a:r>
              <a:rPr lang="en-US" dirty="0">
                <a:latin typeface="SF Pro Rounded" pitchFamily="2" charset="0"/>
                <a:ea typeface="SF Pro Rounded" pitchFamily="2" charset="0"/>
                <a:cs typeface="SF Pro Rounded" pitchFamily="2" charset="0"/>
              </a:rPr>
              <a:t>Model Development</a:t>
            </a:r>
          </a:p>
        </p:txBody>
      </p:sp>
      <p:sp>
        <p:nvSpPr>
          <p:cNvPr id="4" name="Text Placeholder 3">
            <a:extLst>
              <a:ext uri="{FF2B5EF4-FFF2-40B4-BE49-F238E27FC236}">
                <a16:creationId xmlns:a16="http://schemas.microsoft.com/office/drawing/2014/main" id="{9B136654-DF61-D4F7-14E9-8B8F01A21734}"/>
              </a:ext>
            </a:extLst>
          </p:cNvPr>
          <p:cNvSpPr>
            <a:spLocks noGrp="1"/>
          </p:cNvSpPr>
          <p:nvPr>
            <p:ph type="body" sz="half" idx="2"/>
          </p:nvPr>
        </p:nvSpPr>
        <p:spPr>
          <a:xfrm>
            <a:off x="814735" y="1994720"/>
            <a:ext cx="10459401" cy="4229832"/>
          </a:xfrm>
        </p:spPr>
        <p:txBody>
          <a:bodyPr>
            <a:noAutofit/>
          </a:bodyPr>
          <a:lstStyle/>
          <a:p>
            <a:pPr marL="285750" indent="-285750">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Test Accuracy measures the proportion of correctly classified samples out of the total number of samples in the testing dataset.</a:t>
            </a:r>
          </a:p>
          <a:p>
            <a:pPr marL="285750" indent="-285750">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Test Precision measures the proportion of true positive samples (i.e., samples correctly identified as positive) out of the total number of positive samples identified by the model.</a:t>
            </a:r>
          </a:p>
          <a:p>
            <a:pPr marL="285750" indent="-285750">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Test Recall measures the proportion of true positive samples out of the total number of actual positive samples in the testing dataset.</a:t>
            </a:r>
          </a:p>
          <a:p>
            <a:pPr marL="285750" indent="-285750">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p:txBody>
      </p:sp>
      <p:sp>
        <p:nvSpPr>
          <p:cNvPr id="5" name="Slide Number Placeholder 4">
            <a:extLst>
              <a:ext uri="{FF2B5EF4-FFF2-40B4-BE49-F238E27FC236}">
                <a16:creationId xmlns:a16="http://schemas.microsoft.com/office/drawing/2014/main" id="{7CD4EBF8-9259-A455-ED0E-3480902C5D03}"/>
              </a:ext>
            </a:extLst>
          </p:cNvPr>
          <p:cNvSpPr>
            <a:spLocks noGrp="1"/>
          </p:cNvSpPr>
          <p:nvPr>
            <p:ph type="sldNum" sz="quarter" idx="12"/>
          </p:nvPr>
        </p:nvSpPr>
        <p:spPr>
          <a:xfrm>
            <a:off x="9349635" y="6492875"/>
            <a:ext cx="2743200" cy="365125"/>
          </a:xfrm>
        </p:spPr>
        <p:txBody>
          <a:bodyPr/>
          <a:lstStyle/>
          <a:p>
            <a:fld id="{4B79207E-C611-4ADE-9EB3-EC8D2B2F8BF0}" type="slidenum">
              <a:rPr lang="en-US" smtClean="0"/>
              <a:t>14</a:t>
            </a:fld>
            <a:endParaRPr lang="en-US"/>
          </a:p>
        </p:txBody>
      </p:sp>
    </p:spTree>
    <p:extLst>
      <p:ext uri="{BB962C8B-B14F-4D97-AF65-F5344CB8AC3E}">
        <p14:creationId xmlns:p14="http://schemas.microsoft.com/office/powerpoint/2010/main" val="3287419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AA9D-1C61-6B62-BE0F-269B3699A404}"/>
              </a:ext>
            </a:extLst>
          </p:cNvPr>
          <p:cNvSpPr>
            <a:spLocks noGrp="1"/>
          </p:cNvSpPr>
          <p:nvPr>
            <p:ph type="title"/>
          </p:nvPr>
        </p:nvSpPr>
        <p:spPr>
          <a:xfrm>
            <a:off x="581892" y="366001"/>
            <a:ext cx="4977244" cy="1317326"/>
          </a:xfrm>
        </p:spPr>
        <p:txBody>
          <a:bodyPr vert="horz" lIns="91440" tIns="45720" rIns="91440" bIns="45720" rtlCol="0" anchor="ctr">
            <a:noAutofit/>
          </a:bodyPr>
          <a:lstStyle/>
          <a:p>
            <a:br>
              <a:rPr lang="en-US" sz="2800" dirty="0"/>
            </a:br>
            <a:br>
              <a:rPr lang="en-US" sz="2800" dirty="0">
                <a:solidFill>
                  <a:schemeClr val="tx2"/>
                </a:solidFill>
              </a:rPr>
            </a:br>
            <a:endParaRPr lang="en-US" sz="2800" dirty="0">
              <a:solidFill>
                <a:schemeClr val="tx2"/>
              </a:solidFill>
            </a:endParaRPr>
          </a:p>
        </p:txBody>
      </p:sp>
      <p:sp>
        <p:nvSpPr>
          <p:cNvPr id="4" name="Text Placeholder 3">
            <a:extLst>
              <a:ext uri="{FF2B5EF4-FFF2-40B4-BE49-F238E27FC236}">
                <a16:creationId xmlns:a16="http://schemas.microsoft.com/office/drawing/2014/main" id="{2F8C232D-7467-188E-B530-CF1BE5C0586A}"/>
              </a:ext>
            </a:extLst>
          </p:cNvPr>
          <p:cNvSpPr>
            <a:spLocks noGrp="1"/>
          </p:cNvSpPr>
          <p:nvPr>
            <p:ph type="body" sz="half" idx="2"/>
          </p:nvPr>
        </p:nvSpPr>
        <p:spPr>
          <a:xfrm>
            <a:off x="838200" y="4058384"/>
            <a:ext cx="10648406" cy="2652279"/>
          </a:xfrm>
        </p:spPr>
        <p:txBody>
          <a:bodyPr vert="horz" lIns="91440" tIns="45720" rIns="91440" bIns="45720" rtlCol="0" anchor="ctr">
            <a:normAutofit/>
          </a:bodyPr>
          <a:lstStyle/>
          <a:p>
            <a:pPr marL="285750" indent="-285750">
              <a:buFont typeface="Arial" panose="020B0604020202020204" pitchFamily="34" charset="0"/>
              <a:buChar char="•"/>
            </a:pPr>
            <a:endParaRPr lang="en-US"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r>
              <a:rPr lang="en-US" dirty="0">
                <a:latin typeface="SF Pro Rounded" pitchFamily="2" charset="0"/>
                <a:ea typeface="SF Pro Rounded" pitchFamily="2" charset="0"/>
                <a:cs typeface="SF Pro Rounded" pitchFamily="2" charset="0"/>
              </a:rPr>
              <a:t>The first table shows the performance of machine learning models for sentiment classification using the Bag-of-words technique. We can see that </a:t>
            </a:r>
            <a:r>
              <a:rPr lang="en-US" dirty="0" err="1">
                <a:latin typeface="SF Pro Rounded" pitchFamily="2" charset="0"/>
                <a:ea typeface="SF Pro Rounded" pitchFamily="2" charset="0"/>
                <a:cs typeface="SF Pro Rounded" pitchFamily="2" charset="0"/>
              </a:rPr>
              <a:t>RandomForestClassifier</a:t>
            </a:r>
            <a:r>
              <a:rPr lang="en-US" dirty="0">
                <a:latin typeface="SF Pro Rounded" pitchFamily="2" charset="0"/>
                <a:ea typeface="SF Pro Rounded" pitchFamily="2" charset="0"/>
                <a:cs typeface="SF Pro Rounded" pitchFamily="2" charset="0"/>
              </a:rPr>
              <a:t> achieved the highest Test Accuracy. </a:t>
            </a:r>
          </a:p>
          <a:p>
            <a:pPr marL="285750" indent="-285750">
              <a:buFont typeface="Arial" panose="020B0604020202020204" pitchFamily="34" charset="0"/>
              <a:buChar char="•"/>
            </a:pPr>
            <a:r>
              <a:rPr lang="en-US" dirty="0">
                <a:latin typeface="SF Pro Rounded" pitchFamily="2" charset="0"/>
                <a:ea typeface="SF Pro Rounded" pitchFamily="2" charset="0"/>
                <a:cs typeface="SF Pro Rounded" pitchFamily="2" charset="0"/>
              </a:rPr>
              <a:t>The second table shows the performance of models for sentiment classification using the TF-IDF (Term Frequency-Inverse Document Frequency) technique. We can see that </a:t>
            </a:r>
            <a:r>
              <a:rPr lang="en-US" dirty="0" err="1">
                <a:latin typeface="SF Pro Rounded" pitchFamily="2" charset="0"/>
                <a:ea typeface="SF Pro Rounded" pitchFamily="2" charset="0"/>
                <a:cs typeface="SF Pro Rounded" pitchFamily="2" charset="0"/>
              </a:rPr>
              <a:t>RandomForestClassifier</a:t>
            </a:r>
            <a:r>
              <a:rPr lang="en-US" dirty="0">
                <a:latin typeface="SF Pro Rounded" pitchFamily="2" charset="0"/>
                <a:ea typeface="SF Pro Rounded" pitchFamily="2" charset="0"/>
                <a:cs typeface="SF Pro Rounded" pitchFamily="2" charset="0"/>
              </a:rPr>
              <a:t> achieved the highest Test Accuracy. </a:t>
            </a:r>
          </a:p>
          <a:p>
            <a:pPr marL="285750" indent="-285750">
              <a:buFont typeface="Arial" panose="020B0604020202020204" pitchFamily="34" charset="0"/>
              <a:buChar char="•"/>
            </a:pPr>
            <a:r>
              <a:rPr lang="en-US" dirty="0">
                <a:latin typeface="SF Pro Rounded" pitchFamily="2" charset="0"/>
                <a:ea typeface="SF Pro Rounded" pitchFamily="2" charset="0"/>
                <a:cs typeface="SF Pro Rounded" pitchFamily="2" charset="0"/>
              </a:rPr>
              <a:t>However, the best model should be selected based on a balance between high accuracy, precision, and recall, and not just based on a single metric.</a:t>
            </a:r>
          </a:p>
          <a:p>
            <a:pPr marL="285750" indent="-285750">
              <a:buFont typeface="Arial" panose="020B0604020202020204" pitchFamily="34" charset="0"/>
              <a:buChar char="•"/>
            </a:pPr>
            <a:endParaRPr lang="en-US"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endParaRPr lang="en-US" dirty="0">
              <a:latin typeface="SF Pro Rounded" pitchFamily="2" charset="0"/>
              <a:ea typeface="SF Pro Rounded" pitchFamily="2" charset="0"/>
              <a:cs typeface="SF Pro Rounded" pitchFamily="2" charset="0"/>
            </a:endParaRPr>
          </a:p>
        </p:txBody>
      </p:sp>
      <p:sp>
        <p:nvSpPr>
          <p:cNvPr id="5" name="Slide Number Placeholder 4">
            <a:extLst>
              <a:ext uri="{FF2B5EF4-FFF2-40B4-BE49-F238E27FC236}">
                <a16:creationId xmlns:a16="http://schemas.microsoft.com/office/drawing/2014/main" id="{3BDB0C71-D256-C599-DA13-2A0D0084D051}"/>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B79207E-C611-4ADE-9EB3-EC8D2B2F8BF0}" type="slidenum">
              <a:rPr lang="en-US" smtClean="0"/>
              <a:pPr defTabSz="914400">
                <a:spcAft>
                  <a:spcPts val="600"/>
                </a:spcAft>
              </a:pPr>
              <a:t>15</a:t>
            </a:fld>
            <a:endParaRPr lang="en-US"/>
          </a:p>
        </p:txBody>
      </p:sp>
      <p:sp>
        <p:nvSpPr>
          <p:cNvPr id="14" name="TextBox 13">
            <a:extLst>
              <a:ext uri="{FF2B5EF4-FFF2-40B4-BE49-F238E27FC236}">
                <a16:creationId xmlns:a16="http://schemas.microsoft.com/office/drawing/2014/main" id="{2366C2F6-3515-09CB-6C8B-A591369549BC}"/>
              </a:ext>
            </a:extLst>
          </p:cNvPr>
          <p:cNvSpPr txBox="1"/>
          <p:nvPr/>
        </p:nvSpPr>
        <p:spPr>
          <a:xfrm>
            <a:off x="1070265" y="737755"/>
            <a:ext cx="3904258" cy="523220"/>
          </a:xfrm>
          <a:prstGeom prst="rect">
            <a:avLst/>
          </a:prstGeom>
          <a:noFill/>
        </p:spPr>
        <p:txBody>
          <a:bodyPr wrap="square" rtlCol="0">
            <a:spAutoFit/>
          </a:bodyPr>
          <a:lstStyle/>
          <a:p>
            <a:r>
              <a:rPr lang="en-US" sz="2800" dirty="0">
                <a:latin typeface="SF Pro Rounded" pitchFamily="2" charset="0"/>
                <a:ea typeface="SF Pro Rounded" pitchFamily="2" charset="0"/>
                <a:cs typeface="SF Pro Rounded" pitchFamily="2" charset="0"/>
              </a:rPr>
              <a:t>Results</a:t>
            </a:r>
            <a:endParaRPr lang="en-US" sz="2800" dirty="0"/>
          </a:p>
        </p:txBody>
      </p:sp>
      <p:pic>
        <p:nvPicPr>
          <p:cNvPr id="9" name="Picture 8" descr="Table&#10;&#10;Description automatically generated">
            <a:extLst>
              <a:ext uri="{FF2B5EF4-FFF2-40B4-BE49-F238E27FC236}">
                <a16:creationId xmlns:a16="http://schemas.microsoft.com/office/drawing/2014/main" id="{F0AFFA29-C1DA-6CD6-858C-15DFA300A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97" y="1732816"/>
            <a:ext cx="4991100" cy="1905000"/>
          </a:xfrm>
          <a:prstGeom prst="rect">
            <a:avLst/>
          </a:prstGeom>
        </p:spPr>
      </p:pic>
      <p:pic>
        <p:nvPicPr>
          <p:cNvPr id="11" name="Picture 10" descr="Table&#10;&#10;Description automatically generated">
            <a:extLst>
              <a:ext uri="{FF2B5EF4-FFF2-40B4-BE49-F238E27FC236}">
                <a16:creationId xmlns:a16="http://schemas.microsoft.com/office/drawing/2014/main" id="{1223FD08-3106-5811-B613-4A5E72DF2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403" y="1732816"/>
            <a:ext cx="4991100" cy="1905000"/>
          </a:xfrm>
          <a:prstGeom prst="rect">
            <a:avLst/>
          </a:prstGeom>
        </p:spPr>
      </p:pic>
    </p:spTree>
    <p:extLst>
      <p:ext uri="{BB962C8B-B14F-4D97-AF65-F5344CB8AC3E}">
        <p14:creationId xmlns:p14="http://schemas.microsoft.com/office/powerpoint/2010/main" val="3490817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90D9-DA61-B3AC-FAA6-716209EA1ED6}"/>
              </a:ext>
            </a:extLst>
          </p:cNvPr>
          <p:cNvSpPr>
            <a:spLocks noGrp="1"/>
          </p:cNvSpPr>
          <p:nvPr>
            <p:ph type="title"/>
          </p:nvPr>
        </p:nvSpPr>
        <p:spPr>
          <a:xfrm>
            <a:off x="1007917" y="544883"/>
            <a:ext cx="5461775" cy="663879"/>
          </a:xfrm>
        </p:spPr>
        <p:txBody>
          <a:bodyPr>
            <a:normAutofit/>
          </a:bodyPr>
          <a:lstStyle/>
          <a:p>
            <a:r>
              <a:rPr lang="en-US" sz="2800" dirty="0">
                <a:latin typeface="SF Pro Rounded" pitchFamily="2" charset="0"/>
                <a:ea typeface="SF Pro Rounded" pitchFamily="2" charset="0"/>
                <a:cs typeface="SF Pro Rounded" pitchFamily="2" charset="0"/>
              </a:rPr>
              <a:t> Results</a:t>
            </a:r>
          </a:p>
        </p:txBody>
      </p:sp>
      <p:sp>
        <p:nvSpPr>
          <p:cNvPr id="4" name="Text Placeholder 3">
            <a:extLst>
              <a:ext uri="{FF2B5EF4-FFF2-40B4-BE49-F238E27FC236}">
                <a16:creationId xmlns:a16="http://schemas.microsoft.com/office/drawing/2014/main" id="{9B136654-DF61-D4F7-14E9-8B8F01A21734}"/>
              </a:ext>
            </a:extLst>
          </p:cNvPr>
          <p:cNvSpPr>
            <a:spLocks noGrp="1"/>
          </p:cNvSpPr>
          <p:nvPr>
            <p:ph type="body" sz="half" idx="2"/>
          </p:nvPr>
        </p:nvSpPr>
        <p:spPr>
          <a:xfrm>
            <a:off x="814735" y="4308764"/>
            <a:ext cx="10324320" cy="2341419"/>
          </a:xfrm>
        </p:spPr>
        <p:txBody>
          <a:bodyPr>
            <a:noAutofit/>
          </a:bodyPr>
          <a:lstStyle/>
          <a:p>
            <a:pPr marL="285750" indent="-285750">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endParaRPr lang="en-US"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r>
              <a:rPr lang="en-US" dirty="0">
                <a:latin typeface="SF Pro Rounded" pitchFamily="2" charset="0"/>
                <a:ea typeface="SF Pro Rounded" pitchFamily="2" charset="0"/>
                <a:cs typeface="SF Pro Rounded" pitchFamily="2" charset="0"/>
              </a:rPr>
              <a:t>This plot shows the Test Accuracy of different machine learning models for sentiment classification using both Bag-of-Words (BOW) and TF-IDF approaches. The x-axis represents the different machine learning models being evaluated, and the y-axis represents the Test Accuracy metric.</a:t>
            </a:r>
          </a:p>
          <a:p>
            <a:pPr marL="285750" indent="-285750">
              <a:buFont typeface="Arial" panose="020B0604020202020204" pitchFamily="34" charset="0"/>
              <a:buChar char="•"/>
            </a:pPr>
            <a:r>
              <a:rPr lang="en-US" dirty="0">
                <a:latin typeface="SF Pro Rounded" pitchFamily="2" charset="0"/>
                <a:ea typeface="SF Pro Rounded" pitchFamily="2" charset="0"/>
                <a:cs typeface="SF Pro Rounded" pitchFamily="2" charset="0"/>
              </a:rPr>
              <a:t> The results show that the </a:t>
            </a:r>
            <a:r>
              <a:rPr lang="en-US" dirty="0" err="1">
                <a:latin typeface="SF Pro Rounded" pitchFamily="2" charset="0"/>
                <a:ea typeface="SF Pro Rounded" pitchFamily="2" charset="0"/>
                <a:cs typeface="SF Pro Rounded" pitchFamily="2" charset="0"/>
              </a:rPr>
              <a:t>RandomForestClassifier</a:t>
            </a:r>
            <a:r>
              <a:rPr lang="en-US" dirty="0">
                <a:latin typeface="SF Pro Rounded" pitchFamily="2" charset="0"/>
                <a:ea typeface="SF Pro Rounded" pitchFamily="2" charset="0"/>
                <a:cs typeface="SF Pro Rounded" pitchFamily="2" charset="0"/>
              </a:rPr>
              <a:t> consistently achieves the highest accuracy with both Bag of Words and TF-IDF vectorization. Therefore, we can conclude that the </a:t>
            </a:r>
            <a:r>
              <a:rPr lang="en-US" dirty="0" err="1">
                <a:latin typeface="SF Pro Rounded" pitchFamily="2" charset="0"/>
                <a:ea typeface="SF Pro Rounded" pitchFamily="2" charset="0"/>
                <a:cs typeface="SF Pro Rounded" pitchFamily="2" charset="0"/>
              </a:rPr>
              <a:t>RandomForestClassifier</a:t>
            </a:r>
            <a:r>
              <a:rPr lang="en-US" dirty="0">
                <a:latin typeface="SF Pro Rounded" pitchFamily="2" charset="0"/>
                <a:ea typeface="SF Pro Rounded" pitchFamily="2" charset="0"/>
                <a:cs typeface="SF Pro Rounded" pitchFamily="2" charset="0"/>
              </a:rPr>
              <a:t> is the most suitable model for classifying tweets based on sentiment in our dataset.</a:t>
            </a:r>
            <a:endParaRPr lang="en-US" sz="1800" dirty="0">
              <a:latin typeface="SF Pro Rounded" pitchFamily="2" charset="0"/>
              <a:ea typeface="SF Pro Rounded" pitchFamily="2" charset="0"/>
              <a:cs typeface="SF Pro Rounded" pitchFamily="2" charset="0"/>
            </a:endParaRPr>
          </a:p>
        </p:txBody>
      </p:sp>
      <p:sp>
        <p:nvSpPr>
          <p:cNvPr id="5" name="Slide Number Placeholder 4">
            <a:extLst>
              <a:ext uri="{FF2B5EF4-FFF2-40B4-BE49-F238E27FC236}">
                <a16:creationId xmlns:a16="http://schemas.microsoft.com/office/drawing/2014/main" id="{7CD4EBF8-9259-A455-ED0E-3480902C5D03}"/>
              </a:ext>
            </a:extLst>
          </p:cNvPr>
          <p:cNvSpPr>
            <a:spLocks noGrp="1"/>
          </p:cNvSpPr>
          <p:nvPr>
            <p:ph type="sldNum" sz="quarter" idx="12"/>
          </p:nvPr>
        </p:nvSpPr>
        <p:spPr>
          <a:xfrm>
            <a:off x="9349635" y="6492875"/>
            <a:ext cx="2743200" cy="365125"/>
          </a:xfrm>
        </p:spPr>
        <p:txBody>
          <a:bodyPr/>
          <a:lstStyle/>
          <a:p>
            <a:fld id="{4B79207E-C611-4ADE-9EB3-EC8D2B2F8BF0}" type="slidenum">
              <a:rPr lang="en-US" smtClean="0"/>
              <a:t>16</a:t>
            </a:fld>
            <a:endParaRPr lang="en-US"/>
          </a:p>
        </p:txBody>
      </p:sp>
      <p:pic>
        <p:nvPicPr>
          <p:cNvPr id="7" name="Picture 6" descr="Chart, line chart&#10;&#10;Description automatically generated">
            <a:extLst>
              <a:ext uri="{FF2B5EF4-FFF2-40B4-BE49-F238E27FC236}">
                <a16:creationId xmlns:a16="http://schemas.microsoft.com/office/drawing/2014/main" id="{8D9D5BFB-88BD-4DD2-6DC3-839B9DDDD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909" y="1323109"/>
            <a:ext cx="8946881" cy="3373908"/>
          </a:xfrm>
          <a:prstGeom prst="rect">
            <a:avLst/>
          </a:prstGeom>
        </p:spPr>
      </p:pic>
    </p:spTree>
    <p:extLst>
      <p:ext uri="{BB962C8B-B14F-4D97-AF65-F5344CB8AC3E}">
        <p14:creationId xmlns:p14="http://schemas.microsoft.com/office/powerpoint/2010/main" val="3096167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90D9-DA61-B3AC-FAA6-716209EA1ED6}"/>
              </a:ext>
            </a:extLst>
          </p:cNvPr>
          <p:cNvSpPr>
            <a:spLocks noGrp="1"/>
          </p:cNvSpPr>
          <p:nvPr>
            <p:ph type="title"/>
          </p:nvPr>
        </p:nvSpPr>
        <p:spPr>
          <a:xfrm>
            <a:off x="814734" y="776614"/>
            <a:ext cx="5654958" cy="663879"/>
          </a:xfrm>
        </p:spPr>
        <p:txBody>
          <a:bodyPr>
            <a:normAutofit/>
          </a:bodyPr>
          <a:lstStyle/>
          <a:p>
            <a:r>
              <a:rPr lang="en-US" sz="2800" dirty="0">
                <a:latin typeface="SF Pro Rounded" pitchFamily="2" charset="0"/>
                <a:ea typeface="SF Pro Rounded" pitchFamily="2" charset="0"/>
                <a:cs typeface="SF Pro Rounded" pitchFamily="2" charset="0"/>
              </a:rPr>
              <a:t>Conclusion</a:t>
            </a:r>
          </a:p>
        </p:txBody>
      </p:sp>
      <p:sp>
        <p:nvSpPr>
          <p:cNvPr id="4" name="Text Placeholder 3">
            <a:extLst>
              <a:ext uri="{FF2B5EF4-FFF2-40B4-BE49-F238E27FC236}">
                <a16:creationId xmlns:a16="http://schemas.microsoft.com/office/drawing/2014/main" id="{9B136654-DF61-D4F7-14E9-8B8F01A21734}"/>
              </a:ext>
            </a:extLst>
          </p:cNvPr>
          <p:cNvSpPr>
            <a:spLocks noGrp="1"/>
          </p:cNvSpPr>
          <p:nvPr>
            <p:ph type="body" sz="half" idx="2"/>
          </p:nvPr>
        </p:nvSpPr>
        <p:spPr>
          <a:xfrm>
            <a:off x="814734" y="1492468"/>
            <a:ext cx="10926993" cy="4399177"/>
          </a:xfrm>
        </p:spPr>
        <p:txBody>
          <a:bodyPr>
            <a:noAutofit/>
          </a:bodyPr>
          <a:lstStyle/>
          <a:p>
            <a:pPr marL="285750" indent="-285750">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In conclusion, this Twitter sentiment analysis project demonstrated the process of collecting, preprocessing, analyzing, and classifying tweets based on their sentiment.</a:t>
            </a:r>
          </a:p>
          <a:p>
            <a:pPr marL="285750" indent="-285750">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This analysis has many potential applications, including brand monitoring, market research, and political analysis.</a:t>
            </a:r>
          </a:p>
          <a:p>
            <a:pPr marL="285750" indent="-285750">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We used TF-IDF and </a:t>
            </a:r>
            <a:r>
              <a:rPr lang="en-US" sz="1800" dirty="0" err="1">
                <a:latin typeface="SF Pro Rounded" pitchFamily="2" charset="0"/>
                <a:ea typeface="SF Pro Rounded" pitchFamily="2" charset="0"/>
                <a:cs typeface="SF Pro Rounded" pitchFamily="2" charset="0"/>
              </a:rPr>
              <a:t>BoW</a:t>
            </a:r>
            <a:r>
              <a:rPr lang="en-US" sz="1800" dirty="0">
                <a:latin typeface="SF Pro Rounded" pitchFamily="2" charset="0"/>
                <a:ea typeface="SF Pro Rounded" pitchFamily="2" charset="0"/>
                <a:cs typeface="SF Pro Rounded" pitchFamily="2" charset="0"/>
              </a:rPr>
              <a:t> approach in our analysis, each approach has its own strengths and limitations, and the choice of method will depend on factors such as the size of the dataset, the level of accuracy required, and the resources available.</a:t>
            </a:r>
          </a:p>
          <a:p>
            <a:pPr marL="285750" indent="-285750">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Overall, Twitter sentiment analysis is a powerful tool for gaining insights into public opinion and sentiment on a variety of topics.</a:t>
            </a:r>
          </a:p>
          <a:p>
            <a:pPr marL="285750" indent="-285750">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p:txBody>
      </p:sp>
      <p:sp>
        <p:nvSpPr>
          <p:cNvPr id="5" name="Slide Number Placeholder 4">
            <a:extLst>
              <a:ext uri="{FF2B5EF4-FFF2-40B4-BE49-F238E27FC236}">
                <a16:creationId xmlns:a16="http://schemas.microsoft.com/office/drawing/2014/main" id="{7CD4EBF8-9259-A455-ED0E-3480902C5D03}"/>
              </a:ext>
            </a:extLst>
          </p:cNvPr>
          <p:cNvSpPr>
            <a:spLocks noGrp="1"/>
          </p:cNvSpPr>
          <p:nvPr>
            <p:ph type="sldNum" sz="quarter" idx="12"/>
          </p:nvPr>
        </p:nvSpPr>
        <p:spPr>
          <a:xfrm>
            <a:off x="9349635" y="6492875"/>
            <a:ext cx="2743200" cy="365125"/>
          </a:xfrm>
        </p:spPr>
        <p:txBody>
          <a:bodyPr/>
          <a:lstStyle/>
          <a:p>
            <a:fld id="{4B79207E-C611-4ADE-9EB3-EC8D2B2F8BF0}" type="slidenum">
              <a:rPr lang="en-US" smtClean="0"/>
              <a:t>17</a:t>
            </a:fld>
            <a:endParaRPr lang="en-US"/>
          </a:p>
        </p:txBody>
      </p:sp>
    </p:spTree>
    <p:extLst>
      <p:ext uri="{BB962C8B-B14F-4D97-AF65-F5344CB8AC3E}">
        <p14:creationId xmlns:p14="http://schemas.microsoft.com/office/powerpoint/2010/main" val="1064570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90D9-DA61-B3AC-FAA6-716209EA1ED6}"/>
              </a:ext>
            </a:extLst>
          </p:cNvPr>
          <p:cNvSpPr>
            <a:spLocks noGrp="1"/>
          </p:cNvSpPr>
          <p:nvPr>
            <p:ph type="title"/>
          </p:nvPr>
        </p:nvSpPr>
        <p:spPr>
          <a:xfrm>
            <a:off x="814735" y="544883"/>
            <a:ext cx="5654958" cy="663879"/>
          </a:xfrm>
        </p:spPr>
        <p:txBody>
          <a:bodyPr>
            <a:normAutofit/>
          </a:bodyPr>
          <a:lstStyle/>
          <a:p>
            <a:r>
              <a:rPr lang="en-US" sz="2800" dirty="0">
                <a:latin typeface="SF Pro Rounded" pitchFamily="2" charset="0"/>
                <a:ea typeface="SF Pro Rounded" pitchFamily="2" charset="0"/>
                <a:cs typeface="SF Pro Rounded" pitchFamily="2" charset="0"/>
              </a:rPr>
              <a:t>References</a:t>
            </a:r>
          </a:p>
        </p:txBody>
      </p:sp>
      <p:sp>
        <p:nvSpPr>
          <p:cNvPr id="4" name="Text Placeholder 3">
            <a:extLst>
              <a:ext uri="{FF2B5EF4-FFF2-40B4-BE49-F238E27FC236}">
                <a16:creationId xmlns:a16="http://schemas.microsoft.com/office/drawing/2014/main" id="{9B136654-DF61-D4F7-14E9-8B8F01A21734}"/>
              </a:ext>
            </a:extLst>
          </p:cNvPr>
          <p:cNvSpPr>
            <a:spLocks noGrp="1"/>
          </p:cNvSpPr>
          <p:nvPr>
            <p:ph type="body" sz="half" idx="2"/>
          </p:nvPr>
        </p:nvSpPr>
        <p:spPr>
          <a:xfrm>
            <a:off x="814735" y="1724199"/>
            <a:ext cx="10802500" cy="4588918"/>
          </a:xfrm>
        </p:spPr>
        <p:txBody>
          <a:bodyPr>
            <a:noAutofit/>
          </a:bodyPr>
          <a:lstStyle/>
          <a:p>
            <a:r>
              <a:rPr lang="en-US" sz="1800" dirty="0">
                <a:latin typeface="SF Pro Rounded" pitchFamily="2" charset="0"/>
                <a:ea typeface="SF Pro Rounded" pitchFamily="2" charset="0"/>
                <a:cs typeface="SF Pro Rounded" pitchFamily="2" charset="0"/>
              </a:rPr>
              <a:t>[1] Sentiment Analysis: Machine Learning Approach. (n.d.). Retrieved from </a:t>
            </a:r>
            <a:r>
              <a:rPr lang="en-US" sz="1800" dirty="0">
                <a:latin typeface="SF Pro Rounded" pitchFamily="2" charset="0"/>
                <a:ea typeface="SF Pro Rounded" pitchFamily="2" charset="0"/>
                <a:cs typeface="SF Pro Rounded" pitchFamily="2" charset="0"/>
                <a:hlinkClick r:id="rId2"/>
              </a:rPr>
              <a:t>https://www.kaggle.com/code/poojag718/sentiment-analysis-machine-learning-approach#Twitter-Sentiment-Analysis</a:t>
            </a:r>
            <a:endParaRPr lang="en-US" sz="1800" dirty="0">
              <a:latin typeface="SF Pro Rounded" pitchFamily="2" charset="0"/>
              <a:ea typeface="SF Pro Rounded" pitchFamily="2" charset="0"/>
              <a:cs typeface="SF Pro Rounded" pitchFamily="2" charset="0"/>
            </a:endParaRPr>
          </a:p>
          <a:p>
            <a:endParaRPr lang="en-US" sz="1800" dirty="0">
              <a:latin typeface="SF Pro Rounded" pitchFamily="2" charset="0"/>
              <a:ea typeface="SF Pro Rounded" pitchFamily="2" charset="0"/>
              <a:cs typeface="SF Pro Rounded" pitchFamily="2" charset="0"/>
            </a:endParaRPr>
          </a:p>
          <a:p>
            <a:r>
              <a:rPr lang="en-US" sz="1800" dirty="0">
                <a:latin typeface="SF Pro Rounded" pitchFamily="2" charset="0"/>
                <a:ea typeface="SF Pro Rounded" pitchFamily="2" charset="0"/>
                <a:cs typeface="SF Pro Rounded" pitchFamily="2" charset="0"/>
              </a:rPr>
              <a:t>[2] NLTK :: Natural Language Toolkit. (n.d.). Retrieved from </a:t>
            </a:r>
            <a:r>
              <a:rPr lang="en-US" sz="1800" dirty="0">
                <a:latin typeface="SF Pro Rounded" pitchFamily="2" charset="0"/>
                <a:ea typeface="SF Pro Rounded" pitchFamily="2" charset="0"/>
                <a:cs typeface="SF Pro Rounded" pitchFamily="2" charset="0"/>
                <a:hlinkClick r:id="rId3"/>
              </a:rPr>
              <a:t>https://www.nltk.org/</a:t>
            </a:r>
            <a:endParaRPr lang="en-US" sz="1800" dirty="0">
              <a:latin typeface="SF Pro Rounded" pitchFamily="2" charset="0"/>
              <a:ea typeface="SF Pro Rounded" pitchFamily="2" charset="0"/>
              <a:cs typeface="SF Pro Rounded" pitchFamily="2" charset="0"/>
            </a:endParaRPr>
          </a:p>
          <a:p>
            <a:endParaRPr lang="en-US" sz="1800" dirty="0">
              <a:latin typeface="SF Pro Rounded" pitchFamily="2" charset="0"/>
              <a:ea typeface="SF Pro Rounded" pitchFamily="2" charset="0"/>
              <a:cs typeface="SF Pro Rounded" pitchFamily="2" charset="0"/>
            </a:endParaRPr>
          </a:p>
          <a:p>
            <a:r>
              <a:rPr lang="en-US" sz="1800" dirty="0">
                <a:latin typeface="SF Pro Rounded" pitchFamily="2" charset="0"/>
                <a:ea typeface="SF Pro Rounded" pitchFamily="2" charset="0"/>
                <a:cs typeface="SF Pro Rounded" pitchFamily="2" charset="0"/>
              </a:rPr>
              <a:t>[3] </a:t>
            </a:r>
            <a:r>
              <a:rPr lang="en-US" sz="1800" dirty="0" err="1">
                <a:latin typeface="SF Pro Rounded" pitchFamily="2" charset="0"/>
                <a:ea typeface="SF Pro Rounded" pitchFamily="2" charset="0"/>
                <a:cs typeface="SF Pro Rounded" pitchFamily="2" charset="0"/>
              </a:rPr>
              <a:t>AminiMotlagh</a:t>
            </a:r>
            <a:r>
              <a:rPr lang="en-US" sz="1800" dirty="0">
                <a:latin typeface="SF Pro Rounded" pitchFamily="2" charset="0"/>
                <a:ea typeface="SF Pro Rounded" pitchFamily="2" charset="0"/>
                <a:cs typeface="SF Pro Rounded" pitchFamily="2" charset="0"/>
              </a:rPr>
              <a:t>, M., </a:t>
            </a:r>
            <a:r>
              <a:rPr lang="en-US" sz="1800" dirty="0" err="1">
                <a:latin typeface="SF Pro Rounded" pitchFamily="2" charset="0"/>
                <a:ea typeface="SF Pro Rounded" pitchFamily="2" charset="0"/>
                <a:cs typeface="SF Pro Rounded" pitchFamily="2" charset="0"/>
              </a:rPr>
              <a:t>Shahhoseini</a:t>
            </a:r>
            <a:r>
              <a:rPr lang="en-US" sz="1800" dirty="0">
                <a:latin typeface="SF Pro Rounded" pitchFamily="2" charset="0"/>
                <a:ea typeface="SF Pro Rounded" pitchFamily="2" charset="0"/>
                <a:cs typeface="SF Pro Rounded" pitchFamily="2" charset="0"/>
              </a:rPr>
              <a:t>, H., &amp; </a:t>
            </a:r>
            <a:r>
              <a:rPr lang="en-US" sz="1800" dirty="0" err="1">
                <a:latin typeface="SF Pro Rounded" pitchFamily="2" charset="0"/>
                <a:ea typeface="SF Pro Rounded" pitchFamily="2" charset="0"/>
                <a:cs typeface="SF Pro Rounded" pitchFamily="2" charset="0"/>
              </a:rPr>
              <a:t>Fatehi</a:t>
            </a:r>
            <a:r>
              <a:rPr lang="en-US" sz="1800" dirty="0">
                <a:latin typeface="SF Pro Rounded" pitchFamily="2" charset="0"/>
                <a:ea typeface="SF Pro Rounded" pitchFamily="2" charset="0"/>
                <a:cs typeface="SF Pro Rounded" pitchFamily="2" charset="0"/>
              </a:rPr>
              <a:t>, N. (2022, December 12). A reliable sentiment analysis for classification of tweets in social networks. </a:t>
            </a:r>
            <a:r>
              <a:rPr lang="en-US" sz="1800" dirty="0">
                <a:latin typeface="SF Pro Rounded" pitchFamily="2" charset="0"/>
                <a:ea typeface="SF Pro Rounded" pitchFamily="2" charset="0"/>
                <a:cs typeface="SF Pro Rounded" pitchFamily="2" charset="0"/>
                <a:hlinkClick r:id="rId4"/>
              </a:rPr>
              <a:t>https://doi.org/10.1007/s13278-022-00998-2</a:t>
            </a:r>
            <a:endParaRPr lang="en-US" sz="1800" dirty="0">
              <a:latin typeface="SF Pro Rounded" pitchFamily="2" charset="0"/>
              <a:ea typeface="SF Pro Rounded" pitchFamily="2" charset="0"/>
              <a:cs typeface="SF Pro Rounded" pitchFamily="2" charset="0"/>
            </a:endParaRPr>
          </a:p>
          <a:p>
            <a:endParaRPr lang="en-US" sz="1800" dirty="0">
              <a:latin typeface="SF Pro Rounded" pitchFamily="2" charset="0"/>
              <a:ea typeface="SF Pro Rounded" pitchFamily="2" charset="0"/>
              <a:cs typeface="SF Pro Rounded" pitchFamily="2" charset="0"/>
            </a:endParaRPr>
          </a:p>
          <a:p>
            <a:r>
              <a:rPr lang="en-US" sz="1800" dirty="0">
                <a:latin typeface="SF Pro Rounded" pitchFamily="2" charset="0"/>
                <a:ea typeface="SF Pro Rounded" pitchFamily="2" charset="0"/>
                <a:cs typeface="SF Pro Rounded" pitchFamily="2" charset="0"/>
              </a:rPr>
              <a:t>[4] Matplotlib — Visualization with Python. (2023, February 14). Retrieved from </a:t>
            </a:r>
            <a:r>
              <a:rPr lang="en-US" sz="1800" dirty="0">
                <a:latin typeface="SF Pro Rounded" pitchFamily="2" charset="0"/>
                <a:ea typeface="SF Pro Rounded" pitchFamily="2" charset="0"/>
                <a:cs typeface="SF Pro Rounded" pitchFamily="2" charset="0"/>
                <a:hlinkClick r:id="rId5"/>
              </a:rPr>
              <a:t>https://matplotlib.org/</a:t>
            </a:r>
            <a:endParaRPr lang="en-US" sz="1800" dirty="0">
              <a:latin typeface="SF Pro Rounded" pitchFamily="2" charset="0"/>
              <a:ea typeface="SF Pro Rounded" pitchFamily="2" charset="0"/>
              <a:cs typeface="SF Pro Rounded" pitchFamily="2" charset="0"/>
            </a:endParaRPr>
          </a:p>
          <a:p>
            <a:endParaRPr lang="en-US" sz="1800" dirty="0">
              <a:latin typeface="SF Pro Rounded" pitchFamily="2" charset="0"/>
              <a:ea typeface="SF Pro Rounded" pitchFamily="2" charset="0"/>
              <a:cs typeface="SF Pro Rounded" pitchFamily="2" charset="0"/>
            </a:endParaRPr>
          </a:p>
          <a:p>
            <a:r>
              <a:rPr lang="en-US" sz="1800" dirty="0">
                <a:latin typeface="SF Pro Rounded" pitchFamily="2" charset="0"/>
                <a:ea typeface="SF Pro Rounded" pitchFamily="2" charset="0"/>
                <a:cs typeface="SF Pro Rounded" pitchFamily="2" charset="0"/>
              </a:rPr>
              <a:t>[5] scikit-learn: machine learning in Python &amp;</a:t>
            </a:r>
            <a:r>
              <a:rPr lang="en-US" sz="1800" dirty="0" err="1">
                <a:latin typeface="SF Pro Rounded" pitchFamily="2" charset="0"/>
                <a:ea typeface="SF Pro Rounded" pitchFamily="2" charset="0"/>
                <a:cs typeface="SF Pro Rounded" pitchFamily="2" charset="0"/>
              </a:rPr>
              <a:t>mdash</a:t>
            </a:r>
            <a:r>
              <a:rPr lang="en-US" sz="1800" dirty="0">
                <a:latin typeface="SF Pro Rounded" pitchFamily="2" charset="0"/>
                <a:ea typeface="SF Pro Rounded" pitchFamily="2" charset="0"/>
                <a:cs typeface="SF Pro Rounded" pitchFamily="2" charset="0"/>
              </a:rPr>
              <a:t>; scikit-learn 1.2.2 documentation. (n.d.). Retrieved from </a:t>
            </a:r>
            <a:r>
              <a:rPr lang="en-US" sz="1800" dirty="0">
                <a:latin typeface="SF Pro Rounded" pitchFamily="2" charset="0"/>
                <a:ea typeface="SF Pro Rounded" pitchFamily="2" charset="0"/>
                <a:cs typeface="SF Pro Rounded" pitchFamily="2" charset="0"/>
                <a:hlinkClick r:id="rId6"/>
              </a:rPr>
              <a:t>https://scikit-learn.org/stable/</a:t>
            </a:r>
            <a:endParaRPr lang="en-US" sz="1800" dirty="0">
              <a:latin typeface="SF Pro Rounded" pitchFamily="2" charset="0"/>
              <a:ea typeface="SF Pro Rounded" pitchFamily="2" charset="0"/>
              <a:cs typeface="SF Pro Rounded" pitchFamily="2" charset="0"/>
            </a:endParaRPr>
          </a:p>
          <a:p>
            <a:endParaRPr lang="en-US" sz="1800" dirty="0">
              <a:latin typeface="SF Pro Rounded" pitchFamily="2" charset="0"/>
              <a:ea typeface="SF Pro Rounded" pitchFamily="2" charset="0"/>
              <a:cs typeface="SF Pro Rounded" pitchFamily="2" charset="0"/>
            </a:endParaRPr>
          </a:p>
        </p:txBody>
      </p:sp>
      <p:sp>
        <p:nvSpPr>
          <p:cNvPr id="5" name="Slide Number Placeholder 4">
            <a:extLst>
              <a:ext uri="{FF2B5EF4-FFF2-40B4-BE49-F238E27FC236}">
                <a16:creationId xmlns:a16="http://schemas.microsoft.com/office/drawing/2014/main" id="{7CD4EBF8-9259-A455-ED0E-3480902C5D03}"/>
              </a:ext>
            </a:extLst>
          </p:cNvPr>
          <p:cNvSpPr>
            <a:spLocks noGrp="1"/>
          </p:cNvSpPr>
          <p:nvPr>
            <p:ph type="sldNum" sz="quarter" idx="12"/>
          </p:nvPr>
        </p:nvSpPr>
        <p:spPr>
          <a:xfrm>
            <a:off x="9349635" y="6492875"/>
            <a:ext cx="2743200" cy="365125"/>
          </a:xfrm>
        </p:spPr>
        <p:txBody>
          <a:bodyPr/>
          <a:lstStyle/>
          <a:p>
            <a:fld id="{4B79207E-C611-4ADE-9EB3-EC8D2B2F8BF0}" type="slidenum">
              <a:rPr lang="en-US" smtClean="0"/>
              <a:t>18</a:t>
            </a:fld>
            <a:endParaRPr lang="en-US"/>
          </a:p>
        </p:txBody>
      </p:sp>
    </p:spTree>
    <p:extLst>
      <p:ext uri="{BB962C8B-B14F-4D97-AF65-F5344CB8AC3E}">
        <p14:creationId xmlns:p14="http://schemas.microsoft.com/office/powerpoint/2010/main" val="336445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D7C7-103A-2695-3D04-257E9F9B24F9}"/>
              </a:ext>
            </a:extLst>
          </p:cNvPr>
          <p:cNvSpPr>
            <a:spLocks noGrp="1"/>
          </p:cNvSpPr>
          <p:nvPr>
            <p:ph type="ctrTitle"/>
          </p:nvPr>
        </p:nvSpPr>
        <p:spPr>
          <a:xfrm>
            <a:off x="1524000" y="2967335"/>
            <a:ext cx="9144000" cy="923330"/>
          </a:xfrm>
        </p:spPr>
        <p:txBody>
          <a:bodyPr/>
          <a:lstStyle/>
          <a:p>
            <a:r>
              <a:rPr lang="en-US" dirty="0">
                <a:latin typeface="SF Pro Rounded" pitchFamily="2" charset="0"/>
                <a:ea typeface="SF Pro Rounded" pitchFamily="2" charset="0"/>
                <a:cs typeface="SF Pro Rounded" pitchFamily="2" charset="0"/>
              </a:rPr>
              <a:t>Thank you</a:t>
            </a:r>
          </a:p>
        </p:txBody>
      </p:sp>
    </p:spTree>
    <p:extLst>
      <p:ext uri="{BB962C8B-B14F-4D97-AF65-F5344CB8AC3E}">
        <p14:creationId xmlns:p14="http://schemas.microsoft.com/office/powerpoint/2010/main" val="78340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90D9-DA61-B3AC-FAA6-716209EA1ED6}"/>
              </a:ext>
            </a:extLst>
          </p:cNvPr>
          <p:cNvSpPr>
            <a:spLocks noGrp="1"/>
          </p:cNvSpPr>
          <p:nvPr>
            <p:ph type="title"/>
          </p:nvPr>
        </p:nvSpPr>
        <p:spPr>
          <a:xfrm>
            <a:off x="849037" y="1151670"/>
            <a:ext cx="3932237" cy="721981"/>
          </a:xfrm>
        </p:spPr>
        <p:txBody>
          <a:bodyPr>
            <a:noAutofit/>
          </a:bodyPr>
          <a:lstStyle/>
          <a:p>
            <a:r>
              <a:rPr lang="en-US" sz="5000" dirty="0">
                <a:latin typeface="SF Pro Rounded" pitchFamily="2" charset="0"/>
                <a:ea typeface="SF Pro Rounded" pitchFamily="2" charset="0"/>
                <a:cs typeface="SF Pro Rounded" pitchFamily="2" charset="0"/>
              </a:rPr>
              <a:t>Contents</a:t>
            </a:r>
          </a:p>
        </p:txBody>
      </p:sp>
      <p:sp>
        <p:nvSpPr>
          <p:cNvPr id="4" name="Text Placeholder 3">
            <a:extLst>
              <a:ext uri="{FF2B5EF4-FFF2-40B4-BE49-F238E27FC236}">
                <a16:creationId xmlns:a16="http://schemas.microsoft.com/office/drawing/2014/main" id="{9B136654-DF61-D4F7-14E9-8B8F01A21734}"/>
              </a:ext>
            </a:extLst>
          </p:cNvPr>
          <p:cNvSpPr>
            <a:spLocks noGrp="1"/>
          </p:cNvSpPr>
          <p:nvPr>
            <p:ph type="body" sz="half" idx="2"/>
          </p:nvPr>
        </p:nvSpPr>
        <p:spPr>
          <a:xfrm>
            <a:off x="849037" y="2524990"/>
            <a:ext cx="5447854" cy="4025767"/>
          </a:xfrm>
        </p:spPr>
        <p:txBody>
          <a:bodyPr>
            <a:normAutofit/>
          </a:bodyPr>
          <a:lstStyle/>
          <a:p>
            <a:pPr marL="342900" indent="-228600">
              <a:buFont typeface="Arial" panose="020B0604020202020204" pitchFamily="34" charset="0"/>
              <a:buChar char="•"/>
            </a:pPr>
            <a:r>
              <a:rPr lang="en-US" sz="1800" dirty="0"/>
              <a:t>Introduction</a:t>
            </a:r>
          </a:p>
          <a:p>
            <a:pPr marL="342900" indent="-228600">
              <a:buFont typeface="Arial" panose="020B0604020202020204" pitchFamily="34" charset="0"/>
              <a:buChar char="•"/>
            </a:pPr>
            <a:r>
              <a:rPr lang="en-US" sz="1800" dirty="0"/>
              <a:t>Data Acquisition and Preprocessing</a:t>
            </a:r>
          </a:p>
          <a:p>
            <a:pPr marL="342900" indent="-228600">
              <a:buFont typeface="Arial" panose="020B0604020202020204" pitchFamily="34" charset="0"/>
              <a:buChar char="•"/>
            </a:pPr>
            <a:r>
              <a:rPr lang="en-US" sz="1800" dirty="0"/>
              <a:t>Exploratory Data Analysis</a:t>
            </a:r>
          </a:p>
          <a:p>
            <a:pPr marL="342900" indent="-228600">
              <a:buFont typeface="Arial" panose="020B0604020202020204" pitchFamily="34" charset="0"/>
              <a:buChar char="•"/>
            </a:pPr>
            <a:r>
              <a:rPr lang="en-US" sz="1800" dirty="0"/>
              <a:t>Model Development</a:t>
            </a:r>
          </a:p>
          <a:p>
            <a:pPr marL="342900" indent="-228600">
              <a:buFont typeface="Arial" panose="020B0604020202020204" pitchFamily="34" charset="0"/>
              <a:buChar char="•"/>
            </a:pPr>
            <a:r>
              <a:rPr lang="en-US" sz="1800" dirty="0"/>
              <a:t>Results</a:t>
            </a:r>
          </a:p>
          <a:p>
            <a:pPr marL="342900" indent="-228600">
              <a:buFont typeface="Arial" panose="020B0604020202020204" pitchFamily="34" charset="0"/>
              <a:buChar char="•"/>
            </a:pPr>
            <a:r>
              <a:rPr lang="en-US" sz="1800" dirty="0"/>
              <a:t>Conclusion</a:t>
            </a:r>
          </a:p>
          <a:p>
            <a:endParaRPr lang="en-US" sz="1800" dirty="0">
              <a:latin typeface="SF Pro Rounded" pitchFamily="2" charset="0"/>
              <a:ea typeface="SF Pro Rounded" pitchFamily="2" charset="0"/>
              <a:cs typeface="SF Pro Rounded" pitchFamily="2" charset="0"/>
            </a:endParaRPr>
          </a:p>
        </p:txBody>
      </p:sp>
      <p:sp>
        <p:nvSpPr>
          <p:cNvPr id="3" name="Slide Number Placeholder 2">
            <a:extLst>
              <a:ext uri="{FF2B5EF4-FFF2-40B4-BE49-F238E27FC236}">
                <a16:creationId xmlns:a16="http://schemas.microsoft.com/office/drawing/2014/main" id="{BD3B6D7A-F37C-E3B4-4FCE-24D1BB6566B8}"/>
              </a:ext>
            </a:extLst>
          </p:cNvPr>
          <p:cNvSpPr>
            <a:spLocks noGrp="1"/>
          </p:cNvSpPr>
          <p:nvPr>
            <p:ph type="sldNum" sz="quarter" idx="12"/>
          </p:nvPr>
        </p:nvSpPr>
        <p:spPr>
          <a:xfrm>
            <a:off x="9337109" y="6446849"/>
            <a:ext cx="2743200" cy="365125"/>
          </a:xfrm>
        </p:spPr>
        <p:txBody>
          <a:bodyPr/>
          <a:lstStyle/>
          <a:p>
            <a:fld id="{4B79207E-C611-4ADE-9EB3-EC8D2B2F8BF0}" type="slidenum">
              <a:rPr lang="en-US" smtClean="0"/>
              <a:t>2</a:t>
            </a:fld>
            <a:endParaRPr lang="en-US" dirty="0"/>
          </a:p>
        </p:txBody>
      </p:sp>
      <p:pic>
        <p:nvPicPr>
          <p:cNvPr id="9" name="Picture 8" descr="Graphical user interface&#10;&#10;Description automatically generated">
            <a:extLst>
              <a:ext uri="{FF2B5EF4-FFF2-40B4-BE49-F238E27FC236}">
                <a16:creationId xmlns:a16="http://schemas.microsoft.com/office/drawing/2014/main" id="{AD43738B-F2FF-A5E1-07B1-DB40D9BC8443}"/>
              </a:ext>
            </a:extLst>
          </p:cNvPr>
          <p:cNvPicPr>
            <a:picLocks noChangeAspect="1"/>
          </p:cNvPicPr>
          <p:nvPr/>
        </p:nvPicPr>
        <p:blipFill rotWithShape="1">
          <a:blip r:embed="rId2"/>
          <a:srcRect l="26297" r="21043"/>
          <a:stretch/>
        </p:blipFill>
        <p:spPr>
          <a:xfrm>
            <a:off x="5313225"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6603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90D9-DA61-B3AC-FAA6-716209EA1ED6}"/>
              </a:ext>
            </a:extLst>
          </p:cNvPr>
          <p:cNvSpPr>
            <a:spLocks noGrp="1"/>
          </p:cNvSpPr>
          <p:nvPr>
            <p:ph type="title"/>
          </p:nvPr>
        </p:nvSpPr>
        <p:spPr>
          <a:xfrm>
            <a:off x="839787" y="881507"/>
            <a:ext cx="3932237" cy="721981"/>
          </a:xfrm>
        </p:spPr>
        <p:txBody>
          <a:bodyPr/>
          <a:lstStyle/>
          <a:p>
            <a:r>
              <a:rPr lang="en-US" dirty="0">
                <a:latin typeface="SF Pro Rounded" pitchFamily="2" charset="0"/>
                <a:ea typeface="SF Pro Rounded" pitchFamily="2" charset="0"/>
                <a:cs typeface="SF Pro Rounded" pitchFamily="2" charset="0"/>
              </a:rPr>
              <a:t>Introduction</a:t>
            </a:r>
          </a:p>
        </p:txBody>
      </p:sp>
      <p:sp>
        <p:nvSpPr>
          <p:cNvPr id="4" name="Text Placeholder 3">
            <a:extLst>
              <a:ext uri="{FF2B5EF4-FFF2-40B4-BE49-F238E27FC236}">
                <a16:creationId xmlns:a16="http://schemas.microsoft.com/office/drawing/2014/main" id="{9B136654-DF61-D4F7-14E9-8B8F01A21734}"/>
              </a:ext>
            </a:extLst>
          </p:cNvPr>
          <p:cNvSpPr>
            <a:spLocks noGrp="1"/>
          </p:cNvSpPr>
          <p:nvPr>
            <p:ph type="body" sz="half" idx="2"/>
          </p:nvPr>
        </p:nvSpPr>
        <p:spPr>
          <a:xfrm>
            <a:off x="849037" y="2235017"/>
            <a:ext cx="10881588" cy="4211832"/>
          </a:xfrm>
        </p:spPr>
        <p:txBody>
          <a:bodyPr>
            <a:normAutofit/>
          </a:bodyPr>
          <a:lstStyle/>
          <a:p>
            <a:pPr marL="342900" indent="-34290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Twitter is a social media platform where it has around 450 million monthly active users as of 2023 and users can tweet, up to 280 characters. Twitter is extensively used for exchanging thoughts and ideas, networking, marketing, and promoting organizations and products. </a:t>
            </a:r>
          </a:p>
          <a:p>
            <a:endParaRPr lang="en-US" sz="1800"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The goal of sentiment analysis, a Natural Language Processing (NLP) technique, is to recognize and extract subjective information from text sources. Twitter sentiment analysis involves analyzing the sentiments expressed in tweets to gain insights into public opinion. </a:t>
            </a:r>
          </a:p>
          <a:p>
            <a:pPr marL="285750" indent="-285750">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It is also helpful for political analysis, public opinion research, and other fields where it's important to comprehend people's thoughts and emotions. </a:t>
            </a:r>
          </a:p>
        </p:txBody>
      </p:sp>
      <p:sp>
        <p:nvSpPr>
          <p:cNvPr id="3" name="Slide Number Placeholder 2">
            <a:extLst>
              <a:ext uri="{FF2B5EF4-FFF2-40B4-BE49-F238E27FC236}">
                <a16:creationId xmlns:a16="http://schemas.microsoft.com/office/drawing/2014/main" id="{BD3B6D7A-F37C-E3B4-4FCE-24D1BB6566B8}"/>
              </a:ext>
            </a:extLst>
          </p:cNvPr>
          <p:cNvSpPr>
            <a:spLocks noGrp="1"/>
          </p:cNvSpPr>
          <p:nvPr>
            <p:ph type="sldNum" sz="quarter" idx="12"/>
          </p:nvPr>
        </p:nvSpPr>
        <p:spPr>
          <a:xfrm>
            <a:off x="9337109" y="6446849"/>
            <a:ext cx="2743200" cy="365125"/>
          </a:xfrm>
        </p:spPr>
        <p:txBody>
          <a:bodyPr/>
          <a:lstStyle/>
          <a:p>
            <a:fld id="{4B79207E-C611-4ADE-9EB3-EC8D2B2F8BF0}" type="slidenum">
              <a:rPr lang="en-US" smtClean="0"/>
              <a:t>3</a:t>
            </a:fld>
            <a:endParaRPr lang="en-US" dirty="0"/>
          </a:p>
        </p:txBody>
      </p:sp>
    </p:spTree>
    <p:extLst>
      <p:ext uri="{BB962C8B-B14F-4D97-AF65-F5344CB8AC3E}">
        <p14:creationId xmlns:p14="http://schemas.microsoft.com/office/powerpoint/2010/main" val="1069712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90D9-DA61-B3AC-FAA6-716209EA1ED6}"/>
              </a:ext>
            </a:extLst>
          </p:cNvPr>
          <p:cNvSpPr>
            <a:spLocks noGrp="1"/>
          </p:cNvSpPr>
          <p:nvPr>
            <p:ph type="title"/>
          </p:nvPr>
        </p:nvSpPr>
        <p:spPr>
          <a:xfrm>
            <a:off x="839787" y="881507"/>
            <a:ext cx="5955868" cy="749866"/>
          </a:xfrm>
        </p:spPr>
        <p:txBody>
          <a:bodyPr>
            <a:normAutofit fontScale="90000"/>
          </a:bodyPr>
          <a:lstStyle/>
          <a:p>
            <a:r>
              <a:rPr lang="en-US" dirty="0">
                <a:latin typeface="SF Pro Rounded" pitchFamily="2" charset="0"/>
                <a:ea typeface="SF Pro Rounded" pitchFamily="2" charset="0"/>
                <a:cs typeface="SF Pro Rounded" pitchFamily="2" charset="0"/>
              </a:rPr>
              <a:t>About the Dataset and Preprocessing</a:t>
            </a:r>
          </a:p>
        </p:txBody>
      </p:sp>
      <p:sp>
        <p:nvSpPr>
          <p:cNvPr id="4" name="Text Placeholder 3">
            <a:extLst>
              <a:ext uri="{FF2B5EF4-FFF2-40B4-BE49-F238E27FC236}">
                <a16:creationId xmlns:a16="http://schemas.microsoft.com/office/drawing/2014/main" id="{9B136654-DF61-D4F7-14E9-8B8F01A21734}"/>
              </a:ext>
            </a:extLst>
          </p:cNvPr>
          <p:cNvSpPr>
            <a:spLocks noGrp="1"/>
          </p:cNvSpPr>
          <p:nvPr>
            <p:ph type="body" sz="half" idx="2"/>
          </p:nvPr>
        </p:nvSpPr>
        <p:spPr>
          <a:xfrm>
            <a:off x="849037" y="2098964"/>
            <a:ext cx="6029745" cy="4347885"/>
          </a:xfrm>
        </p:spPr>
        <p:txBody>
          <a:bodyPr>
            <a:normAutofit/>
          </a:bodyPr>
          <a:lstStyle/>
          <a:p>
            <a:pPr marL="285750" indent="-285750">
              <a:lnSpc>
                <a:spcPct val="100000"/>
              </a:lnSpc>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The project will utilize a dataset called Twitter Sentiment Analysis, which was sourced from Kaggle. This dataset contains a total of 27480 tweets. </a:t>
            </a:r>
          </a:p>
          <a:p>
            <a:pPr marL="285750" indent="-285750">
              <a:lnSpc>
                <a:spcPct val="100000"/>
              </a:lnSpc>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The Twitter Sentiment Analysis dataset consists of attributes including </a:t>
            </a:r>
            <a:r>
              <a:rPr lang="en-US" sz="1800" dirty="0" err="1">
                <a:latin typeface="SF Pro Rounded" pitchFamily="2" charset="0"/>
                <a:ea typeface="SF Pro Rounded" pitchFamily="2" charset="0"/>
                <a:cs typeface="SF Pro Rounded" pitchFamily="2" charset="0"/>
              </a:rPr>
              <a:t>TextID</a:t>
            </a:r>
            <a:r>
              <a:rPr lang="en-US" sz="1800" dirty="0">
                <a:latin typeface="SF Pro Rounded" pitchFamily="2" charset="0"/>
                <a:ea typeface="SF Pro Rounded" pitchFamily="2" charset="0"/>
                <a:cs typeface="SF Pro Rounded" pitchFamily="2" charset="0"/>
              </a:rPr>
              <a:t>, Text, </a:t>
            </a:r>
            <a:r>
              <a:rPr lang="en-US" sz="1800" dirty="0" err="1">
                <a:latin typeface="SF Pro Rounded" pitchFamily="2" charset="0"/>
                <a:ea typeface="SF Pro Rounded" pitchFamily="2" charset="0"/>
                <a:cs typeface="SF Pro Rounded" pitchFamily="2" charset="0"/>
              </a:rPr>
              <a:t>Selected_text</a:t>
            </a:r>
            <a:r>
              <a:rPr lang="en-US" sz="1800" dirty="0">
                <a:latin typeface="SF Pro Rounded" pitchFamily="2" charset="0"/>
                <a:ea typeface="SF Pro Rounded" pitchFamily="2" charset="0"/>
                <a:cs typeface="SF Pro Rounded" pitchFamily="2" charset="0"/>
              </a:rPr>
              <a:t>, Sentiment, Time of Tweet, Age of user, Country, Population of the country, Land area, and Density. </a:t>
            </a:r>
          </a:p>
          <a:p>
            <a:pPr marL="285750" indent="-285750">
              <a:lnSpc>
                <a:spcPct val="100000"/>
              </a:lnSpc>
              <a:buFont typeface="Arial" panose="020B0604020202020204" pitchFamily="34" charset="0"/>
              <a:buChar char="•"/>
            </a:pPr>
            <a:r>
              <a:rPr lang="en-US" sz="1800" dirty="0">
                <a:latin typeface="SF Pro Rounded" pitchFamily="2" charset="0"/>
                <a:ea typeface="SF Pro Rounded" pitchFamily="2" charset="0"/>
                <a:cs typeface="SF Pro Rounded" pitchFamily="2" charset="0"/>
              </a:rPr>
              <a:t>One of the essential steps in dataset analysis is handling missing values. As shown in the figure, there was only a single missing value in the ‘text’ and ‘</a:t>
            </a:r>
            <a:r>
              <a:rPr lang="en-US" sz="1800" dirty="0" err="1">
                <a:latin typeface="SF Pro Rounded" pitchFamily="2" charset="0"/>
                <a:ea typeface="SF Pro Rounded" pitchFamily="2" charset="0"/>
                <a:cs typeface="SF Pro Rounded" pitchFamily="2" charset="0"/>
              </a:rPr>
              <a:t>selected_text</a:t>
            </a:r>
            <a:r>
              <a:rPr lang="en-US" sz="1800" dirty="0">
                <a:latin typeface="SF Pro Rounded" pitchFamily="2" charset="0"/>
                <a:ea typeface="SF Pro Rounded" pitchFamily="2" charset="0"/>
                <a:cs typeface="SF Pro Rounded" pitchFamily="2" charset="0"/>
              </a:rPr>
              <a:t>’ fields. The variables ‘Population -2020’, ‘Land Area (Km²)’, ‘Density (P/Km²)’ which are not necessary for this project, were also removed, along with the missing data.</a:t>
            </a:r>
          </a:p>
          <a:p>
            <a:pPr marL="285750" indent="-285750">
              <a:lnSpc>
                <a:spcPct val="100000"/>
              </a:lnSpc>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a:p>
            <a:pPr marL="285750" indent="-285750">
              <a:lnSpc>
                <a:spcPct val="100000"/>
              </a:lnSpc>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a:p>
            <a:pPr>
              <a:lnSpc>
                <a:spcPct val="100000"/>
              </a:lnSpc>
            </a:pPr>
            <a:endParaRPr lang="en-US" sz="1800" dirty="0">
              <a:latin typeface="SF Pro Rounded" pitchFamily="2" charset="0"/>
              <a:ea typeface="SF Pro Rounded" pitchFamily="2" charset="0"/>
              <a:cs typeface="SF Pro Rounded" pitchFamily="2" charset="0"/>
            </a:endParaRPr>
          </a:p>
          <a:p>
            <a:pPr marL="285750" indent="-285750">
              <a:lnSpc>
                <a:spcPct val="100000"/>
              </a:lnSpc>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a:p>
            <a:pPr marL="285750" indent="-285750">
              <a:lnSpc>
                <a:spcPct val="100000"/>
              </a:lnSpc>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a:p>
            <a:pPr>
              <a:lnSpc>
                <a:spcPct val="100000"/>
              </a:lnSpc>
            </a:pPr>
            <a:endParaRPr lang="en-US" sz="1800" dirty="0">
              <a:latin typeface="SF Pro Rounded" pitchFamily="2" charset="0"/>
              <a:ea typeface="SF Pro Rounded" pitchFamily="2" charset="0"/>
              <a:cs typeface="SF Pro Rounded" pitchFamily="2" charset="0"/>
            </a:endParaRPr>
          </a:p>
        </p:txBody>
      </p:sp>
      <p:sp>
        <p:nvSpPr>
          <p:cNvPr id="3" name="Slide Number Placeholder 2">
            <a:extLst>
              <a:ext uri="{FF2B5EF4-FFF2-40B4-BE49-F238E27FC236}">
                <a16:creationId xmlns:a16="http://schemas.microsoft.com/office/drawing/2014/main" id="{BD3B6D7A-F37C-E3B4-4FCE-24D1BB6566B8}"/>
              </a:ext>
            </a:extLst>
          </p:cNvPr>
          <p:cNvSpPr>
            <a:spLocks noGrp="1"/>
          </p:cNvSpPr>
          <p:nvPr>
            <p:ph type="sldNum" sz="quarter" idx="12"/>
          </p:nvPr>
        </p:nvSpPr>
        <p:spPr>
          <a:xfrm>
            <a:off x="9337109" y="6446849"/>
            <a:ext cx="2743200" cy="365125"/>
          </a:xfrm>
        </p:spPr>
        <p:txBody>
          <a:bodyPr/>
          <a:lstStyle/>
          <a:p>
            <a:fld id="{4B79207E-C611-4ADE-9EB3-EC8D2B2F8BF0}" type="slidenum">
              <a:rPr lang="en-US" smtClean="0"/>
              <a:t>4</a:t>
            </a:fld>
            <a:endParaRPr lang="en-US" dirty="0"/>
          </a:p>
        </p:txBody>
      </p:sp>
      <p:pic>
        <p:nvPicPr>
          <p:cNvPr id="6" name="Picture 5" descr="Table&#10;&#10;Description automatically generated">
            <a:extLst>
              <a:ext uri="{FF2B5EF4-FFF2-40B4-BE49-F238E27FC236}">
                <a16:creationId xmlns:a16="http://schemas.microsoft.com/office/drawing/2014/main" id="{1E469380-7CE2-C66B-D38D-23409FCF9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993" y="2346354"/>
            <a:ext cx="3670126" cy="2461344"/>
          </a:xfrm>
          <a:prstGeom prst="rect">
            <a:avLst/>
          </a:prstGeom>
        </p:spPr>
      </p:pic>
      <p:sp>
        <p:nvSpPr>
          <p:cNvPr id="7" name="TextBox 6">
            <a:extLst>
              <a:ext uri="{FF2B5EF4-FFF2-40B4-BE49-F238E27FC236}">
                <a16:creationId xmlns:a16="http://schemas.microsoft.com/office/drawing/2014/main" id="{1C970609-3AD6-DB68-F89B-04305D432611}"/>
              </a:ext>
            </a:extLst>
          </p:cNvPr>
          <p:cNvSpPr txBox="1"/>
          <p:nvPr/>
        </p:nvSpPr>
        <p:spPr>
          <a:xfrm>
            <a:off x="8655627" y="1704109"/>
            <a:ext cx="2199898" cy="646331"/>
          </a:xfrm>
          <a:prstGeom prst="rect">
            <a:avLst/>
          </a:prstGeom>
          <a:noFill/>
        </p:spPr>
        <p:txBody>
          <a:bodyPr wrap="none" rtlCol="0">
            <a:spAutoFit/>
          </a:bodyPr>
          <a:lstStyle/>
          <a:p>
            <a:r>
              <a:rPr lang="en-US" sz="1800" dirty="0">
                <a:ln w="0"/>
                <a:solidFill>
                  <a:schemeClr val="accent1"/>
                </a:solidFill>
                <a:effectLst>
                  <a:outerShdw blurRad="38100" dist="25400" dir="5400000" algn="ctr" rotWithShape="0">
                    <a:srgbClr val="6E747A">
                      <a:alpha val="43000"/>
                    </a:srgbClr>
                  </a:outerShdw>
                </a:effectLst>
              </a:rPr>
              <a:t>Null Values in dataset</a:t>
            </a:r>
          </a:p>
          <a:p>
            <a:endParaRPr lang="en-US" dirty="0"/>
          </a:p>
        </p:txBody>
      </p:sp>
    </p:spTree>
    <p:extLst>
      <p:ext uri="{BB962C8B-B14F-4D97-AF65-F5344CB8AC3E}">
        <p14:creationId xmlns:p14="http://schemas.microsoft.com/office/powerpoint/2010/main" val="250263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90D9-DA61-B3AC-FAA6-716209EA1ED6}"/>
              </a:ext>
            </a:extLst>
          </p:cNvPr>
          <p:cNvSpPr>
            <a:spLocks noGrp="1"/>
          </p:cNvSpPr>
          <p:nvPr>
            <p:ph type="title"/>
          </p:nvPr>
        </p:nvSpPr>
        <p:spPr>
          <a:xfrm>
            <a:off x="587231" y="405245"/>
            <a:ext cx="3992172" cy="1153392"/>
          </a:xfrm>
        </p:spPr>
        <p:txBody>
          <a:bodyPr>
            <a:normAutofit/>
          </a:bodyPr>
          <a:lstStyle/>
          <a:p>
            <a:r>
              <a:rPr lang="en-US" dirty="0">
                <a:latin typeface="SF Pro Rounded" pitchFamily="2" charset="0"/>
                <a:ea typeface="SF Pro Rounded" pitchFamily="2" charset="0"/>
                <a:cs typeface="SF Pro Rounded" pitchFamily="2" charset="0"/>
              </a:rPr>
              <a:t>Text Preprocessing</a:t>
            </a:r>
          </a:p>
        </p:txBody>
      </p:sp>
      <p:sp>
        <p:nvSpPr>
          <p:cNvPr id="3" name="Slide Number Placeholder 2">
            <a:extLst>
              <a:ext uri="{FF2B5EF4-FFF2-40B4-BE49-F238E27FC236}">
                <a16:creationId xmlns:a16="http://schemas.microsoft.com/office/drawing/2014/main" id="{89D9160F-59E6-51B3-413B-01AD4229E07D}"/>
              </a:ext>
            </a:extLst>
          </p:cNvPr>
          <p:cNvSpPr>
            <a:spLocks noGrp="1"/>
          </p:cNvSpPr>
          <p:nvPr>
            <p:ph type="sldNum" sz="quarter" idx="12"/>
          </p:nvPr>
        </p:nvSpPr>
        <p:spPr>
          <a:xfrm>
            <a:off x="9305795" y="6492875"/>
            <a:ext cx="2743200" cy="365125"/>
          </a:xfrm>
        </p:spPr>
        <p:txBody>
          <a:bodyPr/>
          <a:lstStyle/>
          <a:p>
            <a:fld id="{4B79207E-C611-4ADE-9EB3-EC8D2B2F8BF0}" type="slidenum">
              <a:rPr lang="en-US" smtClean="0"/>
              <a:t>5</a:t>
            </a:fld>
            <a:endParaRPr lang="en-US"/>
          </a:p>
        </p:txBody>
      </p:sp>
      <p:sp>
        <p:nvSpPr>
          <p:cNvPr id="6" name="TextBox 5">
            <a:extLst>
              <a:ext uri="{FF2B5EF4-FFF2-40B4-BE49-F238E27FC236}">
                <a16:creationId xmlns:a16="http://schemas.microsoft.com/office/drawing/2014/main" id="{4BF3DC2B-C012-458A-E666-8D124408998B}"/>
              </a:ext>
            </a:extLst>
          </p:cNvPr>
          <p:cNvSpPr txBox="1"/>
          <p:nvPr/>
        </p:nvSpPr>
        <p:spPr>
          <a:xfrm>
            <a:off x="587231" y="2255519"/>
            <a:ext cx="10075126" cy="5997026"/>
          </a:xfrm>
          <a:prstGeom prst="rect">
            <a:avLst/>
          </a:prstGeom>
          <a:noFill/>
        </p:spPr>
        <p:txBody>
          <a:bodyPr wrap="square" rtlCol="0">
            <a:spAutoFit/>
          </a:bodyPr>
          <a:lstStyle/>
          <a:p>
            <a:pPr marL="285750" marR="0" indent="-285750" algn="just">
              <a:lnSpc>
                <a:spcPct val="115000"/>
              </a:lnSpc>
              <a:spcBef>
                <a:spcPts val="0"/>
              </a:spcBef>
              <a:spcAft>
                <a:spcPts val="0"/>
              </a:spcAft>
              <a:buFont typeface="Arial" panose="020B0604020202020204" pitchFamily="34" charset="0"/>
              <a:buChar char="•"/>
            </a:pPr>
            <a:r>
              <a:rPr lang="en-US" sz="1800" dirty="0">
                <a:effectLst/>
                <a:latin typeface="SF Pro Rounded" pitchFamily="2" charset="0"/>
                <a:ea typeface="SF Pro Rounded" pitchFamily="2" charset="0"/>
                <a:cs typeface="SF Pro Rounded" pitchFamily="2" charset="0"/>
              </a:rPr>
              <a:t>To ensure that the model analysis is not affected, we started by creating a regular expression to eliminate URLs from tweets, and then substituted them with a blank space.</a:t>
            </a:r>
          </a:p>
          <a:p>
            <a:pPr marL="285750" marR="0" indent="-285750" algn="just">
              <a:lnSpc>
                <a:spcPct val="115000"/>
              </a:lnSpc>
              <a:spcBef>
                <a:spcPts val="0"/>
              </a:spcBef>
              <a:spcAft>
                <a:spcPts val="0"/>
              </a:spcAft>
              <a:buFont typeface="Arial" panose="020B0604020202020204" pitchFamily="34" charset="0"/>
              <a:buChar char="•"/>
            </a:pPr>
            <a:endParaRPr lang="en-US" sz="1800" dirty="0">
              <a:effectLst/>
              <a:latin typeface="SF Pro Rounded" pitchFamily="2" charset="0"/>
              <a:ea typeface="SF Pro Rounded" pitchFamily="2" charset="0"/>
              <a:cs typeface="SF Pro Rounded" pitchFamily="2" charset="0"/>
            </a:endParaRPr>
          </a:p>
          <a:p>
            <a:pPr marL="285750" marR="0" indent="-285750" algn="just">
              <a:lnSpc>
                <a:spcPct val="115000"/>
              </a:lnSpc>
              <a:spcBef>
                <a:spcPts val="0"/>
              </a:spcBef>
              <a:spcAft>
                <a:spcPts val="0"/>
              </a:spcAft>
              <a:buFont typeface="Arial" panose="020B0604020202020204" pitchFamily="34" charset="0"/>
              <a:buChar char="•"/>
            </a:pPr>
            <a:r>
              <a:rPr lang="en-US" dirty="0">
                <a:latin typeface="SF Pro Rounded" pitchFamily="2" charset="0"/>
                <a:ea typeface="SF Pro Rounded" pitchFamily="2" charset="0"/>
                <a:cs typeface="SF Pro Rounded" pitchFamily="2" charset="0"/>
              </a:rPr>
              <a:t>Then, we used NLTK library packages (</a:t>
            </a:r>
            <a:r>
              <a:rPr lang="en-US" dirty="0" err="1">
                <a:latin typeface="SF Pro Rounded" pitchFamily="2" charset="0"/>
                <a:ea typeface="SF Pro Rounded" pitchFamily="2" charset="0"/>
                <a:cs typeface="SF Pro Rounded" pitchFamily="2" charset="0"/>
              </a:rPr>
              <a:t>word_tokenize</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stopwords</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WordNetLemmatizer</a:t>
            </a:r>
            <a:r>
              <a:rPr lang="en-US" dirty="0">
                <a:latin typeface="SF Pro Rounded" pitchFamily="2" charset="0"/>
                <a:ea typeface="SF Pro Rounded" pitchFamily="2" charset="0"/>
                <a:cs typeface="SF Pro Rounded" pitchFamily="2" charset="0"/>
              </a:rPr>
              <a:t>) to tokenize the words, remove stop words, punctuation and special characters.</a:t>
            </a:r>
          </a:p>
          <a:p>
            <a:pPr marR="0" algn="just">
              <a:lnSpc>
                <a:spcPct val="115000"/>
              </a:lnSpc>
              <a:spcBef>
                <a:spcPts val="0"/>
              </a:spcBef>
              <a:spcAft>
                <a:spcPts val="0"/>
              </a:spcAft>
            </a:pPr>
            <a:r>
              <a:rPr lang="en-US" dirty="0">
                <a:latin typeface="SF Pro Rounded" pitchFamily="2" charset="0"/>
                <a:ea typeface="SF Pro Rounded" pitchFamily="2" charset="0"/>
                <a:cs typeface="SF Pro Rounded" pitchFamily="2" charset="0"/>
              </a:rPr>
              <a:t> </a:t>
            </a:r>
            <a:endParaRPr lang="en-US" sz="1800" dirty="0">
              <a:effectLst/>
              <a:latin typeface="SF Pro Rounded" pitchFamily="2" charset="0"/>
              <a:ea typeface="SF Pro Rounded" pitchFamily="2" charset="0"/>
              <a:cs typeface="SF Pro Rounded" pitchFamily="2" charset="0"/>
            </a:endParaRPr>
          </a:p>
          <a:p>
            <a:pPr marL="285750" marR="0" indent="-285750" algn="just">
              <a:lnSpc>
                <a:spcPct val="115000"/>
              </a:lnSpc>
              <a:spcBef>
                <a:spcPts val="0"/>
              </a:spcBef>
              <a:spcAft>
                <a:spcPts val="0"/>
              </a:spcAft>
              <a:buFont typeface="Arial" panose="020B0604020202020204" pitchFamily="34" charset="0"/>
              <a:buChar char="•"/>
            </a:pPr>
            <a:r>
              <a:rPr lang="en-US" sz="1800" dirty="0">
                <a:effectLst/>
                <a:latin typeface="SF Pro Rounded" pitchFamily="2" charset="0"/>
                <a:ea typeface="SF Pro Rounded" pitchFamily="2" charset="0"/>
                <a:cs typeface="SF Pro Rounded" pitchFamily="2" charset="0"/>
              </a:rPr>
              <a:t>We used Universal POS tag which is important to correctly lemmatize words.</a:t>
            </a:r>
          </a:p>
          <a:p>
            <a:pPr marR="0" algn="just">
              <a:lnSpc>
                <a:spcPct val="115000"/>
              </a:lnSpc>
              <a:spcBef>
                <a:spcPts val="0"/>
              </a:spcBef>
              <a:spcAft>
                <a:spcPts val="0"/>
              </a:spcAft>
            </a:pPr>
            <a:endParaRPr lang="en-US" sz="1800" dirty="0">
              <a:effectLst/>
              <a:latin typeface="SF Pro Rounded" pitchFamily="2" charset="0"/>
              <a:ea typeface="SF Pro Rounded" pitchFamily="2" charset="0"/>
              <a:cs typeface="SF Pro Rounded" pitchFamily="2" charset="0"/>
            </a:endParaRPr>
          </a:p>
          <a:p>
            <a:pPr marL="285750" marR="0" indent="-285750" algn="just">
              <a:lnSpc>
                <a:spcPct val="115000"/>
              </a:lnSpc>
              <a:spcBef>
                <a:spcPts val="0"/>
              </a:spcBef>
              <a:spcAft>
                <a:spcPts val="0"/>
              </a:spcAft>
              <a:buFont typeface="Arial" panose="020B0604020202020204" pitchFamily="34" charset="0"/>
              <a:buChar char="•"/>
            </a:pPr>
            <a:r>
              <a:rPr lang="en-US" sz="1800" dirty="0">
                <a:effectLst/>
                <a:latin typeface="SF Pro Rounded" pitchFamily="2" charset="0"/>
                <a:ea typeface="SF Pro Rounded" pitchFamily="2" charset="0"/>
                <a:cs typeface="SF Pro Rounded" pitchFamily="2" charset="0"/>
              </a:rPr>
              <a:t>The goal is to transform the text into numerical feature vectors using the Bag of Words strategy and TF-IDF Vectorization.</a:t>
            </a:r>
          </a:p>
          <a:p>
            <a:pPr marL="285750" marR="0" indent="-285750" algn="just">
              <a:lnSpc>
                <a:spcPct val="115000"/>
              </a:lnSpc>
              <a:spcBef>
                <a:spcPts val="0"/>
              </a:spcBef>
              <a:spcAft>
                <a:spcPts val="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0000"/>
              </a:lnSpc>
              <a:buFont typeface="Arial" panose="020B0604020202020204" pitchFamily="34" charset="0"/>
              <a:buChar char="•"/>
            </a:pPr>
            <a:endParaRPr lang="en-US" dirty="0">
              <a:latin typeface="SF Pro Rounded" pitchFamily="2" charset="0"/>
              <a:ea typeface="SF Pro Rounded" pitchFamily="2" charset="0"/>
              <a:cs typeface="SF Pro Rounded" pitchFamily="2" charset="0"/>
            </a:endParaRPr>
          </a:p>
          <a:p>
            <a:pPr marL="285750" indent="-285750">
              <a:lnSpc>
                <a:spcPct val="100000"/>
              </a:lnSpc>
              <a:buFont typeface="Arial" panose="020B0604020202020204" pitchFamily="34" charset="0"/>
              <a:buChar char="•"/>
            </a:pPr>
            <a:endParaRPr lang="en-US" sz="2000" dirty="0">
              <a:latin typeface="SF Pro Rounded" pitchFamily="2" charset="0"/>
              <a:ea typeface="SF Pro Rounded" pitchFamily="2" charset="0"/>
              <a:cs typeface="SF Pro Rounded" pitchFamily="2" charset="0"/>
            </a:endParaRPr>
          </a:p>
          <a:p>
            <a:pPr marL="285750" indent="-285750">
              <a:lnSpc>
                <a:spcPct val="100000"/>
              </a:lnSpc>
              <a:buFont typeface="Arial" panose="020B0604020202020204" pitchFamily="34" charset="0"/>
              <a:buChar char="•"/>
            </a:pPr>
            <a:endParaRPr lang="en-US" sz="2000" dirty="0">
              <a:latin typeface="SF Pro Rounded" pitchFamily="2" charset="0"/>
              <a:ea typeface="SF Pro Rounded" pitchFamily="2" charset="0"/>
              <a:cs typeface="SF Pro Rounded" pitchFamily="2" charset="0"/>
            </a:endParaRPr>
          </a:p>
          <a:p>
            <a:pPr>
              <a:lnSpc>
                <a:spcPct val="100000"/>
              </a:lnSpc>
            </a:pPr>
            <a:endParaRPr lang="en-US" sz="2000" dirty="0">
              <a:latin typeface="SF Pro Rounded" pitchFamily="2" charset="0"/>
              <a:ea typeface="SF Pro Rounded" pitchFamily="2" charset="0"/>
              <a:cs typeface="SF Pro Rounded" pitchFamily="2" charset="0"/>
            </a:endParaRPr>
          </a:p>
          <a:p>
            <a:pPr marL="285750" indent="-285750">
              <a:lnSpc>
                <a:spcPct val="100000"/>
              </a:lnSpc>
              <a:buFont typeface="Arial" panose="020B0604020202020204" pitchFamily="34" charset="0"/>
              <a:buChar char="•"/>
            </a:pPr>
            <a:endParaRPr lang="en-US" sz="2000" dirty="0">
              <a:latin typeface="SF Pro Rounded" pitchFamily="2" charset="0"/>
              <a:ea typeface="SF Pro Rounded" pitchFamily="2" charset="0"/>
              <a:cs typeface="SF Pro Rounded" pitchFamily="2" charset="0"/>
            </a:endParaRPr>
          </a:p>
          <a:p>
            <a:pPr marL="285750" indent="-285750">
              <a:lnSpc>
                <a:spcPct val="100000"/>
              </a:lnSpc>
              <a:buFont typeface="Arial" panose="020B0604020202020204" pitchFamily="34" charset="0"/>
              <a:buChar char="•"/>
            </a:pPr>
            <a:endParaRPr lang="en-US" sz="2000" dirty="0">
              <a:latin typeface="SF Pro Rounded" pitchFamily="2" charset="0"/>
              <a:ea typeface="SF Pro Rounded" pitchFamily="2" charset="0"/>
              <a:cs typeface="SF Pro Rounded" pitchFamily="2" charset="0"/>
            </a:endParaRPr>
          </a:p>
          <a:p>
            <a:pPr>
              <a:lnSpc>
                <a:spcPct val="100000"/>
              </a:lnSpc>
            </a:pPr>
            <a:endParaRPr lang="en-US" sz="2000" dirty="0">
              <a:latin typeface="SF Pro Rounded" pitchFamily="2" charset="0"/>
              <a:ea typeface="SF Pro Rounded" pitchFamily="2" charset="0"/>
              <a:cs typeface="SF Pro Rounded" pitchFamily="2" charset="0"/>
            </a:endParaRPr>
          </a:p>
          <a:p>
            <a:endParaRPr lang="en-US" dirty="0"/>
          </a:p>
        </p:txBody>
      </p:sp>
    </p:spTree>
    <p:extLst>
      <p:ext uri="{BB962C8B-B14F-4D97-AF65-F5344CB8AC3E}">
        <p14:creationId xmlns:p14="http://schemas.microsoft.com/office/powerpoint/2010/main" val="3112918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AA9D-1C61-6B62-BE0F-269B3699A404}"/>
              </a:ext>
            </a:extLst>
          </p:cNvPr>
          <p:cNvSpPr>
            <a:spLocks noGrp="1"/>
          </p:cNvSpPr>
          <p:nvPr>
            <p:ph type="title"/>
          </p:nvPr>
        </p:nvSpPr>
        <p:spPr>
          <a:xfrm>
            <a:off x="804672" y="338328"/>
            <a:ext cx="5011473" cy="917530"/>
          </a:xfrm>
        </p:spPr>
        <p:txBody>
          <a:bodyPr vert="horz" lIns="91440" tIns="45720" rIns="91440" bIns="45720" rtlCol="0" anchor="ctr">
            <a:normAutofit fontScale="90000"/>
          </a:bodyPr>
          <a:lstStyle/>
          <a:p>
            <a:br>
              <a:rPr lang="en-US" sz="3600" dirty="0">
                <a:solidFill>
                  <a:schemeClr val="tx2"/>
                </a:solidFill>
              </a:rPr>
            </a:br>
            <a:endParaRPr lang="en-US" sz="3600" dirty="0">
              <a:solidFill>
                <a:schemeClr val="tx2"/>
              </a:solidFill>
            </a:endParaRPr>
          </a:p>
        </p:txBody>
      </p:sp>
      <p:pic>
        <p:nvPicPr>
          <p:cNvPr id="7" name="Picture Placeholder 6" descr="Chart, bar chart&#10;&#10;Description automatically generated">
            <a:extLst>
              <a:ext uri="{FF2B5EF4-FFF2-40B4-BE49-F238E27FC236}">
                <a16:creationId xmlns:a16="http://schemas.microsoft.com/office/drawing/2014/main" id="{E2803C73-470F-F365-8542-8379A6D682C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082" r="4082"/>
          <a:stretch>
            <a:fillRect/>
          </a:stretch>
        </p:blipFill>
        <p:spPr>
          <a:xfrm>
            <a:off x="657773" y="1482281"/>
            <a:ext cx="4818236" cy="3740727"/>
          </a:xfrm>
          <a:prstGeom prst="rect">
            <a:avLst/>
          </a:prstGeom>
        </p:spPr>
      </p:pic>
      <p:sp>
        <p:nvSpPr>
          <p:cNvPr id="4" name="Text Placeholder 3">
            <a:extLst>
              <a:ext uri="{FF2B5EF4-FFF2-40B4-BE49-F238E27FC236}">
                <a16:creationId xmlns:a16="http://schemas.microsoft.com/office/drawing/2014/main" id="{2F8C232D-7467-188E-B530-CF1BE5C0586A}"/>
              </a:ext>
            </a:extLst>
          </p:cNvPr>
          <p:cNvSpPr>
            <a:spLocks noGrp="1"/>
          </p:cNvSpPr>
          <p:nvPr>
            <p:ph type="body" sz="half" idx="2"/>
          </p:nvPr>
        </p:nvSpPr>
        <p:spPr>
          <a:xfrm>
            <a:off x="197427" y="5133109"/>
            <a:ext cx="10557163" cy="1386563"/>
          </a:xfrm>
        </p:spPr>
        <p:txBody>
          <a:bodyPr vert="horz" lIns="91440" tIns="45720" rIns="91440" bIns="45720" rtlCol="0" anchor="ctr">
            <a:normAutofit/>
          </a:bodyPr>
          <a:lstStyle/>
          <a:p>
            <a:pPr marL="285750" indent="-285750">
              <a:buFont typeface="Arial" panose="020B0604020202020204" pitchFamily="34" charset="0"/>
              <a:buChar char="•"/>
            </a:pPr>
            <a:r>
              <a:rPr lang="en-US" dirty="0">
                <a:latin typeface="SF Pro Rounded" pitchFamily="2" charset="0"/>
                <a:ea typeface="SF Pro Rounded" pitchFamily="2" charset="0"/>
                <a:cs typeface="SF Pro Rounded" pitchFamily="2" charset="0"/>
              </a:rPr>
              <a:t>First figure shows the distribution of the sentiment column with the positive, negative and neutral labels.</a:t>
            </a:r>
          </a:p>
          <a:p>
            <a:pPr marL="285750" indent="-285750">
              <a:buFont typeface="Arial" panose="020B0604020202020204" pitchFamily="34" charset="0"/>
              <a:buChar char="•"/>
            </a:pPr>
            <a:r>
              <a:rPr lang="en-US" dirty="0">
                <a:latin typeface="SF Pro Rounded" pitchFamily="2" charset="0"/>
                <a:ea typeface="SF Pro Rounded" pitchFamily="2" charset="0"/>
                <a:cs typeface="SF Pro Rounded" pitchFamily="2" charset="0"/>
              </a:rPr>
              <a:t>The second figure displays a list of the most frequently occurring words in the tweets.</a:t>
            </a:r>
          </a:p>
        </p:txBody>
      </p:sp>
      <p:sp>
        <p:nvSpPr>
          <p:cNvPr id="5" name="Slide Number Placeholder 4">
            <a:extLst>
              <a:ext uri="{FF2B5EF4-FFF2-40B4-BE49-F238E27FC236}">
                <a16:creationId xmlns:a16="http://schemas.microsoft.com/office/drawing/2014/main" id="{3BDB0C71-D256-C599-DA13-2A0D0084D051}"/>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B79207E-C611-4ADE-9EB3-EC8D2B2F8BF0}" type="slidenum">
              <a:rPr lang="en-US" smtClean="0"/>
              <a:pPr defTabSz="914400">
                <a:spcAft>
                  <a:spcPts val="600"/>
                </a:spcAft>
              </a:pPr>
              <a:t>6</a:t>
            </a:fld>
            <a:endParaRPr lang="en-US"/>
          </a:p>
        </p:txBody>
      </p:sp>
      <p:pic>
        <p:nvPicPr>
          <p:cNvPr id="11" name="Picture 10" descr="Chart, bar chart&#10;&#10;Description automatically generated">
            <a:extLst>
              <a:ext uri="{FF2B5EF4-FFF2-40B4-BE49-F238E27FC236}">
                <a16:creationId xmlns:a16="http://schemas.microsoft.com/office/drawing/2014/main" id="{23D6DDB4-BA21-D55A-7D6C-0FE2B211E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138" y="1200159"/>
            <a:ext cx="5060089" cy="3617964"/>
          </a:xfrm>
          <a:prstGeom prst="rect">
            <a:avLst/>
          </a:prstGeom>
        </p:spPr>
      </p:pic>
      <p:sp>
        <p:nvSpPr>
          <p:cNvPr id="14" name="TextBox 13">
            <a:extLst>
              <a:ext uri="{FF2B5EF4-FFF2-40B4-BE49-F238E27FC236}">
                <a16:creationId xmlns:a16="http://schemas.microsoft.com/office/drawing/2014/main" id="{B4D5E75A-82FE-D7C6-F081-55267B7686BA}"/>
              </a:ext>
            </a:extLst>
          </p:cNvPr>
          <p:cNvSpPr txBox="1"/>
          <p:nvPr/>
        </p:nvSpPr>
        <p:spPr>
          <a:xfrm>
            <a:off x="804672" y="402766"/>
            <a:ext cx="4085407" cy="523220"/>
          </a:xfrm>
          <a:prstGeom prst="rect">
            <a:avLst/>
          </a:prstGeom>
          <a:noFill/>
        </p:spPr>
        <p:txBody>
          <a:bodyPr wrap="square" rtlCol="0">
            <a:spAutoFit/>
          </a:bodyPr>
          <a:lstStyle/>
          <a:p>
            <a:r>
              <a:rPr kumimoji="0" lang="en-US" sz="2800" b="0" i="0" u="none" strike="noStrike" kern="1200" cap="none" spc="0" normalizeH="0" baseline="0" noProof="0" dirty="0">
                <a:ln>
                  <a:noFill/>
                </a:ln>
                <a:solidFill>
                  <a:prstClr val="black"/>
                </a:solidFill>
                <a:effectLst/>
                <a:uLnTx/>
                <a:uFillTx/>
                <a:latin typeface="SF Pro Rounded" pitchFamily="2" charset="0"/>
                <a:ea typeface="SF Pro Rounded" pitchFamily="2" charset="0"/>
                <a:cs typeface="SF Pro Rounded" pitchFamily="2" charset="0"/>
              </a:rPr>
              <a:t>Exploratory Data Analysis</a:t>
            </a:r>
            <a:endParaRPr lang="en-US" sz="2800" dirty="0"/>
          </a:p>
        </p:txBody>
      </p:sp>
    </p:spTree>
    <p:extLst>
      <p:ext uri="{BB962C8B-B14F-4D97-AF65-F5344CB8AC3E}">
        <p14:creationId xmlns:p14="http://schemas.microsoft.com/office/powerpoint/2010/main" val="235005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AA9D-1C61-6B62-BE0F-269B3699A404}"/>
              </a:ext>
            </a:extLst>
          </p:cNvPr>
          <p:cNvSpPr>
            <a:spLocks noGrp="1"/>
          </p:cNvSpPr>
          <p:nvPr>
            <p:ph type="title"/>
          </p:nvPr>
        </p:nvSpPr>
        <p:spPr>
          <a:xfrm>
            <a:off x="581892" y="899648"/>
            <a:ext cx="4564874" cy="988521"/>
          </a:xfrm>
        </p:spPr>
        <p:txBody>
          <a:bodyPr vert="horz" lIns="91440" tIns="45720" rIns="91440" bIns="45720" rtlCol="0" anchor="ctr">
            <a:noAutofit/>
          </a:bodyPr>
          <a:lstStyle/>
          <a:p>
            <a:r>
              <a:rPr kumimoji="0" lang="en-US" sz="2800" b="0" i="0" u="none" strike="noStrike" kern="1200" cap="none" spc="0" normalizeH="0" baseline="0" noProof="0" dirty="0">
                <a:ln>
                  <a:noFill/>
                </a:ln>
                <a:solidFill>
                  <a:prstClr val="black"/>
                </a:solidFill>
                <a:effectLst/>
                <a:uLnTx/>
                <a:uFillTx/>
                <a:latin typeface="SF Pro Rounded" pitchFamily="2" charset="0"/>
                <a:ea typeface="SF Pro Rounded" pitchFamily="2" charset="0"/>
                <a:cs typeface="SF Pro Rounded" pitchFamily="2" charset="0"/>
              </a:rPr>
              <a:t>Exploratory Data Analysis</a:t>
            </a:r>
            <a:br>
              <a:rPr lang="en-US" sz="2800" dirty="0"/>
            </a:br>
            <a:br>
              <a:rPr lang="en-US" sz="2800" dirty="0">
                <a:solidFill>
                  <a:schemeClr val="tx2"/>
                </a:solidFill>
              </a:rPr>
            </a:br>
            <a:endParaRPr lang="en-US" sz="2800" dirty="0">
              <a:solidFill>
                <a:schemeClr val="tx2"/>
              </a:solidFill>
            </a:endParaRPr>
          </a:p>
        </p:txBody>
      </p:sp>
      <p:sp>
        <p:nvSpPr>
          <p:cNvPr id="4" name="Text Placeholder 3">
            <a:extLst>
              <a:ext uri="{FF2B5EF4-FFF2-40B4-BE49-F238E27FC236}">
                <a16:creationId xmlns:a16="http://schemas.microsoft.com/office/drawing/2014/main" id="{2F8C232D-7467-188E-B530-CF1BE5C0586A}"/>
              </a:ext>
            </a:extLst>
          </p:cNvPr>
          <p:cNvSpPr>
            <a:spLocks noGrp="1"/>
          </p:cNvSpPr>
          <p:nvPr>
            <p:ph type="body" sz="half" idx="2"/>
          </p:nvPr>
        </p:nvSpPr>
        <p:spPr>
          <a:xfrm>
            <a:off x="581892" y="1888169"/>
            <a:ext cx="4843548" cy="3716481"/>
          </a:xfrm>
        </p:spPr>
        <p:txBody>
          <a:bodyPr vert="horz" lIns="91440" tIns="45720" rIns="91440" bIns="45720" rtlCol="0" anchor="ctr">
            <a:normAutofit/>
          </a:bodyPr>
          <a:lstStyle/>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Word clouds are a visualization technique used to represent textual data. </a:t>
            </a: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This technique is used to group words together in a random arrangement, with the size of each word indicating its frequency of occurrence in the text</a:t>
            </a: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This figure shows the word cloud for Positive tweets. </a:t>
            </a:r>
          </a:p>
          <a:p>
            <a:pPr marL="285750" indent="-285750">
              <a:buFont typeface="Arial" panose="020B0604020202020204" pitchFamily="34" charset="0"/>
              <a:buChar char="•"/>
            </a:pPr>
            <a:endParaRPr lang="en-US" sz="1800" dirty="0">
              <a:latin typeface="SF Pro Rounded" pitchFamily="2" charset="0"/>
              <a:ea typeface="SF Pro Rounded" pitchFamily="2" charset="0"/>
              <a:cs typeface="SF Pro Rounded" pitchFamily="2" charset="0"/>
            </a:endParaRPr>
          </a:p>
        </p:txBody>
      </p:sp>
      <p:sp>
        <p:nvSpPr>
          <p:cNvPr id="5" name="Slide Number Placeholder 4">
            <a:extLst>
              <a:ext uri="{FF2B5EF4-FFF2-40B4-BE49-F238E27FC236}">
                <a16:creationId xmlns:a16="http://schemas.microsoft.com/office/drawing/2014/main" id="{3BDB0C71-D256-C599-DA13-2A0D0084D051}"/>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B79207E-C611-4ADE-9EB3-EC8D2B2F8BF0}" type="slidenum">
              <a:rPr lang="en-US" smtClean="0"/>
              <a:pPr defTabSz="914400">
                <a:spcAft>
                  <a:spcPts val="600"/>
                </a:spcAft>
              </a:pPr>
              <a:t>7</a:t>
            </a:fld>
            <a:endParaRPr lang="en-US"/>
          </a:p>
        </p:txBody>
      </p:sp>
      <p:pic>
        <p:nvPicPr>
          <p:cNvPr id="18" name="Picture 17" descr="Text&#10;&#10;Description automatically generated">
            <a:extLst>
              <a:ext uri="{FF2B5EF4-FFF2-40B4-BE49-F238E27FC236}">
                <a16:creationId xmlns:a16="http://schemas.microsoft.com/office/drawing/2014/main" id="{9A9CBCF4-751B-A4E2-DD96-0E3E9ACFF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520" y="1460360"/>
            <a:ext cx="6319913" cy="4245543"/>
          </a:xfrm>
          <a:prstGeom prst="rect">
            <a:avLst/>
          </a:prstGeom>
        </p:spPr>
      </p:pic>
    </p:spTree>
    <p:extLst>
      <p:ext uri="{BB962C8B-B14F-4D97-AF65-F5344CB8AC3E}">
        <p14:creationId xmlns:p14="http://schemas.microsoft.com/office/powerpoint/2010/main" val="2006108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AA9D-1C61-6B62-BE0F-269B3699A404}"/>
              </a:ext>
            </a:extLst>
          </p:cNvPr>
          <p:cNvSpPr>
            <a:spLocks noGrp="1"/>
          </p:cNvSpPr>
          <p:nvPr>
            <p:ph type="title"/>
          </p:nvPr>
        </p:nvSpPr>
        <p:spPr>
          <a:xfrm>
            <a:off x="581892" y="366001"/>
            <a:ext cx="4977244" cy="1317326"/>
          </a:xfrm>
        </p:spPr>
        <p:txBody>
          <a:bodyPr vert="horz" lIns="91440" tIns="45720" rIns="91440" bIns="45720" rtlCol="0" anchor="ctr">
            <a:noAutofit/>
          </a:bodyPr>
          <a:lstStyle/>
          <a:p>
            <a:r>
              <a:rPr kumimoji="0" lang="en-US" sz="2800" b="0" i="0" u="none" strike="noStrike" kern="1200" cap="none" spc="0" normalizeH="0" baseline="0" noProof="0" dirty="0">
                <a:ln>
                  <a:noFill/>
                </a:ln>
                <a:solidFill>
                  <a:prstClr val="black"/>
                </a:solidFill>
                <a:effectLst/>
                <a:uLnTx/>
                <a:uFillTx/>
                <a:latin typeface="SF Pro Rounded" pitchFamily="2" charset="0"/>
                <a:ea typeface="SF Pro Rounded" pitchFamily="2" charset="0"/>
                <a:cs typeface="SF Pro Rounded" pitchFamily="2" charset="0"/>
              </a:rPr>
              <a:t>Exploratory Data Analysis</a:t>
            </a:r>
            <a:br>
              <a:rPr lang="en-US" sz="2800" dirty="0"/>
            </a:br>
            <a:br>
              <a:rPr lang="en-US" sz="2800" dirty="0">
                <a:solidFill>
                  <a:schemeClr val="tx2"/>
                </a:solidFill>
              </a:rPr>
            </a:br>
            <a:endParaRPr lang="en-US" sz="2800" dirty="0">
              <a:solidFill>
                <a:schemeClr val="tx2"/>
              </a:solidFill>
            </a:endParaRPr>
          </a:p>
        </p:txBody>
      </p:sp>
      <p:sp>
        <p:nvSpPr>
          <p:cNvPr id="4" name="Text Placeholder 3">
            <a:extLst>
              <a:ext uri="{FF2B5EF4-FFF2-40B4-BE49-F238E27FC236}">
                <a16:creationId xmlns:a16="http://schemas.microsoft.com/office/drawing/2014/main" id="{2F8C232D-7467-188E-B530-CF1BE5C0586A}"/>
              </a:ext>
            </a:extLst>
          </p:cNvPr>
          <p:cNvSpPr>
            <a:spLocks noGrp="1"/>
          </p:cNvSpPr>
          <p:nvPr>
            <p:ph type="body" sz="half" idx="2"/>
          </p:nvPr>
        </p:nvSpPr>
        <p:spPr>
          <a:xfrm>
            <a:off x="124692" y="5361709"/>
            <a:ext cx="10328563" cy="1163782"/>
          </a:xfrm>
        </p:spPr>
        <p:txBody>
          <a:bodyPr vert="horz" lIns="91440" tIns="45720" rIns="91440" bIns="45720" rtlCol="0" anchor="ctr">
            <a:normAutofit/>
          </a:bodyPr>
          <a:lstStyle/>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The two figures presented display word clouds for negative and neutral sentiment.</a:t>
            </a:r>
          </a:p>
        </p:txBody>
      </p:sp>
      <p:sp>
        <p:nvSpPr>
          <p:cNvPr id="5" name="Slide Number Placeholder 4">
            <a:extLst>
              <a:ext uri="{FF2B5EF4-FFF2-40B4-BE49-F238E27FC236}">
                <a16:creationId xmlns:a16="http://schemas.microsoft.com/office/drawing/2014/main" id="{3BDB0C71-D256-C599-DA13-2A0D0084D051}"/>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B79207E-C611-4ADE-9EB3-EC8D2B2F8BF0}" type="slidenum">
              <a:rPr lang="en-US" smtClean="0"/>
              <a:pPr defTabSz="914400">
                <a:spcAft>
                  <a:spcPts val="600"/>
                </a:spcAft>
              </a:pPr>
              <a:t>8</a:t>
            </a:fld>
            <a:endParaRPr lang="en-US"/>
          </a:p>
        </p:txBody>
      </p:sp>
      <p:pic>
        <p:nvPicPr>
          <p:cNvPr id="6" name="Picture 5" descr="Text&#10;&#10;Description automatically generated">
            <a:extLst>
              <a:ext uri="{FF2B5EF4-FFF2-40B4-BE49-F238E27FC236}">
                <a16:creationId xmlns:a16="http://schemas.microsoft.com/office/drawing/2014/main" id="{137CE85C-8C42-BD35-B232-9D8F44FB7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678" y="1157432"/>
            <a:ext cx="5516022" cy="4027631"/>
          </a:xfrm>
          <a:prstGeom prst="rect">
            <a:avLst/>
          </a:prstGeom>
        </p:spPr>
      </p:pic>
      <p:pic>
        <p:nvPicPr>
          <p:cNvPr id="8" name="Picture 7" descr="Text&#10;&#10;Description automatically generated">
            <a:extLst>
              <a:ext uri="{FF2B5EF4-FFF2-40B4-BE49-F238E27FC236}">
                <a16:creationId xmlns:a16="http://schemas.microsoft.com/office/drawing/2014/main" id="{08739425-4133-25EA-9FD0-3F08E365E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677" y="1157433"/>
            <a:ext cx="5407749" cy="4027630"/>
          </a:xfrm>
          <a:prstGeom prst="rect">
            <a:avLst/>
          </a:prstGeom>
        </p:spPr>
      </p:pic>
    </p:spTree>
    <p:extLst>
      <p:ext uri="{BB962C8B-B14F-4D97-AF65-F5344CB8AC3E}">
        <p14:creationId xmlns:p14="http://schemas.microsoft.com/office/powerpoint/2010/main" val="1841965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AA9D-1C61-6B62-BE0F-269B3699A404}"/>
              </a:ext>
            </a:extLst>
          </p:cNvPr>
          <p:cNvSpPr>
            <a:spLocks noGrp="1"/>
          </p:cNvSpPr>
          <p:nvPr>
            <p:ph type="title"/>
          </p:nvPr>
        </p:nvSpPr>
        <p:spPr>
          <a:xfrm>
            <a:off x="581891" y="977621"/>
            <a:ext cx="4312325" cy="965479"/>
          </a:xfrm>
        </p:spPr>
        <p:txBody>
          <a:bodyPr vert="horz" lIns="91440" tIns="45720" rIns="91440" bIns="45720" rtlCol="0" anchor="ctr">
            <a:noAutofit/>
          </a:bodyPr>
          <a:lstStyle/>
          <a:p>
            <a:r>
              <a:rPr kumimoji="0" lang="en-US" sz="2800" b="0" i="0" u="none" strike="noStrike" kern="1200" cap="none" spc="0" normalizeH="0" baseline="0" noProof="0" dirty="0">
                <a:ln>
                  <a:noFill/>
                </a:ln>
                <a:solidFill>
                  <a:prstClr val="black"/>
                </a:solidFill>
                <a:effectLst/>
                <a:uLnTx/>
                <a:uFillTx/>
                <a:latin typeface="SF Pro Rounded" pitchFamily="2" charset="0"/>
                <a:ea typeface="SF Pro Rounded" pitchFamily="2" charset="0"/>
                <a:cs typeface="SF Pro Rounded" pitchFamily="2" charset="0"/>
              </a:rPr>
              <a:t>Exploratory Data Analysis</a:t>
            </a:r>
            <a:br>
              <a:rPr lang="en-US" sz="2800" dirty="0"/>
            </a:br>
            <a:br>
              <a:rPr lang="en-US" sz="2800" dirty="0">
                <a:solidFill>
                  <a:schemeClr val="tx2"/>
                </a:solidFill>
              </a:rPr>
            </a:br>
            <a:endParaRPr lang="en-US" sz="2800" dirty="0">
              <a:solidFill>
                <a:schemeClr val="tx2"/>
              </a:solidFill>
            </a:endParaRPr>
          </a:p>
        </p:txBody>
      </p:sp>
      <p:sp>
        <p:nvSpPr>
          <p:cNvPr id="4" name="Text Placeholder 3">
            <a:extLst>
              <a:ext uri="{FF2B5EF4-FFF2-40B4-BE49-F238E27FC236}">
                <a16:creationId xmlns:a16="http://schemas.microsoft.com/office/drawing/2014/main" id="{2F8C232D-7467-188E-B530-CF1BE5C0586A}"/>
              </a:ext>
            </a:extLst>
          </p:cNvPr>
          <p:cNvSpPr>
            <a:spLocks noGrp="1"/>
          </p:cNvSpPr>
          <p:nvPr>
            <p:ph type="body" sz="half" idx="2"/>
          </p:nvPr>
        </p:nvSpPr>
        <p:spPr>
          <a:xfrm>
            <a:off x="655914" y="1576352"/>
            <a:ext cx="5325101" cy="4579701"/>
          </a:xfrm>
        </p:spPr>
        <p:txBody>
          <a:bodyPr vert="horz" lIns="91440" tIns="45720" rIns="91440" bIns="45720" rtlCol="0" anchor="ctr">
            <a:normAutofit/>
          </a:bodyPr>
          <a:lstStyle/>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One technique for text analysis is the use of n-gram, which are contiguous sequences of n items from a given sample of text. </a:t>
            </a:r>
          </a:p>
          <a:p>
            <a:endParaRPr lang="en-US" sz="1800"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In sentiment analysis, n-grams can be used to identify key phrases or combinations of words that are strongly associated with a particular sentiment or emotion</a:t>
            </a:r>
          </a:p>
          <a:p>
            <a:endParaRPr lang="en-US" sz="1800" dirty="0">
              <a:latin typeface="SF Pro Rounded" pitchFamily="2" charset="0"/>
              <a:ea typeface="SF Pro Rounded" pitchFamily="2" charset="0"/>
              <a:cs typeface="SF Pro Rounded" pitchFamily="2" charset="0"/>
            </a:endParaRPr>
          </a:p>
          <a:p>
            <a:pPr marL="285750" indent="-285750">
              <a:buFont typeface="Arial" panose="020B0604020202020204" pitchFamily="34" charset="0"/>
              <a:buChar char="•"/>
            </a:pPr>
            <a:r>
              <a:rPr lang="en-US" sz="1800" dirty="0">
                <a:latin typeface="SF Pro Rounded" pitchFamily="2" charset="0"/>
                <a:ea typeface="SF Pro Rounded" pitchFamily="2" charset="0"/>
                <a:cs typeface="SF Pro Rounded" pitchFamily="2" charset="0"/>
              </a:rPr>
              <a:t>The figure shows the most frequent bigram in tweets based on positive sentiment.</a:t>
            </a:r>
          </a:p>
        </p:txBody>
      </p:sp>
      <p:sp>
        <p:nvSpPr>
          <p:cNvPr id="5" name="Slide Number Placeholder 4">
            <a:extLst>
              <a:ext uri="{FF2B5EF4-FFF2-40B4-BE49-F238E27FC236}">
                <a16:creationId xmlns:a16="http://schemas.microsoft.com/office/drawing/2014/main" id="{3BDB0C71-D256-C599-DA13-2A0D0084D051}"/>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B79207E-C611-4ADE-9EB3-EC8D2B2F8BF0}" type="slidenum">
              <a:rPr lang="en-US" smtClean="0"/>
              <a:pPr defTabSz="914400">
                <a:spcAft>
                  <a:spcPts val="600"/>
                </a:spcAft>
              </a:pPr>
              <a:t>9</a:t>
            </a:fld>
            <a:endParaRPr lang="en-US"/>
          </a:p>
        </p:txBody>
      </p:sp>
      <p:pic>
        <p:nvPicPr>
          <p:cNvPr id="6" name="Picture 5" descr="Chart, bar chart&#10;&#10;Description automatically generated">
            <a:extLst>
              <a:ext uri="{FF2B5EF4-FFF2-40B4-BE49-F238E27FC236}">
                <a16:creationId xmlns:a16="http://schemas.microsoft.com/office/drawing/2014/main" id="{71825517-8FF5-16E9-A49D-803D18EE4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015" y="1232263"/>
            <a:ext cx="6210985" cy="4585064"/>
          </a:xfrm>
          <a:prstGeom prst="rect">
            <a:avLst/>
          </a:prstGeom>
        </p:spPr>
      </p:pic>
    </p:spTree>
    <p:extLst>
      <p:ext uri="{BB962C8B-B14F-4D97-AF65-F5344CB8AC3E}">
        <p14:creationId xmlns:p14="http://schemas.microsoft.com/office/powerpoint/2010/main" val="2076059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3215</TotalTime>
  <Words>1425</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SF Pro Rounded</vt:lpstr>
      <vt:lpstr>Office Theme</vt:lpstr>
      <vt:lpstr>Twitter Sentiment Analysis</vt:lpstr>
      <vt:lpstr>Contents</vt:lpstr>
      <vt:lpstr>Introduction</vt:lpstr>
      <vt:lpstr>About the Dataset and Preprocessing</vt:lpstr>
      <vt:lpstr>Text Preprocessing</vt:lpstr>
      <vt:lpstr> </vt:lpstr>
      <vt:lpstr>Exploratory Data Analysis  </vt:lpstr>
      <vt:lpstr>Exploratory Data Analysis  </vt:lpstr>
      <vt:lpstr>Exploratory Data Analysis  </vt:lpstr>
      <vt:lpstr>Exploratory Data Analysis  </vt:lpstr>
      <vt:lpstr>Model Development TF-IDF</vt:lpstr>
      <vt:lpstr>Model Development - BoW </vt:lpstr>
      <vt:lpstr>Model Development</vt:lpstr>
      <vt:lpstr>Model Development</vt:lpstr>
      <vt:lpstr>  </vt:lpstr>
      <vt:lpstr> 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dc:title>
  <dc:creator>Nikhil Kumar Jamma</dc:creator>
  <cp:lastModifiedBy>Nikhil Kumar Jamma</cp:lastModifiedBy>
  <cp:revision>85</cp:revision>
  <dcterms:created xsi:type="dcterms:W3CDTF">2023-02-14T17:47:33Z</dcterms:created>
  <dcterms:modified xsi:type="dcterms:W3CDTF">2023-10-04T02:20:40Z</dcterms:modified>
</cp:coreProperties>
</file>