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9BB36C-48EA-450E-A306-FF78CBCEA75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S&amp;P500 and MSFT</a:t>
            </a:r>
            <a:b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Series Analysis</a:t>
            </a:r>
            <a: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 dirty="0" smtClean="0">
                <a:solidFill>
                  <a:srgbClr val="00B050"/>
                </a:solidFill>
                <a:latin typeface="+mn-lt"/>
              </a:rPr>
              <a:t>Case Study 1 – BANA 6630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Jai Katariya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Nikhil Korati Prasanna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MSFT Exploratory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32" y="2059163"/>
            <a:ext cx="5334462" cy="329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94" y="2059162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MSFT Minute Returns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" y="1830562"/>
            <a:ext cx="5334462" cy="329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31" y="1830561"/>
            <a:ext cx="5334462" cy="3292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7280" y="52158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nearly stationary with slight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ignificant autocorrelation between the lags</a:t>
            </a:r>
          </a:p>
        </p:txBody>
      </p:sp>
    </p:spTree>
    <p:extLst>
      <p:ext uri="{BB962C8B-B14F-4D97-AF65-F5344CB8AC3E}">
        <p14:creationId xmlns:p14="http://schemas.microsoft.com/office/powerpoint/2010/main" val="22766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Log Returns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675" y="5728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returns is nothing different compared to minute returns, both look similar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94" y="1859137"/>
            <a:ext cx="6109020" cy="37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for normality and </a:t>
            </a:r>
            <a:r>
              <a:rPr 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MSFT minute returns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440" y="4643120"/>
            <a:ext cx="6451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Looking at </a:t>
            </a:r>
            <a:r>
              <a:rPr lang="en-US" sz="1600" b="1" dirty="0" err="1" smtClean="0"/>
              <a:t>qqplot</a:t>
            </a:r>
            <a:r>
              <a:rPr lang="en-US" sz="1600" b="1" dirty="0" smtClean="0"/>
              <a:t> we can say time series is not </a:t>
            </a:r>
            <a:r>
              <a:rPr lang="en-US" sz="1600" b="1" dirty="0" smtClean="0"/>
              <a:t>normal, </a:t>
            </a:r>
            <a:r>
              <a:rPr lang="en-US" sz="1600" b="1" dirty="0" smtClean="0"/>
              <a:t>it looks like a step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 value is less than </a:t>
            </a:r>
            <a:r>
              <a:rPr lang="en-US" sz="1600" b="1" dirty="0" smtClean="0"/>
              <a:t>alpha: </a:t>
            </a:r>
            <a:r>
              <a:rPr lang="en-US" sz="1600" b="1" dirty="0" smtClean="0"/>
              <a:t>from </a:t>
            </a:r>
            <a:r>
              <a:rPr lang="en-US" sz="1600" b="1" i="1" dirty="0" smtClean="0"/>
              <a:t>JB test </a:t>
            </a:r>
            <a:r>
              <a:rPr lang="en-US" sz="1600" b="1" dirty="0" smtClean="0"/>
              <a:t>we can say that times series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 value is less than </a:t>
            </a:r>
            <a:r>
              <a:rPr lang="en-US" sz="1600" b="1" dirty="0" smtClean="0"/>
              <a:t>alpha: </a:t>
            </a:r>
            <a:r>
              <a:rPr lang="en-US" sz="1600" b="1" dirty="0" smtClean="0"/>
              <a:t>form </a:t>
            </a:r>
            <a:r>
              <a:rPr lang="en-US" sz="1600" b="1" i="1" dirty="0" smtClean="0"/>
              <a:t>Box test </a:t>
            </a:r>
            <a:r>
              <a:rPr lang="en-US" sz="1600" b="1" dirty="0" smtClean="0"/>
              <a:t>we </a:t>
            </a:r>
            <a:r>
              <a:rPr lang="en-US" sz="1600" b="1" dirty="0" smtClean="0"/>
              <a:t>reject the null hypothesis </a:t>
            </a:r>
            <a:r>
              <a:rPr lang="en-US" sz="1600" b="1" dirty="0" smtClean="0"/>
              <a:t>so </a:t>
            </a:r>
            <a:r>
              <a:rPr lang="en-US" sz="1600" b="1" dirty="0" smtClean="0"/>
              <a:t>the </a:t>
            </a:r>
            <a:r>
              <a:rPr lang="en-US" sz="1600" b="1" dirty="0" smtClean="0"/>
              <a:t>lags </a:t>
            </a:r>
            <a:r>
              <a:rPr lang="en-US" sz="1600" b="1" dirty="0" smtClean="0"/>
              <a:t>are dependent</a:t>
            </a:r>
            <a:endParaRPr lang="en-US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" y="1845803"/>
            <a:ext cx="4662594" cy="2877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4" y="1845803"/>
            <a:ext cx="4291956" cy="42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Developed multiple models </a:t>
            </a:r>
            <a:r>
              <a:rPr lang="en-US" dirty="0" err="1" smtClean="0"/>
              <a:t>arima</a:t>
            </a:r>
            <a:r>
              <a:rPr lang="en-US" dirty="0" smtClean="0"/>
              <a:t> models and selected the model with a </a:t>
            </a:r>
            <a:r>
              <a:rPr lang="en-US" dirty="0" smtClean="0"/>
              <a:t>low AIC </a:t>
            </a:r>
            <a:r>
              <a:rPr lang="en-US" dirty="0" smtClean="0"/>
              <a:t>score and significant coefficients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47839"/>
              </p:ext>
            </p:extLst>
          </p:nvPr>
        </p:nvGraphicFramePr>
        <p:xfrm>
          <a:off x="1244600" y="2617894"/>
          <a:ext cx="8127999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39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coefficients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AR(“</a:t>
                      </a:r>
                      <a:r>
                        <a:rPr lang="en-US" dirty="0" err="1" smtClean="0"/>
                        <a:t>mle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(4,0,3)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(3,0,3)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-5132.95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(6,0,6)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ultiply 8"/>
          <p:cNvSpPr/>
          <p:nvPr/>
        </p:nvSpPr>
        <p:spPr>
          <a:xfrm>
            <a:off x="7222067" y="2963335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5727" y="3314609"/>
            <a:ext cx="43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ARIMA(3,0,3) for MSFT minute returns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933" y="2269067"/>
            <a:ext cx="4710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 values are greater than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All the lags are below the blue cross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roots are also above 1 so it is stationary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44" y="1897237"/>
            <a:ext cx="5334462" cy="329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4" y="5459131"/>
            <a:ext cx="5901509" cy="422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71" y="3469396"/>
            <a:ext cx="3991309" cy="24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need to de-difference the prediction and compare it with the actual values to see how well both the models predict and how much is the forecast error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also try </a:t>
            </a:r>
            <a:r>
              <a:rPr lang="en-US" dirty="0" smtClean="0"/>
              <a:t>other models </a:t>
            </a:r>
            <a:r>
              <a:rPr lang="en-US" dirty="0" smtClean="0"/>
              <a:t>like ARCH/GARCH </a:t>
            </a:r>
            <a:r>
              <a:rPr lang="en-US" dirty="0" smtClean="0"/>
              <a:t>and </a:t>
            </a:r>
            <a:r>
              <a:rPr lang="en-US" dirty="0" smtClean="0"/>
              <a:t>see how they perform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can also try different </a:t>
            </a:r>
            <a:r>
              <a:rPr lang="en-US" dirty="0" smtClean="0"/>
              <a:t>transformation techniques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161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Summary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Obtain S&amp;P 500 data from 2014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Obtain MSFT minutes data for a random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 Exploratory  Analysis on S&amp;P500 and MSFT time series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Transform S&amp;P500 and MSFT data to fit time series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Analyze transformed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Fit time series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the best model for S&amp;P500 and MSFT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selected model for S&amp;P500 to predict for next 10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selected model for MSFT to predict for next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and MSFT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2170854"/>
            <a:ext cx="11341703" cy="4023360"/>
          </a:xfrm>
        </p:spPr>
        <p:txBody>
          <a:bodyPr/>
          <a:lstStyle/>
          <a:p>
            <a:r>
              <a:rPr lang="en-US" dirty="0" smtClean="0"/>
              <a:t>S&amp;P500 from </a:t>
            </a:r>
          </a:p>
          <a:p>
            <a:r>
              <a:rPr lang="en-US" dirty="0" smtClean="0"/>
              <a:t>02-26-2014 to 02-23-2018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MSFT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09" y="2170854"/>
            <a:ext cx="8418767" cy="1727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09" y="4175181"/>
            <a:ext cx="8418766" cy="17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5" y="2486524"/>
            <a:ext cx="5801175" cy="358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11674"/>
            <a:ext cx="5395832" cy="33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Returns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9" y="1776600"/>
            <a:ext cx="5774261" cy="3565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5381446"/>
            <a:ext cx="520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nearly stationary with slight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shows dips at certain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significant autocorrelation between the 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20" y="1776600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Daily and Log Returns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32" y="2038843"/>
            <a:ext cx="6014356" cy="3711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3675" y="5728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returns is nothing different compared to daily return, both look similar</a:t>
            </a:r>
          </a:p>
        </p:txBody>
      </p:sp>
    </p:spTree>
    <p:extLst>
      <p:ext uri="{BB962C8B-B14F-4D97-AF65-F5344CB8AC3E}">
        <p14:creationId xmlns:p14="http://schemas.microsoft.com/office/powerpoint/2010/main" val="41263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for normality and </a:t>
            </a:r>
            <a:r>
              <a:rPr 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S&amp;P500 daily returns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92" y="1845803"/>
            <a:ext cx="4364268" cy="2693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1" y="1845803"/>
            <a:ext cx="3648143" cy="372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440" y="4643120"/>
            <a:ext cx="6495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Looking at </a:t>
            </a:r>
            <a:r>
              <a:rPr lang="en-US" b="1" dirty="0" err="1" smtClean="0"/>
              <a:t>qqplot</a:t>
            </a:r>
            <a:r>
              <a:rPr lang="en-US" b="1" dirty="0" smtClean="0"/>
              <a:t> we can say time series is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 value is less than </a:t>
            </a:r>
            <a:r>
              <a:rPr lang="en-US" b="1" dirty="0" smtClean="0"/>
              <a:t>alpha: </a:t>
            </a:r>
            <a:r>
              <a:rPr lang="en-US" b="1" dirty="0" smtClean="0"/>
              <a:t>from </a:t>
            </a:r>
            <a:r>
              <a:rPr lang="en-US" b="1" i="1" dirty="0" smtClean="0"/>
              <a:t>JB test </a:t>
            </a:r>
            <a:r>
              <a:rPr lang="en-US" b="1" dirty="0" smtClean="0"/>
              <a:t>we can say that times series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 value is greater than </a:t>
            </a:r>
            <a:r>
              <a:rPr lang="en-US" b="1" dirty="0" smtClean="0"/>
              <a:t>alpha: </a:t>
            </a:r>
            <a:r>
              <a:rPr lang="en-US" b="1" dirty="0" smtClean="0"/>
              <a:t>from </a:t>
            </a:r>
            <a:r>
              <a:rPr lang="en-US" b="1" i="1" dirty="0" smtClean="0"/>
              <a:t>Box test </a:t>
            </a:r>
            <a:r>
              <a:rPr lang="en-US" b="1" dirty="0" smtClean="0"/>
              <a:t>we </a:t>
            </a:r>
            <a:r>
              <a:rPr lang="en-US" b="1" dirty="0" smtClean="0"/>
              <a:t>fail to reject the null </a:t>
            </a:r>
            <a:r>
              <a:rPr lang="en-US" b="1" dirty="0" smtClean="0"/>
              <a:t>so we </a:t>
            </a:r>
            <a:r>
              <a:rPr lang="en-US" b="1" dirty="0" smtClean="0"/>
              <a:t>can say the lags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9878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Developed multiple </a:t>
            </a:r>
            <a:r>
              <a:rPr lang="en-US" dirty="0" err="1" smtClean="0"/>
              <a:t>arima</a:t>
            </a:r>
            <a:r>
              <a:rPr lang="en-US" dirty="0" smtClean="0"/>
              <a:t> </a:t>
            </a:r>
            <a:r>
              <a:rPr lang="en-US" dirty="0" smtClean="0"/>
              <a:t>models and selected the model with a </a:t>
            </a:r>
            <a:r>
              <a:rPr lang="en-US" dirty="0" smtClean="0"/>
              <a:t>low AIC </a:t>
            </a:r>
            <a:r>
              <a:rPr lang="en-US" dirty="0" smtClean="0"/>
              <a:t>score and significant coefficients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50002"/>
              </p:ext>
            </p:extLst>
          </p:nvPr>
        </p:nvGraphicFramePr>
        <p:xfrm>
          <a:off x="1254125" y="2562014"/>
          <a:ext cx="812799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3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coefficients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AR(“</a:t>
                      </a:r>
                      <a:r>
                        <a:rPr lang="en-US" dirty="0" err="1" smtClean="0"/>
                        <a:t>mle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(0,0,1)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-6899.4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(1,1,1)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-6884.6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(1,0,1)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-6905.41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(2,1,2)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-6883.9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-6901.82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      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7234767" y="3321474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247467" y="3679613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ARIMA(1,0,1) </a:t>
            </a: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S&amp;P500 daily returns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933" y="2269067"/>
            <a:ext cx="4710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 values are greater than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All the lags are below the blue cross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roots are also above 1 so it is stationary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7" y="5859992"/>
            <a:ext cx="3810000" cy="2857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0760" y="1935480"/>
            <a:ext cx="5334000" cy="3291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907" y="3469396"/>
            <a:ext cx="4174107" cy="25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4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548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Symbol</vt:lpstr>
      <vt:lpstr>Retrospect</vt:lpstr>
      <vt:lpstr>S&amp;P500 and MSFT Time Series Analysis Case Study 1 – BANA 6630   </vt:lpstr>
      <vt:lpstr>Case Study Summary</vt:lpstr>
      <vt:lpstr>S&amp;P500 and MSFT dataset</vt:lpstr>
      <vt:lpstr>S&amp;P500 Exploratory Data Analysis</vt:lpstr>
      <vt:lpstr>S&amp;P500 Daily Returns</vt:lpstr>
      <vt:lpstr>Comparing Daily and Log Returns </vt:lpstr>
      <vt:lpstr>Tests for normality and independence S&amp;P500 daily returns</vt:lpstr>
      <vt:lpstr>Model Building and Selection</vt:lpstr>
      <vt:lpstr>ARIMA(1,0,1) for S&amp;P500 daily returns</vt:lpstr>
      <vt:lpstr>MSFT Exploratory Data Analysis</vt:lpstr>
      <vt:lpstr>MSFT Minute Returns</vt:lpstr>
      <vt:lpstr>Comparing Minute and Log Returns </vt:lpstr>
      <vt:lpstr>Tests for normality and independence MSFT minute returns</vt:lpstr>
      <vt:lpstr>Model Building and Selection</vt:lpstr>
      <vt:lpstr>ARIMA(3,0,3) for MSFT minute returns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S&amp;P500 and MSFT Time Series Analysis Case Study 1 – BANA 6630   </dc:title>
  <dc:creator>nikhil kp</dc:creator>
  <cp:lastModifiedBy>nikhil kp</cp:lastModifiedBy>
  <cp:revision>89</cp:revision>
  <dcterms:created xsi:type="dcterms:W3CDTF">2018-03-18T18:54:44Z</dcterms:created>
  <dcterms:modified xsi:type="dcterms:W3CDTF">2018-04-05T22:31:15Z</dcterms:modified>
</cp:coreProperties>
</file>