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B36C-48EA-450E-A306-FF78CBCEA75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87A5-F751-4799-A6AA-EC32949BCDB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72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B36C-48EA-450E-A306-FF78CBCEA75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87A5-F751-4799-A6AA-EC32949BC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5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B36C-48EA-450E-A306-FF78CBCEA75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87A5-F751-4799-A6AA-EC32949BC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2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B36C-48EA-450E-A306-FF78CBCEA75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87A5-F751-4799-A6AA-EC32949BC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9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B36C-48EA-450E-A306-FF78CBCEA75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87A5-F751-4799-A6AA-EC32949BCDB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40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B36C-48EA-450E-A306-FF78CBCEA75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87A5-F751-4799-A6AA-EC32949BC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5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B36C-48EA-450E-A306-FF78CBCEA75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87A5-F751-4799-A6AA-EC32949BC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B36C-48EA-450E-A306-FF78CBCEA75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87A5-F751-4799-A6AA-EC32949BC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5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B36C-48EA-450E-A306-FF78CBCEA75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87A5-F751-4799-A6AA-EC32949BC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6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39BB36C-48EA-450E-A306-FF78CBCEA75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3487A5-F751-4799-A6AA-EC32949BC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3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B36C-48EA-450E-A306-FF78CBCEA75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87A5-F751-4799-A6AA-EC32949BC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3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9BB36C-48EA-450E-A306-FF78CBCEA75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3487A5-F751-4799-A6AA-EC32949BCD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01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S&amp;P500 and MSFT</a:t>
            </a:r>
            <a:br>
              <a:rPr lang="en-US" sz="4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4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Time Series Analysis</a:t>
            </a:r>
            <a:r>
              <a:rPr lang="en-US" sz="4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en-US" sz="4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2400" b="1" dirty="0" smtClean="0">
                <a:solidFill>
                  <a:srgbClr val="00B050"/>
                </a:solidFill>
                <a:latin typeface="+mn-lt"/>
              </a:rPr>
              <a:t>Case Study 1 – BANA 6630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>
                <a:latin typeface="+mn-lt"/>
              </a:rPr>
              <a:t/>
            </a:r>
            <a:br>
              <a:rPr lang="en-US" sz="4000" dirty="0" smtClean="0">
                <a:latin typeface="+mn-lt"/>
              </a:rPr>
            </a:br>
            <a:r>
              <a:rPr lang="en-US" sz="4000" dirty="0">
                <a:latin typeface="+mn-lt"/>
              </a:rPr>
              <a:t/>
            </a:r>
            <a:br>
              <a:rPr lang="en-US" sz="4000" dirty="0">
                <a:latin typeface="+mn-lt"/>
              </a:rPr>
            </a:br>
            <a:endParaRPr lang="en-US" sz="4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Jai Katariya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Nikhil Korati Prasanna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MSFT Exploratory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432" y="2059163"/>
            <a:ext cx="5334462" cy="3292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894" y="2059162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8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MSFT Minute Returns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69" y="1830562"/>
            <a:ext cx="5334462" cy="3292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931" y="1830561"/>
            <a:ext cx="5334462" cy="32921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97280" y="52158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is nearly stationary with slight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is a downward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ignificant </a:t>
            </a:r>
            <a:r>
              <a:rPr lang="en-US" dirty="0" smtClean="0"/>
              <a:t>autocorrelation between the lags</a:t>
            </a:r>
          </a:p>
        </p:txBody>
      </p:sp>
    </p:spTree>
    <p:extLst>
      <p:ext uri="{BB962C8B-B14F-4D97-AF65-F5344CB8AC3E}">
        <p14:creationId xmlns:p14="http://schemas.microsoft.com/office/powerpoint/2010/main" val="22766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 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Minute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Log Returns </a:t>
            </a:r>
          </a:p>
        </p:txBody>
      </p:sp>
      <p:sp>
        <p:nvSpPr>
          <p:cNvPr id="5" name="Rectangle 4"/>
          <p:cNvSpPr/>
          <p:nvPr/>
        </p:nvSpPr>
        <p:spPr>
          <a:xfrm>
            <a:off x="2733675" y="57288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Log returns is nothing different compared to minute returns, both look similar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94" y="1859137"/>
            <a:ext cx="6109020" cy="377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7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 for normality and </a:t>
            </a:r>
            <a:r>
              <a:rPr lang="en-US" sz="3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independence MSFT minute returns</a:t>
            </a:r>
            <a:endParaRPr lang="en-US" sz="3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9440" y="4643120"/>
            <a:ext cx="649562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Looking at </a:t>
            </a:r>
            <a:r>
              <a:rPr lang="en-US" sz="1700" dirty="0" err="1" smtClean="0"/>
              <a:t>qqplot</a:t>
            </a:r>
            <a:r>
              <a:rPr lang="en-US" sz="1700" dirty="0" smtClean="0"/>
              <a:t> we can say time series is not normal as the data is </a:t>
            </a:r>
            <a:r>
              <a:rPr lang="en-US" sz="1700" dirty="0" smtClean="0"/>
              <a:t>not a straight line `and </a:t>
            </a:r>
            <a:r>
              <a:rPr lang="en-US" sz="1700" dirty="0" smtClean="0"/>
              <a:t>not </a:t>
            </a:r>
            <a:r>
              <a:rPr lang="en-US" sz="1700" dirty="0" smtClean="0"/>
              <a:t>continuous </a:t>
            </a:r>
            <a:r>
              <a:rPr lang="en-US" sz="1700" dirty="0" smtClean="0"/>
              <a:t>it looks like a step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p value is less than alpha from JB test we can say that times series is not normally 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p value is less than alpha form Box test so we reject the null hypothesis making the lags dependent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06" y="1845803"/>
            <a:ext cx="4662594" cy="28774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474" y="1845803"/>
            <a:ext cx="4291956" cy="426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Building and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Developed multiple models </a:t>
            </a:r>
            <a:r>
              <a:rPr lang="en-US" dirty="0" err="1" smtClean="0"/>
              <a:t>arima</a:t>
            </a:r>
            <a:r>
              <a:rPr lang="en-US" dirty="0" smtClean="0"/>
              <a:t> models and selected the model with a good AIC score and significant coefficients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947839"/>
              </p:ext>
            </p:extLst>
          </p:nvPr>
        </p:nvGraphicFramePr>
        <p:xfrm>
          <a:off x="1244600" y="2617894"/>
          <a:ext cx="8127999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393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Significant coefficients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AR(“</a:t>
                      </a:r>
                      <a:r>
                        <a:rPr lang="en-US" dirty="0" err="1" smtClean="0"/>
                        <a:t>mle</a:t>
                      </a:r>
                      <a:r>
                        <a:rPr lang="en-US" dirty="0" smtClean="0"/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arima</a:t>
                      </a:r>
                      <a:r>
                        <a:rPr lang="en-US" dirty="0" smtClean="0"/>
                        <a:t>(4,0,3)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arima</a:t>
                      </a:r>
                      <a:r>
                        <a:rPr lang="en-US" dirty="0" smtClean="0"/>
                        <a:t>(3,0,4)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-5130.99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        </a:t>
                      </a:r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arima</a:t>
                      </a:r>
                      <a:r>
                        <a:rPr lang="en-US" dirty="0" smtClean="0"/>
                        <a:t>(3,0,3)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-5132.95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        </a:t>
                      </a:r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arima</a:t>
                      </a:r>
                      <a:r>
                        <a:rPr lang="en-US" dirty="0" smtClean="0"/>
                        <a:t>(6,0,6)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-5131.08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        </a:t>
                      </a:r>
                      <a:r>
                        <a:rPr lang="en-US" sz="2400" kern="1200" dirty="0" smtClean="0">
                          <a:solidFill>
                            <a:srgbClr val="00B05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✔</a:t>
                      </a:r>
                      <a:endParaRPr lang="en-US" sz="2400" kern="1200" dirty="0">
                        <a:solidFill>
                          <a:srgbClr val="00B050"/>
                        </a:solidFill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Multiply 8"/>
          <p:cNvSpPr/>
          <p:nvPr/>
        </p:nvSpPr>
        <p:spPr>
          <a:xfrm>
            <a:off x="7222067" y="2963335"/>
            <a:ext cx="296333" cy="35560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85727" y="3314609"/>
            <a:ext cx="431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89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ARIMA(3,0,3) for MSFT minute returns</a:t>
            </a:r>
            <a:endParaRPr lang="en-US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01933" y="2269067"/>
            <a:ext cx="46326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 values are greater than 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the lags are below the blue cross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roots are also above 1 so it is stationary 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44" y="1897237"/>
            <a:ext cx="5334462" cy="3292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44" y="5459131"/>
            <a:ext cx="73247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We need to de-difference the prediction and compare it with the actual values to see how well both the models predict and how much is the forecast error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We can also try better models like ARCH/GARCH models and see how they perform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We can also try different transformations like Cox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458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41613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 Summary</a:t>
            </a:r>
            <a:endParaRPr lang="en-US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Obtain S&amp;P 500 data from 2014 to 2018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Obtain MSFT minutes data for a random 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Perform Exploratory  Analysis on S&amp;P500 and MSFT time series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Transform S&amp;P500 and MSFT data to fit time series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Analyze transformed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Fit time series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Select the best model for S&amp;P500 and MSFT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 the selected model for S&amp;P500 to predict for next 10 days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 the selected model for MSFT to predict for next 10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3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S&amp;P500 and MSFT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2170854"/>
            <a:ext cx="11341703" cy="4023360"/>
          </a:xfrm>
        </p:spPr>
        <p:txBody>
          <a:bodyPr/>
          <a:lstStyle/>
          <a:p>
            <a:r>
              <a:rPr lang="en-US" dirty="0" smtClean="0"/>
              <a:t>S&amp;P500 from </a:t>
            </a:r>
          </a:p>
          <a:p>
            <a:r>
              <a:rPr lang="en-US" dirty="0" smtClean="0"/>
              <a:t>02-26-2014 to 02-23-2018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MSFT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409" y="2170854"/>
            <a:ext cx="8418767" cy="17278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409" y="4175181"/>
            <a:ext cx="8418766" cy="174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1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S&amp;P500 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Data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25" y="2486524"/>
            <a:ext cx="5801175" cy="3582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611674"/>
            <a:ext cx="5395832" cy="333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6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S&amp;P500 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Daily Returns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079" y="1776600"/>
            <a:ext cx="5774261" cy="35656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7280" y="5381446"/>
            <a:ext cx="5201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is nearly stationary with slight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Trend shows dips at certain intervals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significant autocorrelation between the lags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420" y="1776600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53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 Daily and Log Returns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2932" y="2038843"/>
            <a:ext cx="6014356" cy="37117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33675" y="57288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Log returns is nothing different compared to daily return, both look similar</a:t>
            </a:r>
          </a:p>
        </p:txBody>
      </p:sp>
    </p:spTree>
    <p:extLst>
      <p:ext uri="{BB962C8B-B14F-4D97-AF65-F5344CB8AC3E}">
        <p14:creationId xmlns:p14="http://schemas.microsoft.com/office/powerpoint/2010/main" val="412634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 for normality and </a:t>
            </a:r>
            <a:r>
              <a:rPr lang="en-US" sz="3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independence S&amp;P500 daily returns</a:t>
            </a:r>
            <a:endParaRPr lang="en-US" sz="3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092" y="1845803"/>
            <a:ext cx="4364268" cy="26933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601" y="1845803"/>
            <a:ext cx="3648143" cy="3727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9440" y="4643120"/>
            <a:ext cx="6495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Looking at </a:t>
            </a:r>
            <a:r>
              <a:rPr lang="en-US" dirty="0" err="1" smtClean="0"/>
              <a:t>qqplot</a:t>
            </a:r>
            <a:r>
              <a:rPr lang="en-US" dirty="0" smtClean="0"/>
              <a:t> we can say time series is not 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 value is less than alpha from JB test we can say that times series is not normally 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 value is greater than alpha from Box test so we fail to reject the null and we can say the lags are independent</a:t>
            </a:r>
          </a:p>
        </p:txBody>
      </p:sp>
    </p:spTree>
    <p:extLst>
      <p:ext uri="{BB962C8B-B14F-4D97-AF65-F5344CB8AC3E}">
        <p14:creationId xmlns:p14="http://schemas.microsoft.com/office/powerpoint/2010/main" val="19878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Building and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Developed multiple models </a:t>
            </a:r>
            <a:r>
              <a:rPr lang="en-US" dirty="0" err="1" smtClean="0"/>
              <a:t>arima</a:t>
            </a:r>
            <a:r>
              <a:rPr lang="en-US" dirty="0" smtClean="0"/>
              <a:t> models and selected the model with a good AIC score and significant coefficients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450002"/>
              </p:ext>
            </p:extLst>
          </p:nvPr>
        </p:nvGraphicFramePr>
        <p:xfrm>
          <a:off x="1254125" y="2562014"/>
          <a:ext cx="8127999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539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Significant coefficients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AR(“</a:t>
                      </a:r>
                      <a:r>
                        <a:rPr lang="en-US" dirty="0" err="1" smtClean="0"/>
                        <a:t>mle</a:t>
                      </a:r>
                      <a:r>
                        <a:rPr lang="en-US" dirty="0" smtClean="0"/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arima</a:t>
                      </a:r>
                      <a:r>
                        <a:rPr lang="en-US" dirty="0" smtClean="0"/>
                        <a:t>(0,0,1)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-6899.4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arima</a:t>
                      </a:r>
                      <a:r>
                        <a:rPr lang="en-US" dirty="0" smtClean="0"/>
                        <a:t>(1,1,1)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-6884.6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arima</a:t>
                      </a:r>
                      <a:r>
                        <a:rPr lang="en-US" dirty="0" smtClean="0"/>
                        <a:t>(1,0,1)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-6905.41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        </a:t>
                      </a:r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arima</a:t>
                      </a:r>
                      <a:r>
                        <a:rPr lang="en-US" dirty="0" smtClean="0"/>
                        <a:t>(2,1,2)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-6883.9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        </a:t>
                      </a:r>
                      <a:r>
                        <a:rPr lang="en-US" sz="2400" kern="1200" dirty="0" smtClean="0">
                          <a:solidFill>
                            <a:srgbClr val="00B05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✔</a:t>
                      </a:r>
                      <a:endParaRPr lang="en-US" sz="2400" kern="1200" dirty="0">
                        <a:solidFill>
                          <a:srgbClr val="00B050"/>
                        </a:solidFill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arima</a:t>
                      </a:r>
                      <a:r>
                        <a:rPr lang="en-US" dirty="0" smtClean="0"/>
                        <a:t>(3,0,2)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-6901.82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         </a:t>
                      </a:r>
                      <a:r>
                        <a:rPr lang="en-US" sz="2400" kern="1200" dirty="0" smtClean="0">
                          <a:solidFill>
                            <a:srgbClr val="00B05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✔</a:t>
                      </a:r>
                      <a:endParaRPr lang="en-US" sz="2400" kern="1200" dirty="0">
                        <a:solidFill>
                          <a:srgbClr val="00B050"/>
                        </a:solidFill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arima</a:t>
                      </a:r>
                      <a:r>
                        <a:rPr lang="en-US" dirty="0" smtClean="0"/>
                        <a:t>(3,0,3)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-6900.17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B05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       ✔</a:t>
                      </a:r>
                      <a:endParaRPr lang="en-US" sz="2400" kern="1200" dirty="0">
                        <a:solidFill>
                          <a:srgbClr val="00B050"/>
                        </a:solidFill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7234767" y="3321474"/>
            <a:ext cx="296333" cy="35560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Multiply 7"/>
          <p:cNvSpPr/>
          <p:nvPr/>
        </p:nvSpPr>
        <p:spPr>
          <a:xfrm>
            <a:off x="7247467" y="3679613"/>
            <a:ext cx="296333" cy="35560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4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ARIMA(1,0,1) </a:t>
            </a:r>
            <a:r>
              <a:rPr lang="en-US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S&amp;P500 daily returns</a:t>
            </a:r>
            <a:endParaRPr lang="en-US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01933" y="2269067"/>
            <a:ext cx="46326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 values are greater than 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the lags are below the blue cross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roots are also above 1 so it is stationary 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67" y="5859992"/>
            <a:ext cx="3810000" cy="28575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00760" y="1935480"/>
            <a:ext cx="533400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44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559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Segoe UI Symbol</vt:lpstr>
      <vt:lpstr>Retrospect</vt:lpstr>
      <vt:lpstr>S&amp;P500 and MSFT Time Series Analysis Case Study 1 – BANA 6630   </vt:lpstr>
      <vt:lpstr>Case Study Summary</vt:lpstr>
      <vt:lpstr>S&amp;P500 and MSFT dataset</vt:lpstr>
      <vt:lpstr>S&amp;P500 Exploratory Data Analysis</vt:lpstr>
      <vt:lpstr>S&amp;P500 Daily Returns</vt:lpstr>
      <vt:lpstr>Comparing Daily and Log Returns </vt:lpstr>
      <vt:lpstr>Tests for normality and independence S&amp;P500 daily returns</vt:lpstr>
      <vt:lpstr>Model Building and Selection</vt:lpstr>
      <vt:lpstr>ARIMA(1,0,1) for S&amp;P500 daily returns</vt:lpstr>
      <vt:lpstr>MSFT Exploratory Data Analysis</vt:lpstr>
      <vt:lpstr>MSFT Minute Returns</vt:lpstr>
      <vt:lpstr>Comparing Minute and Log Returns </vt:lpstr>
      <vt:lpstr>Tests for normality and independence MSFT minute returns</vt:lpstr>
      <vt:lpstr>Model Building and Selection</vt:lpstr>
      <vt:lpstr>ARIMA(3,0,3) for MSFT minute returns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S&amp;P500 and MSFT Time Series Analysis Case Study 1 – BANA 6630   </dc:title>
  <dc:creator>nikhil kp</dc:creator>
  <cp:lastModifiedBy>nikhil kp</cp:lastModifiedBy>
  <cp:revision>57</cp:revision>
  <dcterms:created xsi:type="dcterms:W3CDTF">2018-03-18T18:54:44Z</dcterms:created>
  <dcterms:modified xsi:type="dcterms:W3CDTF">2018-03-19T01:43:00Z</dcterms:modified>
</cp:coreProperties>
</file>