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1A99D-92CA-40A5-B948-6DE9628FCF71}">
  <a:tblStyle styleId="{7781A99D-92CA-40A5-B948-6DE9628FCF7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b="off" i="off"/>
      <a:tcStyle>
        <a:tcBdr/>
        <a:fill>
          <a:solidFill>
            <a:srgbClr val="F5D8CA"/>
          </a:solidFill>
        </a:fill>
      </a:tcStyle>
    </a:band1H>
    <a:band2H>
      <a:tcTxStyle b="off" i="off"/>
      <a:tcStyle>
        <a:tcBdr/>
      </a:tcStyle>
    </a:band2H>
    <a:band1V>
      <a:tcTxStyle b="off" i="off"/>
      <a:tcStyle>
        <a:tcBdr/>
        <a:fill>
          <a:solidFill>
            <a:srgbClr val="F5D8C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FFD674C-C76B-45A7-8283-AC3B2453A14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8cf19047c_0_28:notes"/>
          <p:cNvSpPr txBox="1">
            <a:spLocks noGrp="1"/>
          </p:cNvSpPr>
          <p:nvPr>
            <p:ph type="body" idx="1"/>
          </p:nvPr>
        </p:nvSpPr>
        <p:spPr>
          <a:xfrm>
            <a:off x="701025" y="4415775"/>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f8cf19047c_0_28: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8cf19047c_0_5:notes"/>
          <p:cNvSpPr txBox="1">
            <a:spLocks noGrp="1"/>
          </p:cNvSpPr>
          <p:nvPr>
            <p:ph type="body" idx="1"/>
          </p:nvPr>
        </p:nvSpPr>
        <p:spPr>
          <a:xfrm>
            <a:off x="701025" y="4415775"/>
            <a:ext cx="5608200" cy="418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2f8cf19047c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8c2a55af6_0_20:notes"/>
          <p:cNvSpPr txBox="1">
            <a:spLocks noGrp="1"/>
          </p:cNvSpPr>
          <p:nvPr>
            <p:ph type="body" idx="1"/>
          </p:nvPr>
        </p:nvSpPr>
        <p:spPr>
          <a:xfrm>
            <a:off x="701025" y="4415775"/>
            <a:ext cx="5608200" cy="418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g2f8c2a55af6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f8c2a55af6_0_37:notes"/>
          <p:cNvSpPr txBox="1">
            <a:spLocks noGrp="1"/>
          </p:cNvSpPr>
          <p:nvPr>
            <p:ph type="body" idx="1"/>
          </p:nvPr>
        </p:nvSpPr>
        <p:spPr>
          <a:xfrm>
            <a:off x="701025" y="4415775"/>
            <a:ext cx="5608200" cy="418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2f8c2a55af6_0_3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f8cf19047c_2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f8cf19047c_2_20:notes"/>
          <p:cNvSpPr txBox="1">
            <a:spLocks noGrp="1"/>
          </p:cNvSpPr>
          <p:nvPr>
            <p:ph type="body" idx="1"/>
          </p:nvPr>
        </p:nvSpPr>
        <p:spPr>
          <a:xfrm>
            <a:off x="701025" y="4415775"/>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 name="Google Shape;16;p2"/>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9"/>
        <p:cNvGrpSpPr/>
        <p:nvPr/>
      </p:nvGrpSpPr>
      <p:grpSpPr>
        <a:xfrm>
          <a:off x="0" y="0"/>
          <a:ext cx="0" cy="0"/>
          <a:chOff x="0" y="0"/>
          <a:chExt cx="0" cy="0"/>
        </a:xfrm>
      </p:grpSpPr>
      <p:sp>
        <p:nvSpPr>
          <p:cNvPr id="20" name="Google Shape;20;p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a:off x="16"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5"/>
        <p:cNvGrpSpPr/>
        <p:nvPr/>
      </p:nvGrpSpPr>
      <p:grpSpPr>
        <a:xfrm>
          <a:off x="0" y="0"/>
          <a:ext cx="0" cy="0"/>
          <a:chOff x="0" y="0"/>
          <a:chExt cx="0" cy="0"/>
        </a:xfrm>
      </p:grpSpPr>
      <p:sp>
        <p:nvSpPr>
          <p:cNvPr id="26" name="Google Shape;26;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a:off x="16"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33" name="Google Shape;33;p4"/>
          <p:cNvCxnSpPr/>
          <p:nvPr/>
        </p:nvCxnSpPr>
        <p:spPr>
          <a:xfrm>
            <a:off x="1207659"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7" name="Google Shape;37;p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9" name="Google Shape;39;p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5"/>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8"/>
        <p:cNvGrpSpPr/>
        <p:nvPr/>
      </p:nvGrpSpPr>
      <p:grpSpPr>
        <a:xfrm>
          <a:off x="0" y="0"/>
          <a:ext cx="0" cy="0"/>
          <a:chOff x="0" y="0"/>
          <a:chExt cx="0" cy="0"/>
        </a:xfrm>
      </p:grpSpPr>
      <p:sp>
        <p:nvSpPr>
          <p:cNvPr id="49" name="Google Shape;49;p7"/>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7"/>
          <p:cNvSpPr/>
          <p:nvPr/>
        </p:nvSpPr>
        <p:spPr>
          <a:xfrm>
            <a:off x="4040072" y="0"/>
            <a:ext cx="64009"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txBox="1">
            <a:spLocks noGrp="1"/>
          </p:cNvSpPr>
          <p:nvPr>
            <p:ph type="title"/>
          </p:nvPr>
        </p:nvSpPr>
        <p:spPr>
          <a:xfrm>
            <a:off x="457201"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800602"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7"/>
          <p:cNvSpPr txBox="1">
            <a:spLocks noGrp="1"/>
          </p:cNvSpPr>
          <p:nvPr>
            <p:ph type="body" idx="2"/>
          </p:nvPr>
        </p:nvSpPr>
        <p:spPr>
          <a:xfrm>
            <a:off x="457201"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4" name="Google Shape;54;p7"/>
          <p:cNvSpPr txBox="1">
            <a:spLocks noGrp="1"/>
          </p:cNvSpPr>
          <p:nvPr>
            <p:ph type="dt" idx="10"/>
          </p:nvPr>
        </p:nvSpPr>
        <p:spPr>
          <a:xfrm>
            <a:off x="465511" y="6459786"/>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800600" y="6459786"/>
            <a:ext cx="46482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57"/>
        <p:cNvGrpSpPr/>
        <p:nvPr/>
      </p:nvGrpSpPr>
      <p:grpSpPr>
        <a:xfrm>
          <a:off x="0" y="0"/>
          <a:ext cx="0" cy="0"/>
          <a:chOff x="0" y="0"/>
          <a:chExt cx="0" cy="0"/>
        </a:xfrm>
      </p:grpSpPr>
      <p:sp>
        <p:nvSpPr>
          <p:cNvPr id="58" name="Google Shape;58;p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16"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title"/>
          </p:nvPr>
        </p:nvSpPr>
        <p:spPr>
          <a:xfrm>
            <a:off x="1097281"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a:spLocks noGrp="1"/>
          </p:cNvSpPr>
          <p:nvPr>
            <p:ph type="pic" idx="2"/>
          </p:nvPr>
        </p:nvSpPr>
        <p:spPr>
          <a:xfrm>
            <a:off x="14" y="0"/>
            <a:ext cx="12191986" cy="4915076"/>
          </a:xfrm>
          <a:prstGeom prst="rect">
            <a:avLst/>
          </a:prstGeom>
          <a:noFill/>
          <a:ln>
            <a:noFill/>
          </a:ln>
        </p:spPr>
      </p:sp>
      <p:sp>
        <p:nvSpPr>
          <p:cNvPr id="62" name="Google Shape;62;p8"/>
          <p:cNvSpPr txBox="1">
            <a:spLocks noGrp="1"/>
          </p:cNvSpPr>
          <p:nvPr>
            <p:ph type="body" idx="1"/>
          </p:nvPr>
        </p:nvSpPr>
        <p:spPr>
          <a:xfrm>
            <a:off x="1097281"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3" name="Google Shape;63;p8"/>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9"/>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p:nvPr/>
        </p:nvSpPr>
        <p:spPr>
          <a:xfrm>
            <a:off x="16"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0"/>
          <p:cNvSpPr txBox="1">
            <a:spLocks noGrp="1"/>
          </p:cNvSpPr>
          <p:nvPr>
            <p:ph type="title"/>
          </p:nvPr>
        </p:nvSpPr>
        <p:spPr>
          <a:xfrm rot="5400000">
            <a:off x="7160641"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body" idx="1"/>
          </p:nvPr>
        </p:nvSpPr>
        <p:spPr>
          <a:xfrm rot="5400000">
            <a:off x="1826640"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0"/>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p:nvPr/>
        </p:nvSpPr>
        <p:spPr>
          <a:xfrm>
            <a:off x="1" y="6334316"/>
            <a:ext cx="12192002"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2" y="6459786"/>
            <a:ext cx="247227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BMRL3wtwWC926UCr1WLfPVAFSyDt46H5Tz_KJ5tKq4/edit?usp=sha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434716" y="286603"/>
            <a:ext cx="10720965" cy="154410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SzPct val="197530"/>
              <a:buNone/>
            </a:pPr>
            <a:r>
              <a:rPr lang="en-IN" sz="2700" b="1">
                <a:latin typeface="Times New Roman"/>
                <a:ea typeface="Times New Roman"/>
                <a:cs typeface="Times New Roman"/>
                <a:sym typeface="Times New Roman"/>
              </a:rPr>
              <a:t>GITAM </a:t>
            </a:r>
            <a:br>
              <a:rPr lang="en-IN" sz="2700" b="1">
                <a:latin typeface="Times New Roman"/>
                <a:ea typeface="Times New Roman"/>
                <a:cs typeface="Times New Roman"/>
                <a:sym typeface="Times New Roman"/>
              </a:rPr>
            </a:br>
            <a:r>
              <a:rPr lang="en-IN" sz="2700" b="1">
                <a:latin typeface="Times New Roman"/>
                <a:ea typeface="Times New Roman"/>
                <a:cs typeface="Times New Roman"/>
                <a:sym typeface="Times New Roman"/>
              </a:rPr>
              <a:t>(Deemed to be university)</a:t>
            </a:r>
            <a:br>
              <a:rPr lang="en-IN" sz="2700" b="1">
                <a:latin typeface="Times New Roman"/>
                <a:ea typeface="Times New Roman"/>
                <a:cs typeface="Times New Roman"/>
                <a:sym typeface="Times New Roman"/>
              </a:rPr>
            </a:br>
            <a:r>
              <a:rPr lang="en-IN" sz="2700" b="1">
                <a:latin typeface="Times New Roman"/>
                <a:ea typeface="Times New Roman"/>
                <a:cs typeface="Times New Roman"/>
                <a:sym typeface="Times New Roman"/>
              </a:rPr>
              <a:t>School of Technology, Hyderabad </a:t>
            </a:r>
            <a:br>
              <a:rPr lang="en-IN" sz="2700" b="1">
                <a:latin typeface="Times New Roman"/>
                <a:ea typeface="Times New Roman"/>
                <a:cs typeface="Times New Roman"/>
                <a:sym typeface="Times New Roman"/>
              </a:rPr>
            </a:br>
            <a:r>
              <a:rPr lang="en-IN" sz="2700" b="1">
                <a:latin typeface="Times New Roman"/>
                <a:ea typeface="Times New Roman"/>
                <a:cs typeface="Times New Roman"/>
                <a:sym typeface="Times New Roman"/>
              </a:rPr>
              <a:t>Department of Computer Science and Engineering</a:t>
            </a:r>
            <a:br>
              <a:rPr lang="en-IN" sz="2700"/>
            </a:br>
            <a:endParaRPr sz="2700"/>
          </a:p>
        </p:txBody>
      </p:sp>
      <p:sp>
        <p:nvSpPr>
          <p:cNvPr id="85" name="Google Shape;85;p11"/>
          <p:cNvSpPr txBox="1">
            <a:spLocks noGrp="1"/>
          </p:cNvSpPr>
          <p:nvPr>
            <p:ph type="body" idx="1"/>
          </p:nvPr>
        </p:nvSpPr>
        <p:spPr>
          <a:xfrm>
            <a:off x="479686" y="1845734"/>
            <a:ext cx="10675995" cy="4023360"/>
          </a:xfrm>
          <a:prstGeom prst="rect">
            <a:avLst/>
          </a:prstGeom>
          <a:noFill/>
          <a:ln>
            <a:noFill/>
          </a:ln>
        </p:spPr>
        <p:txBody>
          <a:bodyPr spcFirstLastPara="1" wrap="square" lIns="0" tIns="45700" rIns="0" bIns="45700" anchor="t" anchorCtr="0">
            <a:normAutofit lnSpcReduction="10000"/>
          </a:bodyPr>
          <a:lstStyle/>
          <a:p>
            <a:pPr marL="457200" lvl="0" indent="-228600" algn="l" rtl="0">
              <a:lnSpc>
                <a:spcPct val="90000"/>
              </a:lnSpc>
              <a:spcBef>
                <a:spcPts val="1200"/>
              </a:spcBef>
              <a:spcAft>
                <a:spcPts val="0"/>
              </a:spcAft>
              <a:buSzPts val="1800"/>
              <a:buNone/>
            </a:pPr>
            <a:endParaRPr sz="3600" b="1">
              <a:solidFill>
                <a:schemeClr val="dk1"/>
              </a:solidFill>
              <a:latin typeface="Times New Roman"/>
              <a:ea typeface="Times New Roman"/>
              <a:cs typeface="Times New Roman"/>
              <a:sym typeface="Times New Roman"/>
            </a:endParaRPr>
          </a:p>
          <a:p>
            <a:pPr marL="457200" lvl="0" indent="-342900" algn="ctr" rtl="0">
              <a:spcBef>
                <a:spcPts val="1200"/>
              </a:spcBef>
              <a:spcAft>
                <a:spcPts val="0"/>
              </a:spcAft>
              <a:buSzPts val="1800"/>
              <a:buChar char=" "/>
            </a:pPr>
            <a:r>
              <a:rPr lang="en-IN" sz="3600" b="1">
                <a:solidFill>
                  <a:srgbClr val="FF0000"/>
                </a:solidFill>
                <a:latin typeface="Times New Roman"/>
                <a:ea typeface="Times New Roman"/>
                <a:cs typeface="Times New Roman"/>
                <a:sym typeface="Times New Roman"/>
              </a:rPr>
              <a:t>Synthetic Human Face Generation Using Deep Convolutional Generative Adversarial Networks (DCGAN)</a:t>
            </a:r>
            <a:endParaRPr sz="3600" b="1">
              <a:solidFill>
                <a:srgbClr val="FF0000"/>
              </a:solidFill>
              <a:latin typeface="Times New Roman"/>
              <a:ea typeface="Times New Roman"/>
              <a:cs typeface="Times New Roman"/>
              <a:sym typeface="Times New Roman"/>
            </a:endParaRPr>
          </a:p>
          <a:p>
            <a:pPr marL="457200" lvl="0" indent="-342900" algn="ctr" rtl="0">
              <a:spcBef>
                <a:spcPts val="1200"/>
              </a:spcBef>
              <a:spcAft>
                <a:spcPts val="0"/>
              </a:spcAft>
              <a:buSzPts val="1800"/>
              <a:buChar char=" "/>
            </a:pPr>
            <a:endParaRPr sz="3600" b="1">
              <a:solidFill>
                <a:srgbClr val="FF0000"/>
              </a:solidFill>
              <a:latin typeface="Times New Roman"/>
              <a:ea typeface="Times New Roman"/>
              <a:cs typeface="Times New Roman"/>
              <a:sym typeface="Times New Roman"/>
            </a:endParaRPr>
          </a:p>
          <a:p>
            <a:pPr marL="457200" lvl="0" indent="0" algn="ctr" rtl="0">
              <a:lnSpc>
                <a:spcPct val="90000"/>
              </a:lnSpc>
              <a:spcBef>
                <a:spcPts val="1200"/>
              </a:spcBef>
              <a:spcAft>
                <a:spcPts val="0"/>
              </a:spcAft>
              <a:buNone/>
            </a:pPr>
            <a:endParaRPr sz="3600" b="1">
              <a:solidFill>
                <a:srgbClr val="FF0000"/>
              </a:solidFill>
              <a:latin typeface="Times New Roman"/>
              <a:ea typeface="Times New Roman"/>
              <a:cs typeface="Times New Roman"/>
              <a:sym typeface="Times New Roman"/>
            </a:endParaRPr>
          </a:p>
          <a:p>
            <a:pPr marL="457200" lvl="0" indent="-228600" algn="l" rtl="0">
              <a:lnSpc>
                <a:spcPct val="90000"/>
              </a:lnSpc>
              <a:spcBef>
                <a:spcPts val="1200"/>
              </a:spcBef>
              <a:spcAft>
                <a:spcPts val="0"/>
              </a:spcAft>
              <a:buSzPts val="1800"/>
              <a:buNone/>
            </a:pPr>
            <a:endParaRPr sz="2800"/>
          </a:p>
        </p:txBody>
      </p:sp>
      <p:sp>
        <p:nvSpPr>
          <p:cNvPr id="86" name="Google Shape;86;p11"/>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1</a:t>
            </a:fld>
            <a:endParaRPr/>
          </a:p>
        </p:txBody>
      </p:sp>
      <p:sp>
        <p:nvSpPr>
          <p:cNvPr id="87" name="Google Shape;87;p11"/>
          <p:cNvSpPr txBox="1"/>
          <p:nvPr/>
        </p:nvSpPr>
        <p:spPr>
          <a:xfrm>
            <a:off x="9006966" y="4906950"/>
            <a:ext cx="30990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900" b="1" i="0" u="none" strike="noStrike" cap="none">
                <a:solidFill>
                  <a:srgbClr val="FF0000"/>
                </a:solidFill>
                <a:latin typeface="Times New Roman"/>
                <a:ea typeface="Times New Roman"/>
                <a:cs typeface="Times New Roman"/>
                <a:sym typeface="Times New Roman"/>
              </a:rPr>
              <a:t>Guide Nam</a:t>
            </a:r>
            <a:r>
              <a:rPr lang="en-IN" sz="1900" b="1">
                <a:solidFill>
                  <a:srgbClr val="FF0000"/>
                </a:solidFill>
                <a:latin typeface="Times New Roman"/>
                <a:ea typeface="Times New Roman"/>
                <a:cs typeface="Times New Roman"/>
                <a:sym typeface="Times New Roman"/>
              </a:rPr>
              <a:t>e: </a:t>
            </a:r>
            <a:endParaRPr sz="1900" b="1">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900" b="1">
                <a:solidFill>
                  <a:srgbClr val="FF0000"/>
                </a:solidFill>
                <a:latin typeface="Times New Roman"/>
                <a:ea typeface="Times New Roman"/>
                <a:cs typeface="Times New Roman"/>
                <a:sym typeface="Times New Roman"/>
              </a:rPr>
              <a:t>Dr. Rajib Debnath</a:t>
            </a:r>
            <a:endParaRPr sz="1900" b="1">
              <a:solidFill>
                <a:srgbClr val="FF0000"/>
              </a:solidFill>
              <a:latin typeface="Times New Roman"/>
              <a:ea typeface="Times New Roman"/>
              <a:cs typeface="Times New Roman"/>
              <a:sym typeface="Times New Roman"/>
            </a:endParaRPr>
          </a:p>
        </p:txBody>
      </p:sp>
      <p:sp>
        <p:nvSpPr>
          <p:cNvPr id="88" name="Google Shape;88;p11"/>
          <p:cNvSpPr txBox="1"/>
          <p:nvPr/>
        </p:nvSpPr>
        <p:spPr>
          <a:xfrm>
            <a:off x="700292" y="4649148"/>
            <a:ext cx="6358430" cy="199320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IN" sz="1900" b="1" i="0" u="none" strike="noStrike" cap="none" dirty="0">
                <a:solidFill>
                  <a:srgbClr val="FF0000"/>
                </a:solidFill>
                <a:latin typeface="Times New Roman"/>
                <a:ea typeface="Times New Roman"/>
                <a:cs typeface="Times New Roman"/>
                <a:sym typeface="Times New Roman"/>
              </a:rPr>
              <a:t>Project Batch No: P1</a:t>
            </a:r>
            <a:r>
              <a:rPr lang="en-IN" sz="1900" b="1" dirty="0">
                <a:solidFill>
                  <a:srgbClr val="FF0000"/>
                </a:solidFill>
                <a:latin typeface="Times New Roman"/>
                <a:ea typeface="Times New Roman"/>
                <a:cs typeface="Times New Roman"/>
                <a:sym typeface="Times New Roman"/>
              </a:rPr>
              <a:t>4-05</a:t>
            </a:r>
            <a:endParaRPr sz="1900" b="1" i="0" u="none" strike="noStrike" cap="none" dirty="0">
              <a:solidFill>
                <a:srgbClr val="FF0000"/>
              </a:solidFill>
              <a:latin typeface="Times New Roman"/>
              <a:ea typeface="Times New Roman"/>
              <a:cs typeface="Times New Roman"/>
              <a:sym typeface="Times New Roman"/>
            </a:endParaRPr>
          </a:p>
          <a:p>
            <a:pPr marL="0" marR="0" lvl="0" indent="0" algn="just" rtl="0">
              <a:lnSpc>
                <a:spcPct val="110000"/>
              </a:lnSpc>
              <a:spcBef>
                <a:spcPts val="0"/>
              </a:spcBef>
              <a:spcAft>
                <a:spcPts val="0"/>
              </a:spcAft>
              <a:buNone/>
            </a:pPr>
            <a:r>
              <a:rPr lang="en-IN" sz="1900" b="1" dirty="0">
                <a:solidFill>
                  <a:srgbClr val="FF0000"/>
                </a:solidFill>
                <a:latin typeface="Times New Roman"/>
                <a:ea typeface="Times New Roman"/>
                <a:cs typeface="Times New Roman"/>
                <a:sym typeface="Times New Roman"/>
              </a:rPr>
              <a:t>R </a:t>
            </a:r>
            <a:r>
              <a:rPr lang="en-IN" sz="1900" b="1" dirty="0" err="1">
                <a:solidFill>
                  <a:srgbClr val="FF0000"/>
                </a:solidFill>
                <a:latin typeface="Times New Roman"/>
                <a:ea typeface="Times New Roman"/>
                <a:cs typeface="Times New Roman"/>
                <a:sym typeface="Times New Roman"/>
              </a:rPr>
              <a:t>Thaneesh</a:t>
            </a:r>
            <a:r>
              <a:rPr lang="en-IN" sz="1900" b="1" dirty="0">
                <a:solidFill>
                  <a:srgbClr val="FF0000"/>
                </a:solidFill>
                <a:latin typeface="Times New Roman"/>
                <a:ea typeface="Times New Roman"/>
                <a:cs typeface="Times New Roman"/>
                <a:sym typeface="Times New Roman"/>
              </a:rPr>
              <a:t> Varma- HU21CSEN0300408</a:t>
            </a:r>
            <a:endParaRPr sz="1900" b="1" dirty="0">
              <a:solidFill>
                <a:srgbClr val="FF0000"/>
              </a:solidFill>
              <a:latin typeface="Times New Roman"/>
              <a:ea typeface="Times New Roman"/>
              <a:cs typeface="Times New Roman"/>
              <a:sym typeface="Times New Roman"/>
            </a:endParaRPr>
          </a:p>
          <a:p>
            <a:pPr marL="0" marR="0" lvl="0" indent="0" algn="just" rtl="0">
              <a:lnSpc>
                <a:spcPct val="110000"/>
              </a:lnSpc>
              <a:spcBef>
                <a:spcPts val="0"/>
              </a:spcBef>
              <a:spcAft>
                <a:spcPts val="0"/>
              </a:spcAft>
              <a:buNone/>
            </a:pPr>
            <a:r>
              <a:rPr lang="en-IN" sz="1900" b="1" dirty="0">
                <a:solidFill>
                  <a:srgbClr val="FF0000"/>
                </a:solidFill>
                <a:latin typeface="Times New Roman"/>
                <a:ea typeface="Times New Roman"/>
                <a:cs typeface="Times New Roman"/>
                <a:sym typeface="Times New Roman"/>
              </a:rPr>
              <a:t>P Nikhil Krishna- HU21CSEN0300328</a:t>
            </a:r>
            <a:endParaRPr sz="1900" b="1" dirty="0">
              <a:solidFill>
                <a:srgbClr val="FF0000"/>
              </a:solidFill>
              <a:latin typeface="Times New Roman"/>
              <a:ea typeface="Times New Roman"/>
              <a:cs typeface="Times New Roman"/>
              <a:sym typeface="Times New Roman"/>
            </a:endParaRPr>
          </a:p>
          <a:p>
            <a:pPr marL="0" marR="0" lvl="0" indent="0" algn="just" rtl="0">
              <a:lnSpc>
                <a:spcPct val="110000"/>
              </a:lnSpc>
              <a:spcBef>
                <a:spcPts val="0"/>
              </a:spcBef>
              <a:spcAft>
                <a:spcPts val="0"/>
              </a:spcAft>
              <a:buClr>
                <a:srgbClr val="000000"/>
              </a:buClr>
              <a:buFont typeface="Arial"/>
              <a:buNone/>
            </a:pPr>
            <a:r>
              <a:rPr lang="en-IN" sz="1900" b="1" dirty="0">
                <a:solidFill>
                  <a:srgbClr val="FF0000"/>
                </a:solidFill>
                <a:latin typeface="Times New Roman"/>
                <a:ea typeface="Times New Roman"/>
                <a:cs typeface="Times New Roman"/>
                <a:sym typeface="Times New Roman"/>
              </a:rPr>
              <a:t>S Jatin Chandra- HU21CSEN0300338</a:t>
            </a:r>
            <a:endParaRPr sz="1900" b="1" dirty="0">
              <a:solidFill>
                <a:srgbClr val="FF0000"/>
              </a:solidFill>
              <a:latin typeface="Times New Roman"/>
              <a:ea typeface="Times New Roman"/>
              <a:cs typeface="Times New Roman"/>
              <a:sym typeface="Times New Roman"/>
            </a:endParaRPr>
          </a:p>
          <a:p>
            <a:pPr marL="0" marR="0" lvl="0" indent="0" algn="just" rtl="0">
              <a:lnSpc>
                <a:spcPct val="110000"/>
              </a:lnSpc>
              <a:spcBef>
                <a:spcPts val="0"/>
              </a:spcBef>
              <a:spcAft>
                <a:spcPts val="0"/>
              </a:spcAft>
              <a:buNone/>
            </a:pPr>
            <a:r>
              <a:rPr lang="en-IN" sz="1900" b="1" dirty="0">
                <a:solidFill>
                  <a:srgbClr val="FF0000"/>
                </a:solidFill>
                <a:latin typeface="Times New Roman"/>
                <a:ea typeface="Times New Roman"/>
                <a:cs typeface="Times New Roman"/>
                <a:sym typeface="Times New Roman"/>
              </a:rPr>
              <a:t>K Pranav- HU21CSEN0300429</a:t>
            </a:r>
            <a:endParaRPr sz="1900" b="1" dirty="0">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900" b="1" i="0" u="none" strike="noStrike" cap="none" dirty="0">
              <a:solidFill>
                <a:srgbClr val="000000"/>
              </a:solidFill>
              <a:latin typeface="Times New Roman"/>
              <a:ea typeface="Times New Roman"/>
              <a:cs typeface="Times New Roman"/>
              <a:sym typeface="Times New Roman"/>
            </a:endParaRPr>
          </a:p>
        </p:txBody>
      </p:sp>
      <p:pic>
        <p:nvPicPr>
          <p:cNvPr id="89" name="Google Shape;89;p11"/>
          <p:cNvPicPr preferRelativeResize="0"/>
          <p:nvPr/>
        </p:nvPicPr>
        <p:blipFill>
          <a:blip r:embed="rId3">
            <a:alphaModFix/>
          </a:blip>
          <a:stretch>
            <a:fillRect/>
          </a:stretch>
        </p:blipFill>
        <p:spPr>
          <a:xfrm>
            <a:off x="346659" y="286600"/>
            <a:ext cx="707266" cy="67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543080" y="221278"/>
            <a:ext cx="10058400" cy="716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sz="3600" b="1">
                <a:solidFill>
                  <a:srgbClr val="FF0000"/>
                </a:solidFill>
                <a:latin typeface="Times New Roman"/>
                <a:ea typeface="Times New Roman"/>
                <a:cs typeface="Times New Roman"/>
                <a:sym typeface="Times New Roman"/>
              </a:rPr>
              <a:t>PROBLEM STATEMENTS</a:t>
            </a:r>
            <a:endParaRPr/>
          </a:p>
        </p:txBody>
      </p:sp>
      <p:sp>
        <p:nvSpPr>
          <p:cNvPr id="159" name="Google Shape;159;p20"/>
          <p:cNvSpPr txBox="1">
            <a:spLocks noGrp="1"/>
          </p:cNvSpPr>
          <p:nvPr>
            <p:ph type="body" idx="1"/>
          </p:nvPr>
        </p:nvSpPr>
        <p:spPr>
          <a:xfrm>
            <a:off x="634505" y="1003301"/>
            <a:ext cx="10923000" cy="5321400"/>
          </a:xfrm>
          <a:prstGeom prst="rect">
            <a:avLst/>
          </a:prstGeom>
          <a:noFill/>
          <a:ln>
            <a:noFill/>
          </a:ln>
        </p:spPr>
        <p:txBody>
          <a:bodyPr spcFirstLastPara="1" wrap="square" lIns="0" tIns="45700" rIns="0" bIns="45700" anchor="t" anchorCtr="0">
            <a:noAutofit/>
          </a:bodyPr>
          <a:lstStyle/>
          <a:p>
            <a:pPr marL="0" lvl="0" indent="0" algn="just" rtl="0">
              <a:lnSpc>
                <a:spcPct val="120000"/>
              </a:lnSpc>
              <a:spcBef>
                <a:spcPts val="1200"/>
              </a:spcBef>
              <a:spcAft>
                <a:spcPts val="0"/>
              </a:spcAft>
              <a:buNone/>
            </a:pPr>
            <a:r>
              <a:rPr lang="en-IN" sz="3200" b="1">
                <a:solidFill>
                  <a:schemeClr val="dk1"/>
                </a:solidFill>
              </a:rPr>
              <a:t>The primary problem statement when generating human faces using DCGAN is to create realistic and diverse human faces that are indistinguishable from real ones.</a:t>
            </a:r>
            <a:endParaRPr sz="3200">
              <a:solidFill>
                <a:schemeClr val="dk1"/>
              </a:solidFill>
            </a:endParaRPr>
          </a:p>
          <a:p>
            <a:pPr marL="457200" lvl="0" indent="0" algn="just" rtl="0">
              <a:lnSpc>
                <a:spcPct val="120000"/>
              </a:lnSpc>
              <a:spcBef>
                <a:spcPts val="1200"/>
              </a:spcBef>
              <a:spcAft>
                <a:spcPts val="0"/>
              </a:spcAft>
              <a:buNone/>
            </a:pPr>
            <a:r>
              <a:rPr lang="en-IN" sz="2700" b="1">
                <a:solidFill>
                  <a:schemeClr val="dk1"/>
                </a:solidFill>
              </a:rPr>
              <a:t>Facial Complexity</a:t>
            </a:r>
            <a:r>
              <a:rPr lang="en-IN" sz="2700">
                <a:solidFill>
                  <a:schemeClr val="dk1"/>
                </a:solidFill>
              </a:rPr>
              <a:t>: Capturing intricate features, expressions, and subtle nuances.</a:t>
            </a:r>
            <a:endParaRPr sz="2700">
              <a:solidFill>
                <a:schemeClr val="dk1"/>
              </a:solidFill>
            </a:endParaRPr>
          </a:p>
          <a:p>
            <a:pPr marL="457200" lvl="0" indent="0" algn="just" rtl="0">
              <a:lnSpc>
                <a:spcPct val="120000"/>
              </a:lnSpc>
              <a:spcBef>
                <a:spcPts val="1200"/>
              </a:spcBef>
              <a:spcAft>
                <a:spcPts val="0"/>
              </a:spcAft>
              <a:buNone/>
            </a:pPr>
            <a:r>
              <a:rPr lang="en-IN" sz="2700" b="1">
                <a:solidFill>
                  <a:schemeClr val="dk1"/>
                </a:solidFill>
              </a:rPr>
              <a:t>Diversity Spectrum</a:t>
            </a:r>
            <a:r>
              <a:rPr lang="en-IN" sz="2700">
                <a:solidFill>
                  <a:schemeClr val="dk1"/>
                </a:solidFill>
              </a:rPr>
              <a:t>: Representing a rich variety of ethnicities, genders, and ages.</a:t>
            </a:r>
            <a:endParaRPr sz="2700">
              <a:solidFill>
                <a:schemeClr val="dk1"/>
              </a:solidFill>
            </a:endParaRPr>
          </a:p>
          <a:p>
            <a:pPr marL="457200" lvl="0" indent="0" algn="just" rtl="0">
              <a:lnSpc>
                <a:spcPct val="120000"/>
              </a:lnSpc>
              <a:spcBef>
                <a:spcPts val="1200"/>
              </a:spcBef>
              <a:spcAft>
                <a:spcPts val="0"/>
              </a:spcAft>
              <a:buNone/>
            </a:pPr>
            <a:r>
              <a:rPr lang="en-IN" sz="2700" b="1">
                <a:solidFill>
                  <a:schemeClr val="dk1"/>
                </a:solidFill>
              </a:rPr>
              <a:t>Avoiding Mode Collapse</a:t>
            </a:r>
            <a:r>
              <a:rPr lang="en-IN" sz="2700">
                <a:solidFill>
                  <a:schemeClr val="dk1"/>
                </a:solidFill>
              </a:rPr>
              <a:t>: Ensuring the generator produces a broad range of faces, not repetitive ones.</a:t>
            </a:r>
            <a:endParaRPr sz="2700">
              <a:solidFill>
                <a:schemeClr val="dk1"/>
              </a:solidFill>
            </a:endParaRPr>
          </a:p>
        </p:txBody>
      </p:sp>
      <p:sp>
        <p:nvSpPr>
          <p:cNvPr id="160" name="Google Shape;160;p20"/>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10</a:t>
            </a:fld>
            <a:endParaRPr/>
          </a:p>
        </p:txBody>
      </p:sp>
      <p:pic>
        <p:nvPicPr>
          <p:cNvPr id="161" name="Google Shape;161;p20"/>
          <p:cNvPicPr preferRelativeResize="0"/>
          <p:nvPr/>
        </p:nvPicPr>
        <p:blipFill>
          <a:blip r:embed="rId3">
            <a:alphaModFix/>
          </a:blip>
          <a:stretch>
            <a:fillRect/>
          </a:stretch>
        </p:blipFill>
        <p:spPr>
          <a:xfrm>
            <a:off x="634500" y="3050925"/>
            <a:ext cx="313475" cy="313475"/>
          </a:xfrm>
          <a:prstGeom prst="rect">
            <a:avLst/>
          </a:prstGeom>
          <a:noFill/>
          <a:ln>
            <a:noFill/>
          </a:ln>
        </p:spPr>
      </p:pic>
      <p:pic>
        <p:nvPicPr>
          <p:cNvPr id="162" name="Google Shape;162;p20"/>
          <p:cNvPicPr preferRelativeResize="0"/>
          <p:nvPr/>
        </p:nvPicPr>
        <p:blipFill>
          <a:blip r:embed="rId4">
            <a:alphaModFix/>
          </a:blip>
          <a:stretch>
            <a:fillRect/>
          </a:stretch>
        </p:blipFill>
        <p:spPr>
          <a:xfrm>
            <a:off x="523025" y="4069700"/>
            <a:ext cx="510725" cy="510725"/>
          </a:xfrm>
          <a:prstGeom prst="rect">
            <a:avLst/>
          </a:prstGeom>
          <a:noFill/>
          <a:ln>
            <a:noFill/>
          </a:ln>
        </p:spPr>
      </p:pic>
      <p:pic>
        <p:nvPicPr>
          <p:cNvPr id="163" name="Google Shape;163;p20"/>
          <p:cNvPicPr preferRelativeResize="0"/>
          <p:nvPr/>
        </p:nvPicPr>
        <p:blipFill>
          <a:blip r:embed="rId5">
            <a:alphaModFix/>
          </a:blip>
          <a:stretch>
            <a:fillRect/>
          </a:stretch>
        </p:blipFill>
        <p:spPr>
          <a:xfrm>
            <a:off x="481002" y="5285725"/>
            <a:ext cx="594775" cy="396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948130" y="2631729"/>
            <a:ext cx="10058400" cy="6405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sz="3600" b="1">
                <a:solidFill>
                  <a:srgbClr val="FF0000"/>
                </a:solidFill>
                <a:latin typeface="Times New Roman"/>
                <a:ea typeface="Times New Roman"/>
                <a:cs typeface="Times New Roman"/>
                <a:sym typeface="Times New Roman"/>
              </a:rPr>
              <a:t>EVENT FLOW </a:t>
            </a:r>
            <a:endParaRPr/>
          </a:p>
        </p:txBody>
      </p:sp>
      <p:sp>
        <p:nvSpPr>
          <p:cNvPr id="169" name="Google Shape;169;p21"/>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11</a:t>
            </a:fld>
            <a:endParaRPr/>
          </a:p>
        </p:txBody>
      </p:sp>
      <p:pic>
        <p:nvPicPr>
          <p:cNvPr id="170" name="Google Shape;170;p21"/>
          <p:cNvPicPr preferRelativeResize="0"/>
          <p:nvPr/>
        </p:nvPicPr>
        <p:blipFill rotWithShape="1">
          <a:blip r:embed="rId3">
            <a:alphaModFix/>
          </a:blip>
          <a:srcRect b="3502"/>
          <a:stretch/>
        </p:blipFill>
        <p:spPr>
          <a:xfrm>
            <a:off x="5057925" y="0"/>
            <a:ext cx="6245851" cy="6166900"/>
          </a:xfrm>
          <a:prstGeom prst="rect">
            <a:avLst/>
          </a:prstGeom>
          <a:noFill/>
          <a:ln>
            <a:noFill/>
          </a:ln>
        </p:spPr>
      </p:pic>
      <p:pic>
        <p:nvPicPr>
          <p:cNvPr id="171" name="Google Shape;171;p21"/>
          <p:cNvPicPr preferRelativeResize="0"/>
          <p:nvPr/>
        </p:nvPicPr>
        <p:blipFill>
          <a:blip r:embed="rId4">
            <a:alphaModFix/>
          </a:blip>
          <a:stretch>
            <a:fillRect/>
          </a:stretch>
        </p:blipFill>
        <p:spPr>
          <a:xfrm rot="-1799998">
            <a:off x="2626762" y="2344962"/>
            <a:ext cx="2168078" cy="2168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body" idx="1"/>
          </p:nvPr>
        </p:nvSpPr>
        <p:spPr>
          <a:xfrm>
            <a:off x="1199076" y="1944248"/>
            <a:ext cx="9347700" cy="3353700"/>
          </a:xfrm>
          <a:prstGeom prst="rect">
            <a:avLst/>
          </a:prstGeom>
          <a:noFill/>
          <a:ln>
            <a:noFill/>
          </a:ln>
        </p:spPr>
        <p:txBody>
          <a:bodyPr spcFirstLastPara="1" wrap="square" lIns="0" tIns="45700" rIns="0" bIns="45700" anchor="t" anchorCtr="0">
            <a:normAutofit lnSpcReduction="20000"/>
          </a:bodyPr>
          <a:lstStyle/>
          <a:p>
            <a:pPr marL="0" lvl="0" indent="0" algn="ctr" rtl="0">
              <a:lnSpc>
                <a:spcPct val="90000"/>
              </a:lnSpc>
              <a:spcBef>
                <a:spcPts val="0"/>
              </a:spcBef>
              <a:spcAft>
                <a:spcPts val="0"/>
              </a:spcAft>
              <a:buSzPts val="8800"/>
              <a:buNone/>
            </a:pPr>
            <a:r>
              <a:rPr lang="en-IN" sz="8800" b="1">
                <a:solidFill>
                  <a:srgbClr val="FF0000"/>
                </a:solidFill>
                <a:latin typeface="Times New Roman"/>
                <a:ea typeface="Times New Roman"/>
                <a:cs typeface="Times New Roman"/>
                <a:sym typeface="Times New Roman"/>
              </a:rPr>
              <a:t>THANK YOU</a:t>
            </a:r>
            <a:endParaRPr b="1">
              <a:solidFill>
                <a:srgbClr val="FF0000"/>
              </a:solidFill>
              <a:latin typeface="Times New Roman"/>
              <a:ea typeface="Times New Roman"/>
              <a:cs typeface="Times New Roman"/>
              <a:sym typeface="Times New Roman"/>
            </a:endParaRPr>
          </a:p>
          <a:p>
            <a:pPr marL="0" lvl="0" indent="0" algn="ctr" rtl="0">
              <a:lnSpc>
                <a:spcPct val="90000"/>
              </a:lnSpc>
              <a:spcBef>
                <a:spcPts val="1400"/>
              </a:spcBef>
              <a:spcAft>
                <a:spcPts val="0"/>
              </a:spcAft>
              <a:buSzPts val="8800"/>
              <a:buNone/>
            </a:pPr>
            <a:endParaRPr sz="8800"/>
          </a:p>
          <a:p>
            <a:pPr marL="0" lvl="0" indent="0" algn="ctr" rtl="0">
              <a:lnSpc>
                <a:spcPct val="90000"/>
              </a:lnSpc>
              <a:spcBef>
                <a:spcPts val="1400"/>
              </a:spcBef>
              <a:spcAft>
                <a:spcPts val="0"/>
              </a:spcAft>
              <a:buSzPts val="8800"/>
              <a:buNone/>
            </a:pPr>
            <a:endParaRPr sz="8800"/>
          </a:p>
        </p:txBody>
      </p:sp>
      <p:sp>
        <p:nvSpPr>
          <p:cNvPr id="177" name="Google Shape;177;p22" descr="Handshake"/>
          <p:cNvSpPr/>
          <p:nvPr/>
        </p:nvSpPr>
        <p:spPr>
          <a:xfrm>
            <a:off x="4751078" y="3271854"/>
            <a:ext cx="2243612" cy="275187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2"/>
          <p:cNvSpPr txBox="1"/>
          <p:nvPr/>
        </p:nvSpPr>
        <p:spPr>
          <a:xfrm>
            <a:off x="447041" y="149965"/>
            <a:ext cx="10637520" cy="824247"/>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3F3F3F"/>
              </a:buClr>
              <a:buSzPts val="3600"/>
              <a:buFont typeface="Times New Roman"/>
              <a:buNone/>
            </a:pPr>
            <a:r>
              <a:rPr lang="en-IN" sz="4300" b="1" i="0" u="none" strike="noStrike" cap="none">
                <a:solidFill>
                  <a:srgbClr val="FF0000"/>
                </a:solidFill>
                <a:latin typeface="Times New Roman"/>
                <a:ea typeface="Times New Roman"/>
                <a:cs typeface="Times New Roman"/>
                <a:sym typeface="Times New Roman"/>
              </a:rPr>
              <a:t>CONTENTS</a:t>
            </a:r>
            <a:endParaRPr sz="4300" b="0" i="0" u="none" strike="noStrike" cap="none">
              <a:solidFill>
                <a:srgbClr val="FF0000"/>
              </a:solidFill>
              <a:latin typeface="Arial"/>
              <a:ea typeface="Arial"/>
              <a:cs typeface="Arial"/>
              <a:sym typeface="Arial"/>
            </a:endParaRPr>
          </a:p>
        </p:txBody>
      </p:sp>
      <p:sp>
        <p:nvSpPr>
          <p:cNvPr id="95" name="Google Shape;95;p12"/>
          <p:cNvSpPr txBox="1"/>
          <p:nvPr/>
        </p:nvSpPr>
        <p:spPr>
          <a:xfrm>
            <a:off x="652300" y="974212"/>
            <a:ext cx="10227000" cy="5294100"/>
          </a:xfrm>
          <a:prstGeom prst="rect">
            <a:avLst/>
          </a:prstGeom>
          <a:noFill/>
          <a:ln>
            <a:noFill/>
          </a:ln>
        </p:spPr>
        <p:txBody>
          <a:bodyPr spcFirstLastPara="1" wrap="square" lIns="91425" tIns="45700" rIns="91425" bIns="45700" anchor="t" anchorCtr="0">
            <a:noAutofit/>
          </a:bodyPr>
          <a:lstStyle/>
          <a:p>
            <a:pPr marL="457200" marR="0" lvl="0" indent="-495300" algn="l" rtl="0">
              <a:lnSpc>
                <a:spcPct val="150000"/>
              </a:lnSpc>
              <a:spcBef>
                <a:spcPts val="0"/>
              </a:spcBef>
              <a:spcAft>
                <a:spcPts val="0"/>
              </a:spcAft>
              <a:buClr>
                <a:schemeClr val="dk1"/>
              </a:buClr>
              <a:buSzPts val="2600"/>
              <a:buFont typeface="Noto Sans Symbols"/>
              <a:buChar char="⮚"/>
            </a:pPr>
            <a:r>
              <a:rPr lang="en-IN" sz="2600" b="1" i="0" u="none" strike="noStrike" cap="none">
                <a:solidFill>
                  <a:schemeClr val="dk1"/>
                </a:solidFill>
                <a:latin typeface="Times New Roman"/>
                <a:ea typeface="Times New Roman"/>
                <a:cs typeface="Times New Roman"/>
                <a:sym typeface="Times New Roman"/>
              </a:rPr>
              <a:t>Introduction</a:t>
            </a:r>
            <a:endParaRPr sz="2000" b="0" i="0" u="none" strike="noStrike" cap="none">
              <a:solidFill>
                <a:schemeClr val="dk1"/>
              </a:solidFill>
              <a:latin typeface="Arial"/>
              <a:ea typeface="Arial"/>
              <a:cs typeface="Arial"/>
              <a:sym typeface="Arial"/>
            </a:endParaRPr>
          </a:p>
          <a:p>
            <a:pPr marL="457200" marR="0" lvl="0" indent="-495300" algn="l" rtl="0">
              <a:lnSpc>
                <a:spcPct val="150000"/>
              </a:lnSpc>
              <a:spcBef>
                <a:spcPts val="1400"/>
              </a:spcBef>
              <a:spcAft>
                <a:spcPts val="0"/>
              </a:spcAft>
              <a:buClr>
                <a:schemeClr val="dk1"/>
              </a:buClr>
              <a:buSzPts val="2600"/>
              <a:buFont typeface="Noto Sans Symbols"/>
              <a:buChar char="⮚"/>
            </a:pPr>
            <a:r>
              <a:rPr lang="en-IN" sz="2600" b="1" i="0" u="none" strike="noStrike" cap="none">
                <a:solidFill>
                  <a:schemeClr val="dk1"/>
                </a:solidFill>
                <a:latin typeface="Times New Roman"/>
                <a:ea typeface="Times New Roman"/>
                <a:cs typeface="Times New Roman"/>
                <a:sym typeface="Times New Roman"/>
              </a:rPr>
              <a:t>Review of literature Survey</a:t>
            </a:r>
            <a:endParaRPr sz="2600" b="1" i="0" u="none" strike="noStrike" cap="none">
              <a:solidFill>
                <a:schemeClr val="dk1"/>
              </a:solidFill>
              <a:latin typeface="Times New Roman"/>
              <a:ea typeface="Times New Roman"/>
              <a:cs typeface="Times New Roman"/>
              <a:sym typeface="Times New Roman"/>
            </a:endParaRPr>
          </a:p>
          <a:p>
            <a:pPr marL="457200" marR="0" lvl="0" indent="-495300" algn="l" rtl="0">
              <a:lnSpc>
                <a:spcPct val="150000"/>
              </a:lnSpc>
              <a:spcBef>
                <a:spcPts val="1400"/>
              </a:spcBef>
              <a:spcAft>
                <a:spcPts val="0"/>
              </a:spcAft>
              <a:buClr>
                <a:schemeClr val="dk1"/>
              </a:buClr>
              <a:buSzPts val="2600"/>
              <a:buFont typeface="Times New Roman"/>
              <a:buChar char="⮚"/>
            </a:pPr>
            <a:r>
              <a:rPr lang="en-IN" sz="2600" b="1">
                <a:solidFill>
                  <a:schemeClr val="dk1"/>
                </a:solidFill>
                <a:latin typeface="Times New Roman"/>
                <a:ea typeface="Times New Roman"/>
                <a:cs typeface="Times New Roman"/>
                <a:sym typeface="Times New Roman"/>
              </a:rPr>
              <a:t>Literature summary</a:t>
            </a:r>
            <a:endParaRPr sz="2600" b="1">
              <a:solidFill>
                <a:schemeClr val="dk1"/>
              </a:solidFill>
              <a:latin typeface="Times New Roman"/>
              <a:ea typeface="Times New Roman"/>
              <a:cs typeface="Times New Roman"/>
              <a:sym typeface="Times New Roman"/>
            </a:endParaRPr>
          </a:p>
          <a:p>
            <a:pPr marL="457200" marR="0" lvl="0" indent="-495300" algn="l" rtl="0">
              <a:lnSpc>
                <a:spcPct val="150000"/>
              </a:lnSpc>
              <a:spcBef>
                <a:spcPts val="1400"/>
              </a:spcBef>
              <a:spcAft>
                <a:spcPts val="0"/>
              </a:spcAft>
              <a:buClr>
                <a:schemeClr val="dk1"/>
              </a:buClr>
              <a:buSzPts val="2600"/>
              <a:buFont typeface="Times New Roman"/>
              <a:buChar char="⮚"/>
            </a:pPr>
            <a:r>
              <a:rPr lang="en-IN" sz="2600" b="1">
                <a:solidFill>
                  <a:schemeClr val="dk1"/>
                </a:solidFill>
                <a:latin typeface="Times New Roman"/>
                <a:ea typeface="Times New Roman"/>
                <a:cs typeface="Times New Roman"/>
                <a:sym typeface="Times New Roman"/>
              </a:rPr>
              <a:t>Datasets</a:t>
            </a:r>
            <a:endParaRPr sz="2600" b="1">
              <a:solidFill>
                <a:schemeClr val="dk1"/>
              </a:solidFill>
              <a:latin typeface="Times New Roman"/>
              <a:ea typeface="Times New Roman"/>
              <a:cs typeface="Times New Roman"/>
              <a:sym typeface="Times New Roman"/>
            </a:endParaRPr>
          </a:p>
          <a:p>
            <a:pPr marL="457200" marR="0" lvl="0" indent="-495300" algn="l" rtl="0">
              <a:lnSpc>
                <a:spcPct val="150000"/>
              </a:lnSpc>
              <a:spcBef>
                <a:spcPts val="1400"/>
              </a:spcBef>
              <a:spcAft>
                <a:spcPts val="0"/>
              </a:spcAft>
              <a:buClr>
                <a:schemeClr val="dk1"/>
              </a:buClr>
              <a:buSzPts val="2600"/>
              <a:buFont typeface="Noto Sans Symbols"/>
              <a:buChar char="⮚"/>
            </a:pPr>
            <a:r>
              <a:rPr lang="en-IN" sz="2600" b="1" i="0" u="none" strike="noStrike" cap="none">
                <a:solidFill>
                  <a:schemeClr val="dk1"/>
                </a:solidFill>
                <a:latin typeface="Times New Roman"/>
                <a:ea typeface="Times New Roman"/>
                <a:cs typeface="Times New Roman"/>
                <a:sym typeface="Times New Roman"/>
              </a:rPr>
              <a:t>Problem statement </a:t>
            </a:r>
            <a:endParaRPr sz="2000"/>
          </a:p>
          <a:p>
            <a:pPr marL="457200" marR="0" lvl="0" indent="-495300" algn="l" rtl="0">
              <a:lnSpc>
                <a:spcPct val="150000"/>
              </a:lnSpc>
              <a:spcBef>
                <a:spcPts val="1400"/>
              </a:spcBef>
              <a:spcAft>
                <a:spcPts val="0"/>
              </a:spcAft>
              <a:buClr>
                <a:schemeClr val="dk1"/>
              </a:buClr>
              <a:buSzPts val="2600"/>
              <a:buFont typeface="Noto Sans Symbols"/>
              <a:buChar char="⮚"/>
            </a:pPr>
            <a:r>
              <a:rPr lang="en-IN" sz="2600" b="1">
                <a:solidFill>
                  <a:schemeClr val="dk1"/>
                </a:solidFill>
                <a:latin typeface="Times New Roman"/>
                <a:ea typeface="Times New Roman"/>
                <a:cs typeface="Times New Roman"/>
                <a:sym typeface="Times New Roman"/>
              </a:rPr>
              <a:t>Event flow</a:t>
            </a:r>
            <a:endParaRPr sz="2000" b="0" i="0" u="none" strike="noStrike" cap="none">
              <a:solidFill>
                <a:schemeClr val="dk1"/>
              </a:solidFill>
              <a:latin typeface="Arial"/>
              <a:ea typeface="Arial"/>
              <a:cs typeface="Arial"/>
              <a:sym typeface="Arial"/>
            </a:endParaRPr>
          </a:p>
          <a:p>
            <a:pPr marL="457200" marR="0" lvl="0" indent="-495300" algn="l" rtl="0">
              <a:lnSpc>
                <a:spcPct val="150000"/>
              </a:lnSpc>
              <a:spcBef>
                <a:spcPts val="2000"/>
              </a:spcBef>
              <a:spcAft>
                <a:spcPts val="0"/>
              </a:spcAft>
              <a:buClr>
                <a:schemeClr val="dk1"/>
              </a:buClr>
              <a:buSzPts val="2600"/>
              <a:buFont typeface="Noto Sans Symbols"/>
              <a:buChar char="⮚"/>
            </a:pPr>
            <a:r>
              <a:rPr lang="en-IN" sz="2600" b="1" i="0" u="none" strike="noStrike" cap="none">
                <a:solidFill>
                  <a:schemeClr val="dk1"/>
                </a:solidFill>
                <a:latin typeface="Times New Roman"/>
                <a:ea typeface="Times New Roman"/>
                <a:cs typeface="Times New Roman"/>
                <a:sym typeface="Times New Roman"/>
              </a:rPr>
              <a:t>References</a:t>
            </a:r>
            <a:endParaRPr sz="2000"/>
          </a:p>
          <a:p>
            <a:pPr marL="91440" marR="0" lvl="0" indent="0" algn="l" rtl="0">
              <a:lnSpc>
                <a:spcPct val="150000"/>
              </a:lnSpc>
              <a:spcBef>
                <a:spcPts val="2000"/>
              </a:spcBef>
              <a:spcAft>
                <a:spcPts val="0"/>
              </a:spcAft>
              <a:buClr>
                <a:schemeClr val="accent1"/>
              </a:buClr>
              <a:buSzPts val="2000"/>
              <a:buFont typeface="Calibri"/>
              <a:buNone/>
            </a:pPr>
            <a:endParaRPr sz="2000" b="0" i="0" u="none" strike="noStrike" cap="none">
              <a:solidFill>
                <a:schemeClr val="dk1"/>
              </a:solidFill>
              <a:latin typeface="Calibri"/>
              <a:ea typeface="Calibri"/>
              <a:cs typeface="Calibri"/>
              <a:sym typeface="Calibri"/>
            </a:endParaRPr>
          </a:p>
        </p:txBody>
      </p:sp>
      <p:sp>
        <p:nvSpPr>
          <p:cNvPr id="96" name="Google Shape;96;p12"/>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928404" y="286616"/>
            <a:ext cx="10340400" cy="7023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sz="4300" b="1">
                <a:solidFill>
                  <a:srgbClr val="FF0000"/>
                </a:solidFill>
                <a:latin typeface="Times New Roman"/>
                <a:ea typeface="Times New Roman"/>
                <a:cs typeface="Times New Roman"/>
                <a:sym typeface="Times New Roman"/>
              </a:rPr>
              <a:t>INTRODUCTION</a:t>
            </a:r>
            <a:endParaRPr/>
          </a:p>
        </p:txBody>
      </p:sp>
      <p:sp>
        <p:nvSpPr>
          <p:cNvPr id="102" name="Google Shape;102;p13"/>
          <p:cNvSpPr txBox="1">
            <a:spLocks noGrp="1"/>
          </p:cNvSpPr>
          <p:nvPr>
            <p:ph type="body" idx="1"/>
          </p:nvPr>
        </p:nvSpPr>
        <p:spPr>
          <a:xfrm>
            <a:off x="1097275" y="1208875"/>
            <a:ext cx="10340400" cy="4802400"/>
          </a:xfrm>
          <a:prstGeom prst="rect">
            <a:avLst/>
          </a:prstGeom>
          <a:noFill/>
          <a:ln>
            <a:noFill/>
          </a:ln>
        </p:spPr>
        <p:txBody>
          <a:bodyPr spcFirstLastPara="1" wrap="square" lIns="0" tIns="45700" rIns="0" bIns="45700" anchor="t" anchorCtr="0">
            <a:noAutofit/>
          </a:bodyPr>
          <a:lstStyle/>
          <a:p>
            <a:pPr marL="457200" lvl="0" indent="-412750" algn="just" rtl="0">
              <a:spcBef>
                <a:spcPts val="1200"/>
              </a:spcBef>
              <a:spcAft>
                <a:spcPts val="0"/>
              </a:spcAft>
              <a:buSzPts val="2900"/>
              <a:buChar char="❖"/>
            </a:pPr>
            <a:r>
              <a:rPr lang="en-IN" sz="2900"/>
              <a:t>The project focuses on generating realistic human faces using these models.</a:t>
            </a:r>
            <a:endParaRPr sz="2900"/>
          </a:p>
          <a:p>
            <a:pPr marL="457200" lvl="0" indent="-412750" algn="just" rtl="0">
              <a:spcBef>
                <a:spcPts val="0"/>
              </a:spcBef>
              <a:spcAft>
                <a:spcPts val="0"/>
              </a:spcAft>
              <a:buSzPts val="2900"/>
              <a:buChar char="❖"/>
            </a:pPr>
            <a:r>
              <a:rPr lang="en-IN" sz="2900"/>
              <a:t>The project utilizes Deep Convolutional Generative Adversarial Networks (DCGANs).</a:t>
            </a:r>
            <a:endParaRPr sz="2900"/>
          </a:p>
          <a:p>
            <a:pPr marL="457200" lvl="0" indent="-412750" algn="just" rtl="0">
              <a:spcBef>
                <a:spcPts val="0"/>
              </a:spcBef>
              <a:spcAft>
                <a:spcPts val="0"/>
              </a:spcAft>
              <a:buSzPts val="2900"/>
              <a:buChar char="❖"/>
            </a:pPr>
            <a:r>
              <a:rPr lang="en-IN" sz="2900"/>
              <a:t>DCGANs are a powerful class of generative models for creating high-quality images.</a:t>
            </a:r>
            <a:endParaRPr sz="2900"/>
          </a:p>
          <a:p>
            <a:pPr marL="457200" lvl="0" indent="-412750" algn="just" rtl="0">
              <a:spcBef>
                <a:spcPts val="0"/>
              </a:spcBef>
              <a:spcAft>
                <a:spcPts val="0"/>
              </a:spcAft>
              <a:buSzPts val="2900"/>
              <a:buChar char="❖"/>
            </a:pPr>
            <a:r>
              <a:rPr lang="en-IN" sz="2900"/>
              <a:t>The goal is to train a DCGAN on a dataset of human faces.</a:t>
            </a:r>
            <a:endParaRPr sz="2900"/>
          </a:p>
          <a:p>
            <a:pPr marL="457200" lvl="0" indent="-412750" algn="just" rtl="0">
              <a:spcBef>
                <a:spcPts val="0"/>
              </a:spcBef>
              <a:spcAft>
                <a:spcPts val="0"/>
              </a:spcAft>
              <a:buSzPts val="2900"/>
              <a:buChar char="❖"/>
            </a:pPr>
            <a:r>
              <a:rPr lang="en-IN" sz="2900"/>
              <a:t>The model will then generate new, artificial yet lifelike faces.</a:t>
            </a:r>
            <a:endParaRPr sz="2900"/>
          </a:p>
          <a:p>
            <a:pPr marL="457200" lvl="0" indent="-412750" algn="just" rtl="0">
              <a:spcBef>
                <a:spcPts val="0"/>
              </a:spcBef>
              <a:spcAft>
                <a:spcPts val="0"/>
              </a:spcAft>
              <a:buSzPts val="2900"/>
              <a:buChar char="❖"/>
            </a:pPr>
            <a:r>
              <a:rPr lang="en-IN" sz="2900"/>
              <a:t>These generated faces do not correspond to real individuals.</a:t>
            </a:r>
            <a:endParaRPr sz="2900"/>
          </a:p>
          <a:p>
            <a:pPr marL="457200" lvl="0" indent="-412750" algn="just" rtl="0">
              <a:spcBef>
                <a:spcPts val="0"/>
              </a:spcBef>
              <a:spcAft>
                <a:spcPts val="0"/>
              </a:spcAft>
              <a:buSzPts val="2900"/>
              <a:buChar char="❖"/>
            </a:pPr>
            <a:r>
              <a:rPr lang="en-IN" sz="2900"/>
              <a:t>The faces showcase the model's ability to mimic reality through its intricate learning process.</a:t>
            </a:r>
            <a:endParaRPr sz="2900"/>
          </a:p>
        </p:txBody>
      </p:sp>
      <p:sp>
        <p:nvSpPr>
          <p:cNvPr id="103" name="Google Shape;103;p13"/>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3</a:t>
            </a:fld>
            <a:endParaRPr/>
          </a:p>
        </p:txBody>
      </p:sp>
      <p:pic>
        <p:nvPicPr>
          <p:cNvPr id="104" name="Google Shape;104;p13"/>
          <p:cNvPicPr preferRelativeResize="0"/>
          <p:nvPr/>
        </p:nvPicPr>
        <p:blipFill>
          <a:blip r:embed="rId3">
            <a:alphaModFix/>
          </a:blip>
          <a:stretch>
            <a:fillRect/>
          </a:stretch>
        </p:blipFill>
        <p:spPr>
          <a:xfrm>
            <a:off x="171050" y="286615"/>
            <a:ext cx="1671476" cy="98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p:nvPr/>
        </p:nvSpPr>
        <p:spPr>
          <a:xfrm>
            <a:off x="1781588" y="1"/>
            <a:ext cx="8628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FF0000"/>
                </a:solidFill>
                <a:latin typeface="Times New Roman"/>
                <a:ea typeface="Times New Roman"/>
                <a:cs typeface="Times New Roman"/>
                <a:sym typeface="Times New Roman"/>
              </a:rPr>
              <a:t>REVIEW OF LITERATURE SURVEY</a:t>
            </a:r>
            <a:endParaRPr sz="1800" b="1" i="0" u="none" strike="noStrike" cap="none">
              <a:solidFill>
                <a:srgbClr val="FF0000"/>
              </a:solidFill>
              <a:latin typeface="Calibri"/>
              <a:ea typeface="Calibri"/>
              <a:cs typeface="Calibri"/>
              <a:sym typeface="Calibri"/>
            </a:endParaRPr>
          </a:p>
        </p:txBody>
      </p:sp>
      <p:sp>
        <p:nvSpPr>
          <p:cNvPr id="110" name="Google Shape;110;p14"/>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4</a:t>
            </a:fld>
            <a:endParaRPr/>
          </a:p>
        </p:txBody>
      </p:sp>
      <p:graphicFrame>
        <p:nvGraphicFramePr>
          <p:cNvPr id="111" name="Google Shape;111;p14"/>
          <p:cNvGraphicFramePr/>
          <p:nvPr/>
        </p:nvGraphicFramePr>
        <p:xfrm>
          <a:off x="338414" y="1384378"/>
          <a:ext cx="11515175" cy="3893840"/>
        </p:xfrm>
        <a:graphic>
          <a:graphicData uri="http://schemas.openxmlformats.org/drawingml/2006/table">
            <a:tbl>
              <a:tblPr firstRow="1" bandRow="1">
                <a:noFill/>
                <a:tableStyleId>{7781A99D-92CA-40A5-B948-6DE9628FCF71}</a:tableStyleId>
              </a:tblPr>
              <a:tblGrid>
                <a:gridCol w="1645025">
                  <a:extLst>
                    <a:ext uri="{9D8B030D-6E8A-4147-A177-3AD203B41FA5}">
                      <a16:colId xmlns:a16="http://schemas.microsoft.com/office/drawing/2014/main" val="20000"/>
                    </a:ext>
                  </a:extLst>
                </a:gridCol>
                <a:gridCol w="1645025">
                  <a:extLst>
                    <a:ext uri="{9D8B030D-6E8A-4147-A177-3AD203B41FA5}">
                      <a16:colId xmlns:a16="http://schemas.microsoft.com/office/drawing/2014/main" val="20001"/>
                    </a:ext>
                  </a:extLst>
                </a:gridCol>
                <a:gridCol w="1645025">
                  <a:extLst>
                    <a:ext uri="{9D8B030D-6E8A-4147-A177-3AD203B41FA5}">
                      <a16:colId xmlns:a16="http://schemas.microsoft.com/office/drawing/2014/main" val="20002"/>
                    </a:ext>
                  </a:extLst>
                </a:gridCol>
                <a:gridCol w="1645025">
                  <a:extLst>
                    <a:ext uri="{9D8B030D-6E8A-4147-A177-3AD203B41FA5}">
                      <a16:colId xmlns:a16="http://schemas.microsoft.com/office/drawing/2014/main" val="20003"/>
                    </a:ext>
                  </a:extLst>
                </a:gridCol>
                <a:gridCol w="1645025">
                  <a:extLst>
                    <a:ext uri="{9D8B030D-6E8A-4147-A177-3AD203B41FA5}">
                      <a16:colId xmlns:a16="http://schemas.microsoft.com/office/drawing/2014/main" val="20004"/>
                    </a:ext>
                  </a:extLst>
                </a:gridCol>
                <a:gridCol w="1645025">
                  <a:extLst>
                    <a:ext uri="{9D8B030D-6E8A-4147-A177-3AD203B41FA5}">
                      <a16:colId xmlns:a16="http://schemas.microsoft.com/office/drawing/2014/main" val="20005"/>
                    </a:ext>
                  </a:extLst>
                </a:gridCol>
                <a:gridCol w="1645025">
                  <a:extLst>
                    <a:ext uri="{9D8B030D-6E8A-4147-A177-3AD203B41FA5}">
                      <a16:colId xmlns:a16="http://schemas.microsoft.com/office/drawing/2014/main" val="20006"/>
                    </a:ext>
                  </a:extLst>
                </a:gridCol>
              </a:tblGrid>
              <a:tr h="585550">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Publication Details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Abstract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Data set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Algorithm</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Results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Observations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Research Gap</a:t>
                      </a:r>
                      <a:endParaRPr/>
                    </a:p>
                  </a:txBody>
                  <a:tcPr marL="91450" marR="91450" marT="45725" marB="45725"/>
                </a:tc>
                <a:extLst>
                  <a:ext uri="{0D108BD9-81ED-4DB2-BD59-A6C34878D82A}">
                    <a16:rowId xmlns:a16="http://schemas.microsoft.com/office/drawing/2014/main" val="10000"/>
                  </a:ext>
                </a:extLst>
              </a:tr>
              <a:tr h="3206650">
                <a:tc>
                  <a:txBody>
                    <a:bodyPr/>
                    <a:lstStyle/>
                    <a:p>
                      <a:pPr marL="0" marR="0" lvl="0" indent="0" algn="l" rtl="0">
                        <a:lnSpc>
                          <a:spcPct val="100000"/>
                        </a:lnSpc>
                        <a:spcBef>
                          <a:spcPts val="0"/>
                        </a:spcBef>
                        <a:spcAft>
                          <a:spcPts val="0"/>
                        </a:spcAft>
                        <a:buNone/>
                      </a:pPr>
                      <a:r>
                        <a:rPr lang="en-IN"/>
                        <a:t>From Attributes to faces: a conditional generative network for face generation.</a:t>
                      </a:r>
                      <a:endParaRPr/>
                    </a:p>
                    <a:p>
                      <a:pPr marL="0" marR="0" lvl="0" indent="0" algn="l" rtl="0">
                        <a:lnSpc>
                          <a:spcPct val="100000"/>
                        </a:lnSpc>
                        <a:spcBef>
                          <a:spcPts val="0"/>
                        </a:spcBef>
                        <a:spcAft>
                          <a:spcPts val="0"/>
                        </a:spcAft>
                        <a:buNone/>
                      </a:pPr>
                      <a:endParaRPr sz="1150">
                        <a:highlight>
                          <a:srgbClr val="CFE2F3"/>
                        </a:highlight>
                        <a:latin typeface="Arial"/>
                        <a:ea typeface="Arial"/>
                        <a:cs typeface="Arial"/>
                        <a:sym typeface="Arial"/>
                      </a:endParaRPr>
                    </a:p>
                    <a:p>
                      <a:pPr marL="0" lvl="0" indent="0" algn="l" rtl="0">
                        <a:spcBef>
                          <a:spcPts val="0"/>
                        </a:spcBef>
                        <a:spcAft>
                          <a:spcPts val="0"/>
                        </a:spcAft>
                        <a:buClr>
                          <a:schemeClr val="dk1"/>
                        </a:buClr>
                        <a:buFont typeface="Arial"/>
                        <a:buNone/>
                      </a:pPr>
                      <a:r>
                        <a:rPr lang="en-IN"/>
                        <a:t>2018 by the Gesellschaft für Informatik e.V., Bonn, Germany</a:t>
                      </a:r>
                      <a:endParaRPr sz="1150">
                        <a:highlight>
                          <a:srgbClr val="CFE2F3"/>
                        </a:highlight>
                        <a:latin typeface="Arial"/>
                        <a:ea typeface="Arial"/>
                        <a:cs typeface="Arial"/>
                        <a:sym typeface="Arial"/>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IN"/>
                        <a:t>Yaohmi Wang, Anitza Dantcheva, Francois Bermond</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marR="0" lvl="0" indent="0" algn="l" rtl="0">
                        <a:lnSpc>
                          <a:spcPct val="100000"/>
                        </a:lnSpc>
                        <a:spcBef>
                          <a:spcPts val="0"/>
                        </a:spcBef>
                        <a:spcAft>
                          <a:spcPts val="0"/>
                        </a:spcAft>
                        <a:buNone/>
                      </a:pPr>
                      <a:r>
                        <a:rPr lang="en-IN"/>
                        <a:t>The paper explores generating realistic faces from attribute labels using a deep conditional GAN (DCGAN), evaluated with GAN-quality metrics, face detectors, and a commercial attribute classifier.</a:t>
                      </a:r>
                      <a:endParaRPr/>
                    </a:p>
                  </a:txBody>
                  <a:tcPr marL="91450" marR="91450" marT="45725" marB="45725"/>
                </a:tc>
                <a:tc>
                  <a:txBody>
                    <a:bodyPr/>
                    <a:lstStyle/>
                    <a:p>
                      <a:pPr marL="0" marR="0" lvl="0" indent="0" algn="l" rtl="0">
                        <a:lnSpc>
                          <a:spcPct val="100000"/>
                        </a:lnSpc>
                        <a:spcBef>
                          <a:spcPts val="0"/>
                        </a:spcBef>
                        <a:spcAft>
                          <a:spcPts val="0"/>
                        </a:spcAft>
                        <a:buNone/>
                      </a:pPr>
                      <a:r>
                        <a:rPr lang="en-IN"/>
                        <a:t>Celeb 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a:t>Deep Convolution</a:t>
                      </a:r>
                      <a:endParaRPr/>
                    </a:p>
                    <a:p>
                      <a:pPr marL="0" marR="0" lvl="0" indent="0" algn="l" rtl="0">
                        <a:lnSpc>
                          <a:spcPct val="100000"/>
                        </a:lnSpc>
                        <a:spcBef>
                          <a:spcPts val="0"/>
                        </a:spcBef>
                        <a:spcAft>
                          <a:spcPts val="0"/>
                        </a:spcAft>
                        <a:buNone/>
                      </a:pPr>
                      <a:r>
                        <a:rPr lang="en-IN"/>
                        <a:t>Generative Adversarial Network</a:t>
                      </a:r>
                      <a:endParaRPr/>
                    </a:p>
                    <a:p>
                      <a:pPr marL="0" marR="0" lvl="0" indent="0" algn="l" rtl="0">
                        <a:lnSpc>
                          <a:spcPct val="100000"/>
                        </a:lnSpc>
                        <a:spcBef>
                          <a:spcPts val="0"/>
                        </a:spcBef>
                        <a:spcAft>
                          <a:spcPts val="0"/>
                        </a:spcAft>
                        <a:buNone/>
                      </a:pPr>
                      <a:r>
                        <a:rPr lang="en-IN"/>
                        <a:t>(DCGAN)</a:t>
                      </a:r>
                      <a:endParaRPr/>
                    </a:p>
                  </a:txBody>
                  <a:tcPr marL="91450" marR="91450" marT="45725" marB="45725"/>
                </a:tc>
                <a:tc>
                  <a:txBody>
                    <a:bodyPr/>
                    <a:lstStyle/>
                    <a:p>
                      <a:pPr marL="0" lvl="0" indent="0" algn="l" rtl="0">
                        <a:spcBef>
                          <a:spcPts val="0"/>
                        </a:spcBef>
                        <a:spcAft>
                          <a:spcPts val="0"/>
                        </a:spcAft>
                        <a:buNone/>
                      </a:pPr>
                      <a:r>
                        <a:rPr lang="en-IN" b="1"/>
                        <a:t>89.1</a:t>
                      </a:r>
                      <a:r>
                        <a:rPr lang="en-IN"/>
                        <a:t>% for</a:t>
                      </a:r>
                      <a:r>
                        <a:rPr lang="en-IN" b="1"/>
                        <a:t> two attributes </a:t>
                      </a:r>
                      <a:endParaRPr/>
                    </a:p>
                    <a:p>
                      <a:pPr marL="0" lvl="0" indent="0" algn="l" rtl="0">
                        <a:spcBef>
                          <a:spcPts val="0"/>
                        </a:spcBef>
                        <a:spcAft>
                          <a:spcPts val="0"/>
                        </a:spcAft>
                        <a:buNone/>
                      </a:pPr>
                      <a:r>
                        <a:rPr lang="en-IN" b="1"/>
                        <a:t>96%</a:t>
                      </a:r>
                      <a:r>
                        <a:rPr lang="en-IN"/>
                        <a:t> for </a:t>
                      </a:r>
                      <a:r>
                        <a:rPr lang="en-IN" b="1"/>
                        <a:t>five attributes </a:t>
                      </a:r>
                      <a:r>
                        <a:rPr lang="en-IN"/>
                        <a:t>using the DFace detector. </a:t>
                      </a:r>
                      <a:endParaRPr/>
                    </a:p>
                    <a:p>
                      <a:pPr marL="0" lvl="0" indent="0" algn="l" rtl="0">
                        <a:spcBef>
                          <a:spcPts val="0"/>
                        </a:spcBef>
                        <a:spcAft>
                          <a:spcPts val="0"/>
                        </a:spcAft>
                        <a:buNone/>
                      </a:pPr>
                      <a:r>
                        <a:rPr lang="en-IN"/>
                        <a:t>For gender classification using Face++, </a:t>
                      </a:r>
                      <a:endParaRPr/>
                    </a:p>
                    <a:p>
                      <a:pPr marL="0" lvl="0" indent="0" algn="l" rtl="0">
                        <a:spcBef>
                          <a:spcPts val="0"/>
                        </a:spcBef>
                        <a:spcAft>
                          <a:spcPts val="0"/>
                        </a:spcAft>
                        <a:buNone/>
                      </a:pPr>
                      <a:r>
                        <a:rPr lang="en-IN" b="1"/>
                        <a:t>81.8% </a:t>
                      </a:r>
                      <a:r>
                        <a:rPr lang="en-IN"/>
                        <a:t>when generating faces with</a:t>
                      </a:r>
                      <a:r>
                        <a:rPr lang="en-IN" b="1"/>
                        <a:t> five attributes.</a:t>
                      </a:r>
                      <a:endParaRPr sz="14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a:t>Binary age labels limit accuracy, producing "older" or "younger" faces but not exact ages.</a:t>
                      </a:r>
                      <a:endParaRPr/>
                    </a:p>
                    <a:p>
                      <a:pPr marL="0" marR="0" lvl="0" indent="0" algn="l" rtl="0">
                        <a:lnSpc>
                          <a:spcPct val="100000"/>
                        </a:lnSpc>
                        <a:spcBef>
                          <a:spcPts val="0"/>
                        </a:spcBef>
                        <a:spcAft>
                          <a:spcPts val="0"/>
                        </a:spcAft>
                        <a:buNone/>
                      </a:pPr>
                      <a:r>
                        <a:rPr lang="en-IN"/>
                        <a:t>Faces with 5 attributes appeared more realistic than those with 2.</a:t>
                      </a:r>
                      <a:endParaRPr/>
                    </a:p>
                    <a:p>
                      <a:pPr marL="0" marR="0" lvl="0" indent="0" algn="l" rtl="0">
                        <a:lnSpc>
                          <a:spcPct val="100000"/>
                        </a:lnSpc>
                        <a:spcBef>
                          <a:spcPts val="0"/>
                        </a:spcBef>
                        <a:spcAft>
                          <a:spcPts val="0"/>
                        </a:spcAft>
                        <a:buNone/>
                      </a:pPr>
                      <a:r>
                        <a:rPr lang="en-IN"/>
                        <a:t>Mode collapse reduced when using Spectral Normalization</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a:t>1.Mode collapse during training, worsened by Batch Normalization in the discriminator, affects stability and output quality.</a:t>
                      </a:r>
                      <a:endParaRPr/>
                    </a:p>
                    <a:p>
                      <a:pPr marL="0" lvl="0" indent="0" algn="l" rtl="0">
                        <a:spcBef>
                          <a:spcPts val="0"/>
                        </a:spcBef>
                        <a:spcAft>
                          <a:spcPts val="0"/>
                        </a:spcAft>
                        <a:buClr>
                          <a:schemeClr val="dk1"/>
                        </a:buClr>
                        <a:buSzPts val="1100"/>
                        <a:buFont typeface="Arial"/>
                        <a:buNone/>
                      </a:pPr>
                      <a:r>
                        <a:rPr lang="en-IN"/>
                        <a:t>2. Binary attribute labels, like age, and reliance on altered celebrity images, limit the accuracy of generated faces.</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p:nvPr/>
        </p:nvSpPr>
        <p:spPr>
          <a:xfrm>
            <a:off x="1781563" y="1"/>
            <a:ext cx="8628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FF0000"/>
                </a:solidFill>
                <a:latin typeface="Times New Roman"/>
                <a:ea typeface="Times New Roman"/>
                <a:cs typeface="Times New Roman"/>
                <a:sym typeface="Times New Roman"/>
              </a:rPr>
              <a:t>REVIEW OF LITERATURE SURVEY</a:t>
            </a:r>
            <a:endParaRPr sz="1800" b="1" i="0" u="none" strike="noStrike" cap="none">
              <a:solidFill>
                <a:srgbClr val="FF0000"/>
              </a:solidFill>
              <a:latin typeface="Calibri"/>
              <a:ea typeface="Calibri"/>
              <a:cs typeface="Calibri"/>
              <a:sym typeface="Calibri"/>
            </a:endParaRPr>
          </a:p>
        </p:txBody>
      </p:sp>
      <p:sp>
        <p:nvSpPr>
          <p:cNvPr id="117" name="Google Shape;117;p15"/>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5</a:t>
            </a:fld>
            <a:endParaRPr/>
          </a:p>
        </p:txBody>
      </p:sp>
      <p:graphicFrame>
        <p:nvGraphicFramePr>
          <p:cNvPr id="118" name="Google Shape;118;p15"/>
          <p:cNvGraphicFramePr/>
          <p:nvPr/>
        </p:nvGraphicFramePr>
        <p:xfrm>
          <a:off x="338414" y="1569716"/>
          <a:ext cx="11515175" cy="3931940"/>
        </p:xfrm>
        <a:graphic>
          <a:graphicData uri="http://schemas.openxmlformats.org/drawingml/2006/table">
            <a:tbl>
              <a:tblPr firstRow="1" bandRow="1">
                <a:noFill/>
                <a:tableStyleId>{7781A99D-92CA-40A5-B948-6DE9628FCF71}</a:tableStyleId>
              </a:tblPr>
              <a:tblGrid>
                <a:gridCol w="1645025">
                  <a:extLst>
                    <a:ext uri="{9D8B030D-6E8A-4147-A177-3AD203B41FA5}">
                      <a16:colId xmlns:a16="http://schemas.microsoft.com/office/drawing/2014/main" val="20000"/>
                    </a:ext>
                  </a:extLst>
                </a:gridCol>
                <a:gridCol w="1645025">
                  <a:extLst>
                    <a:ext uri="{9D8B030D-6E8A-4147-A177-3AD203B41FA5}">
                      <a16:colId xmlns:a16="http://schemas.microsoft.com/office/drawing/2014/main" val="20001"/>
                    </a:ext>
                  </a:extLst>
                </a:gridCol>
                <a:gridCol w="1645025">
                  <a:extLst>
                    <a:ext uri="{9D8B030D-6E8A-4147-A177-3AD203B41FA5}">
                      <a16:colId xmlns:a16="http://schemas.microsoft.com/office/drawing/2014/main" val="20002"/>
                    </a:ext>
                  </a:extLst>
                </a:gridCol>
                <a:gridCol w="1645025">
                  <a:extLst>
                    <a:ext uri="{9D8B030D-6E8A-4147-A177-3AD203B41FA5}">
                      <a16:colId xmlns:a16="http://schemas.microsoft.com/office/drawing/2014/main" val="20003"/>
                    </a:ext>
                  </a:extLst>
                </a:gridCol>
                <a:gridCol w="1645025">
                  <a:extLst>
                    <a:ext uri="{9D8B030D-6E8A-4147-A177-3AD203B41FA5}">
                      <a16:colId xmlns:a16="http://schemas.microsoft.com/office/drawing/2014/main" val="20004"/>
                    </a:ext>
                  </a:extLst>
                </a:gridCol>
                <a:gridCol w="1645025">
                  <a:extLst>
                    <a:ext uri="{9D8B030D-6E8A-4147-A177-3AD203B41FA5}">
                      <a16:colId xmlns:a16="http://schemas.microsoft.com/office/drawing/2014/main" val="20005"/>
                    </a:ext>
                  </a:extLst>
                </a:gridCol>
                <a:gridCol w="1645025">
                  <a:extLst>
                    <a:ext uri="{9D8B030D-6E8A-4147-A177-3AD203B41FA5}">
                      <a16:colId xmlns:a16="http://schemas.microsoft.com/office/drawing/2014/main" val="20006"/>
                    </a:ext>
                  </a:extLst>
                </a:gridCol>
              </a:tblGrid>
              <a:tr h="447975">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Publication Details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Abstract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Data set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Algorithm</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Results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Observations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Research Gap</a:t>
                      </a:r>
                      <a:endParaRPr/>
                    </a:p>
                  </a:txBody>
                  <a:tcPr marL="91450" marR="91450" marT="45725" marB="45725"/>
                </a:tc>
                <a:extLst>
                  <a:ext uri="{0D108BD9-81ED-4DB2-BD59-A6C34878D82A}">
                    <a16:rowId xmlns:a16="http://schemas.microsoft.com/office/drawing/2014/main" val="10000"/>
                  </a:ext>
                </a:extLst>
              </a:tr>
              <a:tr h="1557250">
                <a:tc>
                  <a:txBody>
                    <a:bodyPr/>
                    <a:lstStyle/>
                    <a:p>
                      <a:pPr marL="0" lvl="0" indent="0" algn="l" rtl="0">
                        <a:spcBef>
                          <a:spcPts val="0"/>
                        </a:spcBef>
                        <a:spcAft>
                          <a:spcPts val="0"/>
                        </a:spcAft>
                        <a:buClr>
                          <a:schemeClr val="dk1"/>
                        </a:buClr>
                        <a:buSzPts val="1100"/>
                        <a:buFont typeface="Arial"/>
                        <a:buNone/>
                      </a:pPr>
                      <a:r>
                        <a:rPr lang="en-IN"/>
                        <a:t>GAN Generated Fake Human Face Image Detection</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IN"/>
                        <a:t>2024 (IITCEE) </a:t>
                      </a:r>
                      <a:endParaRPr/>
                    </a:p>
                    <a:p>
                      <a:pPr marL="0" marR="0" lvl="0" indent="0" algn="l" rtl="0">
                        <a:lnSpc>
                          <a:spcPct val="100000"/>
                        </a:lnSpc>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IN"/>
                        <a:t>Swati Shilaskar</a:t>
                      </a:r>
                      <a:endParaRPr/>
                    </a:p>
                    <a:p>
                      <a:pPr marL="0" lvl="0" indent="0" algn="l" rtl="0">
                        <a:spcBef>
                          <a:spcPts val="0"/>
                        </a:spcBef>
                        <a:spcAft>
                          <a:spcPts val="0"/>
                        </a:spcAft>
                        <a:buClr>
                          <a:schemeClr val="dk1"/>
                        </a:buClr>
                        <a:buSzPts val="1100"/>
                        <a:buFont typeface="Arial"/>
                        <a:buNone/>
                      </a:pPr>
                      <a:r>
                        <a:rPr lang="en-IN"/>
                        <a:t>Mayur Talewar</a:t>
                      </a:r>
                      <a:endParaRPr/>
                    </a:p>
                    <a:p>
                      <a:pPr marL="0" lvl="0" indent="0" algn="l" rtl="0">
                        <a:spcBef>
                          <a:spcPts val="0"/>
                        </a:spcBef>
                        <a:spcAft>
                          <a:spcPts val="0"/>
                        </a:spcAft>
                        <a:buClr>
                          <a:schemeClr val="dk1"/>
                        </a:buClr>
                        <a:buSzPts val="1100"/>
                        <a:buFont typeface="Arial"/>
                        <a:buNone/>
                      </a:pPr>
                      <a:r>
                        <a:rPr lang="en-IN"/>
                        <a:t>Soham Tak</a:t>
                      </a:r>
                      <a:endParaRPr/>
                    </a:p>
                    <a:p>
                      <a:pPr marL="0" lvl="0" indent="0" algn="l" rtl="0">
                        <a:spcBef>
                          <a:spcPts val="0"/>
                        </a:spcBef>
                        <a:spcAft>
                          <a:spcPts val="0"/>
                        </a:spcAft>
                        <a:buClr>
                          <a:schemeClr val="dk1"/>
                        </a:buClr>
                        <a:buSzPts val="1100"/>
                        <a:buFont typeface="Arial"/>
                        <a:buNone/>
                      </a:pPr>
                      <a:r>
                        <a:rPr lang="en-IN"/>
                        <a:t>Sidhesh Goud</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marR="0" lvl="0" indent="0" algn="l" rtl="0">
                        <a:lnSpc>
                          <a:spcPct val="100000"/>
                        </a:lnSpc>
                        <a:spcBef>
                          <a:spcPts val="0"/>
                        </a:spcBef>
                        <a:spcAft>
                          <a:spcPts val="0"/>
                        </a:spcAft>
                        <a:buNone/>
                      </a:pPr>
                      <a:r>
                        <a:rPr lang="en-IN"/>
                        <a:t>1. CNN model accurately detects GAN-generated fake human faces, outperforming existing methods.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IN"/>
                        <a:t>2. Ideal for social media platforms to combat deepfakes.</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a:t>Real Images: 70k images from the FFHQ (Flickr-Faces-HQ) dataset by NVIDIA.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IN"/>
                        <a:t>Fake Images: 70k images generated using StyleGAN3.</a:t>
                      </a:r>
                      <a:endParaRPr/>
                    </a:p>
                    <a:p>
                      <a:pPr marL="0" lvl="0" indent="0" algn="l" rtl="0">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None/>
                      </a:pPr>
                      <a:r>
                        <a:rPr lang="en-IN"/>
                        <a:t>Res: 1024*1024</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a:t>Convolutional Neural Network (CNN)</a:t>
                      </a:r>
                      <a:endParaRPr/>
                    </a:p>
                    <a:p>
                      <a:pPr marL="0" lvl="0" indent="0" algn="l" rtl="0">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a:t>Discriminator Accuracy at Epoch 5: </a:t>
                      </a:r>
                      <a:r>
                        <a:rPr lang="en-IN" b="1"/>
                        <a:t>99.42%</a:t>
                      </a:r>
                      <a:r>
                        <a:rPr lang="en-I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r>
                        <a:rPr lang="en-IN"/>
                        <a:t>Accuracy at 1 Epoch:</a:t>
                      </a:r>
                      <a:endParaRPr/>
                    </a:p>
                    <a:p>
                      <a:pPr marL="0" lvl="0" indent="0" algn="l" rtl="0">
                        <a:spcBef>
                          <a:spcPts val="0"/>
                        </a:spcBef>
                        <a:spcAft>
                          <a:spcPts val="0"/>
                        </a:spcAft>
                        <a:buClr>
                          <a:schemeClr val="dk1"/>
                        </a:buClr>
                        <a:buFont typeface="Arial"/>
                        <a:buNone/>
                      </a:pPr>
                      <a:r>
                        <a:rPr lang="en-IN" b="1"/>
                        <a:t>82.37%</a:t>
                      </a:r>
                      <a:endParaRPr b="1"/>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IN"/>
                        <a:t>At 2: </a:t>
                      </a:r>
                      <a:r>
                        <a:rPr lang="en-IN" b="1"/>
                        <a:t>93.5%</a:t>
                      </a:r>
                      <a:endParaRPr b="1"/>
                    </a:p>
                    <a:p>
                      <a:pPr marL="0" lvl="0" indent="0" algn="l" rtl="0">
                        <a:spcBef>
                          <a:spcPts val="0"/>
                        </a:spcBef>
                        <a:spcAft>
                          <a:spcPts val="0"/>
                        </a:spcAft>
                        <a:buClr>
                          <a:schemeClr val="dk1"/>
                        </a:buClr>
                        <a:buFont typeface="Arial"/>
                        <a:buNone/>
                      </a:pPr>
                      <a:r>
                        <a:rPr lang="en-IN"/>
                        <a:t>At 3: </a:t>
                      </a:r>
                      <a:r>
                        <a:rPr lang="en-IN" b="1"/>
                        <a:t>97.84%</a:t>
                      </a:r>
                      <a:endParaRPr b="1"/>
                    </a:p>
                    <a:p>
                      <a:pPr marL="0" lvl="0" indent="0" algn="l" rtl="0">
                        <a:spcBef>
                          <a:spcPts val="0"/>
                        </a:spcBef>
                        <a:spcAft>
                          <a:spcPts val="0"/>
                        </a:spcAft>
                        <a:buClr>
                          <a:schemeClr val="dk1"/>
                        </a:buClr>
                        <a:buFont typeface="Arial"/>
                        <a:buNone/>
                      </a:pPr>
                      <a:r>
                        <a:rPr lang="en-IN"/>
                        <a:t>At 4: </a:t>
                      </a:r>
                      <a:r>
                        <a:rPr lang="en-IN" b="1"/>
                        <a:t>99.22%</a:t>
                      </a:r>
                      <a:endParaRPr b="1"/>
                    </a:p>
                  </a:txBody>
                  <a:tcPr marL="91450" marR="91450" marT="45725" marB="45725"/>
                </a:tc>
                <a:tc>
                  <a:txBody>
                    <a:bodyPr/>
                    <a:lstStyle/>
                    <a:p>
                      <a:pPr marL="0" marR="0" lvl="0" indent="0" algn="l" rtl="0">
                        <a:lnSpc>
                          <a:spcPct val="100000"/>
                        </a:lnSpc>
                        <a:spcBef>
                          <a:spcPts val="0"/>
                        </a:spcBef>
                        <a:spcAft>
                          <a:spcPts val="0"/>
                        </a:spcAft>
                        <a:buNone/>
                      </a:pPr>
                      <a:r>
                        <a:rPr lang="en-IN"/>
                        <a:t>The proposed CNN architecture enhances detection of </a:t>
                      </a:r>
                      <a:r>
                        <a:rPr lang="en-IN" b="1"/>
                        <a:t>StyleGAN3</a:t>
                      </a:r>
                      <a:r>
                        <a:rPr lang="en-IN"/>
                        <a:t>- generated fake faces, outperforming existing systems, and can be integrated into social media for identifying fake profile pictures and deepfakes.</a:t>
                      </a:r>
                      <a:endParaRPr/>
                    </a:p>
                  </a:txBody>
                  <a:tcPr marL="91450" marR="91450" marT="45725" marB="45725"/>
                </a:tc>
                <a:tc>
                  <a:txBody>
                    <a:bodyPr/>
                    <a:lstStyle/>
                    <a:p>
                      <a:pPr marL="0" marR="0" lvl="0" indent="0" algn="l" rtl="0">
                        <a:lnSpc>
                          <a:spcPct val="100000"/>
                        </a:lnSpc>
                        <a:spcBef>
                          <a:spcPts val="0"/>
                        </a:spcBef>
                        <a:spcAft>
                          <a:spcPts val="0"/>
                        </a:spcAft>
                        <a:buNone/>
                      </a:pPr>
                      <a:r>
                        <a:rPr lang="en-IN"/>
                        <a:t>Mode Collapse due to usage of high accuracy CNN as Discriminator.</a:t>
                      </a:r>
                      <a:endParaRPr/>
                    </a:p>
                    <a:p>
                      <a:pPr marL="0" marR="0" lvl="0" indent="0" algn="l" rtl="0">
                        <a:lnSpc>
                          <a:spcPct val="100000"/>
                        </a:lnSpc>
                        <a:spcBef>
                          <a:spcPts val="0"/>
                        </a:spcBef>
                        <a:spcAft>
                          <a:spcPts val="0"/>
                        </a:spcAft>
                        <a:buNone/>
                      </a:pPr>
                      <a:r>
                        <a:rPr lang="en-IN"/>
                        <a:t>(Overpowered Discriminator)</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IN"/>
                        <a:t>When Discriminator accuracy is too high, Overall GAN results tend to look fake.</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p:nvPr/>
        </p:nvSpPr>
        <p:spPr>
          <a:xfrm>
            <a:off x="1781538" y="1"/>
            <a:ext cx="8628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FF0000"/>
                </a:solidFill>
                <a:latin typeface="Times New Roman"/>
                <a:ea typeface="Times New Roman"/>
                <a:cs typeface="Times New Roman"/>
                <a:sym typeface="Times New Roman"/>
              </a:rPr>
              <a:t>REVIEW OF LITERATURE SURVEY</a:t>
            </a:r>
            <a:endParaRPr sz="1800" b="1" i="0" u="none" strike="noStrike" cap="none">
              <a:solidFill>
                <a:srgbClr val="FF0000"/>
              </a:solidFill>
              <a:latin typeface="Calibri"/>
              <a:ea typeface="Calibri"/>
              <a:cs typeface="Calibri"/>
              <a:sym typeface="Calibri"/>
            </a:endParaRPr>
          </a:p>
        </p:txBody>
      </p:sp>
      <p:sp>
        <p:nvSpPr>
          <p:cNvPr id="124" name="Google Shape;124;p16"/>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6</a:t>
            </a:fld>
            <a:endParaRPr/>
          </a:p>
        </p:txBody>
      </p:sp>
      <p:graphicFrame>
        <p:nvGraphicFramePr>
          <p:cNvPr id="125" name="Google Shape;125;p16"/>
          <p:cNvGraphicFramePr/>
          <p:nvPr/>
        </p:nvGraphicFramePr>
        <p:xfrm>
          <a:off x="338414" y="804666"/>
          <a:ext cx="11515175" cy="4572020"/>
        </p:xfrm>
        <a:graphic>
          <a:graphicData uri="http://schemas.openxmlformats.org/drawingml/2006/table">
            <a:tbl>
              <a:tblPr firstRow="1" bandRow="1">
                <a:noFill/>
                <a:tableStyleId>{7781A99D-92CA-40A5-B948-6DE9628FCF71}</a:tableStyleId>
              </a:tblPr>
              <a:tblGrid>
                <a:gridCol w="1518025">
                  <a:extLst>
                    <a:ext uri="{9D8B030D-6E8A-4147-A177-3AD203B41FA5}">
                      <a16:colId xmlns:a16="http://schemas.microsoft.com/office/drawing/2014/main" val="20000"/>
                    </a:ext>
                  </a:extLst>
                </a:gridCol>
                <a:gridCol w="1849625">
                  <a:extLst>
                    <a:ext uri="{9D8B030D-6E8A-4147-A177-3AD203B41FA5}">
                      <a16:colId xmlns:a16="http://schemas.microsoft.com/office/drawing/2014/main" val="20001"/>
                    </a:ext>
                  </a:extLst>
                </a:gridCol>
                <a:gridCol w="1608000">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gridCol w="1921950">
                  <a:extLst>
                    <a:ext uri="{9D8B030D-6E8A-4147-A177-3AD203B41FA5}">
                      <a16:colId xmlns:a16="http://schemas.microsoft.com/office/drawing/2014/main" val="20004"/>
                    </a:ext>
                  </a:extLst>
                </a:gridCol>
                <a:gridCol w="1800925">
                  <a:extLst>
                    <a:ext uri="{9D8B030D-6E8A-4147-A177-3AD203B41FA5}">
                      <a16:colId xmlns:a16="http://schemas.microsoft.com/office/drawing/2014/main" val="20005"/>
                    </a:ext>
                  </a:extLst>
                </a:gridCol>
                <a:gridCol w="1603800">
                  <a:extLst>
                    <a:ext uri="{9D8B030D-6E8A-4147-A177-3AD203B41FA5}">
                      <a16:colId xmlns:a16="http://schemas.microsoft.com/office/drawing/2014/main" val="20006"/>
                    </a:ext>
                  </a:extLst>
                </a:gridCol>
              </a:tblGrid>
              <a:tr h="447975">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Publication Details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Abstract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Data set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Algorithm</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Results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Observations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Research Gap</a:t>
                      </a:r>
                      <a:endParaRPr/>
                    </a:p>
                  </a:txBody>
                  <a:tcPr marL="91450" marR="91450" marT="45725" marB="45725"/>
                </a:tc>
                <a:extLst>
                  <a:ext uri="{0D108BD9-81ED-4DB2-BD59-A6C34878D82A}">
                    <a16:rowId xmlns:a16="http://schemas.microsoft.com/office/drawing/2014/main" val="10000"/>
                  </a:ext>
                </a:extLst>
              </a:tr>
              <a:tr h="1557250">
                <a:tc>
                  <a:txBody>
                    <a:bodyPr/>
                    <a:lstStyle/>
                    <a:p>
                      <a:pPr marL="0" lvl="0" indent="0" algn="l" rtl="0">
                        <a:spcBef>
                          <a:spcPts val="0"/>
                        </a:spcBef>
                        <a:spcAft>
                          <a:spcPts val="0"/>
                        </a:spcAft>
                        <a:buClr>
                          <a:schemeClr val="dk1"/>
                        </a:buClr>
                        <a:buSzPts val="1100"/>
                        <a:buFont typeface="Arial"/>
                        <a:buNone/>
                      </a:pPr>
                      <a:r>
                        <a:rPr lang="en-IN"/>
                        <a:t>Performance of DCGAN in 3D Face Reconstruction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IN"/>
                        <a:t>IEEE Access journal in the year 2023.</a:t>
                      </a:r>
                      <a:endParaRPr/>
                    </a:p>
                    <a:p>
                      <a:pPr marL="0" marR="0" lvl="0" indent="0" algn="l" rtl="0">
                        <a:lnSpc>
                          <a:spcPct val="100000"/>
                        </a:lnSpc>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IN"/>
                        <a:t>Kriti Gupta, Meenu Gupta,Rakesh Kumar, Ahmed J. Obaid</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marR="0" lvl="0" indent="0" algn="l" rtl="0">
                        <a:lnSpc>
                          <a:spcPct val="100000"/>
                        </a:lnSpc>
                        <a:spcBef>
                          <a:spcPts val="0"/>
                        </a:spcBef>
                        <a:spcAft>
                          <a:spcPts val="0"/>
                        </a:spcAft>
                        <a:buNone/>
                      </a:pPr>
                      <a:r>
                        <a:rPr lang="en-IN"/>
                        <a:t>The study assesses DCGANs for 3D face reconstruction in VR and biometrics, highlighting limitations with human faces. Using datasets like FaceWarehouse and CelebA, it suggests combining DCGANs with transfer learning and landmark recognition to enhance accuracy and realism.</a:t>
                      </a:r>
                      <a:endParaRPr sz="1400" b="0" u="none" strike="noStrike" cap="none"/>
                    </a:p>
                  </a:txBody>
                  <a:tcPr marL="91450" marR="91450" marT="45725" marB="45725"/>
                </a:tc>
                <a:tc>
                  <a:txBody>
                    <a:bodyPr/>
                    <a:lstStyle/>
                    <a:p>
                      <a:pPr marL="0" lvl="0" indent="0" algn="l" rtl="0">
                        <a:spcBef>
                          <a:spcPts val="0"/>
                        </a:spcBef>
                        <a:spcAft>
                          <a:spcPts val="0"/>
                        </a:spcAft>
                        <a:buNone/>
                      </a:pPr>
                      <a:r>
                        <a:rPr lang="en-IN">
                          <a:latin typeface="Arial"/>
                          <a:ea typeface="Arial"/>
                          <a:cs typeface="Arial"/>
                          <a:sym typeface="Arial"/>
                        </a:rPr>
                        <a:t>This study utilizes the following three datasets:</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IN">
                          <a:latin typeface="Arial"/>
                          <a:ea typeface="Arial"/>
                          <a:cs typeface="Arial"/>
                          <a:sym typeface="Arial"/>
                        </a:rPr>
                        <a:t>- FaceWarehouse</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IN">
                          <a:latin typeface="Arial"/>
                          <a:ea typeface="Arial"/>
                          <a:cs typeface="Arial"/>
                          <a:sym typeface="Arial"/>
                        </a:rPr>
                        <a:t>- Prosopo Dataset</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IN">
                          <a:latin typeface="Arial"/>
                          <a:ea typeface="Arial"/>
                          <a:cs typeface="Arial"/>
                          <a:sym typeface="Arial"/>
                        </a:rPr>
                        <a:t>- CelebA</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txBody>
                  <a:tcPr marL="90000" marR="32225" marT="45725" marB="45725"/>
                </a:tc>
                <a:tc>
                  <a:txBody>
                    <a:bodyPr/>
                    <a:lstStyle/>
                    <a:p>
                      <a:pPr marL="0" lvl="0" indent="0" algn="l" rtl="0">
                        <a:spcBef>
                          <a:spcPts val="0"/>
                        </a:spcBef>
                        <a:spcAft>
                          <a:spcPts val="0"/>
                        </a:spcAft>
                        <a:buClr>
                          <a:schemeClr val="dk1"/>
                        </a:buClr>
                        <a:buSzPts val="1100"/>
                        <a:buFont typeface="Arial"/>
                        <a:buNone/>
                      </a:pPr>
                      <a:r>
                        <a:rPr lang="en-IN" b="1"/>
                        <a:t>Deep Convolutional Generative Adversarial Network (DCGAN)</a:t>
                      </a:r>
                      <a:endParaRPr b="1"/>
                    </a:p>
                    <a:p>
                      <a:pPr marL="0" lvl="0" indent="0" algn="l" rtl="0">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IN" b="1"/>
                        <a:t>Accuracy in MSE (Mean Squared Error)</a:t>
                      </a:r>
                      <a:endParaRPr b="1"/>
                    </a:p>
                    <a:p>
                      <a:pPr marL="0" lvl="0" indent="0" algn="l" rtl="0">
                        <a:lnSpc>
                          <a:spcPct val="115000"/>
                        </a:lnSpc>
                        <a:spcBef>
                          <a:spcPts val="1200"/>
                        </a:spcBef>
                        <a:spcAft>
                          <a:spcPts val="0"/>
                        </a:spcAft>
                        <a:buClr>
                          <a:schemeClr val="dk1"/>
                        </a:buClr>
                        <a:buSzPts val="1100"/>
                        <a:buFont typeface="Arial"/>
                        <a:buNone/>
                      </a:pPr>
                      <a:r>
                        <a:rPr lang="en-IN" b="1"/>
                        <a:t>FaceWarehouse: </a:t>
                      </a:r>
                      <a:r>
                        <a:rPr lang="en-IN"/>
                        <a:t>0.074 (epoch 5), 0.092 (epoch 50)</a:t>
                      </a:r>
                      <a:endParaRPr/>
                    </a:p>
                    <a:p>
                      <a:pPr marL="0" lvl="0" indent="0" algn="l" rtl="0">
                        <a:lnSpc>
                          <a:spcPct val="115000"/>
                        </a:lnSpc>
                        <a:spcBef>
                          <a:spcPts val="1200"/>
                        </a:spcBef>
                        <a:spcAft>
                          <a:spcPts val="0"/>
                        </a:spcAft>
                        <a:buNone/>
                      </a:pPr>
                      <a:r>
                        <a:rPr lang="en-IN" b="1"/>
                        <a:t>Prospo</a:t>
                      </a:r>
                      <a:r>
                        <a:rPr lang="en-IN"/>
                        <a:t>: 0.112 (epoch 5), 0.132 (epoch 50)</a:t>
                      </a:r>
                      <a:endParaRPr/>
                    </a:p>
                    <a:p>
                      <a:pPr marL="0" lvl="0" indent="0" algn="l" rtl="0">
                        <a:lnSpc>
                          <a:spcPct val="115000"/>
                        </a:lnSpc>
                        <a:spcBef>
                          <a:spcPts val="1200"/>
                        </a:spcBef>
                        <a:spcAft>
                          <a:spcPts val="0"/>
                        </a:spcAft>
                        <a:buNone/>
                      </a:pPr>
                      <a:r>
                        <a:rPr lang="en-IN" b="1"/>
                        <a:t>CelebA</a:t>
                      </a:r>
                      <a:r>
                        <a:rPr lang="en-IN"/>
                        <a:t>: 0.112 (epoch 5), 0.132 (epoch 50)</a:t>
                      </a:r>
                      <a:endParaRPr/>
                    </a:p>
                    <a:p>
                      <a:pPr marL="0" lvl="0" indent="0" algn="l" rtl="0">
                        <a:lnSpc>
                          <a:spcPct val="115000"/>
                        </a:lnSpc>
                        <a:spcBef>
                          <a:spcPts val="1200"/>
                        </a:spcBef>
                        <a:spcAft>
                          <a:spcPts val="1200"/>
                        </a:spcAft>
                        <a:buNone/>
                      </a:pPr>
                      <a:r>
                        <a:rPr lang="en-IN"/>
                        <a:t>Lower MSE indicates better performance, though no direct percentage is provided.</a:t>
                      </a:r>
                      <a:endParaRPr sz="1100"/>
                    </a:p>
                  </a:txBody>
                  <a:tcPr marL="91450" marR="50250" marT="45725" marB="45725"/>
                </a:tc>
                <a:tc>
                  <a:txBody>
                    <a:bodyPr/>
                    <a:lstStyle/>
                    <a:p>
                      <a:pPr marL="0" lvl="0" indent="0" algn="l" rtl="0">
                        <a:spcBef>
                          <a:spcPts val="0"/>
                        </a:spcBef>
                        <a:spcAft>
                          <a:spcPts val="0"/>
                        </a:spcAft>
                        <a:buSzPts val="1100"/>
                        <a:buNone/>
                      </a:pPr>
                      <a:r>
                        <a:rPr lang="en-IN"/>
                        <a:t>Deep Convolutional GANs can effectively create 3D facial models from 2D images, with better results after more training. Performance depends on the dataset, and combining GANs with landmark recognition could improve accuracy. The technique holds promise for VR and biometrics but needs refinement.</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a:t>- DCGANs struggle with 3D human face reconstruction.</a:t>
                      </a:r>
                      <a:endParaRPr/>
                    </a:p>
                    <a:p>
                      <a:pPr marL="0" lvl="0" indent="0" algn="l" rtl="0">
                        <a:spcBef>
                          <a:spcPts val="0"/>
                        </a:spcBef>
                        <a:spcAft>
                          <a:spcPts val="0"/>
                        </a:spcAft>
                        <a:buClr>
                          <a:schemeClr val="dk1"/>
                        </a:buClr>
                        <a:buSzPts val="1100"/>
                        <a:buFont typeface="Arial"/>
                        <a:buNone/>
                      </a:pPr>
                      <a:r>
                        <a:rPr lang="en-IN"/>
                        <a:t>- Perform well on animal faces.</a:t>
                      </a:r>
                      <a:endParaRPr/>
                    </a:p>
                    <a:p>
                      <a:pPr marL="0" lvl="0" indent="0" algn="l" rtl="0">
                        <a:spcBef>
                          <a:spcPts val="0"/>
                        </a:spcBef>
                        <a:spcAft>
                          <a:spcPts val="0"/>
                        </a:spcAft>
                        <a:buClr>
                          <a:schemeClr val="dk1"/>
                        </a:buClr>
                        <a:buSzPts val="1100"/>
                        <a:buFont typeface="Arial"/>
                        <a:buNone/>
                      </a:pPr>
                      <a:r>
                        <a:rPr lang="en-IN"/>
                        <a:t>- Proposed: Use transfer learning and landmark recognition for improvement.</a:t>
                      </a:r>
                      <a:endParaRPr/>
                    </a:p>
                    <a:p>
                      <a:pPr marL="0" lvl="0" indent="0" algn="l" rtl="0">
                        <a:spcBef>
                          <a:spcPts val="0"/>
                        </a:spcBef>
                        <a:spcAft>
                          <a:spcPts val="0"/>
                        </a:spcAft>
                        <a:buClr>
                          <a:schemeClr val="dk1"/>
                        </a:buClr>
                        <a:buSzPts val="1100"/>
                        <a:buFont typeface="Arial"/>
                        <a:buNone/>
                      </a:pPr>
                      <a:r>
                        <a:rPr lang="en-IN"/>
                        <a:t>- Need for hybrid models to enhance accuracy.</a:t>
                      </a:r>
                      <a:endParaRPr/>
                    </a:p>
                    <a:p>
                      <a:pPr marL="0" marR="0" lvl="0" indent="0" algn="l" rtl="0">
                        <a:lnSpc>
                          <a:spcPct val="100000"/>
                        </a:lnSpc>
                        <a:spcBef>
                          <a:spcPts val="0"/>
                        </a:spcBef>
                        <a:spcAft>
                          <a:spcPts val="0"/>
                        </a:spcAft>
                        <a:buNone/>
                      </a:pP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p:nvPr/>
        </p:nvSpPr>
        <p:spPr>
          <a:xfrm>
            <a:off x="1781551" y="1"/>
            <a:ext cx="8628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FF0000"/>
                </a:solidFill>
                <a:latin typeface="Times New Roman"/>
                <a:ea typeface="Times New Roman"/>
                <a:cs typeface="Times New Roman"/>
                <a:sym typeface="Times New Roman"/>
              </a:rPr>
              <a:t>REVIEW OF LITERATURE SURVEY</a:t>
            </a:r>
            <a:endParaRPr sz="1800" b="1" i="0" u="none" strike="noStrike" cap="none">
              <a:solidFill>
                <a:srgbClr val="FF0000"/>
              </a:solidFill>
              <a:latin typeface="Calibri"/>
              <a:ea typeface="Calibri"/>
              <a:cs typeface="Calibri"/>
              <a:sym typeface="Calibri"/>
            </a:endParaRPr>
          </a:p>
        </p:txBody>
      </p:sp>
      <p:sp>
        <p:nvSpPr>
          <p:cNvPr id="131" name="Google Shape;131;p17"/>
          <p:cNvSpPr txBox="1">
            <a:spLocks noGrp="1"/>
          </p:cNvSpPr>
          <p:nvPr>
            <p:ph type="sldNum" idx="12"/>
          </p:nvPr>
        </p:nvSpPr>
        <p:spPr>
          <a:xfrm>
            <a:off x="9900459" y="6459786"/>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7</a:t>
            </a:fld>
            <a:endParaRPr/>
          </a:p>
        </p:txBody>
      </p:sp>
      <p:graphicFrame>
        <p:nvGraphicFramePr>
          <p:cNvPr id="132" name="Google Shape;132;p17"/>
          <p:cNvGraphicFramePr/>
          <p:nvPr/>
        </p:nvGraphicFramePr>
        <p:xfrm>
          <a:off x="338414" y="995553"/>
          <a:ext cx="11515175" cy="4879678"/>
        </p:xfrm>
        <a:graphic>
          <a:graphicData uri="http://schemas.openxmlformats.org/drawingml/2006/table">
            <a:tbl>
              <a:tblPr firstRow="1" bandRow="1">
                <a:noFill/>
                <a:tableStyleId>{7781A99D-92CA-40A5-B948-6DE9628FCF71}</a:tableStyleId>
              </a:tblPr>
              <a:tblGrid>
                <a:gridCol w="2156575">
                  <a:extLst>
                    <a:ext uri="{9D8B030D-6E8A-4147-A177-3AD203B41FA5}">
                      <a16:colId xmlns:a16="http://schemas.microsoft.com/office/drawing/2014/main" val="20000"/>
                    </a:ext>
                  </a:extLst>
                </a:gridCol>
                <a:gridCol w="1592075">
                  <a:extLst>
                    <a:ext uri="{9D8B030D-6E8A-4147-A177-3AD203B41FA5}">
                      <a16:colId xmlns:a16="http://schemas.microsoft.com/office/drawing/2014/main" val="20001"/>
                    </a:ext>
                  </a:extLst>
                </a:gridCol>
                <a:gridCol w="974775">
                  <a:extLst>
                    <a:ext uri="{9D8B030D-6E8A-4147-A177-3AD203B41FA5}">
                      <a16:colId xmlns:a16="http://schemas.microsoft.com/office/drawing/2014/main" val="20002"/>
                    </a:ext>
                  </a:extLst>
                </a:gridCol>
                <a:gridCol w="1222950">
                  <a:extLst>
                    <a:ext uri="{9D8B030D-6E8A-4147-A177-3AD203B41FA5}">
                      <a16:colId xmlns:a16="http://schemas.microsoft.com/office/drawing/2014/main" val="20003"/>
                    </a:ext>
                  </a:extLst>
                </a:gridCol>
                <a:gridCol w="1767250">
                  <a:extLst>
                    <a:ext uri="{9D8B030D-6E8A-4147-A177-3AD203B41FA5}">
                      <a16:colId xmlns:a16="http://schemas.microsoft.com/office/drawing/2014/main" val="20004"/>
                    </a:ext>
                  </a:extLst>
                </a:gridCol>
                <a:gridCol w="1772650">
                  <a:extLst>
                    <a:ext uri="{9D8B030D-6E8A-4147-A177-3AD203B41FA5}">
                      <a16:colId xmlns:a16="http://schemas.microsoft.com/office/drawing/2014/main" val="20005"/>
                    </a:ext>
                  </a:extLst>
                </a:gridCol>
                <a:gridCol w="2028900">
                  <a:extLst>
                    <a:ext uri="{9D8B030D-6E8A-4147-A177-3AD203B41FA5}">
                      <a16:colId xmlns:a16="http://schemas.microsoft.com/office/drawing/2014/main" val="20006"/>
                    </a:ext>
                  </a:extLst>
                </a:gridCol>
              </a:tblGrid>
              <a:tr h="447975">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Publication Details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Abstract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Data set</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Algorithm</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Results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Observations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Research Gap</a:t>
                      </a:r>
                      <a:endParaRPr/>
                    </a:p>
                  </a:txBody>
                  <a:tcPr marL="91450" marR="91450" marT="45725" marB="45725"/>
                </a:tc>
                <a:extLst>
                  <a:ext uri="{0D108BD9-81ED-4DB2-BD59-A6C34878D82A}">
                    <a16:rowId xmlns:a16="http://schemas.microsoft.com/office/drawing/2014/main" val="10000"/>
                  </a:ext>
                </a:extLst>
              </a:tr>
              <a:tr h="1557250">
                <a:tc>
                  <a:txBody>
                    <a:bodyPr/>
                    <a:lstStyle/>
                    <a:p>
                      <a:pPr marL="0" lvl="0" indent="0" algn="l" rtl="0">
                        <a:spcBef>
                          <a:spcPts val="0"/>
                        </a:spcBef>
                        <a:spcAft>
                          <a:spcPts val="0"/>
                        </a:spcAft>
                        <a:buNone/>
                      </a:pPr>
                      <a:r>
                        <a:rPr lang="en-IN"/>
                        <a:t>Facial Image Generation from Bangla Textual Description using DCGAN and Bangla FastText</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None/>
                      </a:pPr>
                      <a:r>
                        <a:rPr lang="en-IN"/>
                        <a:t>Noor Mairukh Khan Arnob, Nakiba Nuren Rahman, Saiyara Mahmud, Md. Nahiyan Uddin, Rashik Rahman*, Aloke Kumar Saha*</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IN"/>
                        <a:t>(IJACSA) International Journal of Advanced Computer Science and Applications</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a:t>A system generating facial images from Bangla text using the CelebA Bangla dataset and a DCGAN. It leverages Bangla FastText embeddings to enhance accuracy </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marR="0" lvl="0" indent="0" algn="l" rtl="0">
                        <a:lnSpc>
                          <a:spcPct val="100000"/>
                        </a:lnSpc>
                        <a:spcBef>
                          <a:spcPts val="0"/>
                        </a:spcBef>
                        <a:spcAft>
                          <a:spcPts val="0"/>
                        </a:spcAft>
                        <a:buNone/>
                      </a:pPr>
                      <a:r>
                        <a:rPr lang="en-IN"/>
                        <a:t>CelebA Bangla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a:t>DCGAN (Deep Convolutional Generative Adversarial Network)</a:t>
                      </a:r>
                      <a:endParaRPr/>
                    </a:p>
                  </a:txBody>
                  <a:tcPr marL="91450" marR="91450" marT="45725" marB="45725"/>
                </a:tc>
                <a:tc>
                  <a:txBody>
                    <a:bodyPr/>
                    <a:lstStyle/>
                    <a:p>
                      <a:pPr marL="0" lvl="0" indent="0" algn="l" rtl="0">
                        <a:lnSpc>
                          <a:spcPct val="115000"/>
                        </a:lnSpc>
                        <a:spcBef>
                          <a:spcPts val="1200"/>
                        </a:spcBef>
                        <a:spcAft>
                          <a:spcPts val="0"/>
                        </a:spcAft>
                        <a:buNone/>
                      </a:pPr>
                      <a:r>
                        <a:rPr lang="en-IN" sz="1100" b="1">
                          <a:latin typeface="Arial"/>
                          <a:ea typeface="Arial"/>
                          <a:cs typeface="Arial"/>
                          <a:sym typeface="Arial"/>
                        </a:rPr>
                        <a:t>The performance results for Model-1 (Architecture: DCGAN + Bangla FastText)</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IN" sz="1100" b="1">
                          <a:latin typeface="Arial"/>
                          <a:ea typeface="Arial"/>
                          <a:cs typeface="Arial"/>
                          <a:sym typeface="Arial"/>
                        </a:rPr>
                        <a:t>FID</a:t>
                      </a:r>
                      <a:r>
                        <a:rPr lang="en-IN" sz="1100">
                          <a:latin typeface="Arial"/>
                          <a:ea typeface="Arial"/>
                          <a:cs typeface="Arial"/>
                          <a:sym typeface="Arial"/>
                        </a:rPr>
                        <a:t>: 126.71 (lower is better)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IN" sz="1100" b="1">
                          <a:latin typeface="Arial"/>
                          <a:ea typeface="Arial"/>
                          <a:cs typeface="Arial"/>
                          <a:sym typeface="Arial"/>
                        </a:rPr>
                        <a:t>Inception Score</a:t>
                      </a:r>
                      <a:r>
                        <a:rPr lang="en-IN" sz="1100">
                          <a:latin typeface="Arial"/>
                          <a:ea typeface="Arial"/>
                          <a:cs typeface="Arial"/>
                          <a:sym typeface="Arial"/>
                        </a:rPr>
                        <a:t>: 12.361 (higher is better)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IN" sz="1100" b="1">
                          <a:latin typeface="Arial"/>
                          <a:ea typeface="Arial"/>
                          <a:cs typeface="Arial"/>
                          <a:sym typeface="Arial"/>
                        </a:rPr>
                        <a:t>LPIPS</a:t>
                      </a:r>
                      <a:r>
                        <a:rPr lang="en-IN" sz="1100">
                          <a:latin typeface="Arial"/>
                          <a:ea typeface="Arial"/>
                          <a:cs typeface="Arial"/>
                          <a:sym typeface="Arial"/>
                        </a:rPr>
                        <a:t>: 21.83 (lower is better)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IN" sz="1100" b="1">
                          <a:latin typeface="Arial"/>
                          <a:ea typeface="Arial"/>
                          <a:cs typeface="Arial"/>
                          <a:sym typeface="Arial"/>
                        </a:rPr>
                        <a:t>FSD</a:t>
                      </a:r>
                      <a:r>
                        <a:rPr lang="en-IN" sz="1100">
                          <a:latin typeface="Arial"/>
                          <a:ea typeface="Arial"/>
                          <a:cs typeface="Arial"/>
                          <a:sym typeface="Arial"/>
                        </a:rPr>
                        <a:t>: 20.23 (lower is better)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IN" sz="1100" b="1">
                          <a:latin typeface="Arial"/>
                          <a:ea typeface="Arial"/>
                          <a:cs typeface="Arial"/>
                          <a:sym typeface="Arial"/>
                        </a:rPr>
                        <a:t>FSS</a:t>
                      </a:r>
                      <a:r>
                        <a:rPr lang="en-IN" sz="1100">
                          <a:latin typeface="Arial"/>
                          <a:ea typeface="Arial"/>
                          <a:cs typeface="Arial"/>
                          <a:sym typeface="Arial"/>
                        </a:rPr>
                        <a:t>: 0.343 (higher is better)</a:t>
                      </a:r>
                      <a:endParaRPr sz="1100">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IN" sz="1100" b="1">
                          <a:latin typeface="Arial"/>
                          <a:ea typeface="Arial"/>
                          <a:cs typeface="Arial"/>
                          <a:sym typeface="Arial"/>
                        </a:rPr>
                        <a:t>Conclusion</a:t>
                      </a:r>
                      <a:r>
                        <a:rPr lang="en-IN" sz="1100">
                          <a:latin typeface="Arial"/>
                          <a:ea typeface="Arial"/>
                          <a:cs typeface="Arial"/>
                          <a:sym typeface="Arial"/>
                        </a:rPr>
                        <a:t>: Model-1 outperformed other models in the study based on these key metrics.</a:t>
                      </a:r>
                      <a:endParaRPr/>
                    </a:p>
                  </a:txBody>
                  <a:tcPr marL="91450" marR="91450" marT="45725" marB="45725"/>
                </a:tc>
                <a:tc>
                  <a:txBody>
                    <a:bodyPr/>
                    <a:lstStyle/>
                    <a:p>
                      <a:pPr marL="0" marR="0" lvl="0" indent="0" algn="l" rtl="0">
                        <a:lnSpc>
                          <a:spcPct val="100000"/>
                        </a:lnSpc>
                        <a:spcBef>
                          <a:spcPts val="0"/>
                        </a:spcBef>
                        <a:spcAft>
                          <a:spcPts val="0"/>
                        </a:spcAft>
                        <a:buNone/>
                      </a:pPr>
                      <a:r>
                        <a:rPr lang="en-IN"/>
                        <a:t>The paper introduces the CelebA Bangla dataset and utilizes Bangla Fast Text embeddings to improve the accuracy of generating facial images from Bangla text. It showcases the potential of DCGANs for low-resource languages, advancing research and promoting language diversity in AI.</a:t>
                      </a:r>
                      <a:endParaRPr/>
                    </a:p>
                  </a:txBody>
                  <a:tcPr marL="91450" marR="91450" marT="45725" marB="45725"/>
                </a:tc>
                <a:tc>
                  <a:txBody>
                    <a:bodyPr/>
                    <a:lstStyle/>
                    <a:p>
                      <a:pPr marL="0" marR="0" lvl="0" indent="0" algn="l" rtl="0">
                        <a:lnSpc>
                          <a:spcPct val="100000"/>
                        </a:lnSpc>
                        <a:spcBef>
                          <a:spcPts val="0"/>
                        </a:spcBef>
                        <a:spcAft>
                          <a:spcPts val="0"/>
                        </a:spcAft>
                        <a:buNone/>
                      </a:pPr>
                      <a:r>
                        <a:rPr lang="en-IN"/>
                        <a:t>The paper notes that the generated images often lack sharpness and detail due to the small size of the CelebA Bangla dataset. The model also has trouble capturing subtle variations in Bangla text, affecting accuracy. Standard metrics like </a:t>
                      </a:r>
                      <a:r>
                        <a:rPr lang="en-IN" b="1"/>
                        <a:t>Inception Score</a:t>
                      </a:r>
                      <a:r>
                        <a:rPr lang="en-IN"/>
                        <a:t> and </a:t>
                      </a:r>
                      <a:r>
                        <a:rPr lang="en-IN" b="1"/>
                        <a:t>FID</a:t>
                      </a:r>
                      <a:r>
                        <a:rPr lang="en-IN"/>
                        <a:t> may not fully capture performance, and limited resources for Bangla constrain progress.</a:t>
                      </a: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1097280" y="286604"/>
            <a:ext cx="10058400" cy="64049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sz="3600" b="1">
                <a:solidFill>
                  <a:srgbClr val="FF0000"/>
                </a:solidFill>
                <a:latin typeface="Times New Roman"/>
                <a:ea typeface="Times New Roman"/>
                <a:cs typeface="Times New Roman"/>
                <a:sym typeface="Times New Roman"/>
              </a:rPr>
              <a:t>LITERATURE SUMMARY</a:t>
            </a:r>
            <a:endParaRPr/>
          </a:p>
        </p:txBody>
      </p:sp>
      <p:sp>
        <p:nvSpPr>
          <p:cNvPr id="138" name="Google Shape;138;p18"/>
          <p:cNvSpPr txBox="1">
            <a:spLocks noGrp="1"/>
          </p:cNvSpPr>
          <p:nvPr>
            <p:ph type="body" idx="1"/>
          </p:nvPr>
        </p:nvSpPr>
        <p:spPr>
          <a:xfrm>
            <a:off x="749507" y="1066799"/>
            <a:ext cx="11075700" cy="5178900"/>
          </a:xfrm>
          <a:prstGeom prst="rect">
            <a:avLst/>
          </a:prstGeom>
          <a:noFill/>
          <a:ln>
            <a:noFill/>
          </a:ln>
        </p:spPr>
        <p:txBody>
          <a:bodyPr spcFirstLastPara="1" wrap="square" lIns="0" tIns="45700" rIns="0" bIns="45700" anchor="t" anchorCtr="0">
            <a:noAutofit/>
          </a:bodyPr>
          <a:lstStyle/>
          <a:p>
            <a:pPr marL="457200" lvl="0" indent="0" algn="l" rtl="0">
              <a:lnSpc>
                <a:spcPct val="80000"/>
              </a:lnSpc>
              <a:spcBef>
                <a:spcPts val="1200"/>
              </a:spcBef>
              <a:spcAft>
                <a:spcPts val="0"/>
              </a:spcAft>
              <a:buNone/>
            </a:pPr>
            <a:r>
              <a:rPr lang="en-IN" sz="2930" b="1">
                <a:solidFill>
                  <a:schemeClr val="dk1"/>
                </a:solidFill>
              </a:rPr>
              <a:t>Focus</a:t>
            </a:r>
            <a:r>
              <a:rPr lang="en-IN" sz="2930">
                <a:solidFill>
                  <a:schemeClr val="dk1"/>
                </a:solidFill>
              </a:rPr>
              <a:t>: Leveraging GANs for realistic human face generation across multiple tasks.</a:t>
            </a:r>
            <a:endParaRPr sz="2930">
              <a:solidFill>
                <a:schemeClr val="dk1"/>
              </a:solidFill>
            </a:endParaRPr>
          </a:p>
          <a:p>
            <a:pPr marL="457200" lvl="0" indent="0" algn="l" rtl="0">
              <a:lnSpc>
                <a:spcPct val="80000"/>
              </a:lnSpc>
              <a:spcBef>
                <a:spcPts val="1200"/>
              </a:spcBef>
              <a:spcAft>
                <a:spcPts val="0"/>
              </a:spcAft>
              <a:buNone/>
            </a:pPr>
            <a:r>
              <a:rPr lang="en-IN" sz="2930" b="1">
                <a:solidFill>
                  <a:schemeClr val="dk1"/>
                </a:solidFill>
              </a:rPr>
              <a:t>Key Algorithms</a:t>
            </a:r>
            <a:r>
              <a:rPr lang="en-IN" sz="2930">
                <a:solidFill>
                  <a:schemeClr val="dk1"/>
                </a:solidFill>
              </a:rPr>
              <a:t>: DCGAN, CGAN, and advanced variants (SyncGAN, CMCGAN) for better control and synthesis.</a:t>
            </a:r>
            <a:endParaRPr sz="2930">
              <a:solidFill>
                <a:schemeClr val="dk1"/>
              </a:solidFill>
            </a:endParaRPr>
          </a:p>
          <a:p>
            <a:pPr marL="457200" lvl="0" indent="0" algn="l" rtl="0">
              <a:lnSpc>
                <a:spcPct val="80000"/>
              </a:lnSpc>
              <a:spcBef>
                <a:spcPts val="1200"/>
              </a:spcBef>
              <a:spcAft>
                <a:spcPts val="0"/>
              </a:spcAft>
              <a:buNone/>
            </a:pPr>
            <a:r>
              <a:rPr lang="en-IN" sz="2930" b="1">
                <a:solidFill>
                  <a:schemeClr val="dk1"/>
                </a:solidFill>
              </a:rPr>
              <a:t>Datasets</a:t>
            </a:r>
            <a:r>
              <a:rPr lang="en-IN" sz="2930">
                <a:solidFill>
                  <a:schemeClr val="dk1"/>
                </a:solidFill>
              </a:rPr>
              <a:t>: CelebA, AR dataset, MS1MV2, synE2F – widely used for face generation.</a:t>
            </a:r>
            <a:endParaRPr sz="2930">
              <a:solidFill>
                <a:schemeClr val="dk1"/>
              </a:solidFill>
            </a:endParaRPr>
          </a:p>
          <a:p>
            <a:pPr marL="457200" lvl="0" indent="0" algn="l" rtl="0">
              <a:lnSpc>
                <a:spcPct val="80000"/>
              </a:lnSpc>
              <a:spcBef>
                <a:spcPts val="1200"/>
              </a:spcBef>
              <a:spcAft>
                <a:spcPts val="0"/>
              </a:spcAft>
              <a:buNone/>
            </a:pPr>
            <a:r>
              <a:rPr lang="en-IN" sz="2930" b="1">
                <a:solidFill>
                  <a:schemeClr val="dk1"/>
                </a:solidFill>
              </a:rPr>
              <a:t>Challenges</a:t>
            </a:r>
            <a:r>
              <a:rPr lang="en-IN" sz="2930">
                <a:solidFill>
                  <a:schemeClr val="dk1"/>
                </a:solidFill>
              </a:rPr>
              <a:t>: Training instability, mode collapse, dataset limitations, and computational costs.</a:t>
            </a:r>
            <a:endParaRPr sz="2930">
              <a:solidFill>
                <a:schemeClr val="dk1"/>
              </a:solidFill>
            </a:endParaRPr>
          </a:p>
          <a:p>
            <a:pPr marL="457200" lvl="0" indent="0" algn="l" rtl="0">
              <a:lnSpc>
                <a:spcPct val="80000"/>
              </a:lnSpc>
              <a:spcBef>
                <a:spcPts val="1200"/>
              </a:spcBef>
              <a:spcAft>
                <a:spcPts val="0"/>
              </a:spcAft>
              <a:buNone/>
            </a:pPr>
            <a:r>
              <a:rPr lang="en-IN" sz="2930" b="1">
                <a:solidFill>
                  <a:schemeClr val="dk1"/>
                </a:solidFill>
              </a:rPr>
              <a:t>Successes</a:t>
            </a:r>
            <a:r>
              <a:rPr lang="en-IN" sz="2930">
                <a:solidFill>
                  <a:schemeClr val="dk1"/>
                </a:solidFill>
              </a:rPr>
              <a:t>: Achieved &gt;90% accuracy in some models; perceptual quality enhanced for human acceptance.</a:t>
            </a:r>
            <a:endParaRPr sz="2930">
              <a:solidFill>
                <a:schemeClr val="dk1"/>
              </a:solidFill>
            </a:endParaRPr>
          </a:p>
          <a:p>
            <a:pPr marL="457200" lvl="0" indent="0" algn="l" rtl="0">
              <a:lnSpc>
                <a:spcPct val="80000"/>
              </a:lnSpc>
              <a:spcBef>
                <a:spcPts val="1200"/>
              </a:spcBef>
              <a:spcAft>
                <a:spcPts val="0"/>
              </a:spcAft>
              <a:buNone/>
            </a:pPr>
            <a:r>
              <a:rPr lang="en-IN" sz="2930" b="1">
                <a:solidFill>
                  <a:schemeClr val="dk1"/>
                </a:solidFill>
              </a:rPr>
              <a:t>Limitations</a:t>
            </a:r>
            <a:r>
              <a:rPr lang="en-IN" sz="2930">
                <a:solidFill>
                  <a:schemeClr val="dk1"/>
                </a:solidFill>
              </a:rPr>
              <a:t>: High resource demand and limited dataset generalization.</a:t>
            </a:r>
            <a:endParaRPr sz="900"/>
          </a:p>
          <a:p>
            <a:pPr marL="0" lvl="0" indent="0" algn="l" rtl="0">
              <a:lnSpc>
                <a:spcPct val="80000"/>
              </a:lnSpc>
              <a:spcBef>
                <a:spcPts val="20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20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12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12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12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12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1200"/>
              </a:spcBef>
              <a:spcAft>
                <a:spcPts val="0"/>
              </a:spcAft>
              <a:buSzPts val="450"/>
              <a:buNone/>
            </a:pPr>
            <a:endParaRPr sz="600">
              <a:latin typeface="Times New Roman"/>
              <a:ea typeface="Times New Roman"/>
              <a:cs typeface="Times New Roman"/>
              <a:sym typeface="Times New Roman"/>
            </a:endParaRPr>
          </a:p>
          <a:p>
            <a:pPr marL="457200" lvl="0" indent="-228600" algn="l" rtl="0">
              <a:lnSpc>
                <a:spcPct val="70000"/>
              </a:lnSpc>
              <a:spcBef>
                <a:spcPts val="1200"/>
              </a:spcBef>
              <a:spcAft>
                <a:spcPts val="0"/>
              </a:spcAft>
              <a:buSzPts val="450"/>
              <a:buNone/>
            </a:pPr>
            <a:endParaRPr sz="600"/>
          </a:p>
        </p:txBody>
      </p:sp>
      <p:sp>
        <p:nvSpPr>
          <p:cNvPr id="139" name="Google Shape;139;p18"/>
          <p:cNvSpPr txBox="1">
            <a:spLocks noGrp="1"/>
          </p:cNvSpPr>
          <p:nvPr>
            <p:ph type="sldNum" idx="12"/>
          </p:nvPr>
        </p:nvSpPr>
        <p:spPr>
          <a:xfrm>
            <a:off x="9900459" y="6459786"/>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8</a:t>
            </a:fld>
            <a:endParaRPr/>
          </a:p>
        </p:txBody>
      </p:sp>
      <p:pic>
        <p:nvPicPr>
          <p:cNvPr id="140" name="Google Shape;140;p18"/>
          <p:cNvPicPr preferRelativeResize="0"/>
          <p:nvPr/>
        </p:nvPicPr>
        <p:blipFill>
          <a:blip r:embed="rId3">
            <a:alphaModFix/>
          </a:blip>
          <a:stretch>
            <a:fillRect/>
          </a:stretch>
        </p:blipFill>
        <p:spPr>
          <a:xfrm flipH="1">
            <a:off x="579275" y="1066807"/>
            <a:ext cx="602250" cy="481949"/>
          </a:xfrm>
          <a:prstGeom prst="rect">
            <a:avLst/>
          </a:prstGeom>
          <a:noFill/>
          <a:ln>
            <a:noFill/>
          </a:ln>
        </p:spPr>
      </p:pic>
      <p:pic>
        <p:nvPicPr>
          <p:cNvPr id="141" name="Google Shape;141;p18"/>
          <p:cNvPicPr preferRelativeResize="0"/>
          <p:nvPr/>
        </p:nvPicPr>
        <p:blipFill>
          <a:blip r:embed="rId4">
            <a:alphaModFix/>
          </a:blip>
          <a:stretch>
            <a:fillRect/>
          </a:stretch>
        </p:blipFill>
        <p:spPr>
          <a:xfrm>
            <a:off x="771075" y="5465150"/>
            <a:ext cx="326200" cy="326200"/>
          </a:xfrm>
          <a:prstGeom prst="rect">
            <a:avLst/>
          </a:prstGeom>
          <a:noFill/>
          <a:ln>
            <a:noFill/>
          </a:ln>
        </p:spPr>
      </p:pic>
      <p:pic>
        <p:nvPicPr>
          <p:cNvPr id="142" name="Google Shape;142;p18"/>
          <p:cNvPicPr preferRelativeResize="0"/>
          <p:nvPr/>
        </p:nvPicPr>
        <p:blipFill>
          <a:blip r:embed="rId5">
            <a:alphaModFix/>
          </a:blip>
          <a:stretch>
            <a:fillRect/>
          </a:stretch>
        </p:blipFill>
        <p:spPr>
          <a:xfrm>
            <a:off x="639430" y="1887200"/>
            <a:ext cx="481949" cy="481949"/>
          </a:xfrm>
          <a:prstGeom prst="rect">
            <a:avLst/>
          </a:prstGeom>
          <a:noFill/>
          <a:ln>
            <a:noFill/>
          </a:ln>
        </p:spPr>
      </p:pic>
      <p:pic>
        <p:nvPicPr>
          <p:cNvPr id="143" name="Google Shape;143;p18"/>
          <p:cNvPicPr preferRelativeResize="0"/>
          <p:nvPr/>
        </p:nvPicPr>
        <p:blipFill>
          <a:blip r:embed="rId6">
            <a:alphaModFix/>
          </a:blip>
          <a:stretch>
            <a:fillRect/>
          </a:stretch>
        </p:blipFill>
        <p:spPr>
          <a:xfrm>
            <a:off x="697825" y="2865625"/>
            <a:ext cx="365125" cy="365125"/>
          </a:xfrm>
          <a:prstGeom prst="rect">
            <a:avLst/>
          </a:prstGeom>
          <a:noFill/>
          <a:ln>
            <a:noFill/>
          </a:ln>
        </p:spPr>
      </p:pic>
      <p:pic>
        <p:nvPicPr>
          <p:cNvPr id="144" name="Google Shape;144;p18"/>
          <p:cNvPicPr preferRelativeResize="0"/>
          <p:nvPr/>
        </p:nvPicPr>
        <p:blipFill rotWithShape="1">
          <a:blip r:embed="rId7">
            <a:alphaModFix/>
          </a:blip>
          <a:srcRect t="10686" b="10678"/>
          <a:stretch/>
        </p:blipFill>
        <p:spPr>
          <a:xfrm>
            <a:off x="579300" y="4535687"/>
            <a:ext cx="602250" cy="511475"/>
          </a:xfrm>
          <a:prstGeom prst="rect">
            <a:avLst/>
          </a:prstGeom>
          <a:noFill/>
          <a:ln>
            <a:noFill/>
          </a:ln>
        </p:spPr>
      </p:pic>
      <p:pic>
        <p:nvPicPr>
          <p:cNvPr id="145" name="Google Shape;145;p18"/>
          <p:cNvPicPr preferRelativeResize="0"/>
          <p:nvPr/>
        </p:nvPicPr>
        <p:blipFill>
          <a:blip r:embed="rId8">
            <a:alphaModFix/>
          </a:blip>
          <a:stretch>
            <a:fillRect/>
          </a:stretch>
        </p:blipFill>
        <p:spPr>
          <a:xfrm>
            <a:off x="639438" y="3635725"/>
            <a:ext cx="481950" cy="48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sldNum" idx="12"/>
          </p:nvPr>
        </p:nvSpPr>
        <p:spPr>
          <a:xfrm>
            <a:off x="9900459" y="6459786"/>
            <a:ext cx="1311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9</a:t>
            </a:fld>
            <a:endParaRPr/>
          </a:p>
        </p:txBody>
      </p:sp>
      <p:graphicFrame>
        <p:nvGraphicFramePr>
          <p:cNvPr id="151" name="Google Shape;151;p19"/>
          <p:cNvGraphicFramePr/>
          <p:nvPr/>
        </p:nvGraphicFramePr>
        <p:xfrm>
          <a:off x="1062025" y="871050"/>
          <a:ext cx="10067925" cy="5404133"/>
        </p:xfrm>
        <a:graphic>
          <a:graphicData uri="http://schemas.openxmlformats.org/drawingml/2006/table">
            <a:tbl>
              <a:tblPr>
                <a:noFill/>
                <a:tableStyleId>{9FFD674C-C76B-45A7-8283-AC3B2453A145}</a:tableStyleId>
              </a:tblPr>
              <a:tblGrid>
                <a:gridCol w="3355975">
                  <a:extLst>
                    <a:ext uri="{9D8B030D-6E8A-4147-A177-3AD203B41FA5}">
                      <a16:colId xmlns:a16="http://schemas.microsoft.com/office/drawing/2014/main" val="20000"/>
                    </a:ext>
                  </a:extLst>
                </a:gridCol>
                <a:gridCol w="3355975">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tblGrid>
              <a:tr h="422675">
                <a:tc>
                  <a:txBody>
                    <a:bodyPr/>
                    <a:lstStyle/>
                    <a:p>
                      <a:pPr marL="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Data Set </a:t>
                      </a:r>
                      <a:endParaRPr sz="2000" b="1">
                        <a:solidFill>
                          <a:schemeClr val="dk1"/>
                        </a:solidFill>
                        <a:latin typeface="Times New Roman"/>
                        <a:ea typeface="Times New Roman"/>
                        <a:cs typeface="Times New Roman"/>
                        <a:sym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Algorithm</a:t>
                      </a:r>
                      <a:endParaRPr sz="2000" b="1">
                        <a:latin typeface="Times New Roman"/>
                        <a:ea typeface="Times New Roman"/>
                        <a:cs typeface="Times New Roman"/>
                        <a:sym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Accuracy</a:t>
                      </a:r>
                      <a:endParaRPr sz="2000" b="1">
                        <a:latin typeface="Times New Roman"/>
                        <a:ea typeface="Times New Roman"/>
                        <a:cs typeface="Times New Roman"/>
                        <a:sym typeface="Times New Roman"/>
                      </a:endParaRPr>
                    </a:p>
                  </a:txBody>
                  <a:tcPr marL="91425" marR="91425" marT="91425" marB="91425">
                    <a:solidFill>
                      <a:schemeClr val="accent1"/>
                    </a:solidFill>
                  </a:tcPr>
                </a:tc>
                <a:extLst>
                  <a:ext uri="{0D108BD9-81ED-4DB2-BD59-A6C34878D82A}">
                    <a16:rowId xmlns:a16="http://schemas.microsoft.com/office/drawing/2014/main" val="10000"/>
                  </a:ext>
                </a:extLst>
              </a:tr>
              <a:tr h="616875">
                <a:tc>
                  <a:txBody>
                    <a:bodyPr/>
                    <a:lstStyle/>
                    <a:p>
                      <a:pPr marL="25400" marR="25400" lvl="0" indent="0" algn="l" rtl="0">
                        <a:lnSpc>
                          <a:spcPct val="115000"/>
                        </a:lnSpc>
                        <a:spcBef>
                          <a:spcPts val="0"/>
                        </a:spcBef>
                        <a:spcAft>
                          <a:spcPts val="0"/>
                        </a:spcAft>
                        <a:buNone/>
                      </a:pPr>
                      <a:r>
                        <a:rPr lang="en-IN" sz="1300">
                          <a:solidFill>
                            <a:schemeClr val="dk1"/>
                          </a:solidFill>
                          <a:latin typeface="Times New Roman"/>
                          <a:ea typeface="Times New Roman"/>
                          <a:cs typeface="Times New Roman"/>
                          <a:sym typeface="Times New Roman"/>
                        </a:rPr>
                        <a:t>FFHQ (Flickr-Faces-HQ) dataset by NVIDIA</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Convolutional Neural Network (CNN) architecture with StyleGAN3</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99.42% (Discriminator)</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1"/>
                  </a:ext>
                </a:extLst>
              </a:tr>
              <a:tr h="787525">
                <a:tc>
                  <a:txBody>
                    <a:bodyPr/>
                    <a:lstStyle/>
                    <a:p>
                      <a:pPr marL="25400" marR="25400" lvl="0" indent="0" algn="l" rtl="0">
                        <a:lnSpc>
                          <a:spcPct val="115000"/>
                        </a:lnSpc>
                        <a:spcBef>
                          <a:spcPts val="0"/>
                        </a:spcBef>
                        <a:spcAft>
                          <a:spcPts val="0"/>
                        </a:spcAft>
                        <a:buNone/>
                      </a:pPr>
                      <a:r>
                        <a:rPr lang="en-IN" sz="1300">
                          <a:solidFill>
                            <a:schemeClr val="dk1"/>
                          </a:solidFill>
                          <a:latin typeface="Times New Roman"/>
                          <a:ea typeface="Times New Roman"/>
                          <a:cs typeface="Times New Roman"/>
                          <a:sym typeface="Times New Roman"/>
                        </a:rPr>
                        <a:t>CelebA Bangla</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Deep Convolutional Generative Adversarial Network</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No Proper accuracy mentioned</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2"/>
                  </a:ext>
                </a:extLst>
              </a:tr>
              <a:tr h="764525">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CelebA</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DCGAN</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None/>
                      </a:pPr>
                      <a:r>
                        <a:rPr lang="en-IN" sz="1300">
                          <a:solidFill>
                            <a:schemeClr val="dk1"/>
                          </a:solidFill>
                          <a:latin typeface="Times New Roman"/>
                          <a:ea typeface="Times New Roman"/>
                          <a:cs typeface="Times New Roman"/>
                          <a:sym typeface="Times New Roman"/>
                        </a:rPr>
                        <a:t>89.1% - two attributes 96% - five attributes 81.8% using Face++ for five attributes</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3"/>
                  </a:ext>
                </a:extLst>
              </a:tr>
              <a:tr h="527675">
                <a:tc>
                  <a:txBody>
                    <a:bodyPr/>
                    <a:lstStyle/>
                    <a:p>
                      <a:pPr marL="25400" marR="25400" lvl="0" indent="0" algn="l" rtl="0">
                        <a:lnSpc>
                          <a:spcPct val="115000"/>
                        </a:lnSpc>
                        <a:spcBef>
                          <a:spcPts val="0"/>
                        </a:spcBef>
                        <a:spcAft>
                          <a:spcPts val="0"/>
                        </a:spcAft>
                        <a:buNone/>
                      </a:pPr>
                      <a:r>
                        <a:rPr lang="en-IN" sz="1300">
                          <a:solidFill>
                            <a:schemeClr val="dk1"/>
                          </a:solidFill>
                          <a:latin typeface="Times New Roman"/>
                          <a:ea typeface="Times New Roman"/>
                          <a:cs typeface="Times New Roman"/>
                          <a:sym typeface="Times New Roman"/>
                        </a:rPr>
                        <a:t>AR Dataset</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None/>
                      </a:pPr>
                      <a:r>
                        <a:rPr lang="en-IN" sz="1150">
                          <a:solidFill>
                            <a:schemeClr val="dk1"/>
                          </a:solidFill>
                          <a:latin typeface="Times New Roman"/>
                          <a:ea typeface="Times New Roman"/>
                          <a:cs typeface="Times New Roman"/>
                          <a:sym typeface="Times New Roman"/>
                        </a:rPr>
                        <a:t>(</a:t>
                      </a:r>
                      <a:r>
                        <a:rPr lang="en-IN" sz="1300">
                          <a:solidFill>
                            <a:schemeClr val="dk1"/>
                          </a:solidFill>
                          <a:latin typeface="Times New Roman"/>
                          <a:ea typeface="Times New Roman"/>
                          <a:cs typeface="Times New Roman"/>
                          <a:sym typeface="Times New Roman"/>
                        </a:rPr>
                        <a:t>Conditional Generative Adversarial Network (C-GAN))</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91.12%</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4"/>
                  </a:ext>
                </a:extLst>
              </a:tr>
              <a:tr h="689800">
                <a:tc>
                  <a:txBody>
                    <a:bodyPr/>
                    <a:lstStyle/>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FaceWarehouse,-Prosopo Datase, </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CelebA</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None/>
                      </a:pPr>
                      <a:r>
                        <a:rPr lang="en-IN" sz="1300">
                          <a:solidFill>
                            <a:schemeClr val="dk1"/>
                          </a:solidFill>
                          <a:latin typeface="Times New Roman"/>
                          <a:ea typeface="Times New Roman"/>
                          <a:cs typeface="Times New Roman"/>
                          <a:sym typeface="Times New Roman"/>
                        </a:rPr>
                        <a:t>Deep Convolutional Generative Adversarial Network (DCGAN)</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No Proper accuracy mentioned</a:t>
                      </a:r>
                      <a:endParaRPr sz="13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5"/>
                  </a:ext>
                </a:extLst>
              </a:tr>
              <a:tr h="540875">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CelebA</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Deep Convolutional Network (DCN)</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0" lvl="0" indent="0" algn="l" rtl="0">
                        <a:spcBef>
                          <a:spcPts val="0"/>
                        </a:spcBef>
                        <a:spcAft>
                          <a:spcPts val="0"/>
                        </a:spcAft>
                        <a:buNone/>
                      </a:pPr>
                      <a:r>
                        <a:rPr lang="en-IN" sz="1300">
                          <a:solidFill>
                            <a:schemeClr val="dk1"/>
                          </a:solidFill>
                          <a:latin typeface="Times New Roman"/>
                          <a:ea typeface="Times New Roman"/>
                          <a:cs typeface="Times New Roman"/>
                          <a:sym typeface="Times New Roman"/>
                        </a:rPr>
                        <a:t>82.80%</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6"/>
                  </a:ext>
                </a:extLst>
              </a:tr>
              <a:tr h="554100">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CelebA</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DCGAN</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txBody>
                  <a:tcPr marL="91425" marR="91425" marT="91425" marB="91425">
                    <a:solidFill>
                      <a:srgbClr val="F5D8CA"/>
                    </a:solidFill>
                  </a:tcPr>
                </a:tc>
                <a:tc>
                  <a:txBody>
                    <a:bodyPr/>
                    <a:lstStyle/>
                    <a:p>
                      <a:pPr marL="25400" marR="25400" lvl="0" indent="0" algn="l" rtl="0">
                        <a:lnSpc>
                          <a:spcPct val="115000"/>
                        </a:lnSpc>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SSIM(0.34) for 500 randomly selected images</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solidFill>
                      <a:srgbClr val="F5D8CA"/>
                    </a:solidFill>
                  </a:tcPr>
                </a:tc>
                <a:extLst>
                  <a:ext uri="{0D108BD9-81ED-4DB2-BD59-A6C34878D82A}">
                    <a16:rowId xmlns:a16="http://schemas.microsoft.com/office/drawing/2014/main" val="10007"/>
                  </a:ext>
                </a:extLst>
              </a:tr>
            </a:tbl>
          </a:graphicData>
        </a:graphic>
      </p:graphicFrame>
      <p:sp>
        <p:nvSpPr>
          <p:cNvPr id="152" name="Google Shape;152;p19"/>
          <p:cNvSpPr txBox="1"/>
          <p:nvPr/>
        </p:nvSpPr>
        <p:spPr>
          <a:xfrm>
            <a:off x="7773975" y="169425"/>
            <a:ext cx="335610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b="1" u="sng">
                <a:solidFill>
                  <a:schemeClr val="hlink"/>
                </a:solidFill>
                <a:latin typeface="Times New Roman"/>
                <a:ea typeface="Times New Roman"/>
                <a:cs typeface="Times New Roman"/>
                <a:sym typeface="Times New Roman"/>
                <a:hlinkClick r:id="rId3"/>
              </a:rPr>
              <a:t>Complete Literature Review</a:t>
            </a:r>
            <a:endParaRPr sz="2000" b="1">
              <a:solidFill>
                <a:srgbClr val="FF0000"/>
              </a:solidFill>
              <a:latin typeface="Times New Roman"/>
              <a:ea typeface="Times New Roman"/>
              <a:cs typeface="Times New Roman"/>
              <a:sym typeface="Times New Roman"/>
            </a:endParaRPr>
          </a:p>
        </p:txBody>
      </p:sp>
      <p:sp>
        <p:nvSpPr>
          <p:cNvPr id="153" name="Google Shape;153;p19"/>
          <p:cNvSpPr txBox="1"/>
          <p:nvPr/>
        </p:nvSpPr>
        <p:spPr>
          <a:xfrm>
            <a:off x="859075" y="169425"/>
            <a:ext cx="676170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900" b="1">
                <a:solidFill>
                  <a:srgbClr val="FF0000"/>
                </a:solidFill>
                <a:latin typeface="Times New Roman"/>
                <a:ea typeface="Times New Roman"/>
                <a:cs typeface="Times New Roman"/>
                <a:sym typeface="Times New Roman"/>
              </a:rPr>
              <a:t>DATASETS/ALGORITHM USED</a:t>
            </a:r>
            <a:endParaRPr sz="2900" b="1">
              <a:solidFill>
                <a:srgbClr val="FF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Widescreen</PresentationFormat>
  <Paragraphs>209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Noto Sans Symbols</vt:lpstr>
      <vt:lpstr>Times New Roman</vt:lpstr>
      <vt:lpstr>Retrospect</vt:lpstr>
      <vt:lpstr>GITAM  (Deemed to be university) School of Technology, Hyderabad  Department of Computer Science and Engineering </vt:lpstr>
      <vt:lpstr>PowerPoint Presentation</vt:lpstr>
      <vt:lpstr>INTRODUCTION</vt:lpstr>
      <vt:lpstr>PowerPoint Presentation</vt:lpstr>
      <vt:lpstr>PowerPoint Presentation</vt:lpstr>
      <vt:lpstr>PowerPoint Presentation</vt:lpstr>
      <vt:lpstr>PowerPoint Presentation</vt:lpstr>
      <vt:lpstr>LITERATURE SUMMARY</vt:lpstr>
      <vt:lpstr>PowerPoint Presentation</vt:lpstr>
      <vt:lpstr>PROBLEM STATEMENTS</vt:lpstr>
      <vt:lpstr>EVENT FLOW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Manohar Rao</cp:lastModifiedBy>
  <cp:revision>1</cp:revision>
  <dcterms:modified xsi:type="dcterms:W3CDTF">2024-09-26T18:19:33Z</dcterms:modified>
</cp:coreProperties>
</file>