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261" r:id="rId7"/>
    <p:sldId id="262" r:id="rId8"/>
    <p:sldId id="289" r:id="rId9"/>
    <p:sldId id="295" r:id="rId10"/>
    <p:sldId id="296" r:id="rId11"/>
    <p:sldId id="297" r:id="rId12"/>
    <p:sldId id="298" r:id="rId13"/>
    <p:sldId id="299" r:id="rId14"/>
    <p:sldId id="300" r:id="rId15"/>
    <p:sldId id="301" r:id="rId16"/>
    <p:sldId id="264" r:id="rId17"/>
    <p:sldId id="308" r:id="rId18"/>
    <p:sldId id="309" r:id="rId19"/>
    <p:sldId id="310" r:id="rId20"/>
    <p:sldId id="307" r:id="rId21"/>
    <p:sldId id="302" r:id="rId22"/>
    <p:sldId id="303" r:id="rId23"/>
    <p:sldId id="304" r:id="rId24"/>
    <p:sldId id="305" r:id="rId25"/>
    <p:sldId id="306" r:id="rId26"/>
    <p:sldId id="311"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79" d="100"/>
          <a:sy n="79" d="100"/>
        </p:scale>
        <p:origin x="850" y="6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4/12/2025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ANALYSIS REPORT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Nikhil Kumar Bharti</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52B3D-7AF6-8D6E-E3B0-54F715DB6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4A8B9-900D-102A-3DF0-DC5B89DEEE30}"/>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4C7DB5CA-35A9-7CFB-1F48-9836D95C6ED8}"/>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10</a:t>
            </a:fld>
            <a:endParaRPr lang="en-US" dirty="0"/>
          </a:p>
        </p:txBody>
      </p:sp>
      <p:pic>
        <p:nvPicPr>
          <p:cNvPr id="4" name="Picture 3">
            <a:extLst>
              <a:ext uri="{FF2B5EF4-FFF2-40B4-BE49-F238E27FC236}">
                <a16:creationId xmlns:a16="http://schemas.microsoft.com/office/drawing/2014/main" id="{E60E41A1-649B-5523-7E40-059074662CED}"/>
              </a:ext>
            </a:extLst>
          </p:cNvPr>
          <p:cNvPicPr>
            <a:picLocks noChangeAspect="1"/>
          </p:cNvPicPr>
          <p:nvPr/>
        </p:nvPicPr>
        <p:blipFill>
          <a:blip r:embed="rId2"/>
          <a:stretch>
            <a:fillRect/>
          </a:stretch>
        </p:blipFill>
        <p:spPr>
          <a:xfrm>
            <a:off x="1757615" y="1186087"/>
            <a:ext cx="8676768" cy="4848000"/>
          </a:xfrm>
          <a:prstGeom prst="rect">
            <a:avLst/>
          </a:prstGeom>
        </p:spPr>
      </p:pic>
    </p:spTree>
    <p:extLst>
      <p:ext uri="{BB962C8B-B14F-4D97-AF65-F5344CB8AC3E}">
        <p14:creationId xmlns:p14="http://schemas.microsoft.com/office/powerpoint/2010/main" val="340242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6D0A4-32CC-F51D-9B90-939FD1A32C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D617E-E27E-DFAA-3D44-88BCB2198708}"/>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83585D7B-5AA2-9473-EDAB-C674F4AF98DB}"/>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11</a:t>
            </a:fld>
            <a:endParaRPr lang="en-US" dirty="0"/>
          </a:p>
        </p:txBody>
      </p:sp>
      <p:pic>
        <p:nvPicPr>
          <p:cNvPr id="5" name="Picture 4">
            <a:extLst>
              <a:ext uri="{FF2B5EF4-FFF2-40B4-BE49-F238E27FC236}">
                <a16:creationId xmlns:a16="http://schemas.microsoft.com/office/drawing/2014/main" id="{53C92157-78BF-82CD-A641-D10B6547EBBC}"/>
              </a:ext>
            </a:extLst>
          </p:cNvPr>
          <p:cNvPicPr>
            <a:picLocks noChangeAspect="1"/>
          </p:cNvPicPr>
          <p:nvPr/>
        </p:nvPicPr>
        <p:blipFill>
          <a:blip r:embed="rId2"/>
          <a:stretch>
            <a:fillRect/>
          </a:stretch>
        </p:blipFill>
        <p:spPr>
          <a:xfrm>
            <a:off x="3325549" y="1075837"/>
            <a:ext cx="5540901" cy="4994223"/>
          </a:xfrm>
          <a:prstGeom prst="rect">
            <a:avLst/>
          </a:prstGeom>
        </p:spPr>
      </p:pic>
    </p:spTree>
    <p:extLst>
      <p:ext uri="{BB962C8B-B14F-4D97-AF65-F5344CB8AC3E}">
        <p14:creationId xmlns:p14="http://schemas.microsoft.com/office/powerpoint/2010/main" val="50404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9E496-C3A4-AC3C-DD91-55E5B3B6D4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9906E-AA2D-527B-EB7A-4999A05E349D}"/>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17FF82F0-46EB-3AF2-1CAA-B32552AA31C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12</a:t>
            </a:fld>
            <a:endParaRPr lang="en-US" dirty="0"/>
          </a:p>
        </p:txBody>
      </p:sp>
      <p:pic>
        <p:nvPicPr>
          <p:cNvPr id="4" name="Picture 3">
            <a:extLst>
              <a:ext uri="{FF2B5EF4-FFF2-40B4-BE49-F238E27FC236}">
                <a16:creationId xmlns:a16="http://schemas.microsoft.com/office/drawing/2014/main" id="{1BB502B1-B4EA-DD47-885F-4821FC753A22}"/>
              </a:ext>
            </a:extLst>
          </p:cNvPr>
          <p:cNvPicPr>
            <a:picLocks noChangeAspect="1"/>
          </p:cNvPicPr>
          <p:nvPr/>
        </p:nvPicPr>
        <p:blipFill>
          <a:blip r:embed="rId2"/>
          <a:stretch>
            <a:fillRect/>
          </a:stretch>
        </p:blipFill>
        <p:spPr>
          <a:xfrm>
            <a:off x="523874" y="1513681"/>
            <a:ext cx="11144250" cy="4333875"/>
          </a:xfrm>
          <a:prstGeom prst="rect">
            <a:avLst/>
          </a:prstGeom>
        </p:spPr>
      </p:pic>
    </p:spTree>
    <p:extLst>
      <p:ext uri="{BB962C8B-B14F-4D97-AF65-F5344CB8AC3E}">
        <p14:creationId xmlns:p14="http://schemas.microsoft.com/office/powerpoint/2010/main" val="357561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540125" y="433540"/>
            <a:ext cx="5111750" cy="514248"/>
          </a:xfrm>
        </p:spPr>
        <p:txBody>
          <a:bodyPr/>
          <a:lstStyle/>
          <a:p>
            <a:pPr algn="ctr"/>
            <a:r>
              <a:rPr lang="en-US" dirty="0"/>
              <a:t>INTERPRETATION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From the frequent visits to job search platforms, especially LinkedIn and Indeed, and several career-related domains, there's a clear pattern of active job-seeking behavior. The user shows recurring interest in Quality Assurance Tester roles — we infer this based on:</a:t>
            </a:r>
          </a:p>
          <a:p>
            <a:pPr marL="285750" indent="-285750">
              <a:buFont typeface="Arial" panose="020B0604020202020204" pitchFamily="34" charset="0"/>
              <a:buChar char="•"/>
            </a:pPr>
            <a:r>
              <a:rPr lang="en-US" sz="1600" noProof="1">
                <a:solidFill>
                  <a:schemeClr val="tx1"/>
                </a:solidFill>
              </a:rPr>
              <a:t>Repeated access to QA-related job listings.</a:t>
            </a:r>
          </a:p>
          <a:p>
            <a:pPr marL="285750" indent="-285750">
              <a:buFont typeface="Arial" panose="020B0604020202020204" pitchFamily="34" charset="0"/>
              <a:buChar char="•"/>
            </a:pPr>
            <a:r>
              <a:rPr lang="en-US" sz="1600" noProof="1">
                <a:solidFill>
                  <a:schemeClr val="tx1"/>
                </a:solidFill>
              </a:rPr>
              <a:t>Short bursts of high activity tied to such job posts.</a:t>
            </a:r>
          </a:p>
          <a:p>
            <a:pPr marL="285750" indent="-285750">
              <a:buFont typeface="Arial" panose="020B0604020202020204" pitchFamily="34" charset="0"/>
              <a:buChar char="•"/>
            </a:pPr>
            <a:r>
              <a:rPr lang="en-US" sz="1600" noProof="1">
                <a:solidFill>
                  <a:schemeClr val="tx1"/>
                </a:solidFill>
              </a:rPr>
              <a:t>Deep scrolling within QA job search pages in certain sessions.</a:t>
            </a:r>
          </a:p>
          <a:p>
            <a:pPr marL="285750" indent="-285750">
              <a:buFont typeface="Arial" panose="020B0604020202020204" pitchFamily="34" charset="0"/>
              <a:buChar char="•"/>
            </a:pPr>
            <a:r>
              <a:rPr lang="en-US" sz="1600" noProof="1">
                <a:solidFill>
                  <a:schemeClr val="tx1"/>
                </a:solidFill>
              </a:rPr>
              <a:t>This suggests targeted exploration, rather than passive browsing.</a:t>
            </a:r>
          </a:p>
          <a:p>
            <a:pPr marL="285750" indent="-285750">
              <a:buFont typeface="Arial" panose="020B0604020202020204" pitchFamily="34" charset="0"/>
              <a:buChar char="•"/>
            </a:pPr>
            <a:endParaRPr lang="en-US" sz="1600" noProof="1">
              <a:solidFill>
                <a:schemeClr val="tx1"/>
              </a:solidFill>
            </a:endParaRPr>
          </a:p>
          <a:p>
            <a:r>
              <a:rPr lang="en-US" sz="1600" noProof="1">
                <a:solidFill>
                  <a:schemeClr val="tx1"/>
                </a:solidFill>
              </a:rPr>
              <a:t>The user visited country-specific domains (e.g., .ca, .co.uk, .in, etc.) and job boards in different regions — implying a willingness or curiosity about international opportunities or relocation.</a:t>
            </a:r>
          </a:p>
          <a:p>
            <a:r>
              <a:rPr lang="en-US" sz="1600" noProof="1">
                <a:solidFill>
                  <a:schemeClr val="tx1"/>
                </a:solidFill>
              </a:rPr>
              <a:t>Combined with geographically diverse browsing patterns, this shows a user who may be either:</a:t>
            </a:r>
          </a:p>
          <a:p>
            <a:pPr marL="285750" indent="-285750">
              <a:buFont typeface="Arial" panose="020B0604020202020204" pitchFamily="34" charset="0"/>
              <a:buChar char="•"/>
            </a:pPr>
            <a:r>
              <a:rPr lang="en-US" sz="1600" noProof="1">
                <a:solidFill>
                  <a:schemeClr val="tx1"/>
                </a:solidFill>
              </a:rPr>
              <a:t>Open to remote roles globally.</a:t>
            </a:r>
          </a:p>
          <a:p>
            <a:pPr marL="285750" indent="-285750">
              <a:buFont typeface="Arial" panose="020B0604020202020204" pitchFamily="34" charset="0"/>
              <a:buChar char="•"/>
            </a:pPr>
            <a:r>
              <a:rPr lang="en-US" sz="1600" noProof="1">
                <a:solidFill>
                  <a:schemeClr val="tx1"/>
                </a:solidFill>
              </a:rPr>
              <a:t>Actively exploring travel/emigration possibilities alongside job search.</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3937-AC1B-6133-BE6A-CB623FEB4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14DB2-1BE7-6761-034E-BE73960798E8}"/>
              </a:ext>
            </a:extLst>
          </p:cNvPr>
          <p:cNvSpPr>
            <a:spLocks noGrp="1"/>
          </p:cNvSpPr>
          <p:nvPr>
            <p:ph type="title"/>
          </p:nvPr>
        </p:nvSpPr>
        <p:spPr>
          <a:xfrm>
            <a:off x="3540125" y="433540"/>
            <a:ext cx="5111750" cy="514248"/>
          </a:xfrm>
        </p:spPr>
        <p:txBody>
          <a:bodyPr/>
          <a:lstStyle/>
          <a:p>
            <a:pPr algn="ctr"/>
            <a:r>
              <a:rPr lang="en-US" dirty="0"/>
              <a:t>INTERPRETATION</a:t>
            </a:r>
          </a:p>
        </p:txBody>
      </p:sp>
      <p:sp>
        <p:nvSpPr>
          <p:cNvPr id="3" name="Content Placeholder 2">
            <a:extLst>
              <a:ext uri="{FF2B5EF4-FFF2-40B4-BE49-F238E27FC236}">
                <a16:creationId xmlns:a16="http://schemas.microsoft.com/office/drawing/2014/main" id="{6A7382B6-5399-A4D4-90DA-78C6C1766D0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Browsing Activity by Hour of Day</a:t>
            </a:r>
          </a:p>
          <a:p>
            <a:pPr marL="285750" indent="-285750">
              <a:buFont typeface="Arial" panose="020B0604020202020204" pitchFamily="34" charset="0"/>
              <a:buChar char="•"/>
            </a:pPr>
            <a:r>
              <a:rPr lang="en-US" sz="1600" noProof="1">
                <a:solidFill>
                  <a:schemeClr val="tx1"/>
                </a:solidFill>
              </a:rPr>
              <a:t>Peak activity is seen between 8 PM and 11 PM (20:00–23:00), indicating the user is most active online during late evenings.</a:t>
            </a:r>
          </a:p>
          <a:p>
            <a:pPr marL="285750" indent="-285750">
              <a:buFont typeface="Arial" panose="020B0604020202020204" pitchFamily="34" charset="0"/>
              <a:buChar char="•"/>
            </a:pPr>
            <a:r>
              <a:rPr lang="en-US" sz="1600" noProof="1">
                <a:solidFill>
                  <a:schemeClr val="tx1"/>
                </a:solidFill>
              </a:rPr>
              <a:t>There's low activity during early morning hours (1 AM–6 AM), which is typical and shows sleep/rest periods.</a:t>
            </a:r>
          </a:p>
          <a:p>
            <a:endParaRPr lang="en-US" sz="1600" noProof="1">
              <a:solidFill>
                <a:schemeClr val="tx1"/>
              </a:solidFill>
            </a:endParaRPr>
          </a:p>
          <a:p>
            <a:r>
              <a:rPr lang="en-US" sz="1600" noProof="1">
                <a:solidFill>
                  <a:schemeClr val="tx1"/>
                </a:solidFill>
              </a:rPr>
              <a:t>Browsing Activity by Day of Week</a:t>
            </a:r>
          </a:p>
          <a:p>
            <a:pPr marL="285750" indent="-285750">
              <a:buFont typeface="Arial" panose="020B0604020202020204" pitchFamily="34" charset="0"/>
              <a:buChar char="•"/>
            </a:pPr>
            <a:r>
              <a:rPr lang="en-US" sz="1600" noProof="1">
                <a:solidFill>
                  <a:schemeClr val="tx1"/>
                </a:solidFill>
              </a:rPr>
              <a:t>Highest activity occurs on Wednesday, followed by Tuesday and Sunday.</a:t>
            </a:r>
          </a:p>
          <a:p>
            <a:pPr marL="285750" indent="-285750">
              <a:buFont typeface="Arial" panose="020B0604020202020204" pitchFamily="34" charset="0"/>
              <a:buChar char="•"/>
            </a:pPr>
            <a:r>
              <a:rPr lang="en-US" sz="1600" noProof="1">
                <a:solidFill>
                  <a:schemeClr val="tx1"/>
                </a:solidFill>
              </a:rPr>
              <a:t>Lowest activity is observed on Friday and Saturday, suggesting reduced browsing, possibly due to social/personal time offline.</a:t>
            </a:r>
          </a:p>
          <a:p>
            <a:endParaRPr lang="en-US" sz="1600" noProof="1">
              <a:solidFill>
                <a:schemeClr val="tx1"/>
              </a:solidFill>
            </a:endParaRPr>
          </a:p>
        </p:txBody>
      </p:sp>
      <p:sp>
        <p:nvSpPr>
          <p:cNvPr id="6" name="Slide Number Placeholder 5">
            <a:extLst>
              <a:ext uri="{FF2B5EF4-FFF2-40B4-BE49-F238E27FC236}">
                <a16:creationId xmlns:a16="http://schemas.microsoft.com/office/drawing/2014/main" id="{473BD0B7-3679-1FB5-43BC-2EB93E5D2B8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56748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4F459-2D75-FFC6-E6E4-DD59BF79F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D92F0-826D-03E2-7A12-D7DA37E18DEE}"/>
              </a:ext>
            </a:extLst>
          </p:cNvPr>
          <p:cNvSpPr>
            <a:spLocks noGrp="1"/>
          </p:cNvSpPr>
          <p:nvPr>
            <p:ph type="title"/>
          </p:nvPr>
        </p:nvSpPr>
        <p:spPr>
          <a:xfrm>
            <a:off x="3540125" y="433540"/>
            <a:ext cx="5111750" cy="514248"/>
          </a:xfrm>
        </p:spPr>
        <p:txBody>
          <a:bodyPr/>
          <a:lstStyle/>
          <a:p>
            <a:pPr algn="ctr"/>
            <a:r>
              <a:rPr lang="en-US" dirty="0"/>
              <a:t>INTERPRETATION</a:t>
            </a:r>
          </a:p>
        </p:txBody>
      </p:sp>
      <p:sp>
        <p:nvSpPr>
          <p:cNvPr id="3" name="Content Placeholder 2">
            <a:extLst>
              <a:ext uri="{FF2B5EF4-FFF2-40B4-BE49-F238E27FC236}">
                <a16:creationId xmlns:a16="http://schemas.microsoft.com/office/drawing/2014/main" id="{79402073-979A-936F-B4F2-5050544EC8F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Top 10 Visited Domains</a:t>
            </a:r>
          </a:p>
          <a:p>
            <a:pPr marL="285750" indent="-285750">
              <a:buFont typeface="Arial" panose="020B0604020202020204" pitchFamily="34" charset="0"/>
              <a:buChar char="•"/>
            </a:pPr>
            <a:r>
              <a:rPr lang="en-US" sz="1600" noProof="1">
                <a:solidFill>
                  <a:schemeClr val="tx1"/>
                </a:solidFill>
              </a:rPr>
              <a:t>www.google.com dominates with the highest number of visits (~1300+), followed by www.upwork.com.</a:t>
            </a:r>
          </a:p>
          <a:p>
            <a:pPr marL="285750" indent="-285750">
              <a:buFont typeface="Arial" panose="020B0604020202020204" pitchFamily="34" charset="0"/>
              <a:buChar char="•"/>
            </a:pPr>
            <a:r>
              <a:rPr lang="en-US" sz="1600" noProof="1">
                <a:solidFill>
                  <a:schemeClr val="tx1"/>
                </a:solidFill>
              </a:rPr>
              <a:t>Other popular domains include Google services, SharePoint (likely work-related), and job platforms like LoopNet and Wellfound.</a:t>
            </a:r>
          </a:p>
          <a:p>
            <a:pPr marL="285750" indent="-285750">
              <a:buFont typeface="Arial" panose="020B0604020202020204" pitchFamily="34" charset="0"/>
              <a:buChar char="•"/>
            </a:pPr>
            <a:r>
              <a:rPr lang="en-US" sz="1600" noProof="1">
                <a:solidFill>
                  <a:schemeClr val="tx1"/>
                </a:solidFill>
              </a:rPr>
              <a:t>The browsing activity leans heavily toward productivity/job-related and utility websites.</a:t>
            </a:r>
          </a:p>
          <a:p>
            <a:endParaRPr lang="en-US" sz="1600" noProof="1">
              <a:solidFill>
                <a:schemeClr val="tx1"/>
              </a:solidFill>
            </a:endParaRPr>
          </a:p>
          <a:p>
            <a:r>
              <a:rPr lang="en-US" sz="1600" noProof="1">
                <a:solidFill>
                  <a:schemeClr val="tx1"/>
                </a:solidFill>
              </a:rPr>
              <a:t>Browsing Activity Heatmap (Hour vs Day)</a:t>
            </a:r>
          </a:p>
          <a:p>
            <a:r>
              <a:rPr lang="en-US" sz="1600" noProof="1">
                <a:solidFill>
                  <a:schemeClr val="tx1"/>
                </a:solidFill>
              </a:rPr>
              <a:t>Peak activity:</a:t>
            </a:r>
          </a:p>
          <a:p>
            <a:pPr marL="285750" indent="-285750">
              <a:buFont typeface="Arial" panose="020B0604020202020204" pitchFamily="34" charset="0"/>
              <a:buChar char="•"/>
            </a:pPr>
            <a:r>
              <a:rPr lang="en-US" sz="1600" noProof="1">
                <a:solidFill>
                  <a:schemeClr val="tx1"/>
                </a:solidFill>
              </a:rPr>
              <a:t>Tuesday evenings (especially around 8–10 PM) are the most active.</a:t>
            </a:r>
          </a:p>
          <a:p>
            <a:pPr marL="285750" indent="-285750">
              <a:buFont typeface="Arial" panose="020B0604020202020204" pitchFamily="34" charset="0"/>
              <a:buChar char="•"/>
            </a:pPr>
            <a:r>
              <a:rPr lang="en-US" sz="1600" noProof="1">
                <a:solidFill>
                  <a:schemeClr val="tx1"/>
                </a:solidFill>
              </a:rPr>
              <a:t>Other active periods include Wednesday mornings, Thursday late mornings, and Sunday evenings.</a:t>
            </a:r>
          </a:p>
          <a:p>
            <a:pPr marL="285750" indent="-285750">
              <a:buFont typeface="Arial" panose="020B0604020202020204" pitchFamily="34" charset="0"/>
              <a:buChar char="•"/>
            </a:pPr>
            <a:r>
              <a:rPr lang="en-US" sz="1600" noProof="1">
                <a:solidFill>
                  <a:schemeClr val="tx1"/>
                </a:solidFill>
              </a:rPr>
              <a:t>Low activity: Fridays and early mornings across the week.</a:t>
            </a:r>
          </a:p>
          <a:p>
            <a:pPr marL="285750" indent="-285750">
              <a:buFont typeface="Arial" panose="020B0604020202020204" pitchFamily="34" charset="0"/>
              <a:buChar char="•"/>
            </a:pPr>
            <a:r>
              <a:rPr lang="en-US" sz="1600" noProof="1">
                <a:solidFill>
                  <a:schemeClr val="tx1"/>
                </a:solidFill>
              </a:rPr>
              <a:t>User’s schedule seems flexible, with a mix of early and late sessions, and higher intensity mid-week. Sundays are somewhat active as well.</a:t>
            </a:r>
          </a:p>
        </p:txBody>
      </p:sp>
      <p:sp>
        <p:nvSpPr>
          <p:cNvPr id="6" name="Slide Number Placeholder 5">
            <a:extLst>
              <a:ext uri="{FF2B5EF4-FFF2-40B4-BE49-F238E27FC236}">
                <a16:creationId xmlns:a16="http://schemas.microsoft.com/office/drawing/2014/main" id="{CD978779-B281-9D7D-41BB-CD3283C2DFF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15</a:t>
            </a:fld>
            <a:endParaRPr lang="en-US" dirty="0"/>
          </a:p>
        </p:txBody>
      </p:sp>
    </p:spTree>
    <p:extLst>
      <p:ext uri="{BB962C8B-B14F-4D97-AF65-F5344CB8AC3E}">
        <p14:creationId xmlns:p14="http://schemas.microsoft.com/office/powerpoint/2010/main" val="106689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5A04A-5E32-5863-0DC4-9035A2E80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008EB-705E-4418-F26C-FC013E046530}"/>
              </a:ext>
            </a:extLst>
          </p:cNvPr>
          <p:cNvSpPr>
            <a:spLocks noGrp="1"/>
          </p:cNvSpPr>
          <p:nvPr>
            <p:ph type="title"/>
          </p:nvPr>
        </p:nvSpPr>
        <p:spPr>
          <a:xfrm>
            <a:off x="3540125" y="433540"/>
            <a:ext cx="5111750" cy="514248"/>
          </a:xfrm>
        </p:spPr>
        <p:txBody>
          <a:bodyPr/>
          <a:lstStyle/>
          <a:p>
            <a:pPr algn="ctr"/>
            <a:r>
              <a:rPr lang="en-US" dirty="0"/>
              <a:t>INTERPRETATION</a:t>
            </a:r>
          </a:p>
        </p:txBody>
      </p:sp>
      <p:sp>
        <p:nvSpPr>
          <p:cNvPr id="3" name="Content Placeholder 2">
            <a:extLst>
              <a:ext uri="{FF2B5EF4-FFF2-40B4-BE49-F238E27FC236}">
                <a16:creationId xmlns:a16="http://schemas.microsoft.com/office/drawing/2014/main" id="{9516C4AA-3DA9-82A2-251E-15F416DA5E53}"/>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Distribution of Transition Types</a:t>
            </a:r>
          </a:p>
          <a:p>
            <a:pPr marL="285750" indent="-285750">
              <a:buFont typeface="Arial" panose="020B0604020202020204" pitchFamily="34" charset="0"/>
              <a:buChar char="•"/>
            </a:pPr>
            <a:r>
              <a:rPr lang="en-US" sz="1600" noProof="1">
                <a:solidFill>
                  <a:schemeClr val="tx1"/>
                </a:solidFill>
              </a:rPr>
              <a:t>The vast majority of browsing (~4000+) happens through link clicks, indicating the user mostly navigating by clicking links rather than typing URLs or bookmarks.</a:t>
            </a:r>
          </a:p>
          <a:p>
            <a:pPr marL="285750" indent="-285750">
              <a:buFont typeface="Arial" panose="020B0604020202020204" pitchFamily="34" charset="0"/>
              <a:buChar char="•"/>
            </a:pPr>
            <a:r>
              <a:rPr lang="en-US" sz="1600" noProof="1">
                <a:solidFill>
                  <a:schemeClr val="tx1"/>
                </a:solidFill>
              </a:rPr>
              <a:t>Other transitions like reload, generated, and form_submit are also present in smaller volumes.</a:t>
            </a:r>
          </a:p>
          <a:p>
            <a:pPr marL="285750" indent="-285750">
              <a:buFont typeface="Arial" panose="020B0604020202020204" pitchFamily="34" charset="0"/>
              <a:buChar char="•"/>
            </a:pPr>
            <a:r>
              <a:rPr lang="en-US" sz="1600" noProof="1">
                <a:solidFill>
                  <a:schemeClr val="tx1"/>
                </a:solidFill>
              </a:rPr>
              <a:t>This suggests a typical passive browsing behavior, often following links rather than initiating direct navigation.</a:t>
            </a:r>
          </a:p>
          <a:p>
            <a:endParaRPr lang="en-US" sz="1600" noProof="1">
              <a:solidFill>
                <a:schemeClr val="tx1"/>
              </a:solidFill>
            </a:endParaRPr>
          </a:p>
          <a:p>
            <a:r>
              <a:rPr lang="en-US" sz="1600" noProof="1">
                <a:solidFill>
                  <a:schemeClr val="tx1"/>
                </a:solidFill>
              </a:rPr>
              <a:t>Top 10 Page Titles Visited</a:t>
            </a:r>
          </a:p>
          <a:p>
            <a:pPr marL="285750" indent="-285750">
              <a:buFont typeface="Arial" panose="020B0604020202020204" pitchFamily="34" charset="0"/>
              <a:buChar char="•"/>
            </a:pPr>
            <a:r>
              <a:rPr lang="en-US" sz="1600" noProof="1">
                <a:solidFill>
                  <a:schemeClr val="tx1"/>
                </a:solidFill>
              </a:rPr>
              <a:t>The Messages page tops the list, followed by:</a:t>
            </a:r>
          </a:p>
          <a:p>
            <a:pPr marL="285750" indent="-285750">
              <a:buFont typeface="Arial" panose="020B0604020202020204" pitchFamily="34" charset="0"/>
              <a:buChar char="•"/>
            </a:pPr>
            <a:r>
              <a:rPr lang="en-US" sz="1600" noProof="1">
                <a:solidFill>
                  <a:schemeClr val="tx1"/>
                </a:solidFill>
              </a:rPr>
              <a:t>Google Flights and job descriptions (e.g., Android QA Tester).</a:t>
            </a:r>
          </a:p>
          <a:p>
            <a:pPr marL="285750" indent="-285750">
              <a:buFont typeface="Arial" panose="020B0604020202020204" pitchFamily="34" charset="0"/>
              <a:buChar char="•"/>
            </a:pPr>
            <a:r>
              <a:rPr lang="en-US" sz="1600" noProof="1">
                <a:solidFill>
                  <a:schemeClr val="tx1"/>
                </a:solidFill>
              </a:rPr>
              <a:t>DynamoDB Console, LoopNet, and Google Accounts login.</a:t>
            </a:r>
          </a:p>
          <a:p>
            <a:pPr marL="285750" indent="-285750">
              <a:buFont typeface="Arial" panose="020B0604020202020204" pitchFamily="34" charset="0"/>
              <a:buChar char="•"/>
            </a:pPr>
            <a:r>
              <a:rPr lang="en-US" sz="1600" noProof="1">
                <a:solidFill>
                  <a:schemeClr val="tx1"/>
                </a:solidFill>
              </a:rPr>
              <a:t>User activity suggests active job or project searching, possibly travel planning, and interaction with cloud tools like AWS DynamoDB.</a:t>
            </a:r>
          </a:p>
        </p:txBody>
      </p:sp>
      <p:sp>
        <p:nvSpPr>
          <p:cNvPr id="6" name="Slide Number Placeholder 5">
            <a:extLst>
              <a:ext uri="{FF2B5EF4-FFF2-40B4-BE49-F238E27FC236}">
                <a16:creationId xmlns:a16="http://schemas.microsoft.com/office/drawing/2014/main" id="{39FAE9AD-FB27-CBE9-2D1A-42555DAFA614}"/>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dirty="0"/>
          </a:p>
        </p:txBody>
      </p:sp>
    </p:spTree>
    <p:extLst>
      <p:ext uri="{BB962C8B-B14F-4D97-AF65-F5344CB8AC3E}">
        <p14:creationId xmlns:p14="http://schemas.microsoft.com/office/powerpoint/2010/main" val="790522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A6495-AD66-4391-4A13-449A3413E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A424F-C738-BB8A-8A20-F929D7E85D40}"/>
              </a:ext>
            </a:extLst>
          </p:cNvPr>
          <p:cNvSpPr>
            <a:spLocks noGrp="1"/>
          </p:cNvSpPr>
          <p:nvPr>
            <p:ph type="title"/>
          </p:nvPr>
        </p:nvSpPr>
        <p:spPr>
          <a:xfrm>
            <a:off x="3540125" y="0"/>
            <a:ext cx="5111750" cy="1204912"/>
          </a:xfrm>
        </p:spPr>
        <p:txBody>
          <a:bodyPr/>
          <a:lstStyle/>
          <a:p>
            <a:pPr algn="ctr"/>
            <a:r>
              <a:rPr lang="en-US" dirty="0"/>
              <a:t>SESSION DETECTION</a:t>
            </a:r>
          </a:p>
        </p:txBody>
      </p:sp>
      <p:sp>
        <p:nvSpPr>
          <p:cNvPr id="3" name="Content Placeholder 2">
            <a:extLst>
              <a:ext uri="{FF2B5EF4-FFF2-40B4-BE49-F238E27FC236}">
                <a16:creationId xmlns:a16="http://schemas.microsoft.com/office/drawing/2014/main" id="{28023A67-A0BF-3510-C7C3-F913B09FFFC3}"/>
              </a:ext>
            </a:extLst>
          </p:cNvPr>
          <p:cNvSpPr>
            <a:spLocks noGrp="1"/>
          </p:cNvSpPr>
          <p:nvPr>
            <p:ph type="body" idx="1"/>
          </p:nvPr>
        </p:nvSpPr>
        <p:spPr>
          <a:xfrm>
            <a:off x="838201" y="1284051"/>
            <a:ext cx="10515599" cy="4883285"/>
          </a:xfrm>
        </p:spPr>
        <p:txBody>
          <a:bodyPr vert="horz" lIns="91440" tIns="45720" rIns="91440" bIns="45720" rtlCol="0" anchor="t">
            <a:noAutofit/>
          </a:bodyPr>
          <a:lstStyle/>
          <a:p>
            <a:r>
              <a:rPr lang="en-US" sz="1600" noProof="1">
                <a:solidFill>
                  <a:schemeClr val="tx1"/>
                </a:solidFill>
              </a:rPr>
              <a:t>For this analysis, we have defined a session as a sequence of browsing events where the time gap between consecutive events does not exceed 30 minutes. If the time difference between two visits exceeds this threshold, we consider it the beginning of a new session.</a:t>
            </a:r>
          </a:p>
          <a:p>
            <a:r>
              <a:rPr lang="en-US" sz="1600" noProof="1">
                <a:solidFill>
                  <a:schemeClr val="tx1"/>
                </a:solidFill>
              </a:rPr>
              <a:t>We performed session detection using the following approach:</a:t>
            </a:r>
          </a:p>
          <a:p>
            <a:pPr marL="285750" indent="-285750">
              <a:buFont typeface="Arial" panose="020B0604020202020204" pitchFamily="34" charset="0"/>
              <a:buChar char="•"/>
            </a:pPr>
            <a:r>
              <a:rPr lang="en-US" sz="1600" noProof="1">
                <a:solidFill>
                  <a:schemeClr val="tx1"/>
                </a:solidFill>
              </a:rPr>
              <a:t>Converted timestamps to datetime objects for accurate time-based computation.</a:t>
            </a:r>
          </a:p>
          <a:p>
            <a:pPr marL="285750" indent="-285750">
              <a:buFont typeface="Arial" panose="020B0604020202020204" pitchFamily="34" charset="0"/>
              <a:buChar char="•"/>
            </a:pPr>
            <a:r>
              <a:rPr lang="en-US" sz="1600" noProof="1">
                <a:solidFill>
                  <a:schemeClr val="tx1"/>
                </a:solidFill>
              </a:rPr>
              <a:t>Sorted events chronologically.</a:t>
            </a:r>
          </a:p>
          <a:p>
            <a:pPr marL="285750" indent="-285750">
              <a:buFont typeface="Arial" panose="020B0604020202020204" pitchFamily="34" charset="0"/>
              <a:buChar char="•"/>
            </a:pPr>
            <a:r>
              <a:rPr lang="en-US" sz="1600" noProof="1">
                <a:solidFill>
                  <a:schemeClr val="tx1"/>
                </a:solidFill>
              </a:rPr>
              <a:t>Calculated time differences (time_diff) between consecutive events. </a:t>
            </a:r>
          </a:p>
          <a:p>
            <a:pPr marL="285750" indent="-285750">
              <a:buFont typeface="Arial" panose="020B0604020202020204" pitchFamily="34" charset="0"/>
              <a:buChar char="•"/>
            </a:pPr>
            <a:r>
              <a:rPr lang="en-US" sz="1600" noProof="1">
                <a:solidFill>
                  <a:schemeClr val="tx1"/>
                </a:solidFill>
              </a:rPr>
              <a:t>Assigned a new session ID whenever a time gap exceeded 30 minutes.</a:t>
            </a:r>
          </a:p>
          <a:p>
            <a:r>
              <a:rPr lang="en-US" sz="1600" noProof="1">
                <a:solidFill>
                  <a:schemeClr val="tx1"/>
                </a:solidFill>
              </a:rPr>
              <a:t>This logic allows us to group browsing activities meaningfully and analyze patterns like:</a:t>
            </a:r>
          </a:p>
          <a:p>
            <a:pPr marL="285750" indent="-285750">
              <a:buFont typeface="Arial" panose="020B0604020202020204" pitchFamily="34" charset="0"/>
              <a:buChar char="•"/>
            </a:pPr>
            <a:r>
              <a:rPr lang="en-US" sz="1600" noProof="1">
                <a:solidFill>
                  <a:schemeClr val="tx1"/>
                </a:solidFill>
              </a:rPr>
              <a:t>How long users typically stay active in a session.</a:t>
            </a:r>
          </a:p>
          <a:p>
            <a:pPr marL="285750" indent="-285750">
              <a:buFont typeface="Arial" panose="020B0604020202020204" pitchFamily="34" charset="0"/>
              <a:buChar char="•"/>
            </a:pPr>
            <a:r>
              <a:rPr lang="en-US" sz="1600" noProof="1">
                <a:solidFill>
                  <a:schemeClr val="tx1"/>
                </a:solidFill>
              </a:rPr>
              <a:t>How many pages they visit per session.</a:t>
            </a:r>
          </a:p>
          <a:p>
            <a:pPr marL="285750" indent="-285750">
              <a:buFont typeface="Arial" panose="020B0604020202020204" pitchFamily="34" charset="0"/>
              <a:buChar char="•"/>
            </a:pPr>
            <a:r>
              <a:rPr lang="en-US" sz="1600" noProof="1">
                <a:solidFill>
                  <a:schemeClr val="tx1"/>
                </a:solidFill>
              </a:rPr>
              <a:t>When sessions occur most frequently during the day or week.</a:t>
            </a:r>
          </a:p>
          <a:p>
            <a:pPr marL="285750" indent="-285750">
              <a:buFont typeface="Arial" panose="020B0604020202020204" pitchFamily="34" charset="0"/>
              <a:buChar char="•"/>
            </a:pPr>
            <a:r>
              <a:rPr lang="en-US" sz="1600" noProof="1">
                <a:solidFill>
                  <a:schemeClr val="tx1"/>
                </a:solidFill>
              </a:rPr>
              <a:t>This layer of insight enhances behavioral understanding beyond individual page visits.</a:t>
            </a:r>
          </a:p>
        </p:txBody>
      </p:sp>
      <p:sp>
        <p:nvSpPr>
          <p:cNvPr id="6" name="Slide Number Placeholder 5">
            <a:extLst>
              <a:ext uri="{FF2B5EF4-FFF2-40B4-BE49-F238E27FC236}">
                <a16:creationId xmlns:a16="http://schemas.microsoft.com/office/drawing/2014/main" id="{7AA0ABAF-7CDF-C696-F9A9-D02E068018C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112332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D30BB-AA29-07BB-75C3-3C8B27E1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AE893-1A67-1F25-3D64-9EAAF6E34C93}"/>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FF7B8876-C2B4-0643-0F6D-940FAFA91B9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18</a:t>
            </a:fld>
            <a:endParaRPr lang="en-US" dirty="0"/>
          </a:p>
        </p:txBody>
      </p:sp>
      <p:pic>
        <p:nvPicPr>
          <p:cNvPr id="5" name="Picture 4">
            <a:extLst>
              <a:ext uri="{FF2B5EF4-FFF2-40B4-BE49-F238E27FC236}">
                <a16:creationId xmlns:a16="http://schemas.microsoft.com/office/drawing/2014/main" id="{93AEB031-6A26-B4C6-14C9-E10529E37F77}"/>
              </a:ext>
            </a:extLst>
          </p:cNvPr>
          <p:cNvPicPr>
            <a:picLocks noChangeAspect="1"/>
          </p:cNvPicPr>
          <p:nvPr/>
        </p:nvPicPr>
        <p:blipFill>
          <a:blip r:embed="rId2"/>
          <a:stretch>
            <a:fillRect/>
          </a:stretch>
        </p:blipFill>
        <p:spPr>
          <a:xfrm>
            <a:off x="1385886" y="1095375"/>
            <a:ext cx="9420225" cy="4667250"/>
          </a:xfrm>
          <a:prstGeom prst="rect">
            <a:avLst/>
          </a:prstGeom>
        </p:spPr>
      </p:pic>
    </p:spTree>
    <p:extLst>
      <p:ext uri="{BB962C8B-B14F-4D97-AF65-F5344CB8AC3E}">
        <p14:creationId xmlns:p14="http://schemas.microsoft.com/office/powerpoint/2010/main" val="950864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43FE-8B68-0D21-9A18-376711B2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4151B-3241-9675-51EB-312CAC3E2AEA}"/>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C655AE96-6E99-3649-29B2-7B3F1BFFC49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19</a:t>
            </a:fld>
            <a:endParaRPr lang="en-US" dirty="0"/>
          </a:p>
        </p:txBody>
      </p:sp>
      <p:pic>
        <p:nvPicPr>
          <p:cNvPr id="4" name="Picture 3">
            <a:extLst>
              <a:ext uri="{FF2B5EF4-FFF2-40B4-BE49-F238E27FC236}">
                <a16:creationId xmlns:a16="http://schemas.microsoft.com/office/drawing/2014/main" id="{C23F4948-1BFD-3602-010D-C202C65DF799}"/>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972401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244181"/>
            <a:ext cx="3171825" cy="1325563"/>
          </a:xfrm>
        </p:spPr>
        <p:txBody>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4036169" cy="2519363"/>
          </a:xfrm>
        </p:spPr>
        <p:txBody>
          <a:bodyPr>
            <a:noAutofit/>
          </a:bodyPr>
          <a:lstStyle/>
          <a:p>
            <a:pPr marL="285750" indent="-285750">
              <a:buFont typeface="Arial" panose="020B0604020202020204" pitchFamily="34" charset="0"/>
              <a:buChar char="•"/>
            </a:pPr>
            <a:r>
              <a:rPr lang="en-US" sz="1600" dirty="0"/>
              <a:t>The given dataset consists of detailed records of websites visited, including timestamps, domains, and page interactions.</a:t>
            </a:r>
          </a:p>
          <a:p>
            <a:pPr marL="285750" indent="-285750">
              <a:buFont typeface="Arial" panose="020B0604020202020204" pitchFamily="34" charset="0"/>
              <a:buChar char="•"/>
            </a:pPr>
            <a:r>
              <a:rPr lang="en-US" sz="1600" dirty="0"/>
              <a:t>This report covers behavioral patterns, tries to identify intent and interests as well as construct a data-driven story based on web activity.</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2C9BF-5584-3EBF-2C35-819B0319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6F2C7-73FB-9330-C432-8910B6212A7E}"/>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D9988144-7C69-E0E2-D834-37AC87690BB6}"/>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20</a:t>
            </a:fld>
            <a:endParaRPr lang="en-US" dirty="0"/>
          </a:p>
        </p:txBody>
      </p:sp>
      <p:pic>
        <p:nvPicPr>
          <p:cNvPr id="5" name="Picture 4">
            <a:extLst>
              <a:ext uri="{FF2B5EF4-FFF2-40B4-BE49-F238E27FC236}">
                <a16:creationId xmlns:a16="http://schemas.microsoft.com/office/drawing/2014/main" id="{0293AF3F-F0B8-DAB0-76B2-A9FCA9C7B792}"/>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2101786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454A7-8342-35E9-E5B1-24A6315D1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26EF8-C798-4315-C6FA-94070FAFDC5F}"/>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D40C7D8-05E3-535D-45C0-EC7B14FAE28D}"/>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21</a:t>
            </a:fld>
            <a:endParaRPr lang="en-US" dirty="0"/>
          </a:p>
        </p:txBody>
      </p:sp>
      <p:pic>
        <p:nvPicPr>
          <p:cNvPr id="4" name="Picture 3">
            <a:extLst>
              <a:ext uri="{FF2B5EF4-FFF2-40B4-BE49-F238E27FC236}">
                <a16:creationId xmlns:a16="http://schemas.microsoft.com/office/drawing/2014/main" id="{8E7747C6-9DEA-7F7A-6C0C-D2299BB09A85}"/>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14068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FC4C5-4F6B-BAB9-03BB-49EF148CC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C3AFA-6884-33C1-6E4C-572426E04231}"/>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BB96BDB2-9F18-8B26-A6BE-B51B010AD6D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22</a:t>
            </a:fld>
            <a:endParaRPr lang="en-US" dirty="0"/>
          </a:p>
        </p:txBody>
      </p:sp>
      <p:pic>
        <p:nvPicPr>
          <p:cNvPr id="5" name="Picture 4">
            <a:extLst>
              <a:ext uri="{FF2B5EF4-FFF2-40B4-BE49-F238E27FC236}">
                <a16:creationId xmlns:a16="http://schemas.microsoft.com/office/drawing/2014/main" id="{1999657F-2ED3-9F04-AB2D-2C259CF6B050}"/>
              </a:ext>
            </a:extLst>
          </p:cNvPr>
          <p:cNvPicPr>
            <a:picLocks noChangeAspect="1"/>
          </p:cNvPicPr>
          <p:nvPr/>
        </p:nvPicPr>
        <p:blipFill>
          <a:blip r:embed="rId2"/>
          <a:stretch>
            <a:fillRect/>
          </a:stretch>
        </p:blipFill>
        <p:spPr>
          <a:xfrm>
            <a:off x="1385886" y="1346994"/>
            <a:ext cx="9420225" cy="4667250"/>
          </a:xfrm>
          <a:prstGeom prst="rect">
            <a:avLst/>
          </a:prstGeom>
        </p:spPr>
      </p:pic>
    </p:spTree>
    <p:extLst>
      <p:ext uri="{BB962C8B-B14F-4D97-AF65-F5344CB8AC3E}">
        <p14:creationId xmlns:p14="http://schemas.microsoft.com/office/powerpoint/2010/main" val="318479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96DCB-BEC6-D608-8BDB-7D3BBACA0D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56968-D5AB-A0DE-17DF-3CFB2681431D}"/>
              </a:ext>
            </a:extLst>
          </p:cNvPr>
          <p:cNvSpPr>
            <a:spLocks noGrp="1"/>
          </p:cNvSpPr>
          <p:nvPr>
            <p:ph type="title"/>
          </p:nvPr>
        </p:nvSpPr>
        <p:spPr>
          <a:xfrm>
            <a:off x="3540125" y="433540"/>
            <a:ext cx="5111750" cy="514248"/>
          </a:xfrm>
        </p:spPr>
        <p:txBody>
          <a:bodyPr/>
          <a:lstStyle/>
          <a:p>
            <a:pPr algn="ctr"/>
            <a:r>
              <a:rPr lang="en-US" dirty="0"/>
              <a:t>OVERALL NARRATIVE</a:t>
            </a:r>
          </a:p>
        </p:txBody>
      </p:sp>
      <p:sp>
        <p:nvSpPr>
          <p:cNvPr id="3" name="Content Placeholder 2">
            <a:extLst>
              <a:ext uri="{FF2B5EF4-FFF2-40B4-BE49-F238E27FC236}">
                <a16:creationId xmlns:a16="http://schemas.microsoft.com/office/drawing/2014/main" id="{DCA61D89-395C-9528-1808-8511AA33C9A6}"/>
              </a:ext>
            </a:extLst>
          </p:cNvPr>
          <p:cNvSpPr>
            <a:spLocks noGrp="1"/>
          </p:cNvSpPr>
          <p:nvPr>
            <p:ph type="body" idx="1"/>
          </p:nvPr>
        </p:nvSpPr>
        <p:spPr>
          <a:xfrm>
            <a:off x="838201" y="1138136"/>
            <a:ext cx="10515599" cy="5286323"/>
          </a:xfrm>
        </p:spPr>
        <p:txBody>
          <a:bodyPr vert="horz" lIns="91440" tIns="45720" rIns="91440" bIns="45720" rtlCol="0" anchor="t">
            <a:noAutofit/>
          </a:bodyPr>
          <a:lstStyle/>
          <a:p>
            <a:r>
              <a:rPr lang="en-US" sz="1600" noProof="1">
                <a:solidFill>
                  <a:schemeClr val="tx1"/>
                </a:solidFill>
              </a:rPr>
              <a:t>Distribution of Transition Types</a:t>
            </a:r>
          </a:p>
          <a:p>
            <a:pPr marL="285750" indent="-285750">
              <a:buFont typeface="Arial" panose="020B0604020202020204" pitchFamily="34" charset="0"/>
              <a:buChar char="•"/>
            </a:pPr>
            <a:r>
              <a:rPr lang="en-US" sz="1600" noProof="1">
                <a:solidFill>
                  <a:schemeClr val="tx1"/>
                </a:solidFill>
              </a:rPr>
              <a:t>The vast majority of browsing (~4000+) happens through link clicks, indicating the user mostly navigating by clicking links rather than typing URLs or bookmarks.</a:t>
            </a:r>
          </a:p>
          <a:p>
            <a:pPr marL="285750" indent="-285750">
              <a:buFont typeface="Arial" panose="020B0604020202020204" pitchFamily="34" charset="0"/>
              <a:buChar char="•"/>
            </a:pPr>
            <a:r>
              <a:rPr lang="en-US" sz="1600" noProof="1">
                <a:solidFill>
                  <a:schemeClr val="tx1"/>
                </a:solidFill>
              </a:rPr>
              <a:t>Other transitions like reload, generated, and form_submit are also present in smaller volumes.</a:t>
            </a:r>
          </a:p>
          <a:p>
            <a:pPr marL="285750" indent="-285750">
              <a:buFont typeface="Arial" panose="020B0604020202020204" pitchFamily="34" charset="0"/>
              <a:buChar char="•"/>
            </a:pPr>
            <a:r>
              <a:rPr lang="en-US" sz="1600" noProof="1">
                <a:solidFill>
                  <a:schemeClr val="tx1"/>
                </a:solidFill>
              </a:rPr>
              <a:t>This suggests a typical passive browsing behavior, often following links rather than initiating direct navigation.</a:t>
            </a:r>
          </a:p>
          <a:p>
            <a:endParaRPr lang="en-US" sz="1600" noProof="1">
              <a:solidFill>
                <a:schemeClr val="tx1"/>
              </a:solidFill>
            </a:endParaRPr>
          </a:p>
          <a:p>
            <a:r>
              <a:rPr lang="en-US" sz="1600" noProof="1">
                <a:solidFill>
                  <a:schemeClr val="tx1"/>
                </a:solidFill>
              </a:rPr>
              <a:t>Top 10 Page Titles Visited</a:t>
            </a:r>
          </a:p>
          <a:p>
            <a:pPr marL="285750" indent="-285750">
              <a:buFont typeface="Arial" panose="020B0604020202020204" pitchFamily="34" charset="0"/>
              <a:buChar char="•"/>
            </a:pPr>
            <a:r>
              <a:rPr lang="en-US" sz="1600" noProof="1">
                <a:solidFill>
                  <a:schemeClr val="tx1"/>
                </a:solidFill>
              </a:rPr>
              <a:t>The Messages page tops the list, followed by:</a:t>
            </a:r>
          </a:p>
          <a:p>
            <a:pPr marL="285750" indent="-285750">
              <a:buFont typeface="Arial" panose="020B0604020202020204" pitchFamily="34" charset="0"/>
              <a:buChar char="•"/>
            </a:pPr>
            <a:r>
              <a:rPr lang="en-US" sz="1600" noProof="1">
                <a:solidFill>
                  <a:schemeClr val="tx1"/>
                </a:solidFill>
              </a:rPr>
              <a:t>Google Flights and job descriptions (e.g., Android QA Tester).</a:t>
            </a:r>
          </a:p>
          <a:p>
            <a:pPr marL="285750" indent="-285750">
              <a:buFont typeface="Arial" panose="020B0604020202020204" pitchFamily="34" charset="0"/>
              <a:buChar char="•"/>
            </a:pPr>
            <a:r>
              <a:rPr lang="en-US" sz="1600" noProof="1">
                <a:solidFill>
                  <a:schemeClr val="tx1"/>
                </a:solidFill>
              </a:rPr>
              <a:t>DynamoDB Console, LoopNet, and Google Accounts login.</a:t>
            </a:r>
          </a:p>
          <a:p>
            <a:pPr marL="285750" indent="-285750">
              <a:buFont typeface="Arial" panose="020B0604020202020204" pitchFamily="34" charset="0"/>
              <a:buChar char="•"/>
            </a:pPr>
            <a:r>
              <a:rPr lang="en-US" sz="1600" noProof="1">
                <a:solidFill>
                  <a:schemeClr val="tx1"/>
                </a:solidFill>
              </a:rPr>
              <a:t>User activity suggests active job or project searching, possibly travel planning, and interaction with cloud tools like AWS DynamoDB.</a:t>
            </a:r>
          </a:p>
        </p:txBody>
      </p:sp>
      <p:sp>
        <p:nvSpPr>
          <p:cNvPr id="6" name="Slide Number Placeholder 5">
            <a:extLst>
              <a:ext uri="{FF2B5EF4-FFF2-40B4-BE49-F238E27FC236}">
                <a16:creationId xmlns:a16="http://schemas.microsoft.com/office/drawing/2014/main" id="{702A8E21-9805-6009-1E35-A3849024E092}"/>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dirty="0"/>
          </a:p>
        </p:txBody>
      </p:sp>
    </p:spTree>
    <p:extLst>
      <p:ext uri="{BB962C8B-B14F-4D97-AF65-F5344CB8AC3E}">
        <p14:creationId xmlns:p14="http://schemas.microsoft.com/office/powerpoint/2010/main" val="890756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3951786" y="2889115"/>
            <a:ext cx="4179570" cy="539885"/>
          </a:xfrm>
        </p:spPr>
        <p:txBody>
          <a:bodyPr/>
          <a:lstStyle/>
          <a:p>
            <a:pPr algn="ctr"/>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24</a:t>
            </a:fld>
            <a:endParaRPr lang="en-US" dirty="0"/>
          </a:p>
        </p:txBody>
      </p:sp>
    </p:spTree>
    <p:extLst>
      <p:ext uri="{BB962C8B-B14F-4D97-AF65-F5344CB8AC3E}">
        <p14:creationId xmlns:p14="http://schemas.microsoft.com/office/powerpoint/2010/main" val="2436493926"/>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43271" y="136525"/>
            <a:ext cx="8421688" cy="1325563"/>
          </a:xfrm>
        </p:spPr>
        <p:txBody>
          <a:bodyPr/>
          <a:lstStyle/>
          <a:p>
            <a:r>
              <a:rPr lang="en-US" dirty="0"/>
              <a:t>BROWSING INFO</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
        <p:nvSpPr>
          <p:cNvPr id="26" name="Text Placeholder 25">
            <a:extLst>
              <a:ext uri="{FF2B5EF4-FFF2-40B4-BE49-F238E27FC236}">
                <a16:creationId xmlns:a16="http://schemas.microsoft.com/office/drawing/2014/main" id="{082E537C-79DD-DBC4-6A92-6948CE190037}"/>
              </a:ext>
            </a:extLst>
          </p:cNvPr>
          <p:cNvSpPr>
            <a:spLocks noGrp="1"/>
          </p:cNvSpPr>
          <p:nvPr>
            <p:ph type="body" sz="quarter" idx="24"/>
          </p:nvPr>
        </p:nvSpPr>
        <p:spPr>
          <a:xfrm>
            <a:off x="359655" y="1752694"/>
            <a:ext cx="3580047" cy="4122812"/>
          </a:xfrm>
        </p:spPr>
        <p:txBody>
          <a:bodyPr/>
          <a:lstStyle/>
          <a:p>
            <a:pPr algn="l"/>
            <a:r>
              <a:rPr lang="en-US" dirty="0"/>
              <a:t>The images here shows some important information regarding the dataset:</a:t>
            </a:r>
          </a:p>
          <a:p>
            <a:pPr marL="285750" indent="-285750" algn="l">
              <a:buFont typeface="Arial" panose="020B0604020202020204" pitchFamily="34" charset="0"/>
              <a:buChar char="•"/>
            </a:pPr>
            <a:r>
              <a:rPr lang="en-IN" dirty="0"/>
              <a:t>A total of 5104 entries</a:t>
            </a:r>
          </a:p>
          <a:p>
            <a:pPr marL="285750" indent="-285750" algn="l">
              <a:buFont typeface="Arial" panose="020B0604020202020204" pitchFamily="34" charset="0"/>
              <a:buChar char="•"/>
            </a:pPr>
            <a:r>
              <a:rPr lang="en-IN" dirty="0"/>
              <a:t>9 columns, of which 2 are int64 type</a:t>
            </a:r>
          </a:p>
          <a:p>
            <a:pPr marL="285750" indent="-285750" algn="l">
              <a:buFont typeface="Arial" panose="020B0604020202020204" pitchFamily="34" charset="0"/>
              <a:buChar char="•"/>
            </a:pPr>
            <a:r>
              <a:rPr lang="en-IN" dirty="0"/>
              <a:t>There are 53 missing or null values in ‘title’ column. These can be dropped.</a:t>
            </a:r>
          </a:p>
          <a:p>
            <a:pPr marL="285750" indent="-285750" algn="l">
              <a:buFont typeface="Arial" panose="020B0604020202020204" pitchFamily="34" charset="0"/>
              <a:buChar char="•"/>
            </a:pPr>
            <a:r>
              <a:rPr lang="en-IN" dirty="0"/>
              <a:t>Since the task is analysis, not predictive modelling, we have limited the number of pre-processing steps, to preserve data originality</a:t>
            </a:r>
            <a:r>
              <a:rPr lang="en-US" dirty="0"/>
              <a:t>.</a:t>
            </a:r>
            <a:endParaRPr lang="en-IN" dirty="0"/>
          </a:p>
        </p:txBody>
      </p:sp>
      <p:pic>
        <p:nvPicPr>
          <p:cNvPr id="34" name="Picture 33">
            <a:extLst>
              <a:ext uri="{FF2B5EF4-FFF2-40B4-BE49-F238E27FC236}">
                <a16:creationId xmlns:a16="http://schemas.microsoft.com/office/drawing/2014/main" id="{A2346F4E-A65D-6425-4359-442725639E84}"/>
              </a:ext>
            </a:extLst>
          </p:cNvPr>
          <p:cNvPicPr>
            <a:picLocks noChangeAspect="1"/>
          </p:cNvPicPr>
          <p:nvPr/>
        </p:nvPicPr>
        <p:blipFill>
          <a:blip r:embed="rId2"/>
          <a:stretch>
            <a:fillRect/>
          </a:stretch>
        </p:blipFill>
        <p:spPr>
          <a:xfrm>
            <a:off x="4149231" y="1636985"/>
            <a:ext cx="4461369" cy="3584029"/>
          </a:xfrm>
          <a:prstGeom prst="rect">
            <a:avLst/>
          </a:prstGeom>
        </p:spPr>
      </p:pic>
      <p:pic>
        <p:nvPicPr>
          <p:cNvPr id="36" name="Picture 35">
            <a:extLst>
              <a:ext uri="{FF2B5EF4-FFF2-40B4-BE49-F238E27FC236}">
                <a16:creationId xmlns:a16="http://schemas.microsoft.com/office/drawing/2014/main" id="{DDACC058-3870-DE1C-7D6D-5B8254311F4E}"/>
              </a:ext>
            </a:extLst>
          </p:cNvPr>
          <p:cNvPicPr>
            <a:picLocks noChangeAspect="1"/>
          </p:cNvPicPr>
          <p:nvPr/>
        </p:nvPicPr>
        <p:blipFill>
          <a:blip r:embed="rId3"/>
          <a:stretch>
            <a:fillRect/>
          </a:stretch>
        </p:blipFill>
        <p:spPr>
          <a:xfrm>
            <a:off x="8692452" y="1636985"/>
            <a:ext cx="3221745" cy="3584030"/>
          </a:xfrm>
          <a:prstGeom prst="rect">
            <a:avLst/>
          </a:prstGeom>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46306" y="136525"/>
            <a:ext cx="10505345" cy="1325563"/>
          </a:xfrm>
        </p:spPr>
        <p:txBody>
          <a:bodyPr/>
          <a:lstStyle/>
          <a:p>
            <a:pPr algn="ctr"/>
            <a:r>
              <a:rPr lang="en-US" dirty="0"/>
              <a:t>PRE-PROCESSING</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846306" y="1725584"/>
            <a:ext cx="10505345" cy="3488441"/>
          </a:xfrm>
        </p:spPr>
        <p:txBody>
          <a:bodyPr>
            <a:normAutofit/>
          </a:bodyPr>
          <a:lstStyle/>
          <a:p>
            <a:pPr marL="285750" indent="-285750">
              <a:buFont typeface="Arial" panose="020B0604020202020204" pitchFamily="34" charset="0"/>
              <a:buChar char="•"/>
            </a:pPr>
            <a:r>
              <a:rPr lang="en-US" sz="2400" dirty="0"/>
              <a:t>The only few pre-processing steps which have been performed here have been on the ‘</a:t>
            </a:r>
            <a:r>
              <a:rPr lang="en-US" sz="2400" dirty="0" err="1"/>
              <a:t>eventtimeutc</a:t>
            </a:r>
            <a:r>
              <a:rPr lang="en-US" sz="2400" dirty="0"/>
              <a:t>’ and ‘</a:t>
            </a:r>
            <a:r>
              <a:rPr lang="en-US" sz="2400" dirty="0" err="1"/>
              <a:t>url</a:t>
            </a:r>
            <a:r>
              <a:rPr lang="en-US" sz="2400" dirty="0"/>
              <a:t>’ columns of the original dataset.</a:t>
            </a:r>
          </a:p>
          <a:p>
            <a:pPr marL="285750" indent="-285750">
              <a:buFont typeface="Arial" panose="020B0604020202020204" pitchFamily="34" charset="0"/>
              <a:buChar char="•"/>
            </a:pPr>
            <a:r>
              <a:rPr lang="en-US" sz="2400" dirty="0"/>
              <a:t>The ‘</a:t>
            </a:r>
            <a:r>
              <a:rPr lang="en-US" sz="2400" dirty="0" err="1"/>
              <a:t>eventtimeutc</a:t>
            </a:r>
            <a:r>
              <a:rPr lang="en-US" sz="2400" dirty="0"/>
              <a:t>’ has been converted into Python recognizable data format, and new columns each for ‘hour’, ‘</a:t>
            </a:r>
            <a:r>
              <a:rPr lang="en-US" sz="2400" dirty="0" err="1"/>
              <a:t>day_of_week</a:t>
            </a:r>
            <a:r>
              <a:rPr lang="en-US" sz="2400" dirty="0"/>
              <a:t>’ and ‘date’, have been created.</a:t>
            </a:r>
          </a:p>
          <a:p>
            <a:pPr marL="285750" indent="-285750">
              <a:buFont typeface="Arial" panose="020B0604020202020204" pitchFamily="34" charset="0"/>
              <a:buChar char="•"/>
            </a:pPr>
            <a:r>
              <a:rPr lang="en-US" sz="2400" dirty="0"/>
              <a:t>A new column ‘domain’ was created store the domain names from the ‘</a:t>
            </a:r>
            <a:r>
              <a:rPr lang="en-US" sz="2400" dirty="0" err="1"/>
              <a:t>url</a:t>
            </a:r>
            <a:r>
              <a:rPr lang="en-US" sz="2400" dirty="0"/>
              <a:t>’ column.</a:t>
            </a:r>
          </a:p>
          <a:p>
            <a:endParaRPr lang="en-US" sz="2400" dirty="0"/>
          </a:p>
          <a:p>
            <a:endParaRPr lang="en-US" sz="2400" dirty="0"/>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5572-56C0-AD69-3C55-CBEAE8782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746DD-8091-8738-B642-30D4562AE9D3}"/>
              </a:ext>
            </a:extLst>
          </p:cNvPr>
          <p:cNvSpPr>
            <a:spLocks noGrp="1"/>
          </p:cNvSpPr>
          <p:nvPr>
            <p:ph type="title"/>
          </p:nvPr>
        </p:nvSpPr>
        <p:spPr>
          <a:xfrm>
            <a:off x="846306" y="136525"/>
            <a:ext cx="10505345" cy="1325563"/>
          </a:xfrm>
        </p:spPr>
        <p:txBody>
          <a:bodyPr/>
          <a:lstStyle/>
          <a:p>
            <a:pPr algn="ctr"/>
            <a:r>
              <a:rPr lang="en-US" dirty="0" err="1"/>
              <a:t>ViSUALIZATIONS</a:t>
            </a:r>
            <a:endParaRPr lang="en-US" dirty="0"/>
          </a:p>
        </p:txBody>
      </p:sp>
      <p:sp>
        <p:nvSpPr>
          <p:cNvPr id="10" name="Text Placeholder 9">
            <a:extLst>
              <a:ext uri="{FF2B5EF4-FFF2-40B4-BE49-F238E27FC236}">
                <a16:creationId xmlns:a16="http://schemas.microsoft.com/office/drawing/2014/main" id="{7B5014B8-ECC3-2DF7-A48F-ED4F6C614192}"/>
              </a:ext>
            </a:extLst>
          </p:cNvPr>
          <p:cNvSpPr>
            <a:spLocks noGrp="1"/>
          </p:cNvSpPr>
          <p:nvPr>
            <p:ph type="body" sz="quarter" idx="28"/>
          </p:nvPr>
        </p:nvSpPr>
        <p:spPr>
          <a:xfrm>
            <a:off x="846306" y="1725584"/>
            <a:ext cx="10505345" cy="3488441"/>
          </a:xfrm>
        </p:spPr>
        <p:txBody>
          <a:bodyPr>
            <a:normAutofit/>
          </a:bodyPr>
          <a:lstStyle/>
          <a:p>
            <a:pPr algn="ctr"/>
            <a:r>
              <a:rPr lang="en-US" sz="2400" dirty="0"/>
              <a:t>The following slides contain some of the important visualizations.</a:t>
            </a:r>
          </a:p>
          <a:p>
            <a:pPr algn="ctr"/>
            <a:endParaRPr lang="en-US" sz="2400" dirty="0"/>
          </a:p>
        </p:txBody>
      </p:sp>
      <p:sp>
        <p:nvSpPr>
          <p:cNvPr id="22" name="Slide Number Placeholder 21">
            <a:extLst>
              <a:ext uri="{FF2B5EF4-FFF2-40B4-BE49-F238E27FC236}">
                <a16:creationId xmlns:a16="http://schemas.microsoft.com/office/drawing/2014/main" id="{A33F7F24-88D9-6122-0F73-B35BB40BCDB2}"/>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81484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D4BC2-AD40-D98D-51B7-5D9852CFF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4FF2F-87B3-53DD-33D4-D11D09BC409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E08CE2D0-EB83-8C55-FD36-392BB6F24421}"/>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6" name="Picture 5">
            <a:extLst>
              <a:ext uri="{FF2B5EF4-FFF2-40B4-BE49-F238E27FC236}">
                <a16:creationId xmlns:a16="http://schemas.microsoft.com/office/drawing/2014/main" id="{908DD40E-FD74-3CF3-E9A1-3F913BF15881}"/>
              </a:ext>
            </a:extLst>
          </p:cNvPr>
          <p:cNvPicPr>
            <a:picLocks noChangeAspect="1"/>
          </p:cNvPicPr>
          <p:nvPr/>
        </p:nvPicPr>
        <p:blipFill>
          <a:blip r:embed="rId2"/>
          <a:stretch>
            <a:fillRect/>
          </a:stretch>
        </p:blipFill>
        <p:spPr>
          <a:xfrm>
            <a:off x="2006177" y="1240786"/>
            <a:ext cx="8179644" cy="4879666"/>
          </a:xfrm>
          <a:prstGeom prst="rect">
            <a:avLst/>
          </a:prstGeom>
        </p:spPr>
      </p:pic>
    </p:spTree>
    <p:extLst>
      <p:ext uri="{BB962C8B-B14F-4D97-AF65-F5344CB8AC3E}">
        <p14:creationId xmlns:p14="http://schemas.microsoft.com/office/powerpoint/2010/main" val="402840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3C966-155C-6313-3D88-54C927D96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62A62-93FA-780D-F192-1C33A576FD27}"/>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9B9A5211-2C27-3378-FE87-77E5452EE5E3}"/>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4" name="Picture 3">
            <a:extLst>
              <a:ext uri="{FF2B5EF4-FFF2-40B4-BE49-F238E27FC236}">
                <a16:creationId xmlns:a16="http://schemas.microsoft.com/office/drawing/2014/main" id="{BD46232A-62E3-100E-9988-5FEE4931C1FD}"/>
              </a:ext>
            </a:extLst>
          </p:cNvPr>
          <p:cNvPicPr>
            <a:picLocks noChangeAspect="1"/>
          </p:cNvPicPr>
          <p:nvPr/>
        </p:nvPicPr>
        <p:blipFill>
          <a:blip r:embed="rId2"/>
          <a:stretch>
            <a:fillRect/>
          </a:stretch>
        </p:blipFill>
        <p:spPr>
          <a:xfrm>
            <a:off x="1933219" y="1202126"/>
            <a:ext cx="8325559" cy="4966714"/>
          </a:xfrm>
          <a:prstGeom prst="rect">
            <a:avLst/>
          </a:prstGeom>
        </p:spPr>
      </p:pic>
    </p:spTree>
    <p:extLst>
      <p:ext uri="{BB962C8B-B14F-4D97-AF65-F5344CB8AC3E}">
        <p14:creationId xmlns:p14="http://schemas.microsoft.com/office/powerpoint/2010/main" val="364927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EDCED-E8DA-F55A-752F-17DB22D4F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3E418-02D5-07DC-B063-D39FEFE6578B}"/>
              </a:ext>
            </a:extLst>
          </p:cNvPr>
          <p:cNvSpPr>
            <a:spLocks noGrp="1"/>
          </p:cNvSpPr>
          <p:nvPr>
            <p:ph type="title"/>
          </p:nvPr>
        </p:nvSpPr>
        <p:spPr>
          <a:xfrm>
            <a:off x="843327" y="-320675"/>
            <a:ext cx="10505345" cy="1325563"/>
          </a:xfrm>
        </p:spPr>
        <p:txBody>
          <a:bodyPr/>
          <a:lstStyle/>
          <a:p>
            <a:pPr algn="ctr"/>
            <a:r>
              <a:rPr lang="en-US" dirty="0"/>
              <a:t>Visualizations</a:t>
            </a:r>
          </a:p>
        </p:txBody>
      </p:sp>
      <p:sp>
        <p:nvSpPr>
          <p:cNvPr id="22" name="Slide Number Placeholder 21">
            <a:extLst>
              <a:ext uri="{FF2B5EF4-FFF2-40B4-BE49-F238E27FC236}">
                <a16:creationId xmlns:a16="http://schemas.microsoft.com/office/drawing/2014/main" id="{28A77351-F0EA-ACA4-6FE8-4033EF2E9E5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pic>
        <p:nvPicPr>
          <p:cNvPr id="5" name="Picture 4">
            <a:extLst>
              <a:ext uri="{FF2B5EF4-FFF2-40B4-BE49-F238E27FC236}">
                <a16:creationId xmlns:a16="http://schemas.microsoft.com/office/drawing/2014/main" id="{E8C396D9-3826-C0A7-492B-9A0889DF945F}"/>
              </a:ext>
            </a:extLst>
          </p:cNvPr>
          <p:cNvPicPr>
            <a:picLocks noChangeAspect="1"/>
          </p:cNvPicPr>
          <p:nvPr/>
        </p:nvPicPr>
        <p:blipFill>
          <a:blip r:embed="rId2"/>
          <a:stretch>
            <a:fillRect/>
          </a:stretch>
        </p:blipFill>
        <p:spPr>
          <a:xfrm>
            <a:off x="1720140" y="1041197"/>
            <a:ext cx="8751718" cy="5002552"/>
          </a:xfrm>
          <a:prstGeom prst="rect">
            <a:avLst/>
          </a:prstGeom>
        </p:spPr>
      </p:pic>
    </p:spTree>
    <p:extLst>
      <p:ext uri="{BB962C8B-B14F-4D97-AF65-F5344CB8AC3E}">
        <p14:creationId xmlns:p14="http://schemas.microsoft.com/office/powerpoint/2010/main" val="703012632"/>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244</TotalTime>
  <Words>1113</Words>
  <Application>Microsoft Office PowerPoint</Application>
  <PresentationFormat>Widescreen</PresentationFormat>
  <Paragraphs>126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Monoline</vt:lpstr>
      <vt:lpstr>ANALYSIS REPORT</vt:lpstr>
      <vt:lpstr>INTRODUCTION</vt:lpstr>
      <vt:lpstr>PROBLEM</vt:lpstr>
      <vt:lpstr>BROWSING INFO</vt:lpstr>
      <vt:lpstr>PRE-PROCESSING</vt:lpstr>
      <vt:lpstr>ViSUALIZATIONS</vt:lpstr>
      <vt:lpstr>Visualizations</vt:lpstr>
      <vt:lpstr>Visualizations</vt:lpstr>
      <vt:lpstr>Visualizations</vt:lpstr>
      <vt:lpstr>Visualizations</vt:lpstr>
      <vt:lpstr>Visualizations</vt:lpstr>
      <vt:lpstr>Visualizations</vt:lpstr>
      <vt:lpstr>INTERPRETATION</vt:lpstr>
      <vt:lpstr>INTERPRETATION</vt:lpstr>
      <vt:lpstr>INTERPRETATION</vt:lpstr>
      <vt:lpstr>INTERPRETATION</vt:lpstr>
      <vt:lpstr>SESSION DETECTION</vt:lpstr>
      <vt:lpstr>Visualizations</vt:lpstr>
      <vt:lpstr>Visualizations</vt:lpstr>
      <vt:lpstr>Visualizations</vt:lpstr>
      <vt:lpstr>Visualizations</vt:lpstr>
      <vt:lpstr>Visualizations</vt:lpstr>
      <vt:lpstr>OVERALL NARRATIVE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Kumar Bharti</dc:creator>
  <cp:lastModifiedBy>Nikhil Kumar Bharti</cp:lastModifiedBy>
  <cp:revision>12</cp:revision>
  <dcterms:created xsi:type="dcterms:W3CDTF">2025-04-11T19:11:07Z</dcterms:created>
  <dcterms:modified xsi:type="dcterms:W3CDTF">2025-04-11T23:15:57Z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