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8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68" r:id="rId17"/>
    <p:sldId id="270" r:id="rId18"/>
    <p:sldId id="271" r:id="rId19"/>
    <p:sldId id="272" r:id="rId20"/>
    <p:sldId id="273" r:id="rId21"/>
    <p:sldId id="275" r:id="rId22"/>
    <p:sldId id="274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9B11-3273-4DB3-B650-CD07AC614EFA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EFE3-AA7D-460B-BFA9-69041AABC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84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9B11-3273-4DB3-B650-CD07AC614EFA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EFE3-AA7D-460B-BFA9-69041AABC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6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9B11-3273-4DB3-B650-CD07AC614EFA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EFE3-AA7D-460B-BFA9-69041AABC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50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9B11-3273-4DB3-B650-CD07AC614EFA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EFE3-AA7D-460B-BFA9-69041AABC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63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9B11-3273-4DB3-B650-CD07AC614EFA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EFE3-AA7D-460B-BFA9-69041AABC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133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9B11-3273-4DB3-B650-CD07AC614EFA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EFE3-AA7D-460B-BFA9-69041AABC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78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9B11-3273-4DB3-B650-CD07AC614EFA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EFE3-AA7D-460B-BFA9-69041AABC23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35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9B11-3273-4DB3-B650-CD07AC614EFA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EFE3-AA7D-460B-BFA9-69041AABC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29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9B11-3273-4DB3-B650-CD07AC614EFA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EFE3-AA7D-460B-BFA9-69041AABC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68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9B11-3273-4DB3-B650-CD07AC614EFA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EFE3-AA7D-460B-BFA9-69041AABC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13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65C9B11-3273-4DB3-B650-CD07AC614EFA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EFE3-AA7D-460B-BFA9-69041AABC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22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65C9B11-3273-4DB3-B650-CD07AC614EFA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B53EFE3-AA7D-460B-BFA9-69041AABC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32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Trainee Task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Time Series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4547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2: GRU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37" y="2674990"/>
            <a:ext cx="11259126" cy="3781229"/>
          </a:xfrm>
        </p:spPr>
        <p:txBody>
          <a:bodyPr>
            <a:normAutofit/>
          </a:bodyPr>
          <a:lstStyle/>
          <a:p>
            <a:r>
              <a:rPr lang="en-GB" dirty="0"/>
              <a:t>Simplified architecture: GRUs have a simpler structure compared to LSTMs, potentially leading to faster training and reduced overfitting risk</a:t>
            </a:r>
            <a:r>
              <a:rPr lang="en-GB" dirty="0" smtClean="0"/>
              <a:t>.</a:t>
            </a:r>
          </a:p>
          <a:p>
            <a:r>
              <a:rPr lang="en-GB" dirty="0" smtClean="0"/>
              <a:t>Efficient </a:t>
            </a:r>
            <a:r>
              <a:rPr lang="en-GB" dirty="0"/>
              <a:t>computation: With fewer parameters than LSTMs, GRUs can be more efficient, especially beneficial when dealing with large datasets of stock information</a:t>
            </a:r>
            <a:r>
              <a:rPr lang="en-GB" dirty="0" smtClean="0"/>
              <a:t>.</a:t>
            </a:r>
          </a:p>
          <a:p>
            <a:r>
              <a:rPr lang="en-GB" dirty="0" smtClean="0"/>
              <a:t>Effective </a:t>
            </a:r>
            <a:r>
              <a:rPr lang="en-GB" dirty="0"/>
              <a:t>for shorter sequences: GRUs often perform well on shorter sequences, which can be advantageous for predicting near-future stock prices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Balanced </a:t>
            </a:r>
            <a:r>
              <a:rPr lang="en-GB" dirty="0"/>
              <a:t>memory-computation </a:t>
            </a:r>
            <a:r>
              <a:rPr lang="en-GB" dirty="0" smtClean="0"/>
              <a:t>trade-off: </a:t>
            </a:r>
            <a:r>
              <a:rPr lang="en-GB" dirty="0"/>
              <a:t>GRUs offer a good balance between capturing long-term dependencies and computational efficiency</a:t>
            </a:r>
            <a:r>
              <a:rPr lang="en-GB" dirty="0" smtClean="0"/>
              <a:t>.</a:t>
            </a:r>
          </a:p>
          <a:p>
            <a:r>
              <a:rPr lang="en-GB" dirty="0" smtClean="0"/>
              <a:t>Adaptability </a:t>
            </a:r>
            <a:r>
              <a:rPr lang="en-GB" dirty="0"/>
              <a:t>to different time scales: Like LSTMs, GRUs can adapt to various time scales in the data, capturing both rapid changes and slower trends in stock prices.</a:t>
            </a:r>
          </a:p>
        </p:txBody>
      </p:sp>
    </p:spTree>
    <p:extLst>
      <p:ext uri="{BB962C8B-B14F-4D97-AF65-F5344CB8AC3E}">
        <p14:creationId xmlns:p14="http://schemas.microsoft.com/office/powerpoint/2010/main" val="91908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833437"/>
            <a:ext cx="97059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88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833437"/>
            <a:ext cx="96202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52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833437"/>
            <a:ext cx="61817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63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833437"/>
            <a:ext cx="80962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15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Mean Squared Error: </a:t>
            </a:r>
            <a:r>
              <a:rPr lang="en-GB" dirty="0" smtClean="0"/>
              <a:t>0.0010654958999574706</a:t>
            </a:r>
          </a:p>
          <a:p>
            <a:r>
              <a:rPr lang="en-GB" dirty="0" smtClean="0"/>
              <a:t>Mean </a:t>
            </a:r>
            <a:r>
              <a:rPr lang="en-GB" dirty="0"/>
              <a:t>Absolute Error: </a:t>
            </a:r>
            <a:r>
              <a:rPr lang="en-GB" dirty="0" smtClean="0"/>
              <a:t>0.017874308756622166</a:t>
            </a:r>
          </a:p>
          <a:p>
            <a:r>
              <a:rPr lang="en-GB" dirty="0" smtClean="0"/>
              <a:t>R-squared </a:t>
            </a:r>
            <a:r>
              <a:rPr lang="en-GB" dirty="0"/>
              <a:t>Score: 0.8241953140181908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4557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3: 1D-CNN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739644"/>
            <a:ext cx="11582400" cy="3901301"/>
          </a:xfrm>
        </p:spPr>
        <p:txBody>
          <a:bodyPr>
            <a:normAutofit/>
          </a:bodyPr>
          <a:lstStyle/>
          <a:p>
            <a:r>
              <a:rPr lang="en-GB" dirty="0"/>
              <a:t>Local pattern recognition: 1D-CNNs excel at identifying local patterns in sequential data, which can be crucial for detecting short-term trends and patterns in stock prices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Feature </a:t>
            </a:r>
            <a:r>
              <a:rPr lang="en-GB" dirty="0"/>
              <a:t>extraction: The convolutional layers can automatically extract relevant features from the raw time series data, potentially identifying important indicators without manual feature engineering</a:t>
            </a:r>
            <a:r>
              <a:rPr lang="en-GB" dirty="0" smtClean="0"/>
              <a:t>.</a:t>
            </a:r>
          </a:p>
          <a:p>
            <a:r>
              <a:rPr lang="en-GB" dirty="0" smtClean="0"/>
              <a:t>Spatial </a:t>
            </a:r>
            <a:r>
              <a:rPr lang="en-GB" dirty="0"/>
              <a:t>hierarchies: By stacking convolutional layers, 1D-CNNs can capture hierarchical patterns in the data, from fine-grained details to broader trends</a:t>
            </a:r>
            <a:r>
              <a:rPr lang="en-GB" dirty="0" smtClean="0"/>
              <a:t>.</a:t>
            </a:r>
          </a:p>
          <a:p>
            <a:r>
              <a:rPr lang="en-GB" dirty="0" smtClean="0"/>
              <a:t>Efficient </a:t>
            </a:r>
            <a:r>
              <a:rPr lang="en-GB" dirty="0"/>
              <a:t>parallelization: CNNs are highly parallelizable, potentially leading to faster training and inference times compared to recurrent models</a:t>
            </a:r>
            <a:r>
              <a:rPr lang="en-GB" dirty="0" smtClean="0"/>
              <a:t>.</a:t>
            </a:r>
          </a:p>
          <a:p>
            <a:r>
              <a:rPr lang="en-GB" dirty="0" smtClean="0"/>
              <a:t>Robustness </a:t>
            </a:r>
            <a:r>
              <a:rPr lang="en-GB" dirty="0"/>
              <a:t>to time warping: 1D-CNNs can be more robust to small shifts or warps in the time series, which is beneficial when dealing with the inherent volatility of stock prices.</a:t>
            </a:r>
          </a:p>
        </p:txBody>
      </p:sp>
    </p:spTree>
    <p:extLst>
      <p:ext uri="{BB962C8B-B14F-4D97-AF65-F5344CB8AC3E}">
        <p14:creationId xmlns:p14="http://schemas.microsoft.com/office/powerpoint/2010/main" val="1407736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833437"/>
            <a:ext cx="97059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00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833437"/>
            <a:ext cx="96202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66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833437"/>
            <a:ext cx="61817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9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298" y="198074"/>
            <a:ext cx="7729728" cy="1188720"/>
          </a:xfrm>
        </p:spPr>
        <p:txBody>
          <a:bodyPr/>
          <a:lstStyle/>
          <a:p>
            <a:r>
              <a:rPr lang="en-IN" dirty="0" smtClean="0"/>
              <a:t>EDA and Pre-processing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1" y="1644074"/>
            <a:ext cx="11471563" cy="4904508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/>
              <a:t>Basic </a:t>
            </a:r>
            <a:r>
              <a:rPr lang="en-GB" b="1" dirty="0" smtClean="0"/>
              <a:t>Statistics: </a:t>
            </a:r>
            <a:r>
              <a:rPr lang="en-GB" dirty="0" smtClean="0"/>
              <a:t>Calculated </a:t>
            </a:r>
            <a:r>
              <a:rPr lang="en-GB" dirty="0"/>
              <a:t>summary statistics such as mean, median, and standard deviation for numerical features.</a:t>
            </a:r>
          </a:p>
          <a:p>
            <a:r>
              <a:rPr lang="en-GB" b="1" dirty="0"/>
              <a:t>Handling Missing </a:t>
            </a:r>
            <a:r>
              <a:rPr lang="en-GB" b="1" dirty="0" smtClean="0"/>
              <a:t>Values: </a:t>
            </a:r>
            <a:r>
              <a:rPr lang="en-GB" dirty="0" smtClean="0"/>
              <a:t>Checked </a:t>
            </a:r>
            <a:r>
              <a:rPr lang="en-GB" dirty="0"/>
              <a:t>for missing values and handled them (either through removal or imputation).</a:t>
            </a:r>
          </a:p>
          <a:p>
            <a:r>
              <a:rPr lang="en-GB" b="1" dirty="0"/>
              <a:t>Feature </a:t>
            </a:r>
            <a:r>
              <a:rPr lang="en-GB" b="1" dirty="0" smtClean="0"/>
              <a:t>Engineering: </a:t>
            </a:r>
            <a:r>
              <a:rPr lang="en-GB" dirty="0" smtClean="0"/>
              <a:t>Created </a:t>
            </a:r>
            <a:r>
              <a:rPr lang="en-GB" dirty="0"/>
              <a:t>new features, such as lag variables, which add past data points to the current feature set (particularly important for time-series </a:t>
            </a:r>
            <a:r>
              <a:rPr lang="en-GB" dirty="0" smtClean="0"/>
              <a:t>data), generated </a:t>
            </a:r>
            <a:r>
              <a:rPr lang="en-GB" dirty="0"/>
              <a:t>derived columns like percentage changes and daily fluctuations.</a:t>
            </a:r>
          </a:p>
          <a:p>
            <a:r>
              <a:rPr lang="en-GB" b="1" dirty="0" smtClean="0"/>
              <a:t>Visualizations: </a:t>
            </a:r>
            <a:r>
              <a:rPr lang="en-GB" dirty="0" smtClean="0"/>
              <a:t>Performed </a:t>
            </a:r>
            <a:r>
              <a:rPr lang="en-GB" dirty="0"/>
              <a:t>visualizations using scatter plots, histograms, and possibly correlation </a:t>
            </a:r>
            <a:r>
              <a:rPr lang="en-GB" dirty="0" smtClean="0"/>
              <a:t>heat maps </a:t>
            </a:r>
            <a:r>
              <a:rPr lang="en-GB" dirty="0"/>
              <a:t>to explore relationships between variables.</a:t>
            </a:r>
          </a:p>
          <a:p>
            <a:r>
              <a:rPr lang="en-GB" b="1" dirty="0"/>
              <a:t>Correlation </a:t>
            </a:r>
            <a:r>
              <a:rPr lang="en-GB" b="1" dirty="0" smtClean="0"/>
              <a:t>Analysis: </a:t>
            </a:r>
            <a:r>
              <a:rPr lang="en-GB" dirty="0" smtClean="0"/>
              <a:t>Computed </a:t>
            </a:r>
            <a:r>
              <a:rPr lang="en-GB" dirty="0"/>
              <a:t>a correlation matrix to identify linear relationships between numerical features.</a:t>
            </a:r>
          </a:p>
          <a:p>
            <a:r>
              <a:rPr lang="en-GB" b="1" dirty="0" smtClean="0"/>
              <a:t>Pre-processing Steps: Data Cleaning: </a:t>
            </a:r>
            <a:r>
              <a:rPr lang="en-GB" dirty="0" smtClean="0"/>
              <a:t>Removed </a:t>
            </a:r>
            <a:r>
              <a:rPr lang="en-GB" dirty="0"/>
              <a:t>outliers or anomalous </a:t>
            </a:r>
            <a:r>
              <a:rPr lang="en-GB" dirty="0" smtClean="0"/>
              <a:t>values, filtered </a:t>
            </a:r>
            <a:r>
              <a:rPr lang="en-GB" dirty="0"/>
              <a:t>out any unwanted or irrelevant columns.</a:t>
            </a:r>
          </a:p>
          <a:p>
            <a:r>
              <a:rPr lang="en-GB" b="1" dirty="0"/>
              <a:t>Feature </a:t>
            </a:r>
            <a:r>
              <a:rPr lang="en-GB" b="1" dirty="0" smtClean="0"/>
              <a:t>Scaling: </a:t>
            </a:r>
            <a:r>
              <a:rPr lang="en-GB" dirty="0" smtClean="0"/>
              <a:t>Scaled/normalized </a:t>
            </a:r>
            <a:r>
              <a:rPr lang="en-GB" dirty="0"/>
              <a:t>numerical features to ensure uniformity, especially for machine learning models.</a:t>
            </a:r>
          </a:p>
          <a:p>
            <a:r>
              <a:rPr lang="en-GB" b="1" dirty="0"/>
              <a:t>Train-Test Split:</a:t>
            </a:r>
            <a:endParaRPr lang="en-GB" dirty="0"/>
          </a:p>
          <a:p>
            <a:pPr lvl="1"/>
            <a:r>
              <a:rPr lang="en-GB" dirty="0"/>
              <a:t>Split the data into training and testing sets (80/20 ratio) for supervised learning tasks.</a:t>
            </a:r>
          </a:p>
          <a:p>
            <a:pPr lvl="1"/>
            <a:r>
              <a:rPr lang="en-GB" dirty="0"/>
              <a:t>Ensured the features and target variables were correctly separated before splitting.</a:t>
            </a:r>
          </a:p>
          <a:p>
            <a:pPr lvl="1"/>
            <a:r>
              <a:rPr lang="en-GB" dirty="0"/>
              <a:t>Training set shapes: </a:t>
            </a:r>
            <a:r>
              <a:rPr lang="en-GB" dirty="0" err="1" smtClean="0"/>
              <a:t>Xtrain</a:t>
            </a:r>
            <a:r>
              <a:rPr lang="en-GB" dirty="0" smtClean="0"/>
              <a:t> : (13935,13), </a:t>
            </a:r>
            <a:r>
              <a:rPr lang="en-GB" dirty="0" err="1" smtClean="0"/>
              <a:t>ytrain</a:t>
            </a:r>
            <a:r>
              <a:rPr lang="en-GB" dirty="0" smtClean="0"/>
              <a:t> : (13935).</a:t>
            </a:r>
            <a:endParaRPr lang="en-GB" dirty="0"/>
          </a:p>
          <a:p>
            <a:pPr lvl="1"/>
            <a:r>
              <a:rPr lang="en-GB" dirty="0"/>
              <a:t>Test set shapes: </a:t>
            </a:r>
            <a:r>
              <a:rPr lang="en-GB" dirty="0" err="1" smtClean="0"/>
              <a:t>Xtest</a:t>
            </a:r>
            <a:r>
              <a:rPr lang="en-GB" dirty="0" smtClean="0"/>
              <a:t> : (3484,13), </a:t>
            </a:r>
            <a:r>
              <a:rPr lang="en-GB" dirty="0" err="1" smtClean="0"/>
              <a:t>ytest</a:t>
            </a:r>
            <a:r>
              <a:rPr lang="en-GB" dirty="0" smtClean="0"/>
              <a:t> : (3484).</a:t>
            </a:r>
            <a:endParaRPr lang="en-GB" dirty="0"/>
          </a:p>
          <a:p>
            <a:r>
              <a:rPr lang="en-GB" b="1" dirty="0"/>
              <a:t>Saving </a:t>
            </a:r>
            <a:r>
              <a:rPr lang="en-GB" b="1" dirty="0" smtClean="0"/>
              <a:t>Pre-processed Data: </a:t>
            </a:r>
            <a:r>
              <a:rPr lang="en-GB" dirty="0" smtClean="0"/>
              <a:t>Saved </a:t>
            </a:r>
            <a:r>
              <a:rPr lang="en-GB" dirty="0"/>
              <a:t>the processed data (training and test sets) to CSV files for further analysis or modeling.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4309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833437"/>
            <a:ext cx="80962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23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Mean Squared Error: </a:t>
            </a:r>
            <a:r>
              <a:rPr lang="en-GB" dirty="0" smtClean="0"/>
              <a:t>0.001076974729600427</a:t>
            </a:r>
          </a:p>
          <a:p>
            <a:r>
              <a:rPr lang="en-GB" dirty="0" smtClean="0"/>
              <a:t>Mean </a:t>
            </a:r>
            <a:r>
              <a:rPr lang="en-GB" dirty="0"/>
              <a:t>Absolute Error: </a:t>
            </a:r>
            <a:r>
              <a:rPr lang="en-GB" dirty="0" smtClean="0"/>
              <a:t>0.01592780200633523</a:t>
            </a:r>
          </a:p>
          <a:p>
            <a:r>
              <a:rPr lang="en-GB" dirty="0" smtClean="0"/>
              <a:t>R-squared </a:t>
            </a:r>
            <a:r>
              <a:rPr lang="en-GB" dirty="0"/>
              <a:t>Score: 0.8118042447226097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870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4: Transformers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564" y="2364510"/>
            <a:ext cx="11600872" cy="4137892"/>
          </a:xfrm>
        </p:spPr>
        <p:txBody>
          <a:bodyPr>
            <a:normAutofit/>
          </a:bodyPr>
          <a:lstStyle/>
          <a:p>
            <a:r>
              <a:rPr lang="en-GB" dirty="0"/>
              <a:t>Parallel processing: Transformers process all time steps simultaneously, leading to faster training on large datasets compared to sequential models like LSTMs or GRUs</a:t>
            </a:r>
            <a:r>
              <a:rPr lang="en-GB" dirty="0" smtClean="0"/>
              <a:t>.</a:t>
            </a:r>
          </a:p>
          <a:p>
            <a:r>
              <a:rPr lang="en-GB" dirty="0" smtClean="0"/>
              <a:t>Attention </a:t>
            </a:r>
            <a:r>
              <a:rPr lang="en-GB" dirty="0"/>
              <a:t>mechanism: The self-attention mechanism allows the model to weigh the importance of different time steps dynamically, potentially capturing complex dependencies in stock price movements</a:t>
            </a:r>
            <a:r>
              <a:rPr lang="en-GB" dirty="0" smtClean="0"/>
              <a:t>.</a:t>
            </a:r>
          </a:p>
          <a:p>
            <a:r>
              <a:rPr lang="en-GB" dirty="0" smtClean="0"/>
              <a:t>No </a:t>
            </a:r>
            <a:r>
              <a:rPr lang="en-GB" dirty="0"/>
              <a:t>recurrence: The absence of recurrence allows Transformers to avoid issues like vanishing gradients, enabling them to capture very long-range dependencies effectively</a:t>
            </a:r>
            <a:r>
              <a:rPr lang="en-GB" dirty="0" smtClean="0"/>
              <a:t>.</a:t>
            </a:r>
          </a:p>
          <a:p>
            <a:r>
              <a:rPr lang="en-GB" dirty="0" smtClean="0"/>
              <a:t>Positional </a:t>
            </a:r>
            <a:r>
              <a:rPr lang="en-GB" dirty="0"/>
              <a:t>encoding: Transformers use positional encodings to maintain the order of the sequence, allowing them to understand the temporal aspect of the data without explicit recurrence</a:t>
            </a:r>
            <a:r>
              <a:rPr lang="en-GB" dirty="0" smtClean="0"/>
              <a:t>.</a:t>
            </a:r>
          </a:p>
          <a:p>
            <a:r>
              <a:rPr lang="en-GB" dirty="0" smtClean="0"/>
              <a:t>Multi-head </a:t>
            </a:r>
            <a:r>
              <a:rPr lang="en-GB" dirty="0"/>
              <a:t>attention: This feature allows the model to focus on different aspects of the input simultaneously, potentially capturing various factors influencing stock prices in parallel</a:t>
            </a:r>
            <a:r>
              <a:rPr lang="en-GB" dirty="0" smtClean="0"/>
              <a:t>.</a:t>
            </a:r>
          </a:p>
          <a:p>
            <a:r>
              <a:rPr lang="en-GB" dirty="0" smtClean="0"/>
              <a:t>Scalability</a:t>
            </a:r>
            <a:r>
              <a:rPr lang="en-GB" dirty="0"/>
              <a:t>: Transformers have shown excellent performance on very large datasets and can potentially leverage vast amounts of historical stock data effectively.</a:t>
            </a:r>
          </a:p>
        </p:txBody>
      </p:sp>
    </p:spTree>
    <p:extLst>
      <p:ext uri="{BB962C8B-B14F-4D97-AF65-F5344CB8AC3E}">
        <p14:creationId xmlns:p14="http://schemas.microsoft.com/office/powerpoint/2010/main" val="3396723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833437"/>
            <a:ext cx="96202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49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833437"/>
            <a:ext cx="96202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12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833437"/>
            <a:ext cx="61817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98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833437"/>
            <a:ext cx="80962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05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All the above mentioned models can successfully predict the closing prices for each day.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106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645" y="216546"/>
            <a:ext cx="7729728" cy="1188720"/>
          </a:xfrm>
        </p:spPr>
        <p:txBody>
          <a:bodyPr/>
          <a:lstStyle/>
          <a:p>
            <a:r>
              <a:rPr lang="en-IN" dirty="0" smtClean="0"/>
              <a:t>Feature Engineering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16364"/>
            <a:ext cx="11333018" cy="505229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New Feature </a:t>
            </a:r>
            <a:r>
              <a:rPr lang="en-GB" dirty="0" smtClean="0"/>
              <a:t>Creation:</a:t>
            </a:r>
          </a:p>
          <a:p>
            <a:pPr lvl="1"/>
            <a:r>
              <a:rPr lang="en-GB" dirty="0" smtClean="0"/>
              <a:t>Percentage </a:t>
            </a:r>
            <a:r>
              <a:rPr lang="en-GB" dirty="0"/>
              <a:t>Change (</a:t>
            </a:r>
            <a:r>
              <a:rPr lang="en-GB" dirty="0" err="1"/>
              <a:t>Daily_Return</a:t>
            </a:r>
            <a:r>
              <a:rPr lang="en-GB" dirty="0"/>
              <a:t>): Created from the closing price as a measure of the day-to-day </a:t>
            </a:r>
            <a:r>
              <a:rPr lang="en-GB" dirty="0" smtClean="0"/>
              <a:t>return.</a:t>
            </a:r>
          </a:p>
          <a:p>
            <a:pPr lvl="1"/>
            <a:r>
              <a:rPr lang="en-GB" dirty="0" smtClean="0"/>
              <a:t>Price </a:t>
            </a:r>
            <a:r>
              <a:rPr lang="en-GB" dirty="0"/>
              <a:t>Range (</a:t>
            </a:r>
            <a:r>
              <a:rPr lang="en-GB" dirty="0" err="1"/>
              <a:t>Price_Range</a:t>
            </a:r>
            <a:r>
              <a:rPr lang="en-GB" dirty="0"/>
              <a:t>): Calculated as the difference between the highest and lowest prices of the </a:t>
            </a:r>
            <a:r>
              <a:rPr lang="en-GB" dirty="0" smtClean="0"/>
              <a:t>day.</a:t>
            </a:r>
          </a:p>
          <a:p>
            <a:pPr lvl="1"/>
            <a:r>
              <a:rPr lang="en-GB" dirty="0" smtClean="0"/>
              <a:t>Price </a:t>
            </a:r>
            <a:r>
              <a:rPr lang="en-GB" dirty="0"/>
              <a:t>Range Percentage (</a:t>
            </a:r>
            <a:r>
              <a:rPr lang="en-GB" dirty="0" err="1"/>
              <a:t>Price_Range_Percentage</a:t>
            </a:r>
            <a:r>
              <a:rPr lang="en-GB" dirty="0"/>
              <a:t>): Normalized the price range by dividing it by the opening price to express the range as a percentage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Lagged </a:t>
            </a:r>
            <a:r>
              <a:rPr lang="en-GB" dirty="0" smtClean="0"/>
              <a:t>Features:</a:t>
            </a:r>
          </a:p>
          <a:p>
            <a:pPr lvl="1"/>
            <a:r>
              <a:rPr lang="en-GB" dirty="0" smtClean="0"/>
              <a:t>Lag </a:t>
            </a:r>
            <a:r>
              <a:rPr lang="en-GB" dirty="0"/>
              <a:t>Variables: Generated lag features for closing price and volume. Lags of 1, 2, 3, 5, and 10 days were introduced to capture past </a:t>
            </a:r>
            <a:r>
              <a:rPr lang="en-GB" dirty="0" smtClean="0"/>
              <a:t>behaviours </a:t>
            </a:r>
            <a:r>
              <a:rPr lang="en-GB" dirty="0"/>
              <a:t>in the data for predictive </a:t>
            </a:r>
            <a:r>
              <a:rPr lang="en-GB" dirty="0" smtClean="0"/>
              <a:t>modeling.</a:t>
            </a:r>
          </a:p>
          <a:p>
            <a:pPr lvl="1"/>
            <a:r>
              <a:rPr lang="en-GB" dirty="0" smtClean="0"/>
              <a:t>Examples:</a:t>
            </a:r>
          </a:p>
          <a:p>
            <a:pPr lvl="2"/>
            <a:r>
              <a:rPr lang="en-GB" dirty="0" smtClean="0"/>
              <a:t>Closing_Price_Lag_1</a:t>
            </a:r>
            <a:r>
              <a:rPr lang="en-GB" dirty="0"/>
              <a:t>: Closing price from the previous </a:t>
            </a:r>
            <a:r>
              <a:rPr lang="en-GB" dirty="0" smtClean="0"/>
              <a:t>day.</a:t>
            </a:r>
          </a:p>
          <a:p>
            <a:pPr lvl="2"/>
            <a:r>
              <a:rPr lang="en-GB" dirty="0" smtClean="0"/>
              <a:t>Volume_Lag_5</a:t>
            </a:r>
            <a:r>
              <a:rPr lang="en-GB" dirty="0"/>
              <a:t>: Volume from 5 days ago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Creation:</a:t>
            </a:r>
          </a:p>
          <a:p>
            <a:pPr lvl="1"/>
            <a:r>
              <a:rPr lang="en-GB" dirty="0" smtClean="0"/>
              <a:t>Created </a:t>
            </a:r>
            <a:r>
              <a:rPr lang="en-GB" dirty="0"/>
              <a:t>sequences for time-series data with a sequence length of 10 to capture temporal </a:t>
            </a:r>
            <a:r>
              <a:rPr lang="en-GB" dirty="0" smtClean="0"/>
              <a:t>dependencies.</a:t>
            </a:r>
          </a:p>
          <a:p>
            <a:pPr lvl="1"/>
            <a:r>
              <a:rPr lang="en-GB" dirty="0" smtClean="0"/>
              <a:t>These </a:t>
            </a:r>
            <a:r>
              <a:rPr lang="en-GB" dirty="0"/>
              <a:t>sequences were used for modeling, especially for models that require sequential input like RNNs or LSTMs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 smtClean="0"/>
              <a:t>Normalization:</a:t>
            </a:r>
          </a:p>
          <a:p>
            <a:pPr lvl="1"/>
            <a:r>
              <a:rPr lang="en-GB" dirty="0" smtClean="0"/>
              <a:t>Scaled </a:t>
            </a:r>
            <a:r>
              <a:rPr lang="en-GB" dirty="0"/>
              <a:t>numerical features such as closing price, opening price, high price, low price, and volume using </a:t>
            </a:r>
            <a:r>
              <a:rPr lang="en-GB" dirty="0" err="1"/>
              <a:t>MinMaxScaler</a:t>
            </a:r>
            <a:r>
              <a:rPr lang="en-GB" dirty="0"/>
              <a:t> to normalize the values between 0 and 1, ensuring consistent input ranges for models.</a:t>
            </a:r>
          </a:p>
        </p:txBody>
      </p:sp>
    </p:spTree>
    <p:extLst>
      <p:ext uri="{BB962C8B-B14F-4D97-AF65-F5344CB8AC3E}">
        <p14:creationId xmlns:p14="http://schemas.microsoft.com/office/powerpoint/2010/main" val="199455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– 1: LSTM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818" y="2619571"/>
            <a:ext cx="11268364" cy="3698101"/>
          </a:xfrm>
        </p:spPr>
        <p:txBody>
          <a:bodyPr>
            <a:normAutofit/>
          </a:bodyPr>
          <a:lstStyle/>
          <a:p>
            <a:r>
              <a:rPr lang="en-GB" dirty="0"/>
              <a:t>Long-term dependencies: LSTMs are specifically designed to capture long-term dependencies in sequential data, making them ideal for stock price prediction where past trends can influence future prices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Selective </a:t>
            </a:r>
            <a:r>
              <a:rPr lang="en-GB" dirty="0"/>
              <a:t>memory: The gating mechanism in LSTMs allows the model to selectively remember or forget information, which is crucial for identifying relevant patterns in noisy financial data</a:t>
            </a:r>
            <a:r>
              <a:rPr lang="en-GB" dirty="0" smtClean="0"/>
              <a:t>.</a:t>
            </a:r>
          </a:p>
          <a:p>
            <a:r>
              <a:rPr lang="en-GB" dirty="0" smtClean="0"/>
              <a:t>Multivariate </a:t>
            </a:r>
            <a:r>
              <a:rPr lang="en-GB" dirty="0"/>
              <a:t>input: LSTMs can easily handle multiple input features (opening price, volume, etc.), making them suitable for analyzing complex market </a:t>
            </a:r>
            <a:r>
              <a:rPr lang="en-GB" dirty="0" smtClean="0"/>
              <a:t>dynamics</a:t>
            </a:r>
          </a:p>
          <a:p>
            <a:r>
              <a:rPr lang="en-GB" dirty="0" smtClean="0"/>
              <a:t>.</a:t>
            </a:r>
            <a:r>
              <a:rPr lang="en-GB" dirty="0"/>
              <a:t>Vanishing gradient solution: LSTMs address the vanishing gradient problem, allowing them to learn from both recent and distant past events in the time series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Adaptability</a:t>
            </a:r>
            <a:r>
              <a:rPr lang="en-GB" dirty="0"/>
              <a:t>: They can adapt to various time scales and patterns in the data, which is beneficial for capturing both short-term fluctuations and long-term trends in stock prices.</a:t>
            </a:r>
          </a:p>
        </p:txBody>
      </p:sp>
    </p:spTree>
    <p:extLst>
      <p:ext uri="{BB962C8B-B14F-4D97-AF65-F5344CB8AC3E}">
        <p14:creationId xmlns:p14="http://schemas.microsoft.com/office/powerpoint/2010/main" val="81238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833437"/>
            <a:ext cx="97059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9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833437"/>
            <a:ext cx="96202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0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833437"/>
            <a:ext cx="61817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0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833437"/>
            <a:ext cx="80962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2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Mean Squared Error: 0.0009808307801629796</a:t>
            </a:r>
          </a:p>
          <a:p>
            <a:r>
              <a:rPr lang="en-GB" dirty="0"/>
              <a:t>Mean Absolute Error: 0.012859255713500717</a:t>
            </a:r>
          </a:p>
          <a:p>
            <a:r>
              <a:rPr lang="en-GB" dirty="0"/>
              <a:t>R-squared Score: 0.8272729527715399</a:t>
            </a:r>
          </a:p>
        </p:txBody>
      </p:sp>
    </p:spTree>
    <p:extLst>
      <p:ext uri="{BB962C8B-B14F-4D97-AF65-F5344CB8AC3E}">
        <p14:creationId xmlns:p14="http://schemas.microsoft.com/office/powerpoint/2010/main" val="53392498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71</TotalTime>
  <Words>1077</Words>
  <Application>Microsoft Office PowerPoint</Application>
  <PresentationFormat>Widescreen</PresentationFormat>
  <Paragraphs>70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Gill Sans MT</vt:lpstr>
      <vt:lpstr>Parcel</vt:lpstr>
      <vt:lpstr>Trainee Task</vt:lpstr>
      <vt:lpstr>EDA and Pre-processing</vt:lpstr>
      <vt:lpstr>Feature Engineering</vt:lpstr>
      <vt:lpstr>Model – 1: LSTM</vt:lpstr>
      <vt:lpstr>PowerPoint Presentation</vt:lpstr>
      <vt:lpstr>PowerPoint Presentation</vt:lpstr>
      <vt:lpstr>PowerPoint Presentation</vt:lpstr>
      <vt:lpstr>PowerPoint Presentation</vt:lpstr>
      <vt:lpstr>Evaluation</vt:lpstr>
      <vt:lpstr>Model 2: GRU</vt:lpstr>
      <vt:lpstr>PowerPoint Presentation</vt:lpstr>
      <vt:lpstr>PowerPoint Presentation</vt:lpstr>
      <vt:lpstr>PowerPoint Presentation</vt:lpstr>
      <vt:lpstr>PowerPoint Presentation</vt:lpstr>
      <vt:lpstr>Evaluation</vt:lpstr>
      <vt:lpstr>Model 3: 1D-CNN</vt:lpstr>
      <vt:lpstr>PowerPoint Presentation</vt:lpstr>
      <vt:lpstr>PowerPoint Presentation</vt:lpstr>
      <vt:lpstr>PowerPoint Presentation</vt:lpstr>
      <vt:lpstr>PowerPoint Presentation</vt:lpstr>
      <vt:lpstr>Evaluation</vt:lpstr>
      <vt:lpstr>Model 4: Transformers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Trainee Task</dc:title>
  <dc:creator>Nikhil Kumar Bharti</dc:creator>
  <cp:lastModifiedBy>Nikhil Kumar Bharti</cp:lastModifiedBy>
  <cp:revision>6</cp:revision>
  <dcterms:created xsi:type="dcterms:W3CDTF">2024-10-11T17:45:40Z</dcterms:created>
  <dcterms:modified xsi:type="dcterms:W3CDTF">2024-10-11T18:57:03Z</dcterms:modified>
</cp:coreProperties>
</file>