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1" r:id="rId6"/>
    <p:sldId id="272" r:id="rId7"/>
    <p:sldId id="257" r:id="rId8"/>
    <p:sldId id="258" r:id="rId9"/>
    <p:sldId id="259" r:id="rId10"/>
    <p:sldId id="260" r:id="rId11"/>
    <p:sldId id="261" r:id="rId12"/>
    <p:sldId id="262" r:id="rId13"/>
    <p:sldId id="270" r:id="rId14"/>
    <p:sldId id="264" r:id="rId15"/>
    <p:sldId id="265" r:id="rId16"/>
    <p:sldId id="266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8ED-2EF7-4DFC-9422-4FE376BF699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7A8C-37D4-4C6F-A99F-73CC6D726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92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8ED-2EF7-4DFC-9422-4FE376BF699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7A8C-37D4-4C6F-A99F-73CC6D726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5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8ED-2EF7-4DFC-9422-4FE376BF699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7A8C-37D4-4C6F-A99F-73CC6D726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3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8ED-2EF7-4DFC-9422-4FE376BF699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7A8C-37D4-4C6F-A99F-73CC6D726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13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8ED-2EF7-4DFC-9422-4FE376BF699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7A8C-37D4-4C6F-A99F-73CC6D726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67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8ED-2EF7-4DFC-9422-4FE376BF699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7A8C-37D4-4C6F-A99F-73CC6D726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5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8ED-2EF7-4DFC-9422-4FE376BF699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7A8C-37D4-4C6F-A99F-73CC6D72606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8ED-2EF7-4DFC-9422-4FE376BF699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7A8C-37D4-4C6F-A99F-73CC6D726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86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8ED-2EF7-4DFC-9422-4FE376BF699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7A8C-37D4-4C6F-A99F-73CC6D726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14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8ED-2EF7-4DFC-9422-4FE376BF699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7A8C-37D4-4C6F-A99F-73CC6D726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56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4EB28ED-2EF7-4DFC-9422-4FE376BF699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7A8C-37D4-4C6F-A99F-73CC6D726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27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4EB28ED-2EF7-4DFC-9422-4FE376BF699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2EB7A8C-37D4-4C6F-A99F-73CC6D726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00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AI Engineer task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Multivariate Time Series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27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 Squared Error: 0.00020478184311924612</a:t>
            </a:r>
          </a:p>
          <a:p>
            <a:r>
              <a:rPr lang="en-GB" dirty="0"/>
              <a:t>Mean Absolute Error: 0.010257819301366844</a:t>
            </a:r>
          </a:p>
          <a:p>
            <a:r>
              <a:rPr lang="en-GB" dirty="0"/>
              <a:t>Root Mean Squared Error: 0.014310200666630994</a:t>
            </a:r>
          </a:p>
        </p:txBody>
      </p:sp>
    </p:spTree>
    <p:extLst>
      <p:ext uri="{BB962C8B-B14F-4D97-AF65-F5344CB8AC3E}">
        <p14:creationId xmlns:p14="http://schemas.microsoft.com/office/powerpoint/2010/main" val="90598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2: XGBoost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2638044"/>
            <a:ext cx="11046691" cy="346719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Handling non-linear relationships: XGBoost excels at capturing non-linear relationships between features and the target variable</a:t>
            </a:r>
            <a:r>
              <a:rPr lang="en-GB" dirty="0" smtClean="0"/>
              <a:t>.</a:t>
            </a:r>
          </a:p>
          <a:p>
            <a:r>
              <a:rPr lang="en-GB" dirty="0" smtClean="0"/>
              <a:t>Feature </a:t>
            </a:r>
            <a:r>
              <a:rPr lang="en-GB" dirty="0"/>
              <a:t>importance: XGBoost provides built-in feature importance scores, helping identify which variables are most predictive of the target</a:t>
            </a:r>
            <a:r>
              <a:rPr lang="en-GB" dirty="0" smtClean="0"/>
              <a:t>.</a:t>
            </a:r>
          </a:p>
          <a:p>
            <a:r>
              <a:rPr lang="en-GB" dirty="0" smtClean="0"/>
              <a:t>Robustness </a:t>
            </a:r>
            <a:r>
              <a:rPr lang="en-GB" dirty="0"/>
              <a:t>to outliers: XGBoost is relatively robust to outliers, which can be beneficial in time series data that may contain anomalies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Regularization</a:t>
            </a:r>
            <a:r>
              <a:rPr lang="en-GB" dirty="0"/>
              <a:t>: XGBoost includes built-in regularization, which can help prevent overfitting, especially useful with limited data</a:t>
            </a:r>
            <a:r>
              <a:rPr lang="en-GB" dirty="0" smtClean="0"/>
              <a:t>.</a:t>
            </a:r>
          </a:p>
          <a:p>
            <a:r>
              <a:rPr lang="en-GB" dirty="0" smtClean="0"/>
              <a:t>Speed </a:t>
            </a:r>
            <a:r>
              <a:rPr lang="en-GB" dirty="0"/>
              <a:t>and scalability: XGBoost is known for its computational efficiency, allowing for quick training and prediction on large datasets</a:t>
            </a:r>
            <a:r>
              <a:rPr lang="en-GB" dirty="0" smtClean="0"/>
              <a:t>.</a:t>
            </a:r>
          </a:p>
          <a:p>
            <a:r>
              <a:rPr lang="en-GB" dirty="0" smtClean="0"/>
              <a:t>Handling </a:t>
            </a:r>
            <a:r>
              <a:rPr lang="en-GB" dirty="0"/>
              <a:t>missing values: XGBoost can handle missing values in the data, which can be useful if there are gaps in the time series.</a:t>
            </a:r>
          </a:p>
        </p:txBody>
      </p:sp>
    </p:spTree>
    <p:extLst>
      <p:ext uri="{BB962C8B-B14F-4D97-AF65-F5344CB8AC3E}">
        <p14:creationId xmlns:p14="http://schemas.microsoft.com/office/powerpoint/2010/main" val="71714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833437"/>
            <a:ext cx="9915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28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 Squared Error: 0.00019682872496271661</a:t>
            </a:r>
          </a:p>
          <a:p>
            <a:r>
              <a:rPr lang="en-GB" dirty="0"/>
              <a:t>Mean Absolute Error: 0.009716307311765237</a:t>
            </a:r>
          </a:p>
          <a:p>
            <a:r>
              <a:rPr lang="en-GB" dirty="0"/>
              <a:t>Root Mean Squared Error: 0.014029566100301058</a:t>
            </a:r>
          </a:p>
        </p:txBody>
      </p:sp>
    </p:spTree>
    <p:extLst>
      <p:ext uri="{BB962C8B-B14F-4D97-AF65-F5344CB8AC3E}">
        <p14:creationId xmlns:p14="http://schemas.microsoft.com/office/powerpoint/2010/main" val="251428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3: Random Forests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638044"/>
            <a:ext cx="11333018" cy="3781229"/>
          </a:xfrm>
        </p:spPr>
        <p:txBody>
          <a:bodyPr>
            <a:normAutofit/>
          </a:bodyPr>
          <a:lstStyle/>
          <a:p>
            <a:r>
              <a:rPr lang="en-GB" dirty="0"/>
              <a:t>Ensemble method: As an ensemble of decision trees, Random Forests can capture complex patterns in the data without overfitting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Feature </a:t>
            </a:r>
            <a:r>
              <a:rPr lang="en-GB" dirty="0"/>
              <a:t>importance: Like XGBoost, Random Forests provide feature importance scores, helping understand which variables are most predictive</a:t>
            </a:r>
            <a:r>
              <a:rPr lang="en-GB" dirty="0" smtClean="0"/>
              <a:t>.</a:t>
            </a:r>
          </a:p>
          <a:p>
            <a:r>
              <a:rPr lang="en-GB" dirty="0" smtClean="0"/>
              <a:t>Handling </a:t>
            </a:r>
            <a:r>
              <a:rPr lang="en-GB" dirty="0"/>
              <a:t>non-linear relationships: Random Forests can model non-linear relationships between variables effectively</a:t>
            </a:r>
            <a:r>
              <a:rPr lang="en-GB" dirty="0" smtClean="0"/>
              <a:t>.</a:t>
            </a:r>
          </a:p>
          <a:p>
            <a:r>
              <a:rPr lang="en-GB" dirty="0" smtClean="0"/>
              <a:t>Robustness </a:t>
            </a:r>
            <a:r>
              <a:rPr lang="en-GB" dirty="0"/>
              <a:t>to outliers: Random Forests are less sensitive to outliers compared to some other methods</a:t>
            </a:r>
            <a:r>
              <a:rPr lang="en-GB" dirty="0" smtClean="0"/>
              <a:t>.</a:t>
            </a:r>
          </a:p>
          <a:p>
            <a:r>
              <a:rPr lang="en-GB" dirty="0" smtClean="0"/>
              <a:t>No </a:t>
            </a:r>
            <a:r>
              <a:rPr lang="en-GB" dirty="0"/>
              <a:t>assumption of data distribution: Random Forests don't assume any particular distribution of the data, making them flexible for various types of time series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Parallel </a:t>
            </a:r>
            <a:r>
              <a:rPr lang="en-GB" dirty="0"/>
              <a:t>processing: Random Forests can be easily parallelized, allowing for efficient computation on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279042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619125"/>
            <a:ext cx="11325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619125"/>
            <a:ext cx="11325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28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 Squared Error: </a:t>
            </a:r>
            <a:r>
              <a:rPr lang="en-GB" dirty="0" smtClean="0"/>
              <a:t>0.00021075048389814367</a:t>
            </a:r>
          </a:p>
          <a:p>
            <a:r>
              <a:rPr lang="en-GB" dirty="0" smtClean="0"/>
              <a:t>Mean </a:t>
            </a:r>
            <a:r>
              <a:rPr lang="en-GB" dirty="0"/>
              <a:t>Absolute Error: </a:t>
            </a:r>
            <a:r>
              <a:rPr lang="en-GB" dirty="0" smtClean="0"/>
              <a:t>0.010387580836607806</a:t>
            </a:r>
          </a:p>
          <a:p>
            <a:r>
              <a:rPr lang="en-GB" dirty="0" smtClean="0"/>
              <a:t>Root </a:t>
            </a:r>
            <a:r>
              <a:rPr lang="en-GB" dirty="0"/>
              <a:t>Mean Squared Error: 0.014517247807285775 </a:t>
            </a:r>
            <a:endParaRPr lang="en-GB" dirty="0" smtClean="0"/>
          </a:p>
          <a:p>
            <a:r>
              <a:rPr lang="en-GB" dirty="0" smtClean="0"/>
              <a:t>R-squared </a:t>
            </a:r>
            <a:r>
              <a:rPr lang="en-GB" dirty="0"/>
              <a:t>Score: 0.9554752326155276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353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models shown are known to be well performing with the given data.</a:t>
            </a:r>
          </a:p>
          <a:p>
            <a:r>
              <a:rPr lang="en-IN" dirty="0" smtClean="0"/>
              <a:t>I had also trained the dataset on some different model’s such as Prophet, 1D-CNN, Transformers, which weren’t performing well. These have also been included within the repository for future references.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39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EDA: Exploratory Data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91" y="2721171"/>
            <a:ext cx="11434618" cy="3101983"/>
          </a:xfrm>
        </p:spPr>
        <p:txBody>
          <a:bodyPr>
            <a:noAutofit/>
          </a:bodyPr>
          <a:lstStyle/>
          <a:p>
            <a:r>
              <a:rPr lang="en-GB" dirty="0" smtClean="0"/>
              <a:t>Basic </a:t>
            </a:r>
            <a:r>
              <a:rPr lang="en-GB" dirty="0"/>
              <a:t>Data </a:t>
            </a:r>
            <a:r>
              <a:rPr lang="en-GB" dirty="0" smtClean="0"/>
              <a:t>Exploration: Initial </a:t>
            </a:r>
            <a:r>
              <a:rPr lang="en-GB" dirty="0"/>
              <a:t>inspection of the dataset to check for missing values, data types, and the structure of the </a:t>
            </a:r>
            <a:r>
              <a:rPr lang="en-GB" dirty="0" smtClean="0"/>
              <a:t>dataset.</a:t>
            </a:r>
          </a:p>
          <a:p>
            <a:r>
              <a:rPr lang="en-GB" dirty="0" smtClean="0"/>
              <a:t>Summary </a:t>
            </a:r>
            <a:r>
              <a:rPr lang="en-GB" dirty="0"/>
              <a:t>statistics to understand the distribution of numerical </a:t>
            </a:r>
            <a:r>
              <a:rPr lang="en-GB" dirty="0" smtClean="0"/>
              <a:t>features.</a:t>
            </a:r>
          </a:p>
          <a:p>
            <a:r>
              <a:rPr lang="en-GB" dirty="0" smtClean="0"/>
              <a:t>Visualization: Graphical </a:t>
            </a:r>
            <a:r>
              <a:rPr lang="en-GB" dirty="0"/>
              <a:t>representations such as histograms or scatter plots to observe the distribution of key </a:t>
            </a:r>
            <a:r>
              <a:rPr lang="en-GB" dirty="0" smtClean="0"/>
              <a:t>features.</a:t>
            </a:r>
          </a:p>
          <a:p>
            <a:r>
              <a:rPr lang="en-GB" dirty="0" smtClean="0"/>
              <a:t>Correlation Analysis: Correlation </a:t>
            </a:r>
            <a:r>
              <a:rPr lang="en-GB" dirty="0"/>
              <a:t>matrix to examine relationships between different features, possibly using Pearson or Spearman </a:t>
            </a:r>
            <a:r>
              <a:rPr lang="en-GB" dirty="0" smtClean="0"/>
              <a:t>correlations.</a:t>
            </a:r>
          </a:p>
          <a:p>
            <a:r>
              <a:rPr lang="en-GB" dirty="0" smtClean="0"/>
              <a:t>Handling </a:t>
            </a:r>
            <a:r>
              <a:rPr lang="en-GB" dirty="0"/>
              <a:t>Missing Values</a:t>
            </a:r>
            <a:r>
              <a:rPr lang="en-GB" dirty="0" smtClean="0"/>
              <a:t>: Either </a:t>
            </a:r>
            <a:r>
              <a:rPr lang="en-GB" dirty="0"/>
              <a:t>removal or imputation (likely depending on the specific data and goal).</a:t>
            </a:r>
          </a:p>
        </p:txBody>
      </p:sp>
    </p:spTree>
    <p:extLst>
      <p:ext uri="{BB962C8B-B14F-4D97-AF65-F5344CB8AC3E}">
        <p14:creationId xmlns:p14="http://schemas.microsoft.com/office/powerpoint/2010/main" val="305184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90500"/>
            <a:ext cx="72866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7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74" y="291998"/>
            <a:ext cx="9003289" cy="595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045" y="225783"/>
            <a:ext cx="7729728" cy="1188720"/>
          </a:xfrm>
        </p:spPr>
        <p:txBody>
          <a:bodyPr/>
          <a:lstStyle/>
          <a:p>
            <a:r>
              <a:rPr lang="en-IN" dirty="0" smtClean="0"/>
              <a:t>Pre-Processing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2" y="1708727"/>
            <a:ext cx="11443854" cy="4941455"/>
          </a:xfrm>
        </p:spPr>
        <p:txBody>
          <a:bodyPr>
            <a:normAutofit/>
          </a:bodyPr>
          <a:lstStyle/>
          <a:p>
            <a:r>
              <a:rPr lang="en-GB" dirty="0"/>
              <a:t>Data </a:t>
            </a:r>
            <a:r>
              <a:rPr lang="en-GB" dirty="0" smtClean="0"/>
              <a:t>Loading: The </a:t>
            </a:r>
            <a:r>
              <a:rPr lang="en-GB" dirty="0"/>
              <a:t>dataset 'ett.csv' is loaded into a pandas DataFrame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'date' column is parsed and set as the index</a:t>
            </a:r>
            <a:r>
              <a:rPr lang="en-GB" dirty="0" smtClean="0"/>
              <a:t>.</a:t>
            </a:r>
          </a:p>
          <a:p>
            <a:r>
              <a:rPr lang="en-GB" dirty="0" smtClean="0"/>
              <a:t>Missing </a:t>
            </a:r>
            <a:r>
              <a:rPr lang="en-GB" dirty="0"/>
              <a:t>Value </a:t>
            </a:r>
            <a:r>
              <a:rPr lang="en-GB" dirty="0" smtClean="0"/>
              <a:t>Handling: Checked </a:t>
            </a:r>
            <a:r>
              <a:rPr lang="en-GB" dirty="0"/>
              <a:t>for missing values in the dataset</a:t>
            </a:r>
            <a:r>
              <a:rPr lang="en-GB" dirty="0" smtClean="0"/>
              <a:t>. Used </a:t>
            </a:r>
            <a:r>
              <a:rPr lang="en-GB" dirty="0"/>
              <a:t>KNN Imputer to fill any missing values, </a:t>
            </a:r>
            <a:r>
              <a:rPr lang="en-GB" dirty="0" smtClean="0"/>
              <a:t>though </a:t>
            </a:r>
            <a:r>
              <a:rPr lang="en-GB" dirty="0"/>
              <a:t>there were no missing values in this case</a:t>
            </a:r>
            <a:r>
              <a:rPr lang="en-GB" dirty="0" smtClean="0"/>
              <a:t>.</a:t>
            </a:r>
          </a:p>
          <a:p>
            <a:r>
              <a:rPr lang="en-GB" dirty="0" smtClean="0"/>
              <a:t>Data Normalization: Applied </a:t>
            </a:r>
            <a:r>
              <a:rPr lang="en-GB" dirty="0" err="1"/>
              <a:t>MinMaxScaler</a:t>
            </a:r>
            <a:r>
              <a:rPr lang="en-GB" dirty="0"/>
              <a:t> to normalize all features to a range between 0 and 1</a:t>
            </a:r>
            <a:r>
              <a:rPr lang="en-GB" dirty="0" smtClean="0"/>
              <a:t>.</a:t>
            </a:r>
          </a:p>
          <a:p>
            <a:r>
              <a:rPr lang="en-GB" dirty="0" smtClean="0"/>
              <a:t>Feature Engineering: Created </a:t>
            </a:r>
            <a:r>
              <a:rPr lang="en-GB" dirty="0"/>
              <a:t>lag features for each column with a lag of 1 time step</a:t>
            </a:r>
            <a:r>
              <a:rPr lang="en-GB" dirty="0" smtClean="0"/>
              <a:t>. This </a:t>
            </a:r>
            <a:r>
              <a:rPr lang="en-GB" dirty="0"/>
              <a:t>means for each feature, a new column was added containing the value of that feature from the previous time </a:t>
            </a:r>
            <a:r>
              <a:rPr lang="en-GB" dirty="0" smtClean="0"/>
              <a:t>step. For </a:t>
            </a:r>
            <a:r>
              <a:rPr lang="en-GB" dirty="0"/>
              <a:t>example, if 'HUFL' is a column, a new column 'HUFL_lag_1' was created with the previous time step's value</a:t>
            </a:r>
            <a:r>
              <a:rPr lang="en-GB" dirty="0" smtClean="0"/>
              <a:t>.</a:t>
            </a:r>
          </a:p>
          <a:p>
            <a:r>
              <a:rPr lang="en-GB" dirty="0" smtClean="0"/>
              <a:t>Data Preparation: Combined </a:t>
            </a:r>
            <a:r>
              <a:rPr lang="en-GB" dirty="0"/>
              <a:t>the normalized data with the newly created lag features</a:t>
            </a:r>
            <a:r>
              <a:rPr lang="en-GB" dirty="0" smtClean="0"/>
              <a:t>. Removed </a:t>
            </a:r>
            <a:r>
              <a:rPr lang="en-GB" dirty="0"/>
              <a:t>any rows with NaN values resulting from the lag feature </a:t>
            </a:r>
            <a:r>
              <a:rPr lang="en-GB" dirty="0" smtClean="0"/>
              <a:t>creation. Split </a:t>
            </a:r>
            <a:r>
              <a:rPr lang="en-GB" dirty="0"/>
              <a:t>the data into features (X) and target (y), assuming 'OT' as the target variable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Train-Test Split: Split </a:t>
            </a:r>
            <a:r>
              <a:rPr lang="en-GB" dirty="0"/>
              <a:t>the data into training (80%) and testing (20%) sets</a:t>
            </a:r>
            <a:r>
              <a:rPr lang="en-GB" dirty="0" smtClean="0"/>
              <a:t>.</a:t>
            </a:r>
          </a:p>
          <a:p>
            <a:r>
              <a:rPr lang="en-GB" dirty="0" smtClean="0"/>
              <a:t>Data Export: Saved </a:t>
            </a:r>
            <a:r>
              <a:rPr lang="en-GB" dirty="0"/>
              <a:t>the </a:t>
            </a:r>
            <a:r>
              <a:rPr lang="en-GB" dirty="0" smtClean="0"/>
              <a:t>pre-processed </a:t>
            </a:r>
            <a:r>
              <a:rPr lang="en-GB" dirty="0"/>
              <a:t>and split data (</a:t>
            </a:r>
            <a:r>
              <a:rPr lang="en-GB" dirty="0" err="1"/>
              <a:t>X_train</a:t>
            </a:r>
            <a:r>
              <a:rPr lang="en-GB" dirty="0"/>
              <a:t>, </a:t>
            </a:r>
            <a:r>
              <a:rPr lang="en-GB" dirty="0" err="1"/>
              <a:t>X_test</a:t>
            </a:r>
            <a:r>
              <a:rPr lang="en-GB" dirty="0"/>
              <a:t>, </a:t>
            </a:r>
            <a:r>
              <a:rPr lang="en-GB" dirty="0" err="1"/>
              <a:t>y_train</a:t>
            </a:r>
            <a:r>
              <a:rPr lang="en-GB" dirty="0"/>
              <a:t>, </a:t>
            </a:r>
            <a:r>
              <a:rPr lang="en-GB" dirty="0" err="1"/>
              <a:t>y_test</a:t>
            </a:r>
            <a:r>
              <a:rPr lang="en-GB" dirty="0"/>
              <a:t>) to separate CSV files.</a:t>
            </a:r>
          </a:p>
        </p:txBody>
      </p:sp>
    </p:spTree>
    <p:extLst>
      <p:ext uri="{BB962C8B-B14F-4D97-AF65-F5344CB8AC3E}">
        <p14:creationId xmlns:p14="http://schemas.microsoft.com/office/powerpoint/2010/main" val="297752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53492"/>
            <a:ext cx="7729728" cy="1188720"/>
          </a:xfrm>
        </p:spPr>
        <p:txBody>
          <a:bodyPr/>
          <a:lstStyle/>
          <a:p>
            <a:r>
              <a:rPr lang="en-IN" dirty="0" smtClean="0"/>
              <a:t>Feature Engineering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9" y="1644073"/>
            <a:ext cx="11757891" cy="505229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Purpose of Lag Features</a:t>
            </a:r>
            <a:r>
              <a:rPr lang="en-GB" dirty="0" smtClean="0"/>
              <a:t>: Lag </a:t>
            </a:r>
            <a:r>
              <a:rPr lang="en-GB" dirty="0"/>
              <a:t>features are used to capture time-dependent patterns in the data</a:t>
            </a:r>
            <a:r>
              <a:rPr lang="en-GB" dirty="0" smtClean="0"/>
              <a:t>. They </a:t>
            </a:r>
            <a:r>
              <a:rPr lang="en-GB" dirty="0"/>
              <a:t>allow the model to consider past values when making predictions, which is crucial in time series analysis</a:t>
            </a:r>
            <a:r>
              <a:rPr lang="en-GB" dirty="0" smtClean="0"/>
              <a:t>.</a:t>
            </a:r>
          </a:p>
          <a:p>
            <a:r>
              <a:rPr lang="en-GB" dirty="0" smtClean="0"/>
              <a:t>Implementation: A </a:t>
            </a:r>
            <a:r>
              <a:rPr lang="en-GB" dirty="0"/>
              <a:t>custom function create_lag_features() was defined to create these features</a:t>
            </a:r>
            <a:r>
              <a:rPr lang="en-GB" dirty="0" smtClean="0"/>
              <a:t>. It </a:t>
            </a:r>
            <a:r>
              <a:rPr lang="en-GB" dirty="0"/>
              <a:t>takes two parameters: the data and the lag value (default is 1</a:t>
            </a:r>
            <a:r>
              <a:rPr lang="en-GB" dirty="0" smtClean="0"/>
              <a:t>).</a:t>
            </a:r>
          </a:p>
          <a:p>
            <a:r>
              <a:rPr lang="en-GB" dirty="0" smtClean="0"/>
              <a:t>Process: For </a:t>
            </a:r>
            <a:r>
              <a:rPr lang="en-GB" dirty="0"/>
              <a:t>each column in the original dataset, a new column is created</a:t>
            </a:r>
            <a:r>
              <a:rPr lang="en-GB" dirty="0" smtClean="0"/>
              <a:t>. The </a:t>
            </a:r>
            <a:r>
              <a:rPr lang="en-GB" dirty="0"/>
              <a:t>new column contains the values from the original column, shifted by the specified lag</a:t>
            </a:r>
            <a:r>
              <a:rPr lang="en-GB" dirty="0" smtClean="0"/>
              <a:t>. In </a:t>
            </a:r>
            <a:r>
              <a:rPr lang="en-GB" dirty="0"/>
              <a:t>this case, with lag=1, each new column contains the values from 1 time step earlier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Naming </a:t>
            </a:r>
            <a:r>
              <a:rPr lang="en-GB" dirty="0"/>
              <a:t>Convention</a:t>
            </a:r>
            <a:r>
              <a:rPr lang="en-GB" dirty="0" smtClean="0"/>
              <a:t>: The </a:t>
            </a:r>
            <a:r>
              <a:rPr lang="en-GB" dirty="0"/>
              <a:t>new columns are named by appending "_lag_1" to the original column name</a:t>
            </a:r>
            <a:r>
              <a:rPr lang="en-GB" dirty="0" smtClean="0"/>
              <a:t>. For </a:t>
            </a:r>
            <a:r>
              <a:rPr lang="en-GB" dirty="0"/>
              <a:t>example, if the original column was "HUFL", the new column would be "HUFL_lag_1</a:t>
            </a:r>
            <a:r>
              <a:rPr lang="en-GB" dirty="0" smtClean="0"/>
              <a:t>".</a:t>
            </a:r>
          </a:p>
          <a:p>
            <a:r>
              <a:rPr lang="en-GB" dirty="0" smtClean="0"/>
              <a:t>Data </a:t>
            </a:r>
            <a:r>
              <a:rPr lang="en-GB" dirty="0"/>
              <a:t>Structure</a:t>
            </a:r>
            <a:r>
              <a:rPr lang="en-GB" dirty="0" smtClean="0"/>
              <a:t>: The </a:t>
            </a:r>
            <a:r>
              <a:rPr lang="en-GB" dirty="0"/>
              <a:t>lag features are initially created as a separate DataFrame</a:t>
            </a:r>
            <a:r>
              <a:rPr lang="en-GB" dirty="0" smtClean="0"/>
              <a:t>. This </a:t>
            </a:r>
            <a:r>
              <a:rPr lang="en-GB" dirty="0"/>
              <a:t>new DataFrame is then concatenated with the original data horizontally (axis=1</a:t>
            </a:r>
            <a:r>
              <a:rPr lang="en-GB" dirty="0" smtClean="0"/>
              <a:t>).</a:t>
            </a:r>
          </a:p>
          <a:p>
            <a:r>
              <a:rPr lang="en-GB" dirty="0" smtClean="0"/>
              <a:t>Handling </a:t>
            </a:r>
            <a:r>
              <a:rPr lang="en-GB" dirty="0"/>
              <a:t>Edge Cases</a:t>
            </a:r>
            <a:r>
              <a:rPr lang="en-GB" dirty="0" smtClean="0"/>
              <a:t>: The </a:t>
            </a:r>
            <a:r>
              <a:rPr lang="en-GB" dirty="0"/>
              <a:t>first row of each lag feature will contain NaN values, as there's no previous data for the first time </a:t>
            </a:r>
            <a:r>
              <a:rPr lang="en-GB" dirty="0" smtClean="0"/>
              <a:t>step. These </a:t>
            </a:r>
            <a:r>
              <a:rPr lang="en-GB" dirty="0"/>
              <a:t>NaN values are removed using dropna() to ensure clean data for modeling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Impact </a:t>
            </a:r>
            <a:r>
              <a:rPr lang="en-GB" dirty="0"/>
              <a:t>on Dataset</a:t>
            </a:r>
            <a:r>
              <a:rPr lang="en-GB" dirty="0" smtClean="0"/>
              <a:t>: The </a:t>
            </a:r>
            <a:r>
              <a:rPr lang="en-GB" dirty="0"/>
              <a:t>number of features doubles (assuming lag=1 for all columns).The number of rows decreases slightly due to the removal of NaN values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Potential </a:t>
            </a:r>
            <a:r>
              <a:rPr lang="en-GB" dirty="0"/>
              <a:t>Benefits</a:t>
            </a:r>
            <a:r>
              <a:rPr lang="en-GB" dirty="0" smtClean="0"/>
              <a:t>: Helps </a:t>
            </a:r>
            <a:r>
              <a:rPr lang="en-GB" dirty="0"/>
              <a:t>capture short-term dependencies in the data</a:t>
            </a:r>
            <a:r>
              <a:rPr lang="en-GB" dirty="0" smtClean="0"/>
              <a:t>. Can </a:t>
            </a:r>
            <a:r>
              <a:rPr lang="en-GB" dirty="0"/>
              <a:t>improve model performance for time series forecasting </a:t>
            </a:r>
            <a:r>
              <a:rPr lang="en-GB" dirty="0" smtClean="0"/>
              <a:t>tasks. Allows </a:t>
            </a:r>
            <a:r>
              <a:rPr lang="en-GB" dirty="0"/>
              <a:t>the model to consider trends or patterns from the immediate past</a:t>
            </a:r>
            <a:r>
              <a:rPr lang="en-GB" dirty="0" smtClean="0"/>
              <a:t>.</a:t>
            </a:r>
          </a:p>
          <a:p>
            <a:r>
              <a:rPr lang="en-GB" dirty="0" smtClean="0"/>
              <a:t>Considerations: The </a:t>
            </a:r>
            <a:r>
              <a:rPr lang="en-GB" dirty="0"/>
              <a:t>choice of lag (1 in this case) affects how far back the model can "see</a:t>
            </a:r>
            <a:r>
              <a:rPr lang="en-GB" dirty="0" smtClean="0"/>
              <a:t>". Multiple </a:t>
            </a:r>
            <a:r>
              <a:rPr lang="en-GB" dirty="0"/>
              <a:t>lags could be used to capture different time scales (e.g., lag=1, lag=7 for weekly patterns).The optimal lag value often depends on the specific problem and data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111251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1: LSTM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254" y="2545681"/>
            <a:ext cx="10843491" cy="3670392"/>
          </a:xfrm>
        </p:spPr>
        <p:txBody>
          <a:bodyPr>
            <a:normAutofit/>
          </a:bodyPr>
          <a:lstStyle/>
          <a:p>
            <a:r>
              <a:rPr lang="en-GB" dirty="0"/>
              <a:t>Designed for sequence data: LSTMs are specifically designed to handle sequential data, making them well-suited for time series analysis</a:t>
            </a:r>
            <a:r>
              <a:rPr lang="en-GB" dirty="0" smtClean="0"/>
              <a:t>.</a:t>
            </a:r>
          </a:p>
          <a:p>
            <a:r>
              <a:rPr lang="en-GB" dirty="0" smtClean="0"/>
              <a:t>Long-term </a:t>
            </a:r>
            <a:r>
              <a:rPr lang="en-GB" dirty="0"/>
              <a:t>dependencies: LSTMs can capture long-term dependencies in the data, which is crucial for time series where past events may influence future outcomes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Multivariate </a:t>
            </a:r>
            <a:r>
              <a:rPr lang="en-GB" dirty="0"/>
              <a:t>capability: LSTMs can easily handle multiple input features, making them ideal for multivariate time series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Non-linear </a:t>
            </a:r>
            <a:r>
              <a:rPr lang="en-GB" dirty="0"/>
              <a:t>relationships: LSTMs can model complex, non-linear relationships between variables and across time steps</a:t>
            </a:r>
            <a:r>
              <a:rPr lang="en-GB" dirty="0" smtClean="0"/>
              <a:t>.</a:t>
            </a:r>
          </a:p>
          <a:p>
            <a:r>
              <a:rPr lang="en-GB" dirty="0" smtClean="0"/>
              <a:t>Adaptive </a:t>
            </a:r>
            <a:r>
              <a:rPr lang="en-GB" dirty="0"/>
              <a:t>learning: LSTMs can adapt to changes in the time series patterns over time, which is useful for capturing evolving trends or seasonality.</a:t>
            </a:r>
          </a:p>
        </p:txBody>
      </p:sp>
    </p:spTree>
    <p:extLst>
      <p:ext uri="{BB962C8B-B14F-4D97-AF65-F5344CB8AC3E}">
        <p14:creationId xmlns:p14="http://schemas.microsoft.com/office/powerpoint/2010/main" val="303897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22" y="630237"/>
            <a:ext cx="97917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0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01" y="778018"/>
            <a:ext cx="9915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289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271</TotalTime>
  <Words>1155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Parcel</vt:lpstr>
      <vt:lpstr>AI Engineer task</vt:lpstr>
      <vt:lpstr>EDA: Exploratory Data Analysis</vt:lpstr>
      <vt:lpstr>PowerPoint Presentation</vt:lpstr>
      <vt:lpstr>PowerPoint Presentation</vt:lpstr>
      <vt:lpstr>Pre-Processing</vt:lpstr>
      <vt:lpstr>Feature Engineering</vt:lpstr>
      <vt:lpstr>Model 1: LSTM</vt:lpstr>
      <vt:lpstr>PowerPoint Presentation</vt:lpstr>
      <vt:lpstr>PowerPoint Presentation</vt:lpstr>
      <vt:lpstr>Evaluation</vt:lpstr>
      <vt:lpstr>Model 2: XGBoost</vt:lpstr>
      <vt:lpstr>PowerPoint Presentation</vt:lpstr>
      <vt:lpstr>Evaluation</vt:lpstr>
      <vt:lpstr>Model 3: Random Forests</vt:lpstr>
      <vt:lpstr>PowerPoint Presentation</vt:lpstr>
      <vt:lpstr>PowerPoint Presentation</vt:lpstr>
      <vt:lpstr>Evaluation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Engineer task</dc:title>
  <dc:creator>Nikhil Kumar Bharti</dc:creator>
  <cp:lastModifiedBy>Nikhil Kumar Bharti</cp:lastModifiedBy>
  <cp:revision>9</cp:revision>
  <dcterms:created xsi:type="dcterms:W3CDTF">2024-10-11T12:45:36Z</dcterms:created>
  <dcterms:modified xsi:type="dcterms:W3CDTF">2024-10-11T17:17:18Z</dcterms:modified>
</cp:coreProperties>
</file>