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9"/>
  </p:notesMasterIdLst>
  <p:sldIdLst>
    <p:sldId id="272" r:id="rId3"/>
    <p:sldId id="273" r:id="rId4"/>
    <p:sldId id="274" r:id="rId5"/>
    <p:sldId id="277" r:id="rId6"/>
    <p:sldId id="280" r:id="rId7"/>
    <p:sldId id="281" r:id="rId8"/>
    <p:sldId id="282" r:id="rId9"/>
    <p:sldId id="283" r:id="rId10"/>
    <p:sldId id="275" r:id="rId11"/>
    <p:sldId id="278" r:id="rId12"/>
    <p:sldId id="284" r:id="rId13"/>
    <p:sldId id="285" r:id="rId14"/>
    <p:sldId id="286" r:id="rId15"/>
    <p:sldId id="276" r:id="rId16"/>
    <p:sldId id="279" r:id="rId17"/>
    <p:sldId id="289" r:id="rId18"/>
    <p:sldId id="290" r:id="rId19"/>
    <p:sldId id="291" r:id="rId20"/>
    <p:sldId id="292" r:id="rId21"/>
    <p:sldId id="293" r:id="rId22"/>
    <p:sldId id="294" r:id="rId23"/>
    <p:sldId id="297" r:id="rId24"/>
    <p:sldId id="298" r:id="rId25"/>
    <p:sldId id="295" r:id="rId26"/>
    <p:sldId id="299"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0431" autoAdjust="0"/>
  </p:normalViewPr>
  <p:slideViewPr>
    <p:cSldViewPr snapToGrid="0">
      <p:cViewPr varScale="1">
        <p:scale>
          <a:sx n="60" d="100"/>
          <a:sy n="60" d="100"/>
        </p:scale>
        <p:origin x="117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Requirements play’s major</a:t>
            </a:r>
            <a:r>
              <a:rPr lang="en-US" baseline="0" dirty="0" smtClean="0"/>
              <a:t> role in any project. Collecting </a:t>
            </a:r>
            <a:r>
              <a:rPr lang="en-US" dirty="0" smtClean="0"/>
              <a:t>requirements is the main task in project. The only way to know the requirements is interacting with client. You cannot guess what the client needs. We should let the client do the talking. How do you get the client talking?...exactly...by asking questions.</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3</a:t>
            </a:fld>
            <a:endParaRPr lang="en-US"/>
          </a:p>
        </p:txBody>
      </p:sp>
    </p:spTree>
    <p:extLst>
      <p:ext uri="{BB962C8B-B14F-4D97-AF65-F5344CB8AC3E}">
        <p14:creationId xmlns:p14="http://schemas.microsoft.com/office/powerpoint/2010/main" val="271934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Interviews</a:t>
            </a:r>
            <a:r>
              <a:rPr lang="en-US" baseline="0" dirty="0" smtClean="0"/>
              <a:t> may be one-on-one or group. </a:t>
            </a:r>
            <a:r>
              <a:rPr lang="en-US" sz="1200" b="0" i="0" kern="1200" dirty="0" smtClean="0">
                <a:solidFill>
                  <a:schemeClr val="tx1"/>
                </a:solidFill>
                <a:effectLst/>
                <a:latin typeface="+mn-lt"/>
                <a:ea typeface="+mn-ea"/>
                <a:cs typeface="+mn-cs"/>
              </a:rPr>
              <a:t>The most common technique for gathering requirements is to sit down with the clients and ask them what they need. There are many good ways to plan the interview, but generally you want to ask open-ended questions to get the interviewee to start talking and then ask probing questions to uncover requirements.</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4</a:t>
            </a:fld>
            <a:endParaRPr lang="en-US"/>
          </a:p>
        </p:txBody>
      </p:sp>
    </p:spTree>
    <p:extLst>
      <p:ext uri="{BB962C8B-B14F-4D97-AF65-F5344CB8AC3E}">
        <p14:creationId xmlns:p14="http://schemas.microsoft.com/office/powerpoint/2010/main" val="233714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Questionnaires are much more informal, and they are good tools to gather requirements from stakeholders in remote locations or those who will have only minor input into the overall requirements. Questionnaires can also be used when you have to gather input from dozens, hundreds, or thousands of people.</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5</a:t>
            </a:fld>
            <a:endParaRPr lang="en-US"/>
          </a:p>
        </p:txBody>
      </p:sp>
    </p:spTree>
    <p:extLst>
      <p:ext uri="{BB962C8B-B14F-4D97-AF65-F5344CB8AC3E}">
        <p14:creationId xmlns:p14="http://schemas.microsoft.com/office/powerpoint/2010/main" val="153830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Prototyping is a relatively modern technique for gathering requirements. In this approach, you gather preliminary requirements that you use to build an initial version of the solution — a prototype.</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6</a:t>
            </a:fld>
            <a:endParaRPr lang="en-US"/>
          </a:p>
        </p:txBody>
      </p:sp>
    </p:spTree>
    <p:extLst>
      <p:ext uri="{BB962C8B-B14F-4D97-AF65-F5344CB8AC3E}">
        <p14:creationId xmlns:p14="http://schemas.microsoft.com/office/powerpoint/2010/main" val="192506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cases are basically stories that describe how discrete processes work.  Use cases may be easier for the users to articulate, although the use cases may need to be distilled later into the more specific detailed requirements.</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7</a:t>
            </a:fld>
            <a:endParaRPr lang="en-US"/>
          </a:p>
        </p:txBody>
      </p:sp>
    </p:spTree>
    <p:extLst>
      <p:ext uri="{BB962C8B-B14F-4D97-AF65-F5344CB8AC3E}">
        <p14:creationId xmlns:p14="http://schemas.microsoft.com/office/powerpoint/2010/main" val="243232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RFP is used where the request requires technical expertise, specialized capability, or where the product or service being requested does not yet exist and the proposal may require research and development to create whatever is being requested.</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171927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Testers should be able to verify whether the requirement is implemented correctly. The test should either pass or fail.</a:t>
            </a:r>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10</a:t>
            </a:fld>
            <a:endParaRPr lang="en-US"/>
          </a:p>
        </p:txBody>
      </p:sp>
    </p:spTree>
    <p:extLst>
      <p:ext uri="{BB962C8B-B14F-4D97-AF65-F5344CB8AC3E}">
        <p14:creationId xmlns:p14="http://schemas.microsoft.com/office/powerpoint/2010/main" val="138544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021A1D30-C0A0-4124-A783-34D9F15FA0FE}" type="datetime1">
              <a:rPr lang="en-US" smtClean="0"/>
              <a:t>9/28/2016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cxnSp>
        <p:nvCxnSpPr>
          <p:cNvPr id="5" name="Straight Connector 4"/>
          <p:cNvCxnSpPr/>
          <p:nvPr/>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D5871-AB0F-4B3D-8861-97E78CB7B47E}"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418406-4C3F-4F3E-80BD-A22568EA37EB}"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F28077-7188-48C5-8679-2287FAC952E9}"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B740-6776-4EE9-99FD-96D592FA5A23}"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5F6BD99-6FFD-46C5-B5E2-43A34BDA2566}"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22678E-214C-4CF8-97C7-95015FB02960}" type="datetime1">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5660E0-FA77-4473-A859-74127B089143}" type="datetime1">
              <a:rPr lang="en-US" smtClean="0"/>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197C5C-1CD1-417D-A89C-14747F5222C7}"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5" name="Date Placeholder 4"/>
          <p:cNvSpPr>
            <a:spLocks noGrp="1"/>
          </p:cNvSpPr>
          <p:nvPr>
            <p:ph type="dt" sz="half" idx="10"/>
          </p:nvPr>
        </p:nvSpPr>
        <p:spPr/>
        <p:txBody>
          <a:bodyPr/>
          <a:lstStyle/>
          <a:p>
            <a:fld id="{1359EFBB-CFA1-4AA8-9123-F0B52DBD84FE}"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1"/>
                </a:solidFill>
              </a:defRPr>
            </a:lvl1pPr>
          </a:lstStyle>
          <a:p>
            <a:fld id="{61146459-E3C3-4969-9224-5ED50B492D17}" type="datetime1">
              <a:rPr lang="en-US" smtClean="0"/>
              <a:t>9/28/2016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1"/>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1"/>
                </a:solidFill>
              </a:defRPr>
            </a:lvl1pPr>
          </a:lstStyle>
          <a:p>
            <a:fld id="{401CF334-2D5C-4859-84A6-CA7E6E43FAEB}" type="slidenum">
              <a:rPr lang="en-US" smtClean="0"/>
              <a:pPr/>
              <a:t>‹#›</a:t>
            </a:fld>
            <a:endParaRPr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reately.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ridging-the-gap.com/what-is-a-use-case/" TargetMode="External"/><Relationship Id="rId2" Type="http://schemas.openxmlformats.org/officeDocument/2006/relationships/hyperlink" Target="http://creately.com/blog/diagrams/use-case-diagram-tutorial/" TargetMode="External"/><Relationship Id="rId1" Type="http://schemas.openxmlformats.org/officeDocument/2006/relationships/slideLayout" Target="../slideLayouts/slideLayout2.xml"/><Relationship Id="rId4" Type="http://schemas.openxmlformats.org/officeDocument/2006/relationships/hyperlink" Target="http://searchsoftwarequality.techtarget.com/definition/use-case"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lnSpcReduction="10000"/>
          </a:bodyPr>
          <a:lstStyle/>
          <a:p>
            <a:r>
              <a:rPr lang="en-US" dirty="0" err="1" smtClean="0"/>
              <a:t>Saikiran</a:t>
            </a:r>
            <a:r>
              <a:rPr lang="en-US" dirty="0" smtClean="0"/>
              <a:t> Gandham</a:t>
            </a:r>
          </a:p>
          <a:p>
            <a:r>
              <a:rPr lang="en-US" dirty="0" smtClean="0"/>
              <a:t>Teja </a:t>
            </a:r>
            <a:r>
              <a:rPr lang="en-US" dirty="0" err="1" smtClean="0"/>
              <a:t>Naraharishetty</a:t>
            </a:r>
            <a:endParaRPr lang="en-US" dirty="0" smtClean="0"/>
          </a:p>
          <a:p>
            <a:r>
              <a:rPr lang="en-US" dirty="0" err="1" smtClean="0"/>
              <a:t>Kranthi</a:t>
            </a:r>
            <a:r>
              <a:rPr lang="en-US" dirty="0" smtClean="0"/>
              <a:t> </a:t>
            </a:r>
            <a:r>
              <a:rPr lang="en-US" dirty="0"/>
              <a:t>K</a:t>
            </a:r>
            <a:r>
              <a:rPr lang="en-US" dirty="0" smtClean="0"/>
              <a:t>umar </a:t>
            </a:r>
            <a:r>
              <a:rPr lang="en-US" dirty="0" err="1" smtClean="0"/>
              <a:t>Mukka</a:t>
            </a:r>
            <a:endParaRPr lang="en-US" dirty="0" smtClean="0"/>
          </a:p>
          <a:p>
            <a:r>
              <a:rPr lang="en-US" dirty="0" err="1" smtClean="0"/>
              <a:t>Mallikharjhuna</a:t>
            </a:r>
            <a:r>
              <a:rPr lang="en-US" dirty="0" smtClean="0"/>
              <a:t> Rao </a:t>
            </a:r>
            <a:r>
              <a:rPr lang="en-US" dirty="0" err="1" smtClean="0"/>
              <a:t>Dande</a:t>
            </a:r>
            <a:endParaRPr lang="en-US" dirty="0"/>
          </a:p>
        </p:txBody>
      </p:sp>
      <p:sp>
        <p:nvSpPr>
          <p:cNvPr id="4" name="Title 3"/>
          <p:cNvSpPr>
            <a:spLocks noGrp="1"/>
          </p:cNvSpPr>
          <p:nvPr>
            <p:ph type="ctrTitle"/>
          </p:nvPr>
        </p:nvSpPr>
        <p:spPr/>
        <p:txBody>
          <a:bodyPr>
            <a:noAutofit/>
          </a:bodyPr>
          <a:lstStyle/>
          <a:p>
            <a:r>
              <a:rPr lang="en-US" sz="5000" b="0" dirty="0"/>
              <a:t>Use cases and ensuring </a:t>
            </a:r>
            <a:r>
              <a:rPr lang="en-US" sz="5000" b="0" dirty="0" smtClean="0"/>
              <a:t>requirements</a:t>
            </a:r>
            <a:br>
              <a:rPr lang="en-US" sz="5000" b="0" dirty="0" smtClean="0"/>
            </a:br>
            <a:endParaRPr lang="en-US" sz="500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Testability, a property applying to an </a:t>
            </a:r>
            <a:r>
              <a:rPr lang="en-US" dirty="0" smtClean="0"/>
              <a:t>empirical hypothesis</a:t>
            </a:r>
          </a:p>
          <a:p>
            <a:pPr lvl="1"/>
            <a:r>
              <a:rPr lang="en-US" dirty="0" smtClean="0"/>
              <a:t>Logical</a:t>
            </a:r>
          </a:p>
          <a:p>
            <a:pPr lvl="1"/>
            <a:r>
              <a:rPr lang="en-US" dirty="0" smtClean="0"/>
              <a:t>practical</a:t>
            </a:r>
            <a:endParaRPr lang="en-US" dirty="0"/>
          </a:p>
        </p:txBody>
      </p:sp>
      <p:sp>
        <p:nvSpPr>
          <p:cNvPr id="3" name="Title 2"/>
          <p:cNvSpPr>
            <a:spLocks noGrp="1"/>
          </p:cNvSpPr>
          <p:nvPr>
            <p:ph type="title"/>
          </p:nvPr>
        </p:nvSpPr>
        <p:spPr/>
        <p:txBody>
          <a:bodyPr/>
          <a:lstStyle/>
          <a:p>
            <a:r>
              <a:rPr lang="en-US" sz="4400" dirty="0"/>
              <a:t>Testability</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b="1" dirty="0"/>
          </a:p>
          <a:p>
            <a:r>
              <a:rPr lang="en-US" dirty="0"/>
              <a:t>Requirements should not contain unnecessary </a:t>
            </a:r>
            <a:r>
              <a:rPr lang="en-US" dirty="0" smtClean="0"/>
              <a:t>information</a:t>
            </a:r>
            <a:r>
              <a:rPr lang="en-US" dirty="0"/>
              <a:t>.</a:t>
            </a:r>
          </a:p>
          <a:p>
            <a:r>
              <a:rPr lang="en-US" dirty="0"/>
              <a:t>If a requirement contains facts, these facts should be true</a:t>
            </a:r>
          </a:p>
          <a:p>
            <a:endParaRPr lang="en-US" dirty="0"/>
          </a:p>
        </p:txBody>
      </p:sp>
      <p:sp>
        <p:nvSpPr>
          <p:cNvPr id="3" name="Title 2"/>
          <p:cNvSpPr>
            <a:spLocks noGrp="1"/>
          </p:cNvSpPr>
          <p:nvPr>
            <p:ph type="title"/>
          </p:nvPr>
        </p:nvSpPr>
        <p:spPr/>
        <p:txBody>
          <a:bodyPr>
            <a:normAutofit/>
          </a:bodyPr>
          <a:lstStyle/>
          <a:p>
            <a:r>
              <a:rPr lang="en-US" sz="4400" dirty="0" smtClean="0"/>
              <a:t>Clear &amp; Correct</a:t>
            </a:r>
            <a:endParaRPr lang="en-US" sz="4400" dirty="0"/>
          </a:p>
        </p:txBody>
      </p:sp>
    </p:spTree>
    <p:extLst>
      <p:ext uri="{BB962C8B-B14F-4D97-AF65-F5344CB8AC3E}">
        <p14:creationId xmlns:p14="http://schemas.microsoft.com/office/powerpoint/2010/main" val="118006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Standard conventions should be used</a:t>
            </a:r>
            <a:r>
              <a:rPr lang="en-US" dirty="0" smtClean="0"/>
              <a:t>.</a:t>
            </a:r>
          </a:p>
          <a:p>
            <a:r>
              <a:rPr lang="en-US" dirty="0"/>
              <a:t>The requirement should be doable within existing constraints such as time, money, and available resources</a:t>
            </a:r>
          </a:p>
        </p:txBody>
      </p:sp>
      <p:sp>
        <p:nvSpPr>
          <p:cNvPr id="3" name="Title 2"/>
          <p:cNvSpPr>
            <a:spLocks noGrp="1"/>
          </p:cNvSpPr>
          <p:nvPr>
            <p:ph type="title"/>
          </p:nvPr>
        </p:nvSpPr>
        <p:spPr/>
        <p:txBody>
          <a:bodyPr>
            <a:normAutofit/>
          </a:bodyPr>
          <a:lstStyle/>
          <a:p>
            <a:r>
              <a:rPr lang="en-US" sz="4400" dirty="0" smtClean="0"/>
              <a:t>Understandable &amp; Feasible</a:t>
            </a:r>
            <a:endParaRPr lang="en-US" sz="4400" dirty="0"/>
          </a:p>
        </p:txBody>
      </p:sp>
    </p:spTree>
    <p:extLst>
      <p:ext uri="{BB962C8B-B14F-4D97-AF65-F5344CB8AC3E}">
        <p14:creationId xmlns:p14="http://schemas.microsoft.com/office/powerpoint/2010/main" val="403772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requirement is unnecessary </a:t>
            </a:r>
            <a:r>
              <a:rPr lang="en-US" dirty="0" smtClean="0"/>
              <a:t>if None </a:t>
            </a:r>
            <a:r>
              <a:rPr lang="en-US" dirty="0"/>
              <a:t>of the stakeholders needs the requirement.</a:t>
            </a:r>
          </a:p>
          <a:p>
            <a:r>
              <a:rPr lang="en-US" dirty="0" smtClean="0"/>
              <a:t>Requirements </a:t>
            </a:r>
            <a:r>
              <a:rPr lang="en-US" dirty="0"/>
              <a:t>should not contain unnecessary design and implementation information</a:t>
            </a:r>
          </a:p>
        </p:txBody>
      </p:sp>
      <p:sp>
        <p:nvSpPr>
          <p:cNvPr id="3" name="Title 2"/>
          <p:cNvSpPr>
            <a:spLocks noGrp="1"/>
          </p:cNvSpPr>
          <p:nvPr>
            <p:ph type="title"/>
          </p:nvPr>
        </p:nvSpPr>
        <p:spPr/>
        <p:txBody>
          <a:bodyPr>
            <a:normAutofit/>
          </a:bodyPr>
          <a:lstStyle/>
          <a:p>
            <a:r>
              <a:rPr lang="en-US" sz="4400" dirty="0" smtClean="0"/>
              <a:t>Necessary &amp; Implementation-free</a:t>
            </a:r>
            <a:endParaRPr lang="en-US" sz="4400" dirty="0"/>
          </a:p>
        </p:txBody>
      </p:sp>
    </p:spTree>
    <p:extLst>
      <p:ext uri="{BB962C8B-B14F-4D97-AF65-F5344CB8AC3E}">
        <p14:creationId xmlns:p14="http://schemas.microsoft.com/office/powerpoint/2010/main" val="328241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t>
            </a:r>
            <a:r>
              <a:rPr lang="en-US" dirty="0" smtClean="0"/>
              <a:t>he </a:t>
            </a:r>
            <a:r>
              <a:rPr lang="en-US" dirty="0"/>
              <a:t>state of requirements (quality of information),</a:t>
            </a:r>
          </a:p>
          <a:p>
            <a:r>
              <a:rPr lang="en-US" dirty="0"/>
              <a:t>T</a:t>
            </a:r>
            <a:r>
              <a:rPr lang="en-US" dirty="0" smtClean="0"/>
              <a:t>he </a:t>
            </a:r>
            <a:r>
              <a:rPr lang="en-US" dirty="0"/>
              <a:t>format of requirements (template and techniques used for visualizing requirements), and</a:t>
            </a:r>
          </a:p>
          <a:p>
            <a:r>
              <a:rPr lang="en-US" dirty="0"/>
              <a:t>T</a:t>
            </a:r>
            <a:r>
              <a:rPr lang="en-US" dirty="0" smtClean="0"/>
              <a:t>he </a:t>
            </a:r>
            <a:r>
              <a:rPr lang="en-US" dirty="0"/>
              <a:t>process through which these artifacts are achieved.</a:t>
            </a:r>
          </a:p>
          <a:p>
            <a:endParaRPr lang="en-US" dirty="0"/>
          </a:p>
        </p:txBody>
      </p:sp>
      <p:sp>
        <p:nvSpPr>
          <p:cNvPr id="3" name="Title 2"/>
          <p:cNvSpPr>
            <a:spLocks noGrp="1"/>
          </p:cNvSpPr>
          <p:nvPr>
            <p:ph type="title"/>
          </p:nvPr>
        </p:nvSpPr>
        <p:spPr/>
        <p:txBody>
          <a:bodyPr>
            <a:normAutofit fontScale="90000"/>
          </a:bodyPr>
          <a:lstStyle/>
          <a:p>
            <a:r>
              <a:rPr lang="en-US" dirty="0"/>
              <a:t>Ensuring requirements are </a:t>
            </a:r>
            <a:r>
              <a:rPr lang="en-US" dirty="0" smtClean="0"/>
              <a:t>complete</a:t>
            </a:r>
            <a:endParaRPr 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altLang="en-US" dirty="0"/>
              <a:t>Identifies the “WHAT” of testing</a:t>
            </a:r>
          </a:p>
          <a:p>
            <a:pPr lvl="2">
              <a:buFont typeface="Arial" panose="020B0604020202020204" pitchFamily="34" charset="0"/>
              <a:buChar char="•"/>
            </a:pPr>
            <a:r>
              <a:rPr lang="en-US" altLang="en-US" dirty="0"/>
              <a:t>What needs to be tested, AND</a:t>
            </a:r>
          </a:p>
          <a:p>
            <a:pPr lvl="2">
              <a:buFont typeface="Arial" panose="020B0604020202020204" pitchFamily="34" charset="0"/>
              <a:buChar char="•"/>
            </a:pPr>
            <a:r>
              <a:rPr lang="en-US" altLang="en-US" dirty="0"/>
              <a:t>What are you going to validate about it</a:t>
            </a:r>
          </a:p>
          <a:p>
            <a:pPr>
              <a:buFont typeface="Arial" panose="020B0604020202020204" pitchFamily="34" charset="0"/>
              <a:buChar char="•"/>
            </a:pPr>
            <a:r>
              <a:rPr lang="en-US" altLang="en-US" dirty="0"/>
              <a:t>Includes both </a:t>
            </a:r>
            <a:r>
              <a:rPr lang="en-US" altLang="en-US" i="1" dirty="0"/>
              <a:t>normal</a:t>
            </a:r>
            <a:r>
              <a:rPr lang="en-US" altLang="en-US" dirty="0"/>
              <a:t> and </a:t>
            </a:r>
            <a:r>
              <a:rPr lang="en-US" altLang="en-US" i="1" dirty="0"/>
              <a:t>error</a:t>
            </a:r>
            <a:r>
              <a:rPr lang="en-US" altLang="en-US" dirty="0"/>
              <a:t> conditions</a:t>
            </a:r>
          </a:p>
          <a:p>
            <a:pPr>
              <a:buFont typeface="Arial" panose="020B0604020202020204" pitchFamily="34" charset="0"/>
              <a:buChar char="•"/>
            </a:pPr>
            <a:r>
              <a:rPr lang="en-US" altLang="en-US" dirty="0"/>
              <a:t>Covers business rules, functionality, non-functional standards</a:t>
            </a:r>
          </a:p>
          <a:p>
            <a:pPr>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Testing requirements</a:t>
            </a:r>
            <a:endParaRPr lang="en-US" dirty="0"/>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665" y="684482"/>
            <a:ext cx="9144000" cy="745074"/>
          </a:xfrm>
        </p:spPr>
        <p:txBody>
          <a:bodyPr>
            <a:noAutofit/>
          </a:bodyPr>
          <a:lstStyle/>
          <a:p>
            <a:pPr algn="l"/>
            <a:r>
              <a:rPr lang="en-US" sz="4400" b="0" dirty="0" smtClean="0">
                <a:cs typeface="Times New Roman" panose="02020603050405020304" pitchFamily="18" charset="0"/>
              </a:rPr>
              <a:t>What is a use case?</a:t>
            </a:r>
            <a:endParaRPr lang="en-US" sz="4400" b="0" dirty="0">
              <a:cs typeface="Times New Roman" panose="02020603050405020304" pitchFamily="18" charset="0"/>
            </a:endParaRPr>
          </a:p>
        </p:txBody>
      </p:sp>
      <p:sp>
        <p:nvSpPr>
          <p:cNvPr id="3" name="Subtitle 2"/>
          <p:cNvSpPr>
            <a:spLocks noGrp="1"/>
          </p:cNvSpPr>
          <p:nvPr>
            <p:ph type="subTitle" idx="1"/>
          </p:nvPr>
        </p:nvSpPr>
        <p:spPr>
          <a:xfrm>
            <a:off x="1240665" y="1700011"/>
            <a:ext cx="6035898" cy="3889420"/>
          </a:xfrm>
        </p:spPr>
        <p:txBody>
          <a:bodyPr>
            <a:normAutofit fontScale="92500" lnSpcReduction="20000"/>
          </a:bodyPr>
          <a:lstStyle/>
          <a:p>
            <a:pPr marL="342900" indent="-342900" algn="l">
              <a:buFont typeface="Arial" panose="020B0604020202020204" pitchFamily="34" charset="0"/>
              <a:buChar char="•"/>
            </a:pPr>
            <a:r>
              <a:rPr lang="en-US" dirty="0" smtClean="0"/>
              <a:t>It is a list of actions or event steps, typically defining the interactions between a role and a system, to achieve a goal. The actor can be a human or an external system.</a:t>
            </a:r>
          </a:p>
          <a:p>
            <a:pPr marL="342900" indent="-342900" algn="l">
              <a:buFont typeface="Arial" panose="020B0604020202020204" pitchFamily="34" charset="0"/>
              <a:buChar char="•"/>
            </a:pPr>
            <a:r>
              <a:rPr lang="en-US" dirty="0" smtClean="0"/>
              <a:t>In system analysis to identify, clarify and organize system requirements.</a:t>
            </a:r>
            <a:endParaRPr lang="en-US" dirty="0"/>
          </a:p>
          <a:p>
            <a:pPr marL="342900" indent="-342900" algn="l">
              <a:buFont typeface="Arial" panose="020B0604020202020204" pitchFamily="34" charset="0"/>
              <a:buChar char="•"/>
            </a:pPr>
            <a:r>
              <a:rPr lang="en-US" dirty="0" smtClean="0"/>
              <a:t>It should contain all system activities that have significance to the users.</a:t>
            </a:r>
          </a:p>
          <a:p>
            <a:pPr marL="342900" indent="-342900" algn="l">
              <a:buFont typeface="Arial" panose="020B0604020202020204" pitchFamily="34" charset="0"/>
              <a:buChar char="•"/>
            </a:pPr>
            <a:r>
              <a:rPr lang="en-US" dirty="0" smtClean="0"/>
              <a:t>Collection of possible scenarios related to a particular goal.</a:t>
            </a:r>
          </a:p>
          <a:p>
            <a:pPr marL="342900" indent="-342900" algn="l">
              <a:buFont typeface="Arial" panose="020B0604020202020204" pitchFamily="34" charset="0"/>
              <a:buChar char="•"/>
            </a:pPr>
            <a:endParaRPr lang="en-US" dirty="0" smtClean="0"/>
          </a:p>
        </p:txBody>
      </p:sp>
      <p:sp>
        <p:nvSpPr>
          <p:cNvPr id="4" name="Subtitle 2"/>
          <p:cNvSpPr txBox="1">
            <a:spLocks/>
          </p:cNvSpPr>
          <p:nvPr/>
        </p:nvSpPr>
        <p:spPr>
          <a:xfrm>
            <a:off x="7162800" y="1700011"/>
            <a:ext cx="4621369" cy="38894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smtClean="0">
              <a:latin typeface="Century" panose="020406040505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6562" y="1700011"/>
            <a:ext cx="3928057" cy="3889420"/>
          </a:xfrm>
          <a:prstGeom prst="rect">
            <a:avLst/>
          </a:prstGeom>
        </p:spPr>
      </p:pic>
    </p:spTree>
    <p:extLst>
      <p:ext uri="{BB962C8B-B14F-4D97-AF65-F5344CB8AC3E}">
        <p14:creationId xmlns:p14="http://schemas.microsoft.com/office/powerpoint/2010/main" val="246972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Characteristics of use case</a:t>
            </a:r>
            <a:endParaRPr lang="en-US" sz="4400" dirty="0"/>
          </a:p>
        </p:txBody>
      </p:sp>
      <p:sp>
        <p:nvSpPr>
          <p:cNvPr id="3" name="Content Placeholder 2"/>
          <p:cNvSpPr>
            <a:spLocks noGrp="1"/>
          </p:cNvSpPr>
          <p:nvPr>
            <p:ph idx="1"/>
          </p:nvPr>
        </p:nvSpPr>
        <p:spPr>
          <a:xfrm>
            <a:off x="838200" y="1979446"/>
            <a:ext cx="10515600" cy="4592862"/>
          </a:xfrm>
        </p:spPr>
        <p:txBody>
          <a:bodyPr>
            <a:normAutofit/>
          </a:bodyPr>
          <a:lstStyle/>
          <a:p>
            <a:r>
              <a:rPr lang="en-US" sz="2400" dirty="0" smtClean="0"/>
              <a:t>Organizes functional requirements</a:t>
            </a:r>
          </a:p>
          <a:p>
            <a:r>
              <a:rPr lang="en-US" sz="2400" dirty="0" smtClean="0"/>
              <a:t>Models the goals of system and actor(user) interactions</a:t>
            </a:r>
          </a:p>
          <a:p>
            <a:r>
              <a:rPr lang="en-US" sz="2400" dirty="0" smtClean="0"/>
              <a:t>Records the scenarios from trigger events to goals</a:t>
            </a:r>
          </a:p>
          <a:p>
            <a:r>
              <a:rPr lang="en-US" sz="2400" dirty="0" smtClean="0"/>
              <a:t>Describes the main flow of events and possibly the exceptional flows of events(alternate actions)</a:t>
            </a:r>
          </a:p>
          <a:p>
            <a:r>
              <a:rPr lang="en-US" sz="2400" dirty="0"/>
              <a:t>Is multi-level, so that one use case can use the functionality of another </a:t>
            </a:r>
            <a:r>
              <a:rPr lang="en-US" sz="2400" dirty="0" smtClean="0"/>
              <a:t>one</a:t>
            </a:r>
            <a:endParaRPr lang="en-US" sz="2400" dirty="0"/>
          </a:p>
        </p:txBody>
      </p:sp>
    </p:spTree>
    <p:extLst>
      <p:ext uri="{BB962C8B-B14F-4D97-AF65-F5344CB8AC3E}">
        <p14:creationId xmlns:p14="http://schemas.microsoft.com/office/powerpoint/2010/main" val="155167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Elements in a use case:</a:t>
            </a:r>
            <a:endParaRPr lang="en-US" sz="4400" dirty="0"/>
          </a:p>
        </p:txBody>
      </p:sp>
      <p:sp>
        <p:nvSpPr>
          <p:cNvPr id="3" name="Content Placeholder 2"/>
          <p:cNvSpPr>
            <a:spLocks noGrp="1"/>
          </p:cNvSpPr>
          <p:nvPr>
            <p:ph idx="1"/>
          </p:nvPr>
        </p:nvSpPr>
        <p:spPr>
          <a:xfrm>
            <a:off x="838200" y="1995488"/>
            <a:ext cx="10515600" cy="4486275"/>
          </a:xfrm>
        </p:spPr>
        <p:txBody>
          <a:bodyPr>
            <a:normAutofit/>
          </a:bodyPr>
          <a:lstStyle/>
          <a:p>
            <a:r>
              <a:rPr lang="en-US" sz="2400" dirty="0" smtClean="0"/>
              <a:t>Name</a:t>
            </a:r>
          </a:p>
          <a:p>
            <a:r>
              <a:rPr lang="en-US" sz="2400" dirty="0" smtClean="0"/>
              <a:t>Brief Description</a:t>
            </a:r>
          </a:p>
          <a:p>
            <a:r>
              <a:rPr lang="en-US" sz="2400" dirty="0" smtClean="0"/>
              <a:t>Actors</a:t>
            </a:r>
          </a:p>
          <a:p>
            <a:r>
              <a:rPr lang="en-US" sz="2400" dirty="0" smtClean="0"/>
              <a:t>Preconditions</a:t>
            </a:r>
          </a:p>
          <a:p>
            <a:r>
              <a:rPr lang="en-US" sz="2400" dirty="0" smtClean="0"/>
              <a:t>Basic Flow</a:t>
            </a:r>
          </a:p>
          <a:p>
            <a:r>
              <a:rPr lang="en-US" sz="2400" dirty="0" smtClean="0"/>
              <a:t>Alternate Flows</a:t>
            </a:r>
          </a:p>
          <a:p>
            <a:r>
              <a:rPr lang="en-US" sz="2400" dirty="0" smtClean="0"/>
              <a:t>Exception Flows</a:t>
            </a:r>
          </a:p>
          <a:p>
            <a:r>
              <a:rPr lang="en-US" sz="2400" dirty="0" smtClean="0"/>
              <a:t>Post Conditions</a:t>
            </a:r>
          </a:p>
          <a:p>
            <a:endParaRPr lang="en-US" sz="2400" dirty="0" smtClean="0"/>
          </a:p>
          <a:p>
            <a:endParaRPr lang="en-US" sz="2400" dirty="0"/>
          </a:p>
        </p:txBody>
      </p:sp>
    </p:spTree>
    <p:extLst>
      <p:ext uri="{BB962C8B-B14F-4D97-AF65-F5344CB8AC3E}">
        <p14:creationId xmlns:p14="http://schemas.microsoft.com/office/powerpoint/2010/main" val="18976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Advantages:</a:t>
            </a:r>
            <a:endParaRPr lang="en-US" sz="4400" dirty="0"/>
          </a:p>
        </p:txBody>
      </p:sp>
      <p:sp>
        <p:nvSpPr>
          <p:cNvPr id="3" name="Content Placeholder 2"/>
          <p:cNvSpPr>
            <a:spLocks noGrp="1"/>
          </p:cNvSpPr>
          <p:nvPr>
            <p:ph idx="1"/>
          </p:nvPr>
        </p:nvSpPr>
        <p:spPr>
          <a:xfrm>
            <a:off x="838200" y="1988092"/>
            <a:ext cx="10515600" cy="4670135"/>
          </a:xfrm>
        </p:spPr>
        <p:txBody>
          <a:bodyPr>
            <a:normAutofit/>
          </a:bodyPr>
          <a:lstStyle/>
          <a:p>
            <a:r>
              <a:rPr lang="en-US" sz="2400" dirty="0" smtClean="0"/>
              <a:t>Project planning skeleton</a:t>
            </a:r>
          </a:p>
          <a:p>
            <a:r>
              <a:rPr lang="en-US" sz="2400" dirty="0" smtClean="0"/>
              <a:t>Everyone involved in the agreement  as to what the system will basically do and what it will not do</a:t>
            </a:r>
          </a:p>
          <a:p>
            <a:r>
              <a:rPr lang="en-US" sz="2400" dirty="0" smtClean="0"/>
              <a:t>Look ahead mechanism, so the stakeholders can spot issues which are to be answered by the development team</a:t>
            </a:r>
          </a:p>
          <a:p>
            <a:r>
              <a:rPr lang="en-US" sz="2400" dirty="0" smtClean="0"/>
              <a:t>Identification of exceptional scenarios </a:t>
            </a:r>
          </a:p>
          <a:p>
            <a:r>
              <a:rPr lang="en-US" sz="2400" dirty="0" smtClean="0"/>
              <a:t>Can be utilized in other aspects of software development like cost estimation and project planning</a:t>
            </a:r>
          </a:p>
        </p:txBody>
      </p:sp>
    </p:spTree>
    <p:extLst>
      <p:ext uri="{BB962C8B-B14F-4D97-AF65-F5344CB8AC3E}">
        <p14:creationId xmlns:p14="http://schemas.microsoft.com/office/powerpoint/2010/main" val="353329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to gather requirements</a:t>
            </a:r>
          </a:p>
          <a:p>
            <a:r>
              <a:rPr lang="en-US" dirty="0" smtClean="0"/>
              <a:t>Characteristics of good requirements</a:t>
            </a:r>
          </a:p>
          <a:p>
            <a:r>
              <a:rPr lang="en-US" dirty="0"/>
              <a:t>Ensuring r</a:t>
            </a:r>
            <a:r>
              <a:rPr lang="en-US" dirty="0" smtClean="0"/>
              <a:t>equirements are complete</a:t>
            </a:r>
          </a:p>
          <a:p>
            <a:r>
              <a:rPr lang="en-US" dirty="0" smtClean="0"/>
              <a:t>Testing </a:t>
            </a:r>
            <a:r>
              <a:rPr lang="en-US" dirty="0"/>
              <a:t>r</a:t>
            </a:r>
            <a:r>
              <a:rPr lang="en-US" dirty="0" smtClean="0"/>
              <a:t>equirements </a:t>
            </a:r>
          </a:p>
          <a:p>
            <a:r>
              <a:rPr lang="en-US" dirty="0" smtClean="0"/>
              <a:t>Use case </a:t>
            </a:r>
            <a:endParaRPr lang="en-US" dirty="0"/>
          </a:p>
          <a:p>
            <a:r>
              <a:rPr lang="en-US" dirty="0" smtClean="0"/>
              <a:t>Demo</a:t>
            </a:r>
          </a:p>
          <a:p>
            <a:endParaRPr lang="en-US" dirty="0"/>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Disadvantages and Misconceptions:</a:t>
            </a:r>
            <a:endParaRPr lang="en-US" sz="4400" dirty="0"/>
          </a:p>
        </p:txBody>
      </p:sp>
      <p:sp>
        <p:nvSpPr>
          <p:cNvPr id="3" name="Content Placeholder 2"/>
          <p:cNvSpPr>
            <a:spLocks noGrp="1"/>
          </p:cNvSpPr>
          <p:nvPr>
            <p:ph idx="1"/>
          </p:nvPr>
        </p:nvSpPr>
        <p:spPr>
          <a:xfrm>
            <a:off x="838200" y="2139867"/>
            <a:ext cx="10515600" cy="4486275"/>
          </a:xfrm>
        </p:spPr>
        <p:txBody>
          <a:bodyPr>
            <a:normAutofit/>
          </a:bodyPr>
          <a:lstStyle/>
          <a:p>
            <a:pPr algn="just"/>
            <a:r>
              <a:rPr lang="en-US" sz="2400" dirty="0" smtClean="0"/>
              <a:t>No fully standard definition and so changes according to project</a:t>
            </a:r>
          </a:p>
          <a:p>
            <a:pPr algn="just"/>
            <a:r>
              <a:rPr lang="en-US" sz="2400" dirty="0" smtClean="0"/>
              <a:t>Do not capture the non-functional requirements</a:t>
            </a:r>
          </a:p>
          <a:p>
            <a:pPr algn="just"/>
            <a:r>
              <a:rPr lang="en-US" sz="2400" dirty="0" smtClean="0"/>
              <a:t>There might be a learning curve for the developer or client in using the use cases</a:t>
            </a:r>
          </a:p>
          <a:p>
            <a:pPr algn="just"/>
            <a:r>
              <a:rPr lang="en-US" sz="2400" dirty="0" smtClean="0"/>
              <a:t>Difficult to determine the user interface dependency</a:t>
            </a:r>
          </a:p>
          <a:p>
            <a:pPr algn="just"/>
            <a:endParaRPr lang="en-US" sz="2400" dirty="0" smtClean="0"/>
          </a:p>
          <a:p>
            <a:pPr algn="just"/>
            <a:r>
              <a:rPr lang="en-US" sz="2400" dirty="0" smtClean="0"/>
              <a:t>Use cases are mainly diagrams</a:t>
            </a:r>
          </a:p>
          <a:p>
            <a:pPr algn="just"/>
            <a:r>
              <a:rPr lang="en-US" sz="2400" dirty="0" smtClean="0"/>
              <a:t>Use cases have too much UI related content</a:t>
            </a:r>
          </a:p>
          <a:p>
            <a:pPr algn="just"/>
            <a:r>
              <a:rPr lang="en-US" sz="2400" dirty="0" smtClean="0"/>
              <a:t>Writing use cases for large systems are tedious and waste of time</a:t>
            </a:r>
          </a:p>
          <a:p>
            <a:pPr algn="just"/>
            <a:endParaRPr lang="en-US" sz="2400" dirty="0"/>
          </a:p>
        </p:txBody>
      </p:sp>
    </p:spTree>
    <p:extLst>
      <p:ext uri="{BB962C8B-B14F-4D97-AF65-F5344CB8AC3E}">
        <p14:creationId xmlns:p14="http://schemas.microsoft.com/office/powerpoint/2010/main" val="419481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Demonstration</a:t>
            </a:r>
            <a:endParaRPr lang="en-US" sz="4400" dirty="0"/>
          </a:p>
        </p:txBody>
      </p:sp>
      <p:sp>
        <p:nvSpPr>
          <p:cNvPr id="3" name="Content Placeholder 2"/>
          <p:cNvSpPr>
            <a:spLocks noGrp="1"/>
          </p:cNvSpPr>
          <p:nvPr>
            <p:ph idx="1"/>
          </p:nvPr>
        </p:nvSpPr>
        <p:spPr>
          <a:xfrm>
            <a:off x="609600" y="2127985"/>
            <a:ext cx="10972800" cy="4389120"/>
          </a:xfrm>
        </p:spPr>
        <p:txBody>
          <a:bodyPr/>
          <a:lstStyle/>
          <a:p>
            <a:r>
              <a:rPr lang="en-US" dirty="0">
                <a:hlinkClick r:id="rId2"/>
              </a:rPr>
              <a:t>http://creately.com</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6584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Scenario:</a:t>
            </a:r>
          </a:p>
          <a:p>
            <a:r>
              <a:rPr lang="en-US" dirty="0" smtClean="0"/>
              <a:t>Basic Flow:</a:t>
            </a:r>
          </a:p>
          <a:p>
            <a:r>
              <a:rPr lang="en-US" dirty="0" smtClean="0"/>
              <a:t>Opening a bank account</a:t>
            </a:r>
          </a:p>
          <a:p>
            <a:r>
              <a:rPr lang="en-US" dirty="0" smtClean="0"/>
              <a:t>Alternate Flow:</a:t>
            </a:r>
          </a:p>
          <a:p>
            <a:r>
              <a:rPr lang="en-US" dirty="0" smtClean="0"/>
              <a:t>Update Balance (Withdraw or Deposit Funds)</a:t>
            </a:r>
          </a:p>
          <a:p>
            <a:r>
              <a:rPr lang="en-US" dirty="0" smtClean="0"/>
              <a:t>Exception Flow:</a:t>
            </a:r>
          </a:p>
          <a:p>
            <a:r>
              <a:rPr lang="en-US" dirty="0" smtClean="0"/>
              <a:t>Low Balance</a:t>
            </a:r>
          </a:p>
          <a:p>
            <a:endParaRPr lang="en-US" dirty="0"/>
          </a:p>
        </p:txBody>
      </p:sp>
      <p:sp>
        <p:nvSpPr>
          <p:cNvPr id="3" name="Title 2"/>
          <p:cNvSpPr>
            <a:spLocks noGrp="1"/>
          </p:cNvSpPr>
          <p:nvPr>
            <p:ph type="title"/>
          </p:nvPr>
        </p:nvSpPr>
        <p:spPr/>
        <p:txBody>
          <a:bodyPr>
            <a:normAutofit fontScale="90000"/>
          </a:bodyPr>
          <a:lstStyle/>
          <a:p>
            <a:r>
              <a:rPr lang="en-US" dirty="0" smtClean="0"/>
              <a:t>Determining Flow from Requirements</a:t>
            </a:r>
            <a:endParaRPr lang="en-US" dirty="0"/>
          </a:p>
        </p:txBody>
      </p:sp>
    </p:spTree>
    <p:extLst>
      <p:ext uri="{BB962C8B-B14F-4D97-AF65-F5344CB8AC3E}">
        <p14:creationId xmlns:p14="http://schemas.microsoft.com/office/powerpoint/2010/main" val="110720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258" y="2191273"/>
            <a:ext cx="6325483" cy="3877216"/>
          </a:xfrm>
        </p:spPr>
      </p:pic>
      <p:sp>
        <p:nvSpPr>
          <p:cNvPr id="3" name="Title 2"/>
          <p:cNvSpPr>
            <a:spLocks noGrp="1"/>
          </p:cNvSpPr>
          <p:nvPr>
            <p:ph type="title"/>
          </p:nvPr>
        </p:nvSpPr>
        <p:spPr/>
        <p:txBody>
          <a:bodyPr>
            <a:normAutofit/>
          </a:bodyPr>
          <a:lstStyle/>
          <a:p>
            <a:r>
              <a:rPr lang="en-US" dirty="0" smtClean="0"/>
              <a:t>The Use Case Diagram</a:t>
            </a:r>
            <a:endParaRPr lang="en-US" dirty="0"/>
          </a:p>
        </p:txBody>
      </p:sp>
    </p:spTree>
    <p:extLst>
      <p:ext uri="{BB962C8B-B14F-4D97-AF65-F5344CB8AC3E}">
        <p14:creationId xmlns:p14="http://schemas.microsoft.com/office/powerpoint/2010/main" val="61838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4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4278" y="1935163"/>
            <a:ext cx="7803443" cy="4389437"/>
          </a:xfrm>
        </p:spPr>
      </p:pic>
    </p:spTree>
    <p:extLst>
      <p:ext uri="{BB962C8B-B14F-4D97-AF65-F5344CB8AC3E}">
        <p14:creationId xmlns:p14="http://schemas.microsoft.com/office/powerpoint/2010/main" val="279933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http://creately.com/blog/diagrams/use-case-diagram-tutorial</a:t>
            </a:r>
            <a:r>
              <a:rPr lang="en-US" dirty="0" smtClean="0">
                <a:hlinkClick r:id="rId2"/>
              </a:rPr>
              <a:t>/</a:t>
            </a:r>
            <a:endParaRPr lang="en-US" dirty="0" smtClean="0"/>
          </a:p>
          <a:p>
            <a:r>
              <a:rPr lang="en-US" dirty="0">
                <a:hlinkClick r:id="rId3"/>
              </a:rPr>
              <a:t>http://www.bridging-the-gap.com/what-is-a-use-case</a:t>
            </a:r>
            <a:r>
              <a:rPr lang="en-US" dirty="0" smtClean="0">
                <a:hlinkClick r:id="rId3"/>
              </a:rPr>
              <a:t>/</a:t>
            </a:r>
            <a:endParaRPr lang="en-US" dirty="0" smtClean="0"/>
          </a:p>
          <a:p>
            <a:r>
              <a:rPr lang="en-US">
                <a:hlinkClick r:id="rId4"/>
              </a:rPr>
              <a:t>http</a:t>
            </a:r>
            <a:r>
              <a:rPr lang="en-US">
                <a:hlinkClick r:id="rId4"/>
              </a:rPr>
              <a:t>://</a:t>
            </a:r>
            <a:r>
              <a:rPr lang="en-US" smtClean="0">
                <a:hlinkClick r:id="rId4"/>
              </a:rPr>
              <a:t>searchsoftwarequality.techtarget.com/definition/use-case</a:t>
            </a:r>
            <a:endParaRPr lang="en-US" smtClean="0"/>
          </a:p>
          <a:p>
            <a:endParaRPr lang="en-US"/>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06896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2893219"/>
            <a:ext cx="3810000" cy="2857500"/>
          </a:xfrm>
        </p:spPr>
      </p:pic>
    </p:spTree>
    <p:extLst>
      <p:ext uri="{BB962C8B-B14F-4D97-AF65-F5344CB8AC3E}">
        <p14:creationId xmlns:p14="http://schemas.microsoft.com/office/powerpoint/2010/main" val="20381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Interviews</a:t>
            </a:r>
          </a:p>
          <a:p>
            <a:r>
              <a:rPr lang="en-US" dirty="0" smtClean="0"/>
              <a:t>Questionnaires</a:t>
            </a:r>
          </a:p>
          <a:p>
            <a:r>
              <a:rPr lang="en-US" dirty="0" smtClean="0"/>
              <a:t>Prototyping</a:t>
            </a:r>
          </a:p>
          <a:p>
            <a:r>
              <a:rPr lang="en-US" dirty="0" smtClean="0"/>
              <a:t>Use cases</a:t>
            </a:r>
          </a:p>
          <a:p>
            <a:r>
              <a:rPr lang="en-US" dirty="0" smtClean="0"/>
              <a:t>Request for proposals</a:t>
            </a:r>
            <a:endParaRPr lang="en-US" dirty="0"/>
          </a:p>
          <a:p>
            <a:endParaRPr lang="en-US" dirty="0"/>
          </a:p>
        </p:txBody>
      </p:sp>
      <p:sp>
        <p:nvSpPr>
          <p:cNvPr id="3" name="Title 2"/>
          <p:cNvSpPr>
            <a:spLocks noGrp="1"/>
          </p:cNvSpPr>
          <p:nvPr>
            <p:ph type="title"/>
          </p:nvPr>
        </p:nvSpPr>
        <p:spPr/>
        <p:txBody>
          <a:bodyPr/>
          <a:lstStyle/>
          <a:p>
            <a:r>
              <a:rPr lang="en-US" dirty="0" smtClean="0"/>
              <a:t>How to </a:t>
            </a:r>
            <a:r>
              <a:rPr lang="en-US" dirty="0"/>
              <a:t>gather requirements</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4687" y="2510631"/>
            <a:ext cx="5762625" cy="3238500"/>
          </a:xfrm>
        </p:spPr>
      </p:pic>
      <p:sp>
        <p:nvSpPr>
          <p:cNvPr id="3" name="Title 2"/>
          <p:cNvSpPr>
            <a:spLocks noGrp="1"/>
          </p:cNvSpPr>
          <p:nvPr>
            <p:ph type="title"/>
          </p:nvPr>
        </p:nvSpPr>
        <p:spPr/>
        <p:txBody>
          <a:bodyPr/>
          <a:lstStyle/>
          <a:p>
            <a:r>
              <a:rPr lang="en-US" sz="4400" dirty="0"/>
              <a:t>Interviews</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3807" y="2222367"/>
            <a:ext cx="10948593" cy="4959095"/>
          </a:xfrm>
        </p:spPr>
      </p:pic>
      <p:sp>
        <p:nvSpPr>
          <p:cNvPr id="3" name="Title 2"/>
          <p:cNvSpPr>
            <a:spLocks noGrp="1"/>
          </p:cNvSpPr>
          <p:nvPr>
            <p:ph type="title"/>
          </p:nvPr>
        </p:nvSpPr>
        <p:spPr>
          <a:xfrm flipH="1">
            <a:off x="781050" y="914400"/>
            <a:ext cx="10863554" cy="932688"/>
          </a:xfrm>
        </p:spPr>
        <p:txBody>
          <a:bodyPr>
            <a:normAutofit/>
          </a:bodyPr>
          <a:lstStyle/>
          <a:p>
            <a:r>
              <a:rPr lang="en-US" sz="4400" dirty="0" smtClean="0"/>
              <a:t>Questionnaire</a:t>
            </a:r>
            <a:endParaRPr lang="en-US" sz="4400" dirty="0"/>
          </a:p>
        </p:txBody>
      </p:sp>
    </p:spTree>
    <p:extLst>
      <p:ext uri="{BB962C8B-B14F-4D97-AF65-F5344CB8AC3E}">
        <p14:creationId xmlns:p14="http://schemas.microsoft.com/office/powerpoint/2010/main" val="16768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0674" y="2696470"/>
            <a:ext cx="8037096" cy="4161530"/>
          </a:xfrm>
        </p:spPr>
      </p:pic>
      <p:sp>
        <p:nvSpPr>
          <p:cNvPr id="3" name="Title 2"/>
          <p:cNvSpPr>
            <a:spLocks noGrp="1"/>
          </p:cNvSpPr>
          <p:nvPr>
            <p:ph type="title"/>
          </p:nvPr>
        </p:nvSpPr>
        <p:spPr>
          <a:xfrm>
            <a:off x="609600" y="286993"/>
            <a:ext cx="10972800" cy="1143000"/>
          </a:xfrm>
        </p:spPr>
        <p:txBody>
          <a:bodyPr/>
          <a:lstStyle/>
          <a:p>
            <a:r>
              <a:rPr lang="en-US" sz="4400" dirty="0"/>
              <a:t>Prototyping</a:t>
            </a:r>
          </a:p>
        </p:txBody>
      </p:sp>
      <p:sp>
        <p:nvSpPr>
          <p:cNvPr id="2" name="Rectangle 1"/>
          <p:cNvSpPr/>
          <p:nvPr/>
        </p:nvSpPr>
        <p:spPr>
          <a:xfrm>
            <a:off x="1171075" y="1773140"/>
            <a:ext cx="9256294" cy="923330"/>
          </a:xfrm>
          <a:prstGeom prst="rect">
            <a:avLst/>
          </a:prstGeom>
        </p:spPr>
        <p:txBody>
          <a:bodyPr wrap="square">
            <a:spAutoFit/>
          </a:bodyPr>
          <a:lstStyle/>
          <a:p>
            <a:r>
              <a:rPr lang="en-US" dirty="0">
                <a:solidFill>
                  <a:srgbClr val="222222"/>
                </a:solidFill>
                <a:latin typeface="Verdana" panose="020B0604030504040204" pitchFamily="34" charset="0"/>
              </a:rPr>
              <a:t>“All things are created twice; first mentally; then physically. </a:t>
            </a:r>
            <a:r>
              <a:rPr lang="en-US" dirty="0" smtClean="0">
                <a:solidFill>
                  <a:srgbClr val="222222"/>
                </a:solidFill>
                <a:latin typeface="Verdana" panose="020B0604030504040204" pitchFamily="34" charset="0"/>
              </a:rPr>
              <a:t>The </a:t>
            </a:r>
            <a:r>
              <a:rPr lang="en-US" dirty="0">
                <a:solidFill>
                  <a:srgbClr val="222222"/>
                </a:solidFill>
                <a:latin typeface="Verdana" panose="020B0604030504040204" pitchFamily="34" charset="0"/>
              </a:rPr>
              <a:t>key to creativity is to begin with the end in mind, with a vision and a blue print of the desired result.” — Stephen Covey</a:t>
            </a:r>
            <a:endParaRPr lang="en-US"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256735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9700" y="2444939"/>
            <a:ext cx="8632600" cy="3866627"/>
          </a:xfrm>
        </p:spPr>
      </p:pic>
      <p:sp>
        <p:nvSpPr>
          <p:cNvPr id="3" name="Title 2"/>
          <p:cNvSpPr>
            <a:spLocks noGrp="1"/>
          </p:cNvSpPr>
          <p:nvPr>
            <p:ph type="title"/>
          </p:nvPr>
        </p:nvSpPr>
        <p:spPr/>
        <p:txBody>
          <a:bodyPr>
            <a:normAutofit/>
          </a:bodyPr>
          <a:lstStyle/>
          <a:p>
            <a:r>
              <a:rPr lang="en-US" sz="4400" dirty="0"/>
              <a:t>Use cases</a:t>
            </a:r>
          </a:p>
        </p:txBody>
      </p:sp>
    </p:spTree>
    <p:extLst>
      <p:ext uri="{BB962C8B-B14F-4D97-AF65-F5344CB8AC3E}">
        <p14:creationId xmlns:p14="http://schemas.microsoft.com/office/powerpoint/2010/main" val="83919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6640" y="2782488"/>
            <a:ext cx="5077633" cy="3404951"/>
          </a:xfrm>
        </p:spPr>
      </p:pic>
      <p:sp>
        <p:nvSpPr>
          <p:cNvPr id="3" name="Title 2"/>
          <p:cNvSpPr>
            <a:spLocks noGrp="1"/>
          </p:cNvSpPr>
          <p:nvPr>
            <p:ph type="title"/>
          </p:nvPr>
        </p:nvSpPr>
        <p:spPr/>
        <p:txBody>
          <a:bodyPr>
            <a:normAutofit/>
          </a:bodyPr>
          <a:lstStyle/>
          <a:p>
            <a:r>
              <a:rPr lang="en-US" sz="4400" dirty="0"/>
              <a:t>Request for </a:t>
            </a:r>
            <a:r>
              <a:rPr lang="en-US" sz="4400" dirty="0" smtClean="0"/>
              <a:t>proposals</a:t>
            </a:r>
            <a:endParaRPr lang="en-US" sz="4400" dirty="0"/>
          </a:p>
        </p:txBody>
      </p:sp>
    </p:spTree>
    <p:extLst>
      <p:ext uri="{BB962C8B-B14F-4D97-AF65-F5344CB8AC3E}">
        <p14:creationId xmlns:p14="http://schemas.microsoft.com/office/powerpoint/2010/main" val="125779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Testable </a:t>
            </a:r>
            <a:r>
              <a:rPr lang="en-US" dirty="0"/>
              <a:t>(verifiable)</a:t>
            </a:r>
          </a:p>
          <a:p>
            <a:r>
              <a:rPr lang="en-US" dirty="0"/>
              <a:t>Clear (concise, terse, simple, precise)</a:t>
            </a:r>
          </a:p>
          <a:p>
            <a:r>
              <a:rPr lang="en-US" dirty="0"/>
              <a:t>Correct</a:t>
            </a:r>
          </a:p>
          <a:p>
            <a:r>
              <a:rPr lang="en-US" dirty="0"/>
              <a:t>Understandable</a:t>
            </a:r>
          </a:p>
          <a:p>
            <a:r>
              <a:rPr lang="en-US" dirty="0"/>
              <a:t>Feasible (realistic, possible)</a:t>
            </a:r>
          </a:p>
          <a:p>
            <a:r>
              <a:rPr lang="en-US" dirty="0" smtClean="0"/>
              <a:t>Necessary</a:t>
            </a:r>
            <a:endParaRPr lang="en-US" dirty="0"/>
          </a:p>
          <a:p>
            <a:r>
              <a:rPr lang="en-US" dirty="0"/>
              <a:t>Implementation-free (abstract)</a:t>
            </a:r>
          </a:p>
          <a:p>
            <a:endParaRPr lang="en-US" dirty="0"/>
          </a:p>
        </p:txBody>
      </p:sp>
      <p:sp>
        <p:nvSpPr>
          <p:cNvPr id="3" name="Title 2"/>
          <p:cNvSpPr>
            <a:spLocks noGrp="1"/>
          </p:cNvSpPr>
          <p:nvPr>
            <p:ph type="title"/>
          </p:nvPr>
        </p:nvSpPr>
        <p:spPr/>
        <p:txBody>
          <a:bodyPr>
            <a:normAutofit fontScale="90000"/>
          </a:bodyPr>
          <a:lstStyle/>
          <a:p>
            <a:r>
              <a:rPr lang="en-US" dirty="0" smtClean="0"/>
              <a:t>Characteristics of good requirements</a:t>
            </a:r>
            <a:endParaRPr lang="en-US" dirty="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Presentation on brainstorming" id="{C229246F-E851-40FB-8E1D-535DCA6AFD71}" vid="{8D346C02-FE09-4A8E-BC58-EB73E373F0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3BE57A2-D666-4652-B423-3EEF5C79D9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848</Words>
  <Application>Microsoft Office PowerPoint</Application>
  <PresentationFormat>Widescreen</PresentationFormat>
  <Paragraphs>121</Paragraphs>
  <Slides>26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vt:lpstr>
      <vt:lpstr>Century Gothic</vt:lpstr>
      <vt:lpstr>Palatino Linotype</vt:lpstr>
      <vt:lpstr>Times New Roman</vt:lpstr>
      <vt:lpstr>Verdana</vt:lpstr>
      <vt:lpstr>Wingdings 2</vt:lpstr>
      <vt:lpstr>Presentation on brainstorming</vt:lpstr>
      <vt:lpstr>Use cases and ensuring requirements </vt:lpstr>
      <vt:lpstr>Agenda</vt:lpstr>
      <vt:lpstr>How to gather requirements</vt:lpstr>
      <vt:lpstr>Interviews</vt:lpstr>
      <vt:lpstr>Questionnaire</vt:lpstr>
      <vt:lpstr>Prototyping</vt:lpstr>
      <vt:lpstr>Use cases</vt:lpstr>
      <vt:lpstr>Request for proposals</vt:lpstr>
      <vt:lpstr>Characteristics of good requirements</vt:lpstr>
      <vt:lpstr>Testability</vt:lpstr>
      <vt:lpstr>Clear &amp; Correct</vt:lpstr>
      <vt:lpstr>Understandable &amp; Feasible</vt:lpstr>
      <vt:lpstr>Necessary &amp; Implementation-free</vt:lpstr>
      <vt:lpstr>Ensuring requirements are complete</vt:lpstr>
      <vt:lpstr>Testing requirements</vt:lpstr>
      <vt:lpstr>What is a use case?</vt:lpstr>
      <vt:lpstr>Characteristics of use case</vt:lpstr>
      <vt:lpstr>Elements in a use case:</vt:lpstr>
      <vt:lpstr>Advantages:</vt:lpstr>
      <vt:lpstr>Disadvantages and Misconceptions:</vt:lpstr>
      <vt:lpstr>Demonstration</vt:lpstr>
      <vt:lpstr>Determining Flow from Requirements</vt:lpstr>
      <vt:lpstr>The Use Case Diagram</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2016-09-28T01:14:53Z</dcterms:created>
  <dcterms:modified xsi:type="dcterms:W3CDTF">2016-09-28T12:06:31Z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TC034606379991</vt:lpwstr>
  </property>
</Properties>
</file>