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c98eb03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c98eb03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c98eb03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c98eb03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c98eb03c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c98eb03c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c98eb03c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c98eb03c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c98eb03c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c98eb03c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c98eb03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c98eb03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c98eb03c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c98eb03c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c98eb03c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c98eb03c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21800" y="945500"/>
            <a:ext cx="8900400" cy="1424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500"/>
              <a:t>Juspay Namma Yatri Hackathon</a:t>
            </a:r>
            <a:endParaRPr sz="4500"/>
          </a:p>
        </p:txBody>
      </p:sp>
      <p:sp>
        <p:nvSpPr>
          <p:cNvPr id="55" name="Google Shape;55;p13"/>
          <p:cNvSpPr txBox="1"/>
          <p:nvPr>
            <p:ph idx="1" type="subTitle"/>
          </p:nvPr>
        </p:nvSpPr>
        <p:spPr>
          <a:xfrm>
            <a:off x="5193900" y="3063425"/>
            <a:ext cx="3870300" cy="14244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GB"/>
              <a:t>Submitted by: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Nikhil Lamba( team leader)</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Tushar Rathore(contributor)</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Sadbhav Singh(contributor)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Namma Yatri</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u="sng"/>
              <a:t>Problem Statement 2</a:t>
            </a:r>
            <a:r>
              <a:rPr lang="en-GB"/>
              <a:t>: Booking without app</a:t>
            </a:r>
            <a:endParaRPr/>
          </a:p>
          <a:p>
            <a:pPr indent="0" lvl="0" marL="0" rtl="0" algn="l">
              <a:spcBef>
                <a:spcPts val="1200"/>
              </a:spcBef>
              <a:spcAft>
                <a:spcPts val="0"/>
              </a:spcAft>
              <a:buNone/>
            </a:pPr>
            <a:r>
              <a:rPr lang="en-GB" u="sng"/>
              <a:t>Solution</a:t>
            </a:r>
            <a:r>
              <a:rPr lang="en-GB"/>
              <a:t>: Booking on phone.</a:t>
            </a:r>
            <a:endParaRPr/>
          </a:p>
          <a:p>
            <a:pPr indent="0" lvl="0" marL="0" rtl="0" algn="l">
              <a:spcBef>
                <a:spcPts val="1200"/>
              </a:spcBef>
              <a:spcAft>
                <a:spcPts val="0"/>
              </a:spcAft>
              <a:buNone/>
            </a:pPr>
            <a:r>
              <a:rPr lang="en-GB"/>
              <a:t>Steps:</a:t>
            </a:r>
            <a:endParaRPr/>
          </a:p>
          <a:p>
            <a:pPr indent="0" lvl="0" marL="0" rtl="0" algn="l">
              <a:spcBef>
                <a:spcPts val="1200"/>
              </a:spcBef>
              <a:spcAft>
                <a:spcPts val="0"/>
              </a:spcAft>
              <a:buNone/>
            </a:pPr>
            <a:r>
              <a:rPr lang="en-GB"/>
              <a:t>1.Call on a specific contact number of Namma Yatri.</a:t>
            </a:r>
            <a:endParaRPr/>
          </a:p>
          <a:p>
            <a:pPr indent="0" lvl="0" marL="0" rtl="0" algn="l">
              <a:spcBef>
                <a:spcPts val="1200"/>
              </a:spcBef>
              <a:spcAft>
                <a:spcPts val="0"/>
              </a:spcAft>
              <a:buNone/>
            </a:pPr>
            <a:r>
              <a:rPr lang="en-GB"/>
              <a:t>2. Specify the following: “Book me a ride from ______ to _____”.</a:t>
            </a:r>
            <a:endParaRPr/>
          </a:p>
          <a:p>
            <a:pPr indent="0" lvl="0" marL="0" rtl="0" algn="l">
              <a:spcBef>
                <a:spcPts val="1200"/>
              </a:spcBef>
              <a:spcAft>
                <a:spcPts val="0"/>
              </a:spcAft>
              <a:buNone/>
            </a:pPr>
            <a:r>
              <a:rPr lang="en-GB"/>
              <a:t>3. Your Gps location will be traced and in the </a:t>
            </a:r>
            <a:r>
              <a:rPr lang="en-GB"/>
              <a:t>database</a:t>
            </a:r>
            <a:r>
              <a:rPr lang="en-GB"/>
              <a:t> your current location in column “from” and destination in column “to” will be saved.</a:t>
            </a:r>
            <a:endParaRPr/>
          </a:p>
          <a:p>
            <a:pPr indent="0" lvl="0" marL="0" rtl="0" algn="l">
              <a:spcBef>
                <a:spcPts val="1200"/>
              </a:spcBef>
              <a:spcAft>
                <a:spcPts val="1200"/>
              </a:spcAft>
              <a:buNone/>
            </a:pPr>
            <a:r>
              <a:rPr lang="en-GB"/>
              <a:t>4. Nearest driver to that location will get an alert from the system, once he confirms the ride user will be informed with estimated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Solution’s architecture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 of technology:</a:t>
            </a:r>
            <a:endParaRPr/>
          </a:p>
          <a:p>
            <a:pPr indent="-342900" lvl="0" marL="457200" rtl="0" algn="l">
              <a:spcBef>
                <a:spcPts val="1200"/>
              </a:spcBef>
              <a:spcAft>
                <a:spcPts val="0"/>
              </a:spcAft>
              <a:buSzPts val="1800"/>
              <a:buAutoNum type="arabicPeriod"/>
            </a:pPr>
            <a:r>
              <a:rPr lang="en-GB"/>
              <a:t>Twilio’s calling service via python code is utilized for the sake of proof of concept.</a:t>
            </a:r>
            <a:endParaRPr/>
          </a:p>
          <a:p>
            <a:pPr indent="-342900" lvl="0" marL="457200" rtl="0" algn="l">
              <a:spcBef>
                <a:spcPts val="0"/>
              </a:spcBef>
              <a:spcAft>
                <a:spcPts val="0"/>
              </a:spcAft>
              <a:buSzPts val="1800"/>
              <a:buAutoNum type="arabicPeriod"/>
            </a:pPr>
            <a:r>
              <a:rPr lang="en-GB"/>
              <a:t>Openai’s Whisper model is used for voice to </a:t>
            </a:r>
            <a:r>
              <a:rPr lang="en-GB"/>
              <a:t>text conversion.</a:t>
            </a:r>
            <a:endParaRPr/>
          </a:p>
          <a:p>
            <a:pPr indent="-342900" lvl="0" marL="457200" rtl="0" algn="l">
              <a:spcBef>
                <a:spcPts val="0"/>
              </a:spcBef>
              <a:spcAft>
                <a:spcPts val="0"/>
              </a:spcAft>
              <a:buSzPts val="1800"/>
              <a:buAutoNum type="arabicPeriod"/>
            </a:pPr>
            <a:r>
              <a:rPr lang="en-GB"/>
              <a:t>Traditional python programming for filtering the text for keywords like: “from” and “to” for storage of pick-up and destination place in database.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GB" u="sng"/>
              <a:t>We are attaching codes and files for the sake of POC(proof of concept).</a:t>
            </a:r>
            <a:endParaRPr b="1"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52400" y="152400"/>
            <a:ext cx="5657686" cy="4838700"/>
          </a:xfrm>
          <a:prstGeom prst="rect">
            <a:avLst/>
          </a:prstGeom>
          <a:noFill/>
          <a:ln>
            <a:noFill/>
          </a:ln>
        </p:spPr>
      </p:pic>
      <p:sp>
        <p:nvSpPr>
          <p:cNvPr id="73" name="Google Shape;73;p16"/>
          <p:cNvSpPr/>
          <p:nvPr/>
        </p:nvSpPr>
        <p:spPr>
          <a:xfrm>
            <a:off x="3546225" y="586150"/>
            <a:ext cx="2857500" cy="307725"/>
          </a:xfrm>
          <a:custGeom>
            <a:rect b="b" l="l" r="r" t="t"/>
            <a:pathLst>
              <a:path extrusionOk="0" h="12309" w="114300">
                <a:moveTo>
                  <a:pt x="0" y="11137"/>
                </a:moveTo>
                <a:lnTo>
                  <a:pt x="113128" y="5276"/>
                </a:lnTo>
                <a:lnTo>
                  <a:pt x="106094" y="12309"/>
                </a:lnTo>
                <a:lnTo>
                  <a:pt x="104336" y="0"/>
                </a:lnTo>
                <a:lnTo>
                  <a:pt x="114300" y="5862"/>
                </a:lnTo>
                <a:close/>
              </a:path>
            </a:pathLst>
          </a:custGeom>
          <a:solidFill>
            <a:schemeClr val="lt2"/>
          </a:solidFill>
          <a:ln cap="flat" cmpd="sng" w="9525">
            <a:solidFill>
              <a:schemeClr val="dk2"/>
            </a:solidFill>
            <a:prstDash val="solid"/>
            <a:round/>
            <a:headEnd len="med" w="med" type="none"/>
            <a:tailEnd len="med" w="med" type="none"/>
          </a:ln>
        </p:spPr>
      </p:sp>
      <p:sp>
        <p:nvSpPr>
          <p:cNvPr id="74" name="Google Shape;74;p16"/>
          <p:cNvSpPr txBox="1"/>
          <p:nvPr/>
        </p:nvSpPr>
        <p:spPr>
          <a:xfrm>
            <a:off x="6594225" y="571500"/>
            <a:ext cx="186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W</a:t>
            </a:r>
            <a:r>
              <a:rPr lang="en-GB">
                <a:solidFill>
                  <a:schemeClr val="lt2"/>
                </a:solidFill>
              </a:rPr>
              <a:t>rite your sid and authentication token from twilio account.</a:t>
            </a:r>
            <a:endParaRPr>
              <a:solidFill>
                <a:schemeClr val="lt2"/>
              </a:solidFill>
            </a:endParaRPr>
          </a:p>
        </p:txBody>
      </p:sp>
      <p:sp>
        <p:nvSpPr>
          <p:cNvPr id="75" name="Google Shape;75;p16"/>
          <p:cNvSpPr/>
          <p:nvPr/>
        </p:nvSpPr>
        <p:spPr>
          <a:xfrm>
            <a:off x="3150575" y="1655875"/>
            <a:ext cx="3297125" cy="395675"/>
          </a:xfrm>
          <a:custGeom>
            <a:rect b="b" l="l" r="r" t="t"/>
            <a:pathLst>
              <a:path extrusionOk="0" h="15827" w="131885">
                <a:moveTo>
                  <a:pt x="0" y="0"/>
                </a:moveTo>
                <a:lnTo>
                  <a:pt x="131299" y="9965"/>
                </a:lnTo>
                <a:lnTo>
                  <a:pt x="125437" y="15827"/>
                </a:lnTo>
                <a:lnTo>
                  <a:pt x="125437" y="6448"/>
                </a:lnTo>
                <a:lnTo>
                  <a:pt x="131885" y="9965"/>
                </a:lnTo>
                <a:close/>
              </a:path>
            </a:pathLst>
          </a:custGeom>
          <a:solidFill>
            <a:schemeClr val="lt2"/>
          </a:solidFill>
          <a:ln cap="flat" cmpd="sng" w="9525">
            <a:solidFill>
              <a:schemeClr val="dk2"/>
            </a:solidFill>
            <a:prstDash val="solid"/>
            <a:round/>
            <a:headEnd len="med" w="med" type="none"/>
            <a:tailEnd len="med" w="med" type="none"/>
          </a:ln>
        </p:spPr>
      </p:sp>
      <p:sp>
        <p:nvSpPr>
          <p:cNvPr id="76" name="Google Shape;76;p16"/>
          <p:cNvSpPr txBox="1"/>
          <p:nvPr/>
        </p:nvSpPr>
        <p:spPr>
          <a:xfrm>
            <a:off x="6594225" y="1655875"/>
            <a:ext cx="186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W</a:t>
            </a:r>
            <a:r>
              <a:rPr lang="en-GB">
                <a:solidFill>
                  <a:schemeClr val="lt2"/>
                </a:solidFill>
              </a:rPr>
              <a:t>rite </a:t>
            </a:r>
            <a:r>
              <a:rPr lang="en-GB">
                <a:solidFill>
                  <a:schemeClr val="lt2"/>
                </a:solidFill>
              </a:rPr>
              <a:t>the</a:t>
            </a:r>
            <a:r>
              <a:rPr lang="en-GB">
                <a:solidFill>
                  <a:schemeClr val="lt2"/>
                </a:solidFill>
              </a:rPr>
              <a:t> contact </a:t>
            </a:r>
            <a:r>
              <a:rPr lang="en-GB">
                <a:solidFill>
                  <a:schemeClr val="lt2"/>
                </a:solidFill>
              </a:rPr>
              <a:t>number to be called from your twilio contact number.</a:t>
            </a:r>
            <a:endParaRPr>
              <a:solidFill>
                <a:schemeClr val="lt2"/>
              </a:solidFill>
            </a:endParaRPr>
          </a:p>
        </p:txBody>
      </p:sp>
      <p:sp>
        <p:nvSpPr>
          <p:cNvPr id="77" name="Google Shape;77;p16"/>
          <p:cNvSpPr/>
          <p:nvPr/>
        </p:nvSpPr>
        <p:spPr>
          <a:xfrm>
            <a:off x="3253150" y="4029800"/>
            <a:ext cx="2945425" cy="586150"/>
          </a:xfrm>
          <a:custGeom>
            <a:rect b="b" l="l" r="r" t="t"/>
            <a:pathLst>
              <a:path extrusionOk="0" h="23446" w="117817">
                <a:moveTo>
                  <a:pt x="0" y="23446"/>
                </a:moveTo>
                <a:lnTo>
                  <a:pt x="117817" y="3517"/>
                </a:lnTo>
                <a:lnTo>
                  <a:pt x="110783" y="0"/>
                </a:lnTo>
                <a:lnTo>
                  <a:pt x="114886" y="9965"/>
                </a:lnTo>
                <a:lnTo>
                  <a:pt x="117231" y="2931"/>
                </a:lnTo>
                <a:close/>
              </a:path>
            </a:pathLst>
          </a:custGeom>
          <a:solidFill>
            <a:schemeClr val="lt2"/>
          </a:solidFill>
          <a:ln cap="flat" cmpd="sng" w="9525">
            <a:solidFill>
              <a:schemeClr val="dk2"/>
            </a:solidFill>
            <a:prstDash val="solid"/>
            <a:round/>
            <a:headEnd len="med" w="med" type="none"/>
            <a:tailEnd len="med" w="med" type="none"/>
          </a:ln>
        </p:spPr>
      </p:sp>
      <p:sp>
        <p:nvSpPr>
          <p:cNvPr id="78" name="Google Shape;78;p16"/>
          <p:cNvSpPr txBox="1"/>
          <p:nvPr/>
        </p:nvSpPr>
        <p:spPr>
          <a:xfrm>
            <a:off x="6403725" y="3171075"/>
            <a:ext cx="1861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Save the voice of your </a:t>
            </a:r>
            <a:r>
              <a:rPr lang="en-GB">
                <a:solidFill>
                  <a:schemeClr val="lt2"/>
                </a:solidFill>
              </a:rPr>
              <a:t>customer without breaking the privacy, and process further just to extract starting location and destination, i.e., “from” and “to”.</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08450" y="152400"/>
            <a:ext cx="5504958" cy="4838700"/>
          </a:xfrm>
          <a:prstGeom prst="rect">
            <a:avLst/>
          </a:prstGeom>
          <a:noFill/>
          <a:ln>
            <a:noFill/>
          </a:ln>
        </p:spPr>
      </p:pic>
      <p:sp>
        <p:nvSpPr>
          <p:cNvPr id="84" name="Google Shape;84;p17"/>
          <p:cNvSpPr/>
          <p:nvPr/>
        </p:nvSpPr>
        <p:spPr>
          <a:xfrm>
            <a:off x="4659925" y="2564425"/>
            <a:ext cx="1406700" cy="10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2813550" y="4381475"/>
            <a:ext cx="3384900" cy="10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5143500" y="4806450"/>
            <a:ext cx="1919700" cy="10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6125300" y="2564425"/>
            <a:ext cx="294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t</a:t>
            </a:r>
            <a:r>
              <a:rPr lang="en-GB">
                <a:solidFill>
                  <a:schemeClr val="lt2"/>
                </a:solidFill>
              </a:rPr>
              <a:t>ranscribe function: for converting audio to text via use of Whisper     ( Openai’s model).</a:t>
            </a:r>
            <a:endParaRPr>
              <a:solidFill>
                <a:schemeClr val="lt2"/>
              </a:solidFill>
            </a:endParaRPr>
          </a:p>
        </p:txBody>
      </p:sp>
      <p:sp>
        <p:nvSpPr>
          <p:cNvPr id="88" name="Google Shape;88;p17"/>
          <p:cNvSpPr txBox="1"/>
          <p:nvPr/>
        </p:nvSpPr>
        <p:spPr>
          <a:xfrm>
            <a:off x="6198450" y="4042050"/>
            <a:ext cx="191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Processing recorded file of twilio call.</a:t>
            </a:r>
            <a:endParaRPr>
              <a:solidFill>
                <a:schemeClr val="lt2"/>
              </a:solidFill>
            </a:endParaRPr>
          </a:p>
        </p:txBody>
      </p:sp>
      <p:sp>
        <p:nvSpPr>
          <p:cNvPr id="89" name="Google Shape;89;p17"/>
          <p:cNvSpPr txBox="1"/>
          <p:nvPr/>
        </p:nvSpPr>
        <p:spPr>
          <a:xfrm>
            <a:off x="7400300" y="4549950"/>
            <a:ext cx="167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Output of transcribe function</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52400" y="416175"/>
            <a:ext cx="4943475" cy="4486275"/>
          </a:xfrm>
          <a:prstGeom prst="rect">
            <a:avLst/>
          </a:prstGeom>
          <a:noFill/>
          <a:ln>
            <a:noFill/>
          </a:ln>
        </p:spPr>
      </p:pic>
      <p:sp>
        <p:nvSpPr>
          <p:cNvPr id="95" name="Google Shape;95;p18"/>
          <p:cNvSpPr/>
          <p:nvPr/>
        </p:nvSpPr>
        <p:spPr>
          <a:xfrm>
            <a:off x="3707425" y="2183425"/>
            <a:ext cx="1992900" cy="16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5890850" y="2198075"/>
            <a:ext cx="278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Traditional python code for processing “from”-&gt; source </a:t>
            </a:r>
            <a:endParaRPr>
              <a:solidFill>
                <a:schemeClr val="lt2"/>
              </a:solidFill>
            </a:endParaRPr>
          </a:p>
          <a:p>
            <a:pPr indent="0" lvl="0" marL="0" rtl="0" algn="l">
              <a:spcBef>
                <a:spcPts val="0"/>
              </a:spcBef>
              <a:spcAft>
                <a:spcPts val="0"/>
              </a:spcAft>
              <a:buNone/>
            </a:pPr>
            <a:r>
              <a:rPr lang="en-GB">
                <a:solidFill>
                  <a:schemeClr val="lt2"/>
                </a:solidFill>
              </a:rPr>
              <a:t>“to” -&gt;destination and storing in a database.</a:t>
            </a:r>
            <a:endParaRPr>
              <a:solidFill>
                <a:schemeClr val="lt2"/>
              </a:solidFill>
            </a:endParaRPr>
          </a:p>
        </p:txBody>
      </p:sp>
      <p:sp>
        <p:nvSpPr>
          <p:cNvPr id="97" name="Google Shape;97;p18"/>
          <p:cNvSpPr/>
          <p:nvPr/>
        </p:nvSpPr>
        <p:spPr>
          <a:xfrm>
            <a:off x="3634150" y="4718550"/>
            <a:ext cx="24912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6257200" y="3958325"/>
            <a:ext cx="249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Output of dataframe to be saved in a database for sys</a:t>
            </a:r>
            <a:r>
              <a:rPr lang="en-GB">
                <a:solidFill>
                  <a:schemeClr val="lt2"/>
                </a:solidFill>
              </a:rPr>
              <a:t>tem processing </a:t>
            </a:r>
            <a:r>
              <a:rPr lang="en-GB">
                <a:solidFill>
                  <a:schemeClr val="lt2"/>
                </a:solidFill>
              </a:rPr>
              <a:t>and notification purpose.</a:t>
            </a:r>
            <a:endParaRPr>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Namma Yatri</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Problem Statement 3: Customer Acquisition</a:t>
            </a:r>
            <a:endParaRPr/>
          </a:p>
          <a:p>
            <a:pPr indent="0" lvl="0" marL="0" rtl="0" algn="l">
              <a:spcBef>
                <a:spcPts val="1200"/>
              </a:spcBef>
              <a:spcAft>
                <a:spcPts val="0"/>
              </a:spcAft>
              <a:buNone/>
            </a:pPr>
            <a:r>
              <a:rPr lang="en-GB"/>
              <a:t>Solution: Game Theory application and analysis via octalysis(management concept)</a:t>
            </a:r>
            <a:endParaRPr/>
          </a:p>
          <a:p>
            <a:pPr indent="0" lvl="0" marL="0" rtl="0" algn="l">
              <a:spcBef>
                <a:spcPts val="1200"/>
              </a:spcBef>
              <a:spcAft>
                <a:spcPts val="0"/>
              </a:spcAft>
              <a:buNone/>
            </a:pPr>
            <a:r>
              <a:rPr lang="en-GB"/>
              <a:t>Steps:</a:t>
            </a:r>
            <a:endParaRPr/>
          </a:p>
          <a:p>
            <a:pPr indent="-325755" lvl="0" marL="457200" rtl="0" algn="l">
              <a:spcBef>
                <a:spcPts val="1200"/>
              </a:spcBef>
              <a:spcAft>
                <a:spcPts val="0"/>
              </a:spcAft>
              <a:buSzPct val="100000"/>
              <a:buAutoNum type="arabicPeriod"/>
            </a:pPr>
            <a:r>
              <a:rPr lang="en-GB"/>
              <a:t>Showing how much will the customers get after sticking to the reliable platform of Namma Yatri.</a:t>
            </a:r>
            <a:endParaRPr/>
          </a:p>
          <a:p>
            <a:pPr indent="-325755" lvl="0" marL="457200" rtl="0" algn="l">
              <a:spcBef>
                <a:spcPts val="0"/>
              </a:spcBef>
              <a:spcAft>
                <a:spcPts val="0"/>
              </a:spcAft>
              <a:buSzPct val="100000"/>
              <a:buAutoNum type="arabicPeriod"/>
            </a:pPr>
            <a:r>
              <a:rPr lang="en-GB"/>
              <a:t>Providing points to each customer by increasing with a certain amount each weekend.</a:t>
            </a:r>
            <a:endParaRPr/>
          </a:p>
          <a:p>
            <a:pPr indent="-325755" lvl="0" marL="457200" rtl="0" algn="l">
              <a:spcBef>
                <a:spcPts val="0"/>
              </a:spcBef>
              <a:spcAft>
                <a:spcPts val="0"/>
              </a:spcAft>
              <a:buSzPct val="100000"/>
              <a:buAutoNum type="arabicPeriod"/>
            </a:pPr>
            <a:r>
              <a:rPr lang="en-GB"/>
              <a:t>With liquifying those points customers will have the option of couple of watch hours on OTT platforms and even high chances at the time of FIFA, IPL, ISL,etc. On platforms like: Jio Cinema, Hotstar, Amazon Prime, Netflix, etc.</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311700" y="351700"/>
            <a:ext cx="8520600" cy="42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 By doing so, one</a:t>
            </a:r>
            <a:r>
              <a:rPr lang="en-GB"/>
              <a:t> can retain the customers on Namma Yatri platform.</a:t>
            </a:r>
            <a:endParaRPr/>
          </a:p>
          <a:p>
            <a:pPr indent="0" lvl="0" marL="0" rtl="0" algn="l">
              <a:spcBef>
                <a:spcPts val="1200"/>
              </a:spcBef>
              <a:spcAft>
                <a:spcPts val="0"/>
              </a:spcAft>
              <a:buNone/>
            </a:pPr>
            <a:r>
              <a:rPr lang="en-GB"/>
              <a:t>5. Partnership with social media platforms like: WhatsApp,Snapchat,telegram,etc.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Making the slogans and reels viral like:</a:t>
            </a:r>
            <a:endParaRPr/>
          </a:p>
          <a:p>
            <a:pPr indent="-342900" lvl="0" marL="457200" rtl="0" algn="l">
              <a:spcBef>
                <a:spcPts val="1200"/>
              </a:spcBef>
              <a:spcAft>
                <a:spcPts val="0"/>
              </a:spcAft>
              <a:buSzPts val="1800"/>
              <a:buAutoNum type="arabicPeriod"/>
            </a:pPr>
            <a:r>
              <a:rPr lang="en-GB"/>
              <a:t>Why to fear,</a:t>
            </a:r>
            <a:endParaRPr/>
          </a:p>
          <a:p>
            <a:pPr indent="0" lvl="0" marL="457200" rtl="0" algn="l">
              <a:spcBef>
                <a:spcPts val="1200"/>
              </a:spcBef>
              <a:spcAft>
                <a:spcPts val="0"/>
              </a:spcAft>
              <a:buNone/>
            </a:pPr>
            <a:r>
              <a:rPr lang="en-GB"/>
              <a:t>Namma Yatri is here.</a:t>
            </a:r>
            <a:endParaRPr/>
          </a:p>
          <a:p>
            <a:pPr indent="-342900" lvl="0" marL="457200" rtl="0" algn="l">
              <a:spcBef>
                <a:spcPts val="1200"/>
              </a:spcBef>
              <a:spcAft>
                <a:spcPts val="0"/>
              </a:spcAft>
              <a:buSzPts val="1800"/>
              <a:buAutoNum type="arabicPeriod"/>
            </a:pPr>
            <a:r>
              <a:rPr lang="en-GB"/>
              <a:t>Just say on call “from” and “to”,</a:t>
            </a:r>
            <a:endParaRPr/>
          </a:p>
          <a:p>
            <a:pPr indent="0" lvl="0" marL="457200" rtl="0" algn="l">
              <a:spcBef>
                <a:spcPts val="1200"/>
              </a:spcBef>
              <a:spcAft>
                <a:spcPts val="1200"/>
              </a:spcAft>
              <a:buNone/>
            </a:pPr>
            <a:r>
              <a:rPr lang="en-GB"/>
              <a:t>and rest Namma Yatri will 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211125" y="1544050"/>
            <a:ext cx="2956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
        <p:nvSpPr>
          <p:cNvPr id="115" name="Google Shape;115;p21"/>
          <p:cNvSpPr txBox="1"/>
          <p:nvPr>
            <p:ph idx="1" type="body"/>
          </p:nvPr>
        </p:nvSpPr>
        <p:spPr>
          <a:xfrm>
            <a:off x="575450" y="3238500"/>
            <a:ext cx="7469400" cy="136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Please reach out to us on </a:t>
            </a:r>
            <a:r>
              <a:rPr lang="en-GB"/>
              <a:t>(</a:t>
            </a:r>
            <a:r>
              <a:rPr lang="en-GB" sz="1683"/>
              <a:t>lamba.nikhil24@gmail.com)</a:t>
            </a:r>
            <a:r>
              <a:rPr lang="en-GB"/>
              <a:t>, if any confusion in code or presentation.</a:t>
            </a:r>
            <a:endParaRPr sz="683"/>
          </a:p>
          <a:p>
            <a:pPr indent="0" lvl="0" marL="0" rtl="0" algn="l">
              <a:spcBef>
                <a:spcPts val="1200"/>
              </a:spcBef>
              <a:spcAft>
                <a:spcPts val="1200"/>
              </a:spcAft>
              <a:buNone/>
            </a:pPr>
            <a:r>
              <a:rPr lang="en-GB"/>
              <a:t>Will be really glad to hear back.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