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1441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4375403"/>
            <a:ext cx="12192000" cy="2482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10182" y="2267153"/>
            <a:ext cx="8771635" cy="1301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14417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16171" y="1111072"/>
            <a:ext cx="4359656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364" y="1359789"/>
            <a:ext cx="10669270" cy="3469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eo.nyu.edu/catalog/nyu_2451_34572" TargetMode="External"/><Relationship Id="rId3" Type="http://schemas.openxmlformats.org/officeDocument/2006/relationships/image" Target="../media/image3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1710055" marR="5080" indent="-1696720">
              <a:lnSpc>
                <a:spcPts val="4760"/>
              </a:lnSpc>
              <a:spcBef>
                <a:spcPts val="695"/>
              </a:spcBef>
            </a:pPr>
            <a:r>
              <a:rPr dirty="0"/>
              <a:t>PROSPECTIVE AREA TO</a:t>
            </a:r>
            <a:r>
              <a:rPr dirty="0" spc="-165"/>
              <a:t> </a:t>
            </a:r>
            <a:r>
              <a:rPr dirty="0"/>
              <a:t>SET-UP  GYM IN </a:t>
            </a:r>
            <a:r>
              <a:rPr dirty="0" spc="-5"/>
              <a:t>NEW</a:t>
            </a:r>
            <a:r>
              <a:rPr dirty="0" spc="-20"/>
              <a:t> </a:t>
            </a:r>
            <a:r>
              <a:rPr dirty="0" spc="-5"/>
              <a:t>YORK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8477" y="4270375"/>
            <a:ext cx="22948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FFFF"/>
                </a:solidFill>
                <a:latin typeface="Comic Sans MS"/>
                <a:cs typeface="Comic Sans MS"/>
              </a:rPr>
              <a:t>- </a:t>
            </a:r>
            <a:r>
              <a:rPr dirty="0" sz="2000" spc="-5">
                <a:solidFill>
                  <a:srgbClr val="FFFFFF"/>
                </a:solidFill>
                <a:latin typeface="Comic Sans MS"/>
                <a:cs typeface="Comic Sans MS"/>
              </a:rPr>
              <a:t>Karthika</a:t>
            </a:r>
            <a:r>
              <a:rPr dirty="0" sz="2000" spc="-8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000">
                <a:solidFill>
                  <a:srgbClr val="FFFFFF"/>
                </a:solidFill>
                <a:latin typeface="Comic Sans MS"/>
                <a:cs typeface="Comic Sans MS"/>
              </a:rPr>
              <a:t>Kumaran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446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575" y="2847213"/>
            <a:ext cx="1121473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The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above results 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can be a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good starting 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point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for 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a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businessman who </a:t>
            </a:r>
            <a:r>
              <a:rPr dirty="0" sz="2400" spc="-10">
                <a:solidFill>
                  <a:srgbClr val="FFFFFF"/>
                </a:solidFill>
                <a:latin typeface="Comic Sans MS"/>
                <a:cs typeface="Comic Sans MS"/>
              </a:rPr>
              <a:t>wants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to  set-up their gym </a:t>
            </a:r>
            <a:r>
              <a:rPr dirty="0" sz="2400" spc="-10">
                <a:solidFill>
                  <a:srgbClr val="FFFFFF"/>
                </a:solidFill>
                <a:latin typeface="Comic Sans MS"/>
                <a:cs typeface="Comic Sans MS"/>
              </a:rPr>
              <a:t>in 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a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new 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and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happening 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city like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New York. Similar  methodology 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can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be used for setting up 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any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business, probably with  customized</a:t>
            </a:r>
            <a:r>
              <a:rPr dirty="0" sz="2400" spc="-2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criteria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8844" y="2525013"/>
            <a:ext cx="341249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THANK</a:t>
            </a:r>
            <a:r>
              <a:rPr dirty="0" sz="4400" spc="-85"/>
              <a:t> </a:t>
            </a:r>
            <a:r>
              <a:rPr dirty="0" sz="4400" spc="-5"/>
              <a:t>YOU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1275" y="796544"/>
            <a:ext cx="427926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latin typeface="Comic Sans MS"/>
                <a:cs typeface="Comic Sans MS"/>
              </a:rPr>
              <a:t>BACKGROUND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86482"/>
            <a:ext cx="10664190" cy="238061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algn="just" marL="299085" indent="-287020">
              <a:lnSpc>
                <a:spcPct val="100000"/>
              </a:lnSpc>
              <a:spcBef>
                <a:spcPts val="805"/>
              </a:spcBef>
              <a:buFont typeface="Wingdings"/>
              <a:buChar char=""/>
              <a:tabLst>
                <a:tab pos="299720" algn="l"/>
              </a:tabLst>
            </a:pP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Setting 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up a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Business (GYM) in 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a new city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is 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a challenging</a:t>
            </a:r>
            <a:r>
              <a:rPr dirty="0" sz="2400" spc="-9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task</a:t>
            </a:r>
            <a:endParaRPr sz="2400">
              <a:latin typeface="Comic Sans MS"/>
              <a:cs typeface="Comic Sans MS"/>
            </a:endParaRPr>
          </a:p>
          <a:p>
            <a:pPr algn="just" marL="299085" marR="5080" indent="-287020">
              <a:lnSpc>
                <a:spcPts val="2590"/>
              </a:lnSpc>
              <a:spcBef>
                <a:spcPts val="1040"/>
              </a:spcBef>
              <a:buFont typeface="Wingdings"/>
              <a:buChar char=""/>
              <a:tabLst>
                <a:tab pos="299720" algn="l"/>
              </a:tabLst>
            </a:pP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Different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factors 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are considered,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such as prime location for </a:t>
            </a:r>
            <a:r>
              <a:rPr dirty="0" sz="2400" spc="-10">
                <a:solidFill>
                  <a:srgbClr val="FFFFFF"/>
                </a:solidFill>
                <a:latin typeface="Comic Sans MS"/>
                <a:cs typeface="Comic Sans MS"/>
              </a:rPr>
              <a:t>the  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business,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financial factors, commutation 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,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market factors etc. for </a:t>
            </a:r>
            <a:r>
              <a:rPr dirty="0" sz="2400" spc="-10">
                <a:solidFill>
                  <a:srgbClr val="FFFFFF"/>
                </a:solidFill>
                <a:latin typeface="Comic Sans MS"/>
                <a:cs typeface="Comic Sans MS"/>
              </a:rPr>
              <a:t>the  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longevity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of the</a:t>
            </a:r>
            <a:r>
              <a:rPr dirty="0" sz="2400" spc="-5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business</a:t>
            </a:r>
            <a:endParaRPr sz="2400">
              <a:latin typeface="Comic Sans MS"/>
              <a:cs typeface="Comic Sans MS"/>
            </a:endParaRPr>
          </a:p>
          <a:p>
            <a:pPr algn="just" marL="299085" marR="5715" indent="-287020">
              <a:lnSpc>
                <a:spcPts val="2590"/>
              </a:lnSpc>
              <a:spcBef>
                <a:spcPts val="1000"/>
              </a:spcBef>
              <a:buFont typeface="Wingdings"/>
              <a:buChar char=""/>
              <a:tabLst>
                <a:tab pos="299720" algn="l"/>
              </a:tabLst>
            </a:pP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This project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serves as 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a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stepping stone for </a:t>
            </a:r>
            <a:r>
              <a:rPr dirty="0" sz="2400" spc="-10">
                <a:solidFill>
                  <a:srgbClr val="FFFFFF"/>
                </a:solidFill>
                <a:latin typeface="Comic Sans MS"/>
                <a:cs typeface="Comic Sans MS"/>
              </a:rPr>
              <a:t>those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who </a:t>
            </a:r>
            <a:r>
              <a:rPr dirty="0" sz="2400" spc="-10">
                <a:solidFill>
                  <a:srgbClr val="FFFFFF"/>
                </a:solidFill>
                <a:latin typeface="Comic Sans MS"/>
                <a:cs typeface="Comic Sans MS"/>
              </a:rPr>
              <a:t>are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planning to  set-up 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any new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business(GYM) in 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a new</a:t>
            </a:r>
            <a:r>
              <a:rPr dirty="0" sz="2400" spc="-5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city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9197" y="968755"/>
            <a:ext cx="64395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latin typeface="Comic Sans MS"/>
                <a:cs typeface="Comic Sans MS"/>
              </a:rPr>
              <a:t>BUSINESS</a:t>
            </a:r>
            <a:r>
              <a:rPr dirty="0" spc="-95" b="1">
                <a:latin typeface="Comic Sans MS"/>
                <a:cs typeface="Comic Sans MS"/>
              </a:rPr>
              <a:t> </a:t>
            </a:r>
            <a:r>
              <a:rPr dirty="0" b="1">
                <a:latin typeface="Comic Sans MS"/>
                <a:cs typeface="Comic Sans MS"/>
              </a:rPr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86482"/>
            <a:ext cx="10664190" cy="2051050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To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find the 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best neighborhood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in 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New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York to 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open</a:t>
            </a:r>
            <a:r>
              <a:rPr dirty="0" sz="2400" spc="-6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Gym</a:t>
            </a:r>
            <a:endParaRPr sz="2400">
              <a:latin typeface="Comic Sans MS"/>
              <a:cs typeface="Comic Sans MS"/>
            </a:endParaRPr>
          </a:p>
          <a:p>
            <a:pPr marL="241300" marR="5080" indent="-228600">
              <a:lnSpc>
                <a:spcPts val="259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  <a:tab pos="1026160" algn="l"/>
                <a:tab pos="1894839" algn="l"/>
                <a:tab pos="2423795" algn="l"/>
                <a:tab pos="3650615" algn="l"/>
                <a:tab pos="4077335" algn="l"/>
                <a:tab pos="4574540" algn="l"/>
                <a:tab pos="5380990" algn="l"/>
                <a:tab pos="6366510" algn="l"/>
                <a:tab pos="6781165" algn="l"/>
                <a:tab pos="7677784" algn="l"/>
                <a:tab pos="8162290" algn="l"/>
                <a:tab pos="9765665" algn="l"/>
              </a:tabLst>
            </a:pP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Gym	mu</a:t>
            </a:r>
            <a:r>
              <a:rPr dirty="0" sz="2400" spc="-10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t	</a:t>
            </a:r>
            <a:r>
              <a:rPr dirty="0" sz="2400" spc="-10">
                <a:solidFill>
                  <a:srgbClr val="FFFFFF"/>
                </a:solidFill>
                <a:latin typeface="Comic Sans MS"/>
                <a:cs typeface="Comic Sans MS"/>
              </a:rPr>
              <a:t>b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e	loca</a:t>
            </a:r>
            <a:r>
              <a:rPr dirty="0" sz="2400" spc="-20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ed	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i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n	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n	area	</a:t>
            </a:r>
            <a:r>
              <a:rPr dirty="0" sz="2400" spc="-10">
                <a:solidFill>
                  <a:srgbClr val="FFFFFF"/>
                </a:solidFill>
                <a:latin typeface="Comic Sans MS"/>
                <a:cs typeface="Comic Sans MS"/>
              </a:rPr>
              <a:t>w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hi</a:t>
            </a:r>
            <a:r>
              <a:rPr dirty="0" sz="2400" spc="5">
                <a:solidFill>
                  <a:srgbClr val="FFFFFF"/>
                </a:solidFill>
                <a:latin typeface="Comic Sans MS"/>
                <a:cs typeface="Comic Sans MS"/>
              </a:rPr>
              <a:t>c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h	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i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s	clo</a:t>
            </a:r>
            <a:r>
              <a:rPr dirty="0" sz="2400" spc="-15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e	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o	pro</a:t>
            </a:r>
            <a:r>
              <a:rPr dirty="0" sz="2400" spc="-10">
                <a:solidFill>
                  <a:srgbClr val="FFFFFF"/>
                </a:solidFill>
                <a:latin typeface="Comic Sans MS"/>
                <a:cs typeface="Comic Sans MS"/>
              </a:rPr>
              <a:t>m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in</a:t>
            </a:r>
            <a:r>
              <a:rPr dirty="0" sz="2400" spc="5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t	M</a:t>
            </a:r>
            <a:r>
              <a:rPr dirty="0" sz="2400" spc="1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z="2400" spc="-15">
                <a:solidFill>
                  <a:srgbClr val="FFFFFF"/>
                </a:solidFill>
                <a:latin typeface="Comic Sans MS"/>
                <a:cs typeface="Comic Sans MS"/>
              </a:rPr>
              <a:t>tr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o 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Stations so that will 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be easy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for the customers to</a:t>
            </a:r>
            <a:r>
              <a:rPr dirty="0" sz="2400" spc="-9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commute</a:t>
            </a:r>
            <a:endParaRPr sz="2400">
              <a:latin typeface="Comic Sans MS"/>
              <a:cs typeface="Comic Sans MS"/>
            </a:endParaRPr>
          </a:p>
          <a:p>
            <a:pPr marL="241300" indent="-228600">
              <a:lnSpc>
                <a:spcPts val="2735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Gym</a:t>
            </a:r>
            <a:r>
              <a:rPr dirty="0" sz="2400" spc="30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should</a:t>
            </a:r>
            <a:r>
              <a:rPr dirty="0" sz="2400" spc="3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be</a:t>
            </a:r>
            <a:r>
              <a:rPr dirty="0" sz="2400" spc="3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mic Sans MS"/>
                <a:cs typeface="Comic Sans MS"/>
              </a:rPr>
              <a:t>set</a:t>
            </a:r>
            <a:r>
              <a:rPr dirty="0" sz="2400" spc="30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mic Sans MS"/>
                <a:cs typeface="Comic Sans MS"/>
              </a:rPr>
              <a:t>up</a:t>
            </a:r>
            <a:r>
              <a:rPr dirty="0" sz="2400" spc="31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in</a:t>
            </a:r>
            <a:r>
              <a:rPr dirty="0" sz="2400" spc="32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z="2400" spc="3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neighborhood</a:t>
            </a:r>
            <a:r>
              <a:rPr dirty="0" sz="2400" spc="29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with</a:t>
            </a:r>
            <a:r>
              <a:rPr dirty="0" sz="2400" spc="30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few</a:t>
            </a:r>
            <a:r>
              <a:rPr dirty="0" sz="2400" spc="30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competitors</a:t>
            </a:r>
            <a:r>
              <a:rPr dirty="0" sz="2400" spc="30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so</a:t>
            </a:r>
            <a:r>
              <a:rPr dirty="0" sz="2400" spc="30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as</a:t>
            </a:r>
            <a:r>
              <a:rPr dirty="0" sz="2400" spc="3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to</a:t>
            </a:r>
            <a:endParaRPr sz="2400">
              <a:latin typeface="Comic Sans MS"/>
              <a:cs typeface="Comic Sans MS"/>
            </a:endParaRPr>
          </a:p>
          <a:p>
            <a:pPr marL="241300">
              <a:lnSpc>
                <a:spcPts val="2735"/>
              </a:lnSpc>
            </a:pP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reduce the risk of</a:t>
            </a:r>
            <a:r>
              <a:rPr dirty="0" sz="2400" spc="-1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competition.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4130" y="183896"/>
            <a:ext cx="178308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Comic Sans MS"/>
                <a:cs typeface="Comic Sans MS"/>
              </a:rPr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540002"/>
            <a:ext cx="5318125" cy="3728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2550">
              <a:lnSpc>
                <a:spcPts val="2245"/>
              </a:lnSpc>
              <a:spcBef>
                <a:spcPts val="95"/>
              </a:spcBef>
              <a:tabLst>
                <a:tab pos="1754505" algn="l"/>
                <a:tab pos="2493645" algn="l"/>
                <a:tab pos="3278504" algn="l"/>
                <a:tab pos="3731260" algn="l"/>
                <a:tab pos="4350385" algn="l"/>
                <a:tab pos="5022215" algn="l"/>
              </a:tabLst>
            </a:pP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C</a:t>
            </a:r>
            <a:r>
              <a:rPr dirty="0" sz="2200" spc="-15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dirty="0" sz="2200" spc="5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si</a:t>
            </a:r>
            <a:r>
              <a:rPr dirty="0" sz="2200" spc="-15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eri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g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New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dirty="0" sz="2200" spc="-10">
                <a:solidFill>
                  <a:srgbClr val="FFFFFF"/>
                </a:solidFill>
                <a:latin typeface="Comic Sans MS"/>
                <a:cs typeface="Comic Sans MS"/>
              </a:rPr>
              <a:t>Yo</a:t>
            </a:r>
            <a:r>
              <a:rPr dirty="0" sz="2200" spc="10">
                <a:solidFill>
                  <a:srgbClr val="FFFFFF"/>
                </a:solidFill>
                <a:latin typeface="Comic Sans MS"/>
                <a:cs typeface="Comic Sans MS"/>
              </a:rPr>
              <a:t>r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k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dirty="0" sz="2200" spc="-10">
                <a:solidFill>
                  <a:srgbClr val="FFFFFF"/>
                </a:solidFill>
                <a:latin typeface="Comic Sans MS"/>
                <a:cs typeface="Comic Sans MS"/>
              </a:rPr>
              <a:t>th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city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to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ts val="2245"/>
              </a:lnSpc>
            </a:pP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set-up the</a:t>
            </a:r>
            <a:r>
              <a:rPr dirty="0" sz="2200" spc="3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gym:</a:t>
            </a:r>
            <a:endParaRPr sz="2200">
              <a:latin typeface="Comic Sans MS"/>
              <a:cs typeface="Comic Sans MS"/>
            </a:endParaRPr>
          </a:p>
          <a:p>
            <a:pPr marL="803275" indent="-334010">
              <a:lnSpc>
                <a:spcPts val="2245"/>
              </a:lnSpc>
              <a:spcBef>
                <a:spcPts val="2555"/>
              </a:spcBef>
              <a:buFont typeface="Wingdings"/>
              <a:buChar char=""/>
              <a:tabLst>
                <a:tab pos="803910" algn="l"/>
                <a:tab pos="1542415" algn="l"/>
                <a:tab pos="2780030" algn="l"/>
                <a:tab pos="3440429" algn="l"/>
                <a:tab pos="4241800" algn="l"/>
                <a:tab pos="5087620" algn="l"/>
              </a:tabLst>
            </a:pP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The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dirty="0" sz="2200" spc="-10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z="2200" spc="-10">
                <a:solidFill>
                  <a:srgbClr val="FFFFFF"/>
                </a:solidFill>
                <a:latin typeface="Comic Sans MS"/>
                <a:cs typeface="Comic Sans MS"/>
              </a:rPr>
              <a:t>ta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et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dirty="0" sz="2200" spc="5">
                <a:solidFill>
                  <a:srgbClr val="FFFFFF"/>
                </a:solidFill>
                <a:latin typeface="Comic Sans MS"/>
                <a:cs typeface="Comic Sans MS"/>
              </a:rPr>
              <a:t>f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or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w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Yo</a:t>
            </a:r>
            <a:r>
              <a:rPr dirty="0" sz="2200" spc="-10">
                <a:solidFill>
                  <a:srgbClr val="FFFFFF"/>
                </a:solidFill>
                <a:latin typeface="Comic Sans MS"/>
                <a:cs typeface="Comic Sans MS"/>
              </a:rPr>
              <a:t>r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k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is</a:t>
            </a:r>
            <a:endParaRPr sz="2200">
              <a:latin typeface="Comic Sans MS"/>
              <a:cs typeface="Comic Sans MS"/>
            </a:endParaRPr>
          </a:p>
          <a:p>
            <a:pPr marL="698500">
              <a:lnSpc>
                <a:spcPts val="1850"/>
              </a:lnSpc>
              <a:tabLst>
                <a:tab pos="1769745" algn="l"/>
                <a:tab pos="3063875" algn="l"/>
                <a:tab pos="3536315" algn="l"/>
                <a:tab pos="4161154" algn="l"/>
                <a:tab pos="4848860" algn="l"/>
              </a:tabLst>
            </a:pPr>
            <a:r>
              <a:rPr dirty="0" sz="2200" spc="-10">
                <a:solidFill>
                  <a:srgbClr val="FFFFFF"/>
                </a:solidFill>
                <a:latin typeface="Comic Sans MS"/>
                <a:cs typeface="Comic Sans MS"/>
              </a:rPr>
              <a:t>readi</a:t>
            </a:r>
            <a:r>
              <a:rPr dirty="0" sz="2200" spc="-15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y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av</a:t>
            </a:r>
            <a:r>
              <a:rPr dirty="0" sz="2200" spc="1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z="2200" spc="-10">
                <a:solidFill>
                  <a:srgbClr val="FFFFFF"/>
                </a:solidFill>
                <a:latin typeface="Comic Sans MS"/>
                <a:cs typeface="Comic Sans MS"/>
              </a:rPr>
              <a:t>ilabl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dirty="0" sz="2200" spc="-10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he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dirty="0" sz="2200" spc="-10">
                <a:solidFill>
                  <a:srgbClr val="FFFFFF"/>
                </a:solidFill>
                <a:latin typeface="Comic Sans MS"/>
                <a:cs typeface="Comic Sans MS"/>
              </a:rPr>
              <a:t>we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b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z="2200" spc="10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endParaRPr sz="2200">
              <a:latin typeface="Comic Sans MS"/>
              <a:cs typeface="Comic Sans MS"/>
            </a:endParaRPr>
          </a:p>
          <a:p>
            <a:pPr marL="698500">
              <a:lnSpc>
                <a:spcPts val="1850"/>
              </a:lnSpc>
              <a:tabLst>
                <a:tab pos="2848610" algn="l"/>
                <a:tab pos="5003800" algn="l"/>
              </a:tabLst>
            </a:pPr>
            <a:r>
              <a:rPr dirty="0" sz="2200" spc="-10">
                <a:solidFill>
                  <a:srgbClr val="FFFFFF"/>
                </a:solidFill>
                <a:latin typeface="Comic Sans MS"/>
                <a:cs typeface="Comic Sans MS"/>
              </a:rPr>
              <a:t>th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link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dirty="0" sz="2200" spc="-10">
                <a:solidFill>
                  <a:srgbClr val="FFFFFF"/>
                </a:solidFill>
                <a:latin typeface="Comic Sans MS"/>
                <a:cs typeface="Comic Sans MS"/>
              </a:rPr>
              <a:t>is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:</a:t>
            </a:r>
            <a:endParaRPr sz="2200">
              <a:latin typeface="Comic Sans MS"/>
              <a:cs typeface="Comic Sans MS"/>
            </a:endParaRPr>
          </a:p>
          <a:p>
            <a:pPr marL="698500">
              <a:lnSpc>
                <a:spcPts val="1850"/>
              </a:lnSpc>
            </a:pPr>
            <a:r>
              <a:rPr dirty="0" u="heavy" sz="2200" spc="-5">
                <a:solidFill>
                  <a:srgbClr val="EF522B"/>
                </a:solidFill>
                <a:uFill>
                  <a:solidFill>
                    <a:srgbClr val="EF522B"/>
                  </a:solidFill>
                </a:uFill>
                <a:latin typeface="Comic Sans MS"/>
                <a:cs typeface="Comic Sans MS"/>
                <a:hlinkClick r:id="rId2"/>
              </a:rPr>
              <a:t>https://geo.nyu.edu/catalog/nyu_2</a:t>
            </a:r>
            <a:endParaRPr sz="2200">
              <a:latin typeface="Comic Sans MS"/>
              <a:cs typeface="Comic Sans MS"/>
            </a:endParaRPr>
          </a:p>
          <a:p>
            <a:pPr marL="698500">
              <a:lnSpc>
                <a:spcPts val="2100"/>
              </a:lnSpc>
            </a:pPr>
            <a:r>
              <a:rPr dirty="0" u="heavy" sz="2200" spc="-5">
                <a:solidFill>
                  <a:srgbClr val="EF522B"/>
                </a:solidFill>
                <a:uFill>
                  <a:solidFill>
                    <a:srgbClr val="EF522B"/>
                  </a:solidFill>
                </a:uFill>
                <a:latin typeface="Comic Sans MS"/>
                <a:cs typeface="Comic Sans MS"/>
                <a:hlinkClick r:id="rId2"/>
              </a:rPr>
              <a:t>451_34572</a:t>
            </a:r>
            <a:endParaRPr sz="2200">
              <a:latin typeface="Comic Sans MS"/>
              <a:cs typeface="Comic Sans MS"/>
            </a:endParaRPr>
          </a:p>
          <a:p>
            <a:pPr marL="803275" indent="-334010">
              <a:lnSpc>
                <a:spcPts val="2100"/>
              </a:lnSpc>
              <a:buFont typeface="Wingdings"/>
              <a:buChar char=""/>
              <a:tabLst>
                <a:tab pos="803910" algn="l"/>
                <a:tab pos="2409825" algn="l"/>
                <a:tab pos="4193540" algn="l"/>
                <a:tab pos="4739005" algn="l"/>
              </a:tabLst>
            </a:pP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Ge</a:t>
            </a:r>
            <a:r>
              <a:rPr dirty="0" sz="2200" spc="5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spatial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c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ord</a:t>
            </a:r>
            <a:r>
              <a:rPr dirty="0" sz="2200" spc="-15">
                <a:solidFill>
                  <a:srgbClr val="FFFFFF"/>
                </a:solidFill>
                <a:latin typeface="Comic Sans MS"/>
                <a:cs typeface="Comic Sans MS"/>
              </a:rPr>
              <a:t>i</a:t>
            </a:r>
            <a:r>
              <a:rPr dirty="0" sz="2200" spc="-10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dirty="0" sz="2200" spc="1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es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dirty="0" sz="2200" spc="-10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f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New</a:t>
            </a:r>
            <a:endParaRPr sz="2200">
              <a:latin typeface="Comic Sans MS"/>
              <a:cs typeface="Comic Sans MS"/>
            </a:endParaRPr>
          </a:p>
          <a:p>
            <a:pPr marL="698500" marR="8255">
              <a:lnSpc>
                <a:spcPct val="70000"/>
              </a:lnSpc>
              <a:spcBef>
                <a:spcPts val="400"/>
              </a:spcBef>
              <a:tabLst>
                <a:tab pos="1494155" algn="l"/>
                <a:tab pos="1896110" algn="l"/>
                <a:tab pos="3208655" algn="l"/>
                <a:tab pos="3707129" algn="l"/>
                <a:tab pos="4545330" algn="l"/>
              </a:tabLst>
            </a:pP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Y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ork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i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obtained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b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y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using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dirty="0" sz="2200" spc="-5" b="1">
                <a:solidFill>
                  <a:srgbClr val="FFFFFF"/>
                </a:solidFill>
                <a:latin typeface="Comic Sans MS"/>
                <a:cs typeface="Comic Sans MS"/>
              </a:rPr>
              <a:t>geo</a:t>
            </a:r>
            <a:r>
              <a:rPr dirty="0" sz="2200" spc="5" b="1">
                <a:solidFill>
                  <a:srgbClr val="FFFFFF"/>
                </a:solidFill>
                <a:latin typeface="Comic Sans MS"/>
                <a:cs typeface="Comic Sans MS"/>
              </a:rPr>
              <a:t>p</a:t>
            </a:r>
            <a:r>
              <a:rPr dirty="0" sz="2200" spc="-5" b="1">
                <a:solidFill>
                  <a:srgbClr val="FFFFFF"/>
                </a:solidFill>
                <a:latin typeface="Comic Sans MS"/>
                <a:cs typeface="Comic Sans MS"/>
              </a:rPr>
              <a:t>y  </a:t>
            </a:r>
            <a:r>
              <a:rPr dirty="0" sz="2200" spc="-5" b="1">
                <a:solidFill>
                  <a:srgbClr val="FFFFFF"/>
                </a:solidFill>
                <a:latin typeface="Comic Sans MS"/>
                <a:cs typeface="Comic Sans MS"/>
              </a:rPr>
              <a:t>library</a:t>
            </a:r>
            <a:endParaRPr sz="2200">
              <a:latin typeface="Comic Sans MS"/>
              <a:cs typeface="Comic Sans MS"/>
            </a:endParaRPr>
          </a:p>
          <a:p>
            <a:pPr marL="803275" indent="-334010">
              <a:lnSpc>
                <a:spcPts val="1945"/>
              </a:lnSpc>
              <a:buFont typeface="Wingdings"/>
              <a:buChar char=""/>
              <a:tabLst>
                <a:tab pos="803910" algn="l"/>
              </a:tabLst>
            </a:pPr>
            <a:r>
              <a:rPr dirty="0" sz="2200" spc="-10">
                <a:solidFill>
                  <a:srgbClr val="FFFFFF"/>
                </a:solidFill>
                <a:latin typeface="Comic Sans MS"/>
                <a:cs typeface="Comic Sans MS"/>
              </a:rPr>
              <a:t>Retrieve 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all </a:t>
            </a:r>
            <a:r>
              <a:rPr dirty="0" sz="2200" spc="-10">
                <a:solidFill>
                  <a:srgbClr val="FFFFFF"/>
                </a:solidFill>
                <a:latin typeface="Comic Sans MS"/>
                <a:cs typeface="Comic Sans MS"/>
              </a:rPr>
              <a:t>the 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metro 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stations</a:t>
            </a:r>
            <a:r>
              <a:rPr dirty="0" sz="2200" spc="3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omic Sans MS"/>
                <a:cs typeface="Comic Sans MS"/>
              </a:rPr>
              <a:t>in</a:t>
            </a:r>
            <a:endParaRPr sz="2200">
              <a:latin typeface="Comic Sans MS"/>
              <a:cs typeface="Comic Sans MS"/>
            </a:endParaRPr>
          </a:p>
          <a:p>
            <a:pPr marL="698500">
              <a:lnSpc>
                <a:spcPts val="1850"/>
              </a:lnSpc>
              <a:tabLst>
                <a:tab pos="1028700" algn="l"/>
                <a:tab pos="2016760" algn="l"/>
                <a:tab pos="2493645" algn="l"/>
                <a:tab pos="2976880" algn="l"/>
                <a:tab pos="3667760" algn="l"/>
                <a:tab pos="4734560" algn="l"/>
              </a:tabLst>
            </a:pP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a	radius	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of	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15	</a:t>
            </a:r>
            <a:r>
              <a:rPr dirty="0" sz="2200" spc="-10">
                <a:solidFill>
                  <a:srgbClr val="FFFFFF"/>
                </a:solidFill>
                <a:latin typeface="Comic Sans MS"/>
                <a:cs typeface="Comic Sans MS"/>
              </a:rPr>
              <a:t>kms	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around	New</a:t>
            </a:r>
            <a:endParaRPr sz="2200">
              <a:latin typeface="Comic Sans MS"/>
              <a:cs typeface="Comic Sans MS"/>
            </a:endParaRPr>
          </a:p>
          <a:p>
            <a:pPr marL="698500">
              <a:lnSpc>
                <a:spcPts val="2245"/>
              </a:lnSpc>
            </a:pPr>
            <a:r>
              <a:rPr dirty="0" sz="2200" spc="-10">
                <a:solidFill>
                  <a:srgbClr val="FFFFFF"/>
                </a:solidFill>
                <a:latin typeface="Comic Sans MS"/>
                <a:cs typeface="Comic Sans MS"/>
              </a:rPr>
              <a:t>York 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using </a:t>
            </a:r>
            <a:r>
              <a:rPr dirty="0" sz="2200" spc="-5" b="1">
                <a:solidFill>
                  <a:srgbClr val="FFFFFF"/>
                </a:solidFill>
                <a:latin typeface="Comic Sans MS"/>
                <a:cs typeface="Comic Sans MS"/>
              </a:rPr>
              <a:t>Foursquare</a:t>
            </a:r>
            <a:r>
              <a:rPr dirty="0" sz="2200" spc="110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200" spc="-10" b="1">
                <a:solidFill>
                  <a:srgbClr val="FFFFFF"/>
                </a:solidFill>
                <a:latin typeface="Comic Sans MS"/>
                <a:cs typeface="Comic Sans MS"/>
              </a:rPr>
              <a:t>API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207634"/>
            <a:ext cx="485711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2905" indent="-37084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383540" algn="l"/>
              </a:tabLst>
            </a:pP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Data for 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all </a:t>
            </a:r>
            <a:r>
              <a:rPr dirty="0" sz="2200" spc="-10">
                <a:solidFill>
                  <a:srgbClr val="FFFFFF"/>
                </a:solidFill>
                <a:latin typeface="Comic Sans MS"/>
                <a:cs typeface="Comic Sans MS"/>
              </a:rPr>
              <a:t>the 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gyms</a:t>
            </a:r>
            <a:r>
              <a:rPr dirty="0" sz="2200" spc="26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located in a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5442305"/>
            <a:ext cx="4630420" cy="8299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245"/>
              </a:lnSpc>
              <a:spcBef>
                <a:spcPts val="95"/>
              </a:spcBef>
              <a:tabLst>
                <a:tab pos="1000125" algn="l"/>
                <a:tab pos="1475740" algn="l"/>
                <a:tab pos="2172335" algn="l"/>
                <a:tab pos="3281679" algn="l"/>
                <a:tab pos="3891279" algn="l"/>
              </a:tabLst>
            </a:pPr>
            <a:r>
              <a:rPr dirty="0" sz="2200" spc="-10">
                <a:solidFill>
                  <a:srgbClr val="FFFFFF"/>
                </a:solidFill>
                <a:latin typeface="Comic Sans MS"/>
                <a:cs typeface="Comic Sans MS"/>
              </a:rPr>
              <a:t>radi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u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dirty="0" sz="2200" spc="-10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f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dirty="0" sz="2200" spc="-10">
                <a:solidFill>
                  <a:srgbClr val="FFFFFF"/>
                </a:solidFill>
                <a:latin typeface="Comic Sans MS"/>
                <a:cs typeface="Comic Sans MS"/>
              </a:rPr>
              <a:t>75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0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me</a:t>
            </a:r>
            <a:r>
              <a:rPr dirty="0" sz="2200" spc="-15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r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dirty="0" sz="2200" spc="-10">
                <a:solidFill>
                  <a:srgbClr val="FFFFFF"/>
                </a:solidFill>
                <a:latin typeface="Comic Sans MS"/>
                <a:cs typeface="Comic Sans MS"/>
              </a:rPr>
              <a:t>f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r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z="2200" spc="-10">
                <a:solidFill>
                  <a:srgbClr val="FFFFFF"/>
                </a:solidFill>
                <a:latin typeface="Comic Sans MS"/>
                <a:cs typeface="Comic Sans MS"/>
              </a:rPr>
              <a:t>ve</a:t>
            </a:r>
            <a:r>
              <a:rPr dirty="0" sz="2200" spc="15">
                <a:solidFill>
                  <a:srgbClr val="FFFFFF"/>
                </a:solidFill>
                <a:latin typeface="Comic Sans MS"/>
                <a:cs typeface="Comic Sans MS"/>
              </a:rPr>
              <a:t>r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y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ts val="1850"/>
              </a:lnSpc>
              <a:tabLst>
                <a:tab pos="935990" algn="l"/>
                <a:tab pos="2124710" algn="l"/>
                <a:tab pos="2694940" algn="l"/>
                <a:tab pos="3963035" algn="l"/>
              </a:tabLst>
            </a:pP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met</a:t>
            </a:r>
            <a:r>
              <a:rPr dirty="0" sz="2200" spc="10">
                <a:solidFill>
                  <a:srgbClr val="FFFFFF"/>
                </a:solidFill>
                <a:latin typeface="Comic Sans MS"/>
                <a:cs typeface="Comic Sans MS"/>
              </a:rPr>
              <a:t>r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stations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are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dirty="0" sz="2200" spc="10">
                <a:solidFill>
                  <a:srgbClr val="FFFFFF"/>
                </a:solidFill>
                <a:latin typeface="Comic Sans MS"/>
                <a:cs typeface="Comic Sans MS"/>
              </a:rPr>
              <a:t>b</a:t>
            </a:r>
            <a:r>
              <a:rPr dirty="0" sz="2200" spc="-10">
                <a:solidFill>
                  <a:srgbClr val="FFFFFF"/>
                </a:solidFill>
                <a:latin typeface="Comic Sans MS"/>
                <a:cs typeface="Comic Sans MS"/>
              </a:rPr>
              <a:t>tai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ed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usi</a:t>
            </a:r>
            <a:r>
              <a:rPr dirty="0" sz="2200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dirty="0" sz="2200" spc="-5">
                <a:solidFill>
                  <a:srgbClr val="FFFFFF"/>
                </a:solidFill>
                <a:latin typeface="Comic Sans MS"/>
                <a:cs typeface="Comic Sans MS"/>
              </a:rPr>
              <a:t>g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ts val="2245"/>
              </a:lnSpc>
            </a:pPr>
            <a:r>
              <a:rPr dirty="0" sz="2200" spc="-5" b="1">
                <a:solidFill>
                  <a:srgbClr val="FFFFFF"/>
                </a:solidFill>
                <a:latin typeface="Comic Sans MS"/>
                <a:cs typeface="Comic Sans MS"/>
              </a:rPr>
              <a:t>Fourquare</a:t>
            </a:r>
            <a:r>
              <a:rPr dirty="0" sz="2200" spc="45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200" spc="-10" b="1">
                <a:solidFill>
                  <a:srgbClr val="FFFFFF"/>
                </a:solidFill>
                <a:latin typeface="Comic Sans MS"/>
                <a:cs typeface="Comic Sans MS"/>
              </a:rPr>
              <a:t>API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05855" y="1392936"/>
            <a:ext cx="6268211" cy="3739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592059" y="5216778"/>
            <a:ext cx="24974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Comic Sans MS"/>
                <a:cs typeface="Comic Sans MS"/>
              </a:rPr>
              <a:t>Fig: </a:t>
            </a:r>
            <a:r>
              <a:rPr dirty="0" sz="1800" spc="-5" b="1">
                <a:solidFill>
                  <a:srgbClr val="FFFFFF"/>
                </a:solidFill>
                <a:latin typeface="Comic Sans MS"/>
                <a:cs typeface="Comic Sans MS"/>
              </a:rPr>
              <a:t>Map </a:t>
            </a:r>
            <a:r>
              <a:rPr dirty="0" sz="1800" b="1">
                <a:solidFill>
                  <a:srgbClr val="FFFFFF"/>
                </a:solidFill>
                <a:latin typeface="Comic Sans MS"/>
                <a:cs typeface="Comic Sans MS"/>
              </a:rPr>
              <a:t>of New</a:t>
            </a:r>
            <a:r>
              <a:rPr dirty="0" sz="1800" spc="-125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Comic Sans MS"/>
                <a:cs typeface="Comic Sans MS"/>
              </a:rPr>
              <a:t>York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7972" y="610870"/>
            <a:ext cx="51276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Comic Sans MS"/>
                <a:cs typeface="Comic Sans MS"/>
              </a:rPr>
              <a:t>DATA</a:t>
            </a:r>
            <a:r>
              <a:rPr dirty="0" spc="-90" b="1">
                <a:latin typeface="Comic Sans MS"/>
                <a:cs typeface="Comic Sans MS"/>
              </a:rPr>
              <a:t> </a:t>
            </a:r>
            <a:r>
              <a:rPr dirty="0" spc="-5" b="1">
                <a:latin typeface="Comic Sans MS"/>
                <a:cs typeface="Comic Sans MS"/>
              </a:rPr>
              <a:t>(CONTD…)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118740"/>
            <a:ext cx="4791075" cy="334391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241300" marR="8255" indent="-228600">
              <a:lnSpc>
                <a:spcPts val="2300"/>
              </a:lnSpc>
              <a:spcBef>
                <a:spcPts val="660"/>
              </a:spcBef>
              <a:buClr>
                <a:srgbClr val="FFFFFF"/>
              </a:buClr>
              <a:buSzPct val="91666"/>
              <a:buFont typeface="Arial"/>
              <a:buChar char="•"/>
              <a:tabLst>
                <a:tab pos="318770" algn="l"/>
                <a:tab pos="319405" algn="l"/>
                <a:tab pos="1490980" algn="l"/>
                <a:tab pos="2368550" algn="l"/>
                <a:tab pos="4058920" algn="l"/>
              </a:tabLst>
            </a:pPr>
            <a:r>
              <a:rPr dirty="0"/>
              <a:t>	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Using	</a:t>
            </a:r>
            <a:r>
              <a:rPr dirty="0" sz="2400" spc="-15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he	coll</a:t>
            </a:r>
            <a:r>
              <a:rPr dirty="0" sz="2400" spc="5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z="2400" spc="-10">
                <a:solidFill>
                  <a:srgbClr val="FFFFFF"/>
                </a:solidFill>
                <a:latin typeface="Comic Sans MS"/>
                <a:cs typeface="Comic Sans MS"/>
              </a:rPr>
              <a:t>c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te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d	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r>
              <a:rPr dirty="0" sz="2400" spc="-15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dirty="0" sz="2400" spc="-2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,  following are</a:t>
            </a:r>
            <a:r>
              <a:rPr dirty="0" sz="2400" spc="-3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calculated:</a:t>
            </a:r>
            <a:endParaRPr sz="2400">
              <a:latin typeface="Comic Sans MS"/>
              <a:cs typeface="Comic Sans MS"/>
            </a:endParaRPr>
          </a:p>
          <a:p>
            <a:pPr lvl="1" marL="698500" marR="7620" indent="-228600">
              <a:lnSpc>
                <a:spcPct val="80000"/>
              </a:lnSpc>
              <a:spcBef>
                <a:spcPts val="52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the number of existing gyms  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near each</a:t>
            </a:r>
            <a:r>
              <a:rPr dirty="0" sz="2400" spc="-4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station</a:t>
            </a:r>
            <a:endParaRPr sz="2400">
              <a:latin typeface="Comic Sans MS"/>
              <a:cs typeface="Comic Sans MS"/>
            </a:endParaRPr>
          </a:p>
          <a:p>
            <a:pPr lvl="1" marL="698500" marR="5080" indent="-228600">
              <a:lnSpc>
                <a:spcPct val="80000"/>
              </a:lnSpc>
              <a:spcBef>
                <a:spcPts val="509"/>
              </a:spcBef>
              <a:buSzPct val="95833"/>
              <a:buFont typeface="Wingdings"/>
              <a:buChar char=""/>
              <a:tabLst>
                <a:tab pos="803910" algn="l"/>
                <a:tab pos="1445260" algn="l"/>
                <a:tab pos="2799080" algn="l"/>
                <a:tab pos="4150360" algn="l"/>
                <a:tab pos="4621530" algn="l"/>
              </a:tabLst>
            </a:pP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dirty="0" sz="2400" spc="-15">
                <a:solidFill>
                  <a:srgbClr val="FFFFFF"/>
                </a:solidFill>
                <a:latin typeface="Comic Sans MS"/>
                <a:cs typeface="Comic Sans MS"/>
              </a:rPr>
              <a:t>h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e	minimum	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di</a:t>
            </a:r>
            <a:r>
              <a:rPr dirty="0" sz="2400" spc="-15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dirty="0" sz="2400" spc="-1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z="2400" spc="10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ce	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f	a 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gym for 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every metro</a:t>
            </a:r>
            <a:r>
              <a:rPr dirty="0" sz="2400" spc="-12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station</a:t>
            </a:r>
            <a:endParaRPr sz="2400">
              <a:latin typeface="Comic Sans MS"/>
              <a:cs typeface="Comic Sans MS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Wingdings"/>
              <a:buChar char=""/>
            </a:pPr>
            <a:endParaRPr sz="2300">
              <a:latin typeface="Comic Sans MS"/>
              <a:cs typeface="Comic Sans MS"/>
            </a:endParaRPr>
          </a:p>
          <a:p>
            <a:pPr algn="r" marL="228600" marR="9525" indent="-228600">
              <a:lnSpc>
                <a:spcPts val="2590"/>
              </a:lnSpc>
              <a:buFont typeface="Arial"/>
              <a:buChar char="•"/>
              <a:tabLst>
                <a:tab pos="228600" algn="l"/>
                <a:tab pos="991869" algn="l"/>
                <a:tab pos="1769110" algn="l"/>
                <a:tab pos="2377440" algn="l"/>
                <a:tab pos="2871470" algn="l"/>
                <a:tab pos="3662679" algn="l"/>
                <a:tab pos="4459605" algn="l"/>
              </a:tabLst>
            </a:pP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dirty="0" sz="2400" spc="5">
                <a:solidFill>
                  <a:srgbClr val="FFFFFF"/>
                </a:solidFill>
                <a:latin typeface="Comic Sans MS"/>
                <a:cs typeface="Comic Sans MS"/>
              </a:rPr>
              <a:t>h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i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s	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r>
              <a:rPr dirty="0" sz="2400" spc="-15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a	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wil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l	be	</a:t>
            </a:r>
            <a:r>
              <a:rPr dirty="0" sz="2400" spc="-15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dirty="0" sz="2400" spc="-10">
                <a:solidFill>
                  <a:srgbClr val="FFFFFF"/>
                </a:solidFill>
                <a:latin typeface="Comic Sans MS"/>
                <a:cs typeface="Comic Sans MS"/>
              </a:rPr>
              <a:t>h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en	u</a:t>
            </a:r>
            <a:r>
              <a:rPr dirty="0" sz="2400" spc="-20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ed	</a:t>
            </a:r>
            <a:r>
              <a:rPr dirty="0" sz="2400" spc="-20">
                <a:solidFill>
                  <a:srgbClr val="FFFFFF"/>
                </a:solidFill>
                <a:latin typeface="Comic Sans MS"/>
                <a:cs typeface="Comic Sans MS"/>
              </a:rPr>
              <a:t>as</a:t>
            </a:r>
            <a:endParaRPr sz="2400">
              <a:latin typeface="Comic Sans MS"/>
              <a:cs typeface="Comic Sans MS"/>
            </a:endParaRPr>
          </a:p>
          <a:p>
            <a:pPr algn="r" marR="6350">
              <a:lnSpc>
                <a:spcPts val="2305"/>
              </a:lnSpc>
              <a:tabLst>
                <a:tab pos="1021080" algn="l"/>
                <a:tab pos="1635125" algn="l"/>
                <a:tab pos="3124200" algn="l"/>
              </a:tabLst>
            </a:pP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i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nput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K-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me</a:t>
            </a:r>
            <a:r>
              <a:rPr dirty="0" sz="2400" spc="-1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	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clus</a:t>
            </a:r>
            <a:r>
              <a:rPr dirty="0" sz="2400" spc="-10">
                <a:solidFill>
                  <a:srgbClr val="FFFFFF"/>
                </a:solidFill>
                <a:latin typeface="Comic Sans MS"/>
                <a:cs typeface="Comic Sans MS"/>
              </a:rPr>
              <a:t>te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ring</a:t>
            </a:r>
            <a:endParaRPr sz="2400">
              <a:latin typeface="Comic Sans MS"/>
              <a:cs typeface="Comic Sans MS"/>
            </a:endParaRPr>
          </a:p>
          <a:p>
            <a:pPr algn="r" marR="6350">
              <a:lnSpc>
                <a:spcPts val="2595"/>
              </a:lnSpc>
              <a:tabLst>
                <a:tab pos="1852930" algn="l"/>
                <a:tab pos="2659380" algn="l"/>
                <a:tab pos="4049395" algn="l"/>
              </a:tabLst>
            </a:pP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algor</a:t>
            </a:r>
            <a:r>
              <a:rPr dirty="0" sz="2400" spc="5">
                <a:solidFill>
                  <a:srgbClr val="FFFFFF"/>
                </a:solidFill>
                <a:latin typeface="Comic Sans MS"/>
                <a:cs typeface="Comic Sans MS"/>
              </a:rPr>
              <a:t>i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hm	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o	obtain	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dirty="0" sz="2400" spc="-15">
                <a:solidFill>
                  <a:srgbClr val="FFFFFF"/>
                </a:solidFill>
                <a:latin typeface="Comic Sans MS"/>
                <a:cs typeface="Comic Sans MS"/>
              </a:rPr>
              <a:t>h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5363971"/>
            <a:ext cx="45605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08455" algn="l"/>
                <a:tab pos="2368550" algn="l"/>
                <a:tab pos="3585210" algn="l"/>
              </a:tabLst>
            </a:pP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c</a:t>
            </a:r>
            <a:r>
              <a:rPr dirty="0" sz="2400" spc="5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uste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r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s	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f	a</a:t>
            </a:r>
            <a:r>
              <a:rPr dirty="0" sz="2400" spc="-15">
                <a:solidFill>
                  <a:srgbClr val="FFFFFF"/>
                </a:solidFill>
                <a:latin typeface="Comic Sans MS"/>
                <a:cs typeface="Comic Sans MS"/>
              </a:rPr>
              <a:t>r</a:t>
            </a:r>
            <a:r>
              <a:rPr dirty="0" sz="2400" spc="5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as	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(</a:t>
            </a:r>
            <a:r>
              <a:rPr dirty="0" sz="2400" spc="-20">
                <a:solidFill>
                  <a:srgbClr val="FFFFFF"/>
                </a:solidFill>
                <a:latin typeface="Comic Sans MS"/>
                <a:cs typeface="Comic Sans MS"/>
              </a:rPr>
              <a:t>m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z="2400" spc="-10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ro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5656579"/>
            <a:ext cx="12833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stations)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000" y="2189987"/>
            <a:ext cx="5577840" cy="3349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984872" y="5561482"/>
            <a:ext cx="3919854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01775" marR="5080" indent="-148971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Comic Sans MS"/>
                <a:cs typeface="Comic Sans MS"/>
              </a:rPr>
              <a:t>Fig : </a:t>
            </a:r>
            <a:r>
              <a:rPr dirty="0" sz="1800" spc="-5" b="1">
                <a:solidFill>
                  <a:srgbClr val="FFFFFF"/>
                </a:solidFill>
                <a:latin typeface="Comic Sans MS"/>
                <a:cs typeface="Comic Sans MS"/>
              </a:rPr>
              <a:t>Map </a:t>
            </a:r>
            <a:r>
              <a:rPr dirty="0" sz="1800" b="1">
                <a:solidFill>
                  <a:srgbClr val="FFFFFF"/>
                </a:solidFill>
                <a:latin typeface="Comic Sans MS"/>
                <a:cs typeface="Comic Sans MS"/>
              </a:rPr>
              <a:t>of New </a:t>
            </a:r>
            <a:r>
              <a:rPr dirty="0" sz="1800" spc="-5" b="1">
                <a:solidFill>
                  <a:srgbClr val="FFFFFF"/>
                </a:solidFill>
                <a:latin typeface="Comic Sans MS"/>
                <a:cs typeface="Comic Sans MS"/>
              </a:rPr>
              <a:t>York with</a:t>
            </a:r>
            <a:r>
              <a:rPr dirty="0" sz="1800" spc="-135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Comic Sans MS"/>
                <a:cs typeface="Comic Sans MS"/>
              </a:rPr>
              <a:t>Metro  Stations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9296" y="345694"/>
            <a:ext cx="438848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Comic Sans MS"/>
                <a:cs typeface="Comic Sans MS"/>
              </a:rPr>
              <a:t>METHODLOGY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213228"/>
            <a:ext cx="4791075" cy="282257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algn="just" marL="241300" marR="5080" indent="-228600">
              <a:lnSpc>
                <a:spcPct val="90000"/>
              </a:lnSpc>
              <a:spcBef>
                <a:spcPts val="38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Machine Learning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clustering  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algorithm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was used to </a:t>
            </a:r>
            <a:r>
              <a:rPr dirty="0" sz="2400" spc="-10">
                <a:solidFill>
                  <a:srgbClr val="FFFFFF"/>
                </a:solidFill>
                <a:latin typeface="Comic Sans MS"/>
                <a:cs typeface="Comic Sans MS"/>
              </a:rPr>
              <a:t>divide 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the </a:t>
            </a:r>
            <a:r>
              <a:rPr dirty="0" sz="2400" spc="-10">
                <a:solidFill>
                  <a:srgbClr val="FFFFFF"/>
                </a:solidFill>
                <a:latin typeface="Comic Sans MS"/>
                <a:cs typeface="Comic Sans MS"/>
              </a:rPr>
              <a:t>stations 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and gyms </a:t>
            </a:r>
            <a:r>
              <a:rPr dirty="0" sz="2400" spc="-10">
                <a:solidFill>
                  <a:srgbClr val="FFFFFF"/>
                </a:solidFill>
                <a:latin typeface="Comic Sans MS"/>
                <a:cs typeface="Comic Sans MS"/>
              </a:rPr>
              <a:t>data 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set 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into 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clusters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of similar  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locations</a:t>
            </a:r>
            <a:endParaRPr sz="2400">
              <a:latin typeface="Comic Sans MS"/>
              <a:cs typeface="Comic Sans MS"/>
            </a:endParaRPr>
          </a:p>
          <a:p>
            <a:pPr algn="just" marL="241300" marR="6985" indent="-228600">
              <a:lnSpc>
                <a:spcPts val="259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The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elbow 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method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was 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used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to  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find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the most suitable number  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of clusters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(3</a:t>
            </a:r>
            <a:r>
              <a:rPr dirty="0" sz="2400" spc="-5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clusters)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2138" y="5561482"/>
            <a:ext cx="1969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Comic Sans MS"/>
                <a:cs typeface="Comic Sans MS"/>
              </a:rPr>
              <a:t>Fig : Elbow</a:t>
            </a:r>
            <a:r>
              <a:rPr dirty="0" sz="1800" spc="-145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omic Sans MS"/>
                <a:cs typeface="Comic Sans MS"/>
              </a:rPr>
              <a:t>Curve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44896" y="2048255"/>
            <a:ext cx="6124956" cy="3212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6711" y="345694"/>
            <a:ext cx="242760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latin typeface="Comic Sans MS"/>
                <a:cs typeface="Comic Sans MS"/>
              </a:rPr>
              <a:t>RESULT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70826" y="6436258"/>
            <a:ext cx="3149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Comic Sans MS"/>
                <a:cs typeface="Comic Sans MS"/>
              </a:rPr>
              <a:t>Fig : </a:t>
            </a:r>
            <a:r>
              <a:rPr dirty="0" sz="1800" spc="-5" b="1">
                <a:solidFill>
                  <a:srgbClr val="FFFFFF"/>
                </a:solidFill>
                <a:latin typeface="Comic Sans MS"/>
                <a:cs typeface="Comic Sans MS"/>
              </a:rPr>
              <a:t>Clusters </a:t>
            </a:r>
            <a:r>
              <a:rPr dirty="0" sz="1800" b="1">
                <a:solidFill>
                  <a:srgbClr val="FFFFFF"/>
                </a:solidFill>
                <a:latin typeface="Comic Sans MS"/>
                <a:cs typeface="Comic Sans MS"/>
              </a:rPr>
              <a:t>and</a:t>
            </a:r>
            <a:r>
              <a:rPr dirty="0" sz="1800" spc="-100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Comic Sans MS"/>
                <a:cs typeface="Comic Sans MS"/>
              </a:rPr>
              <a:t>Centroids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968" y="3227832"/>
            <a:ext cx="5422392" cy="3212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46938" y="6469786"/>
            <a:ext cx="4415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Comic Sans MS"/>
                <a:cs typeface="Comic Sans MS"/>
              </a:rPr>
              <a:t>Fig : </a:t>
            </a:r>
            <a:r>
              <a:rPr dirty="0" sz="1800" spc="-5" b="1">
                <a:solidFill>
                  <a:srgbClr val="FFFFFF"/>
                </a:solidFill>
                <a:latin typeface="Comic Sans MS"/>
                <a:cs typeface="Comic Sans MS"/>
              </a:rPr>
              <a:t>Three </a:t>
            </a:r>
            <a:r>
              <a:rPr dirty="0" sz="1800" b="1">
                <a:solidFill>
                  <a:srgbClr val="FFFFFF"/>
                </a:solidFill>
                <a:latin typeface="Comic Sans MS"/>
                <a:cs typeface="Comic Sans MS"/>
              </a:rPr>
              <a:t>Clusters of Metro</a:t>
            </a:r>
            <a:r>
              <a:rPr dirty="0" sz="1800" spc="-95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omic Sans MS"/>
                <a:cs typeface="Comic Sans MS"/>
              </a:rPr>
              <a:t>Stations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098" y="1329639"/>
            <a:ext cx="5247640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After executing </a:t>
            </a:r>
            <a:r>
              <a:rPr dirty="0" sz="2400" spc="-10">
                <a:solidFill>
                  <a:srgbClr val="FFFFFF"/>
                </a:solidFill>
                <a:latin typeface="Comic Sans MS"/>
                <a:cs typeface="Comic Sans MS"/>
              </a:rPr>
              <a:t>the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K-Means  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clustering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algorithm three clusters  of 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Metro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stations were created,  identified 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by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their respective 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colors 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on the following </a:t>
            </a:r>
            <a:r>
              <a:rPr dirty="0" sz="2400" spc="-10">
                <a:solidFill>
                  <a:srgbClr val="FFFFFF"/>
                </a:solidFill>
                <a:latin typeface="Comic Sans MS"/>
                <a:cs typeface="Comic Sans MS"/>
              </a:rPr>
              <a:t>map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5628" y="1452753"/>
            <a:ext cx="20351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0230" algn="l"/>
                <a:tab pos="1706880" algn="l"/>
              </a:tabLst>
            </a:pP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A	gr</a:t>
            </a:r>
            <a:r>
              <a:rPr dirty="0" sz="2400" spc="-1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ph	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of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19921" y="1452753"/>
            <a:ext cx="31705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2485" algn="l"/>
                <a:tab pos="2842895" algn="l"/>
              </a:tabLst>
            </a:pP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dirty="0" sz="2400" spc="-15">
                <a:solidFill>
                  <a:srgbClr val="FFFFFF"/>
                </a:solidFill>
                <a:latin typeface="Comic Sans MS"/>
                <a:cs typeface="Comic Sans MS"/>
              </a:rPr>
              <a:t>h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e	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di</a:t>
            </a:r>
            <a:r>
              <a:rPr dirty="0" sz="2400" spc="-15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tributio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n	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of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75628" y="1818513"/>
            <a:ext cx="551624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447800" algn="l"/>
                <a:tab pos="2226945" algn="l"/>
                <a:tab pos="3231515" algn="l"/>
                <a:tab pos="4156710" algn="l"/>
              </a:tabLst>
            </a:pP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clusters	and	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thei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r	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fi</a:t>
            </a:r>
            <a:r>
              <a:rPr dirty="0" sz="2400" spc="5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al	c</a:t>
            </a:r>
            <a:r>
              <a:rPr dirty="0" sz="2400" spc="5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ntroids  (center 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points)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in black is 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shown</a:t>
            </a:r>
            <a:r>
              <a:rPr dirty="0" sz="2400" spc="-7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below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33159" y="3227832"/>
            <a:ext cx="5402580" cy="3168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8683" y="291210"/>
            <a:ext cx="61601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latin typeface="Comic Sans MS"/>
                <a:cs typeface="Comic Sans MS"/>
              </a:rPr>
              <a:t>RESULT (CONTD..</a:t>
            </a:r>
            <a:r>
              <a:rPr dirty="0" spc="-35" b="1">
                <a:latin typeface="Comic Sans MS"/>
                <a:cs typeface="Comic Sans MS"/>
              </a:rPr>
              <a:t> </a:t>
            </a:r>
            <a:r>
              <a:rPr dirty="0" b="1">
                <a:latin typeface="Comic Sans MS"/>
                <a:cs typeface="Comic Sans MS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275" y="1542033"/>
            <a:ext cx="10238105" cy="48494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99085" marR="4545330" indent="-28702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700" spc="-5" b="1">
                <a:solidFill>
                  <a:srgbClr val="FFFFFF"/>
                </a:solidFill>
                <a:latin typeface="Comic Sans MS"/>
                <a:cs typeface="Comic Sans MS"/>
              </a:rPr>
              <a:t>Cluster </a:t>
            </a:r>
            <a:r>
              <a:rPr dirty="0" sz="1700" b="1">
                <a:solidFill>
                  <a:srgbClr val="FFFFFF"/>
                </a:solidFill>
                <a:latin typeface="Comic Sans MS"/>
                <a:cs typeface="Comic Sans MS"/>
              </a:rPr>
              <a:t>1 </a:t>
            </a:r>
            <a:r>
              <a:rPr dirty="0" sz="1700" spc="-5" b="1">
                <a:solidFill>
                  <a:srgbClr val="FFFFFF"/>
                </a:solidFill>
                <a:latin typeface="Comic Sans MS"/>
                <a:cs typeface="Comic Sans MS"/>
              </a:rPr>
              <a:t>[Cluster </a:t>
            </a:r>
            <a:r>
              <a:rPr dirty="0" sz="1700" b="1">
                <a:solidFill>
                  <a:srgbClr val="FFFFFF"/>
                </a:solidFill>
                <a:latin typeface="Comic Sans MS"/>
                <a:cs typeface="Comic Sans MS"/>
              </a:rPr>
              <a:t>Label 0] </a:t>
            </a:r>
            <a:r>
              <a:rPr dirty="0" sz="1700" spc="-5" b="1">
                <a:solidFill>
                  <a:srgbClr val="FFFFFF"/>
                </a:solidFill>
                <a:latin typeface="Comic Sans MS"/>
                <a:cs typeface="Comic Sans MS"/>
              </a:rPr>
              <a:t>(Green </a:t>
            </a:r>
            <a:r>
              <a:rPr dirty="0" sz="1700" b="1">
                <a:solidFill>
                  <a:srgbClr val="FFFFFF"/>
                </a:solidFill>
                <a:latin typeface="Comic Sans MS"/>
                <a:cs typeface="Comic Sans MS"/>
              </a:rPr>
              <a:t>color on </a:t>
            </a:r>
            <a:r>
              <a:rPr dirty="0" sz="1700" spc="-5" b="1">
                <a:solidFill>
                  <a:srgbClr val="FFFFFF"/>
                </a:solidFill>
                <a:latin typeface="Comic Sans MS"/>
                <a:cs typeface="Comic Sans MS"/>
              </a:rPr>
              <a:t>the  </a:t>
            </a:r>
            <a:r>
              <a:rPr dirty="0" sz="1700" b="1">
                <a:solidFill>
                  <a:srgbClr val="FFFFFF"/>
                </a:solidFill>
                <a:latin typeface="Comic Sans MS"/>
                <a:cs typeface="Comic Sans MS"/>
              </a:rPr>
              <a:t>map):</a:t>
            </a:r>
            <a:endParaRPr sz="1700">
              <a:latin typeface="Comic Sans MS"/>
              <a:cs typeface="Comic Sans MS"/>
            </a:endParaRPr>
          </a:p>
          <a:p>
            <a:pPr algn="just" marL="12700" marR="4547870" indent="457200">
              <a:lnSpc>
                <a:spcPct val="100000"/>
              </a:lnSpc>
            </a:pPr>
            <a:r>
              <a:rPr dirty="0" sz="1700">
                <a:solidFill>
                  <a:srgbClr val="FFFFFF"/>
                </a:solidFill>
                <a:latin typeface="Comic Sans MS"/>
                <a:cs typeface="Comic Sans MS"/>
              </a:rPr>
              <a:t>There are already many existing </a:t>
            </a:r>
            <a:r>
              <a:rPr dirty="0" sz="1700" spc="-5">
                <a:solidFill>
                  <a:srgbClr val="FFFFFF"/>
                </a:solidFill>
                <a:latin typeface="Comic Sans MS"/>
                <a:cs typeface="Comic Sans MS"/>
              </a:rPr>
              <a:t>gyms </a:t>
            </a:r>
            <a:r>
              <a:rPr dirty="0" sz="1700">
                <a:solidFill>
                  <a:srgbClr val="FFFFFF"/>
                </a:solidFill>
                <a:latin typeface="Comic Sans MS"/>
                <a:cs typeface="Comic Sans MS"/>
              </a:rPr>
              <a:t>in the area  and </a:t>
            </a:r>
            <a:r>
              <a:rPr dirty="0" sz="1700" spc="-5">
                <a:solidFill>
                  <a:srgbClr val="FFFFFF"/>
                </a:solidFill>
                <a:latin typeface="Comic Sans MS"/>
                <a:cs typeface="Comic Sans MS"/>
              </a:rPr>
              <a:t>the </a:t>
            </a:r>
            <a:r>
              <a:rPr dirty="0" sz="1700">
                <a:solidFill>
                  <a:srgbClr val="FFFFFF"/>
                </a:solidFill>
                <a:latin typeface="Comic Sans MS"/>
                <a:cs typeface="Comic Sans MS"/>
              </a:rPr>
              <a:t>nearest gym is in most cases in a </a:t>
            </a:r>
            <a:r>
              <a:rPr dirty="0" sz="1700" spc="-5">
                <a:solidFill>
                  <a:srgbClr val="FFFFFF"/>
                </a:solidFill>
                <a:latin typeface="Comic Sans MS"/>
                <a:cs typeface="Comic Sans MS"/>
              </a:rPr>
              <a:t>relatively  </a:t>
            </a:r>
            <a:r>
              <a:rPr dirty="0" sz="1700">
                <a:solidFill>
                  <a:srgbClr val="FFFFFF"/>
                </a:solidFill>
                <a:latin typeface="Comic Sans MS"/>
                <a:cs typeface="Comic Sans MS"/>
              </a:rPr>
              <a:t>short </a:t>
            </a:r>
            <a:r>
              <a:rPr dirty="0" sz="1700" spc="-5">
                <a:solidFill>
                  <a:srgbClr val="FFFFFF"/>
                </a:solidFill>
                <a:latin typeface="Comic Sans MS"/>
                <a:cs typeface="Comic Sans MS"/>
              </a:rPr>
              <a:t>distance from the</a:t>
            </a:r>
            <a:r>
              <a:rPr dirty="0" sz="1700" spc="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700">
                <a:solidFill>
                  <a:srgbClr val="FFFFFF"/>
                </a:solidFill>
                <a:latin typeface="Comic Sans MS"/>
                <a:cs typeface="Comic Sans MS"/>
              </a:rPr>
              <a:t>station</a:t>
            </a:r>
            <a:endParaRPr sz="1700">
              <a:latin typeface="Comic Sans MS"/>
              <a:cs typeface="Comic Sans MS"/>
            </a:endParaRPr>
          </a:p>
          <a:p>
            <a:pPr algn="just" marL="299085" marR="4546600" indent="-287020">
              <a:lnSpc>
                <a:spcPct val="100000"/>
              </a:lnSpc>
              <a:spcBef>
                <a:spcPts val="2039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700" spc="-5" b="1">
                <a:solidFill>
                  <a:srgbClr val="FFFFFF"/>
                </a:solidFill>
                <a:latin typeface="Comic Sans MS"/>
                <a:cs typeface="Comic Sans MS"/>
              </a:rPr>
              <a:t>Cluster </a:t>
            </a:r>
            <a:r>
              <a:rPr dirty="0" sz="1700" b="1">
                <a:solidFill>
                  <a:srgbClr val="FFFFFF"/>
                </a:solidFill>
                <a:latin typeface="Comic Sans MS"/>
                <a:cs typeface="Comic Sans MS"/>
              </a:rPr>
              <a:t>2 </a:t>
            </a:r>
            <a:r>
              <a:rPr dirty="0" sz="1700" spc="-5" b="1">
                <a:solidFill>
                  <a:srgbClr val="FFFFFF"/>
                </a:solidFill>
                <a:latin typeface="Comic Sans MS"/>
                <a:cs typeface="Comic Sans MS"/>
              </a:rPr>
              <a:t>[Cluster </a:t>
            </a:r>
            <a:r>
              <a:rPr dirty="0" sz="1700" b="1">
                <a:solidFill>
                  <a:srgbClr val="FFFFFF"/>
                </a:solidFill>
                <a:latin typeface="Comic Sans MS"/>
                <a:cs typeface="Comic Sans MS"/>
              </a:rPr>
              <a:t>Label 1] </a:t>
            </a:r>
            <a:r>
              <a:rPr dirty="0" sz="1700" spc="-5" b="1">
                <a:solidFill>
                  <a:srgbClr val="FFFFFF"/>
                </a:solidFill>
                <a:latin typeface="Comic Sans MS"/>
                <a:cs typeface="Comic Sans MS"/>
              </a:rPr>
              <a:t>(Red </a:t>
            </a:r>
            <a:r>
              <a:rPr dirty="0" sz="1700" b="1">
                <a:solidFill>
                  <a:srgbClr val="FFFFFF"/>
                </a:solidFill>
                <a:latin typeface="Comic Sans MS"/>
                <a:cs typeface="Comic Sans MS"/>
              </a:rPr>
              <a:t>color on </a:t>
            </a:r>
            <a:r>
              <a:rPr dirty="0" sz="1700" spc="-5" b="1">
                <a:solidFill>
                  <a:srgbClr val="FFFFFF"/>
                </a:solidFill>
                <a:latin typeface="Comic Sans MS"/>
                <a:cs typeface="Comic Sans MS"/>
              </a:rPr>
              <a:t>the  </a:t>
            </a:r>
            <a:r>
              <a:rPr dirty="0" sz="1700" b="1">
                <a:solidFill>
                  <a:srgbClr val="FFFFFF"/>
                </a:solidFill>
                <a:latin typeface="Comic Sans MS"/>
                <a:cs typeface="Comic Sans MS"/>
              </a:rPr>
              <a:t>map):</a:t>
            </a:r>
            <a:endParaRPr sz="1700">
              <a:latin typeface="Comic Sans MS"/>
              <a:cs typeface="Comic Sans MS"/>
            </a:endParaRPr>
          </a:p>
          <a:p>
            <a:pPr algn="just" marL="12700" marR="4545965" indent="457200">
              <a:lnSpc>
                <a:spcPct val="100000"/>
              </a:lnSpc>
            </a:pPr>
            <a:r>
              <a:rPr dirty="0" sz="1700">
                <a:solidFill>
                  <a:srgbClr val="FFFFFF"/>
                </a:solidFill>
                <a:latin typeface="Comic Sans MS"/>
                <a:cs typeface="Comic Sans MS"/>
              </a:rPr>
              <a:t>There are </a:t>
            </a:r>
            <a:r>
              <a:rPr dirty="0" sz="1700" spc="-5">
                <a:solidFill>
                  <a:srgbClr val="FFFFFF"/>
                </a:solidFill>
                <a:latin typeface="Comic Sans MS"/>
                <a:cs typeface="Comic Sans MS"/>
              </a:rPr>
              <a:t>not </a:t>
            </a:r>
            <a:r>
              <a:rPr dirty="0" sz="1700">
                <a:solidFill>
                  <a:srgbClr val="FFFFFF"/>
                </a:solidFill>
                <a:latin typeface="Comic Sans MS"/>
                <a:cs typeface="Comic Sans MS"/>
              </a:rPr>
              <a:t>many already </a:t>
            </a:r>
            <a:r>
              <a:rPr dirty="0" sz="1700" spc="-5">
                <a:solidFill>
                  <a:srgbClr val="FFFFFF"/>
                </a:solidFill>
                <a:latin typeface="Comic Sans MS"/>
                <a:cs typeface="Comic Sans MS"/>
              </a:rPr>
              <a:t>existing gyms </a:t>
            </a:r>
            <a:r>
              <a:rPr dirty="0" sz="1700">
                <a:solidFill>
                  <a:srgbClr val="FFFFFF"/>
                </a:solidFill>
                <a:latin typeface="Comic Sans MS"/>
                <a:cs typeface="Comic Sans MS"/>
              </a:rPr>
              <a:t>in </a:t>
            </a:r>
            <a:r>
              <a:rPr dirty="0" sz="1700" spc="-5">
                <a:solidFill>
                  <a:srgbClr val="FFFFFF"/>
                </a:solidFill>
                <a:latin typeface="Comic Sans MS"/>
                <a:cs typeface="Comic Sans MS"/>
              </a:rPr>
              <a:t>the  </a:t>
            </a:r>
            <a:r>
              <a:rPr dirty="0" sz="1700">
                <a:solidFill>
                  <a:srgbClr val="FFFFFF"/>
                </a:solidFill>
                <a:latin typeface="Comic Sans MS"/>
                <a:cs typeface="Comic Sans MS"/>
              </a:rPr>
              <a:t>area and the nearest gym is </a:t>
            </a:r>
            <a:r>
              <a:rPr dirty="0" sz="1700" spc="-5">
                <a:solidFill>
                  <a:srgbClr val="FFFFFF"/>
                </a:solidFill>
                <a:latin typeface="Comic Sans MS"/>
                <a:cs typeface="Comic Sans MS"/>
              </a:rPr>
              <a:t>in </a:t>
            </a:r>
            <a:r>
              <a:rPr dirty="0" sz="1700">
                <a:solidFill>
                  <a:srgbClr val="FFFFFF"/>
                </a:solidFill>
                <a:latin typeface="Comic Sans MS"/>
                <a:cs typeface="Comic Sans MS"/>
              </a:rPr>
              <a:t>most cases </a:t>
            </a:r>
            <a:r>
              <a:rPr dirty="0" sz="1700" spc="-5">
                <a:solidFill>
                  <a:srgbClr val="FFFFFF"/>
                </a:solidFill>
                <a:latin typeface="Comic Sans MS"/>
                <a:cs typeface="Comic Sans MS"/>
              </a:rPr>
              <a:t>relatively not  </a:t>
            </a:r>
            <a:r>
              <a:rPr dirty="0" sz="1700">
                <a:solidFill>
                  <a:srgbClr val="FFFFFF"/>
                </a:solidFill>
                <a:latin typeface="Comic Sans MS"/>
                <a:cs typeface="Comic Sans MS"/>
              </a:rPr>
              <a:t>in a short </a:t>
            </a:r>
            <a:r>
              <a:rPr dirty="0" sz="1700" spc="-5">
                <a:solidFill>
                  <a:srgbClr val="FFFFFF"/>
                </a:solidFill>
                <a:latin typeface="Comic Sans MS"/>
                <a:cs typeface="Comic Sans MS"/>
              </a:rPr>
              <a:t>distance </a:t>
            </a:r>
            <a:r>
              <a:rPr dirty="0" sz="1700">
                <a:solidFill>
                  <a:srgbClr val="FFFFFF"/>
                </a:solidFill>
                <a:latin typeface="Comic Sans MS"/>
                <a:cs typeface="Comic Sans MS"/>
              </a:rPr>
              <a:t>to </a:t>
            </a:r>
            <a:r>
              <a:rPr dirty="0" sz="1700" spc="-5">
                <a:solidFill>
                  <a:srgbClr val="FFFFFF"/>
                </a:solidFill>
                <a:latin typeface="Comic Sans MS"/>
                <a:cs typeface="Comic Sans MS"/>
              </a:rPr>
              <a:t>the </a:t>
            </a:r>
            <a:r>
              <a:rPr dirty="0" sz="1700">
                <a:solidFill>
                  <a:srgbClr val="FFFFFF"/>
                </a:solidFill>
                <a:latin typeface="Comic Sans MS"/>
                <a:cs typeface="Comic Sans MS"/>
              </a:rPr>
              <a:t>metro</a:t>
            </a:r>
            <a:r>
              <a:rPr dirty="0" sz="1700" spc="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700">
                <a:solidFill>
                  <a:srgbClr val="FFFFFF"/>
                </a:solidFill>
                <a:latin typeface="Comic Sans MS"/>
                <a:cs typeface="Comic Sans MS"/>
              </a:rPr>
              <a:t>station</a:t>
            </a:r>
            <a:endParaRPr sz="1700">
              <a:latin typeface="Comic Sans MS"/>
              <a:cs typeface="Comic Sans MS"/>
            </a:endParaRPr>
          </a:p>
          <a:p>
            <a:pPr algn="just" marL="12700">
              <a:lnSpc>
                <a:spcPct val="100000"/>
              </a:lnSpc>
              <a:spcBef>
                <a:spcPts val="2045"/>
              </a:spcBef>
            </a:pPr>
            <a:r>
              <a:rPr dirty="0" sz="1700" b="1">
                <a:solidFill>
                  <a:srgbClr val="FFFFFF"/>
                </a:solidFill>
                <a:latin typeface="Comic Sans MS"/>
                <a:cs typeface="Comic Sans MS"/>
              </a:rPr>
              <a:t>Cluster 3 </a:t>
            </a:r>
            <a:r>
              <a:rPr dirty="0" sz="1700" spc="-5" b="1">
                <a:solidFill>
                  <a:srgbClr val="FFFFFF"/>
                </a:solidFill>
                <a:latin typeface="Comic Sans MS"/>
                <a:cs typeface="Comic Sans MS"/>
              </a:rPr>
              <a:t>[Cluster </a:t>
            </a:r>
            <a:r>
              <a:rPr dirty="0" sz="1700" b="1">
                <a:solidFill>
                  <a:srgbClr val="FFFFFF"/>
                </a:solidFill>
                <a:latin typeface="Comic Sans MS"/>
                <a:cs typeface="Comic Sans MS"/>
              </a:rPr>
              <a:t>Label 2] (Blue color on </a:t>
            </a:r>
            <a:r>
              <a:rPr dirty="0" sz="1700" spc="-5" b="1">
                <a:solidFill>
                  <a:srgbClr val="FFFFFF"/>
                </a:solidFill>
                <a:latin typeface="Comic Sans MS"/>
                <a:cs typeface="Comic Sans MS"/>
              </a:rPr>
              <a:t>the</a:t>
            </a:r>
            <a:r>
              <a:rPr dirty="0" sz="1700" spc="-90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700" b="1">
                <a:solidFill>
                  <a:srgbClr val="FFFFFF"/>
                </a:solidFill>
                <a:latin typeface="Comic Sans MS"/>
                <a:cs typeface="Comic Sans MS"/>
              </a:rPr>
              <a:t>map):</a:t>
            </a:r>
            <a:endParaRPr sz="1700">
              <a:latin typeface="Comic Sans MS"/>
              <a:cs typeface="Comic Sans MS"/>
            </a:endParaRPr>
          </a:p>
          <a:p>
            <a:pPr algn="just" marL="12700" marR="4547870" indent="457200">
              <a:lnSpc>
                <a:spcPct val="100000"/>
              </a:lnSpc>
            </a:pPr>
            <a:r>
              <a:rPr dirty="0" sz="1700" spc="-5">
                <a:solidFill>
                  <a:srgbClr val="FFFFFF"/>
                </a:solidFill>
                <a:latin typeface="Comic Sans MS"/>
                <a:cs typeface="Comic Sans MS"/>
              </a:rPr>
              <a:t>Although not </a:t>
            </a:r>
            <a:r>
              <a:rPr dirty="0" sz="1700">
                <a:solidFill>
                  <a:srgbClr val="FFFFFF"/>
                </a:solidFill>
                <a:latin typeface="Comic Sans MS"/>
                <a:cs typeface="Comic Sans MS"/>
              </a:rPr>
              <a:t>a prohibitive metro station to open a  gym in </a:t>
            </a:r>
            <a:r>
              <a:rPr dirty="0" sz="1700" spc="-5">
                <a:solidFill>
                  <a:srgbClr val="FFFFFF"/>
                </a:solidFill>
                <a:latin typeface="Comic Sans MS"/>
                <a:cs typeface="Comic Sans MS"/>
              </a:rPr>
              <a:t>its vicinity, there </a:t>
            </a:r>
            <a:r>
              <a:rPr dirty="0" sz="1700">
                <a:solidFill>
                  <a:srgbClr val="FFFFFF"/>
                </a:solidFill>
                <a:latin typeface="Comic Sans MS"/>
                <a:cs typeface="Comic Sans MS"/>
              </a:rPr>
              <a:t>is already a </a:t>
            </a:r>
            <a:r>
              <a:rPr dirty="0" sz="1700" spc="-5">
                <a:solidFill>
                  <a:srgbClr val="FFFFFF"/>
                </a:solidFill>
                <a:latin typeface="Comic Sans MS"/>
                <a:cs typeface="Comic Sans MS"/>
              </a:rPr>
              <a:t>fair number </a:t>
            </a:r>
            <a:r>
              <a:rPr dirty="0" sz="1700">
                <a:solidFill>
                  <a:srgbClr val="FFFFFF"/>
                </a:solidFill>
                <a:latin typeface="Comic Sans MS"/>
                <a:cs typeface="Comic Sans MS"/>
              </a:rPr>
              <a:t>of  </a:t>
            </a:r>
            <a:r>
              <a:rPr dirty="0" sz="1700" spc="-5">
                <a:solidFill>
                  <a:srgbClr val="FFFFFF"/>
                </a:solidFill>
                <a:latin typeface="Comic Sans MS"/>
                <a:cs typeface="Comic Sans MS"/>
              </a:rPr>
              <a:t>gyms </a:t>
            </a:r>
            <a:r>
              <a:rPr dirty="0" sz="1700">
                <a:solidFill>
                  <a:srgbClr val="FFFFFF"/>
                </a:solidFill>
                <a:latin typeface="Comic Sans MS"/>
                <a:cs typeface="Comic Sans MS"/>
              </a:rPr>
              <a:t>in the area and </a:t>
            </a:r>
            <a:r>
              <a:rPr dirty="0" sz="1700" spc="-5">
                <a:solidFill>
                  <a:srgbClr val="FFFFFF"/>
                </a:solidFill>
                <a:latin typeface="Comic Sans MS"/>
                <a:cs typeface="Comic Sans MS"/>
              </a:rPr>
              <a:t>the </a:t>
            </a:r>
            <a:r>
              <a:rPr dirty="0" sz="1700">
                <a:solidFill>
                  <a:srgbClr val="FFFFFF"/>
                </a:solidFill>
                <a:latin typeface="Comic Sans MS"/>
                <a:cs typeface="Comic Sans MS"/>
              </a:rPr>
              <a:t>nearest one is </a:t>
            </a:r>
            <a:r>
              <a:rPr dirty="0" sz="1700" spc="-5">
                <a:solidFill>
                  <a:srgbClr val="FFFFFF"/>
                </a:solidFill>
                <a:latin typeface="Comic Sans MS"/>
                <a:cs typeface="Comic Sans MS"/>
              </a:rPr>
              <a:t>not far from  the </a:t>
            </a:r>
            <a:r>
              <a:rPr dirty="0" sz="1700">
                <a:solidFill>
                  <a:srgbClr val="FFFFFF"/>
                </a:solidFill>
                <a:latin typeface="Comic Sans MS"/>
                <a:cs typeface="Comic Sans MS"/>
              </a:rPr>
              <a:t>metro</a:t>
            </a:r>
            <a:r>
              <a:rPr dirty="0" sz="1700" spc="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700">
                <a:solidFill>
                  <a:srgbClr val="FFFFFF"/>
                </a:solidFill>
                <a:latin typeface="Comic Sans MS"/>
                <a:cs typeface="Comic Sans MS"/>
              </a:rPr>
              <a:t>station.</a:t>
            </a:r>
            <a:endParaRPr sz="1700">
              <a:latin typeface="Comic Sans MS"/>
              <a:cs typeface="Comic Sans MS"/>
            </a:endParaRPr>
          </a:p>
          <a:p>
            <a:pPr algn="r" marR="5080">
              <a:lnSpc>
                <a:spcPct val="100000"/>
              </a:lnSpc>
              <a:spcBef>
                <a:spcPts val="1130"/>
              </a:spcBef>
            </a:pPr>
            <a:r>
              <a:rPr dirty="0" sz="1800" b="1">
                <a:solidFill>
                  <a:srgbClr val="FFFFFF"/>
                </a:solidFill>
                <a:latin typeface="Comic Sans MS"/>
                <a:cs typeface="Comic Sans MS"/>
              </a:rPr>
              <a:t>Fig : </a:t>
            </a:r>
            <a:r>
              <a:rPr dirty="0" sz="1800" spc="-5" b="1">
                <a:solidFill>
                  <a:srgbClr val="FFFFFF"/>
                </a:solidFill>
                <a:latin typeface="Comic Sans MS"/>
                <a:cs typeface="Comic Sans MS"/>
              </a:rPr>
              <a:t>Clusters </a:t>
            </a:r>
            <a:r>
              <a:rPr dirty="0" sz="1800" b="1">
                <a:solidFill>
                  <a:srgbClr val="FFFFFF"/>
                </a:solidFill>
                <a:latin typeface="Comic Sans MS"/>
                <a:cs typeface="Comic Sans MS"/>
              </a:rPr>
              <a:t>and</a:t>
            </a:r>
            <a:r>
              <a:rPr dirty="0" sz="1800" spc="-100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Comic Sans MS"/>
                <a:cs typeface="Comic Sans MS"/>
              </a:rPr>
              <a:t>Centroids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72784" y="1650492"/>
            <a:ext cx="5402579" cy="4180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7060" y="201929"/>
            <a:ext cx="41910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DISCUSSION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3975" rIns="0" bIns="0" rtlCol="0" vert="horz">
            <a:spAutoFit/>
          </a:bodyPr>
          <a:lstStyle/>
          <a:p>
            <a:pPr marL="244475" marR="5080" indent="-228600">
              <a:lnSpc>
                <a:spcPts val="2590"/>
              </a:lnSpc>
              <a:spcBef>
                <a:spcPts val="425"/>
              </a:spcBef>
              <a:buSzPct val="91666"/>
              <a:buFont typeface="Wingdings"/>
              <a:buChar char=""/>
              <a:tabLst>
                <a:tab pos="343535" algn="l"/>
              </a:tabLst>
            </a:pPr>
            <a:r>
              <a:rPr dirty="0"/>
              <a:t>Clusters </a:t>
            </a:r>
            <a:r>
              <a:rPr dirty="0" spc="-10"/>
              <a:t>of </a:t>
            </a:r>
            <a:r>
              <a:rPr dirty="0"/>
              <a:t>areas </a:t>
            </a:r>
            <a:r>
              <a:rPr dirty="0" spc="-5"/>
              <a:t>(in </a:t>
            </a:r>
            <a:r>
              <a:rPr dirty="0"/>
              <a:t>our </a:t>
            </a:r>
            <a:r>
              <a:rPr dirty="0" spc="-5"/>
              <a:t>case Metro </a:t>
            </a:r>
            <a:r>
              <a:rPr dirty="0" spc="-10"/>
              <a:t>stations) </a:t>
            </a:r>
            <a:r>
              <a:rPr dirty="0" spc="-5"/>
              <a:t>were identified as </a:t>
            </a:r>
            <a:r>
              <a:rPr dirty="0"/>
              <a:t>groups  of </a:t>
            </a:r>
            <a:r>
              <a:rPr dirty="0" spc="-5"/>
              <a:t>similar in their </a:t>
            </a:r>
            <a:r>
              <a:rPr dirty="0"/>
              <a:t>potential </a:t>
            </a:r>
            <a:r>
              <a:rPr dirty="0" spc="-5"/>
              <a:t>locations for </a:t>
            </a:r>
            <a:r>
              <a:rPr dirty="0"/>
              <a:t>opening a</a:t>
            </a:r>
            <a:r>
              <a:rPr dirty="0" spc="-5"/>
              <a:t> gym</a:t>
            </a:r>
          </a:p>
          <a:p>
            <a:pPr marL="377190" indent="-361950">
              <a:lnSpc>
                <a:spcPct val="100000"/>
              </a:lnSpc>
              <a:spcBef>
                <a:spcPts val="675"/>
              </a:spcBef>
              <a:buFont typeface="Wingdings"/>
              <a:buChar char=""/>
              <a:tabLst>
                <a:tab pos="377825" algn="l"/>
              </a:tabLst>
            </a:pPr>
            <a:r>
              <a:rPr dirty="0" spc="-5"/>
              <a:t>Some </a:t>
            </a:r>
            <a:r>
              <a:rPr dirty="0"/>
              <a:t>examples </a:t>
            </a:r>
            <a:r>
              <a:rPr dirty="0" spc="-5"/>
              <a:t>of </a:t>
            </a:r>
            <a:r>
              <a:rPr dirty="0"/>
              <a:t>extra </a:t>
            </a:r>
            <a:r>
              <a:rPr dirty="0" spc="-5"/>
              <a:t>factors </a:t>
            </a:r>
            <a:r>
              <a:rPr dirty="0"/>
              <a:t>can be</a:t>
            </a:r>
            <a:r>
              <a:rPr dirty="0" spc="-90"/>
              <a:t> </a:t>
            </a:r>
            <a:r>
              <a:rPr dirty="0"/>
              <a:t>:</a:t>
            </a:r>
          </a:p>
          <a:p>
            <a:pPr lvl="1" marL="805180" indent="-332740">
              <a:lnSpc>
                <a:spcPct val="100000"/>
              </a:lnSpc>
              <a:spcBef>
                <a:spcPts val="215"/>
              </a:spcBef>
              <a:buFont typeface="Wingdings"/>
              <a:buChar char=""/>
              <a:tabLst>
                <a:tab pos="805815" algn="l"/>
              </a:tabLst>
            </a:pP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Population density in that</a:t>
            </a:r>
            <a:r>
              <a:rPr dirty="0" sz="2400" spc="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neighborhood</a:t>
            </a:r>
            <a:endParaRPr sz="2400">
              <a:latin typeface="Comic Sans MS"/>
              <a:cs typeface="Comic Sans MS"/>
            </a:endParaRPr>
          </a:p>
          <a:p>
            <a:pPr lvl="1" marL="701675" marR="7620" indent="-228600">
              <a:lnSpc>
                <a:spcPts val="2590"/>
              </a:lnSpc>
              <a:spcBef>
                <a:spcPts val="535"/>
              </a:spcBef>
              <a:buFont typeface="Wingdings"/>
              <a:buChar char=""/>
              <a:tabLst>
                <a:tab pos="716280" algn="l"/>
                <a:tab pos="1998345" algn="l"/>
                <a:tab pos="2463165" algn="l"/>
                <a:tab pos="3809365" algn="l"/>
                <a:tab pos="5302885" algn="l"/>
                <a:tab pos="5699125" algn="l"/>
                <a:tab pos="6468745" algn="l"/>
                <a:tab pos="8531225" algn="l"/>
                <a:tab pos="8793480" algn="l"/>
                <a:tab pos="9850120" algn="l"/>
              </a:tabLst>
            </a:pP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Nu</a:t>
            </a:r>
            <a:r>
              <a:rPr dirty="0" sz="2400" spc="-10">
                <a:solidFill>
                  <a:srgbClr val="FFFFFF"/>
                </a:solidFill>
                <a:latin typeface="Comic Sans MS"/>
                <a:cs typeface="Comic Sans MS"/>
              </a:rPr>
              <a:t>m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b</a:t>
            </a:r>
            <a:r>
              <a:rPr dirty="0" sz="2400" spc="5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r	</a:t>
            </a:r>
            <a:r>
              <a:rPr dirty="0" sz="2400" spc="-15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f	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busin</a:t>
            </a:r>
            <a:r>
              <a:rPr dirty="0" sz="2400" spc="5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ss	operating	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i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n	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tha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t	</a:t>
            </a:r>
            <a:r>
              <a:rPr dirty="0" sz="2400" spc="-10">
                <a:solidFill>
                  <a:srgbClr val="FFFFFF"/>
                </a:solidFill>
                <a:latin typeface="Comic Sans MS"/>
                <a:cs typeface="Comic Sans MS"/>
              </a:rPr>
              <a:t>n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eig</a:t>
            </a:r>
            <a:r>
              <a:rPr dirty="0" sz="2400" spc="5">
                <a:solidFill>
                  <a:srgbClr val="FFFFFF"/>
                </a:solidFill>
                <a:latin typeface="Comic Sans MS"/>
                <a:cs typeface="Comic Sans MS"/>
              </a:rPr>
              <a:t>h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bor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h</a:t>
            </a:r>
            <a:r>
              <a:rPr dirty="0" sz="2400" spc="-15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od	(	people	mi</a:t>
            </a:r>
            <a:r>
              <a:rPr dirty="0" sz="2400" spc="-10">
                <a:solidFill>
                  <a:srgbClr val="FFFFFF"/>
                </a:solidFill>
                <a:latin typeface="Comic Sans MS"/>
                <a:cs typeface="Comic Sans MS"/>
              </a:rPr>
              <a:t>g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ht 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want their workplace 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close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to the gym</a:t>
            </a:r>
            <a:r>
              <a:rPr dirty="0" sz="2400" spc="-5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)</a:t>
            </a:r>
            <a:endParaRPr sz="2400">
              <a:latin typeface="Comic Sans MS"/>
              <a:cs typeface="Comic Sans MS"/>
            </a:endParaRPr>
          </a:p>
          <a:p>
            <a:pPr lvl="1" marL="805180" indent="-332740">
              <a:lnSpc>
                <a:spcPct val="100000"/>
              </a:lnSpc>
              <a:spcBef>
                <a:spcPts val="180"/>
              </a:spcBef>
              <a:buFont typeface="Wingdings"/>
              <a:buChar char=""/>
              <a:tabLst>
                <a:tab pos="805815" algn="l"/>
              </a:tabLst>
            </a:pPr>
            <a:r>
              <a:rPr dirty="0" sz="2400" spc="-10">
                <a:solidFill>
                  <a:srgbClr val="FFFFFF"/>
                </a:solidFill>
                <a:latin typeface="Comic Sans MS"/>
                <a:cs typeface="Comic Sans MS"/>
              </a:rPr>
              <a:t>Age</a:t>
            </a:r>
            <a:endParaRPr sz="2400">
              <a:latin typeface="Comic Sans MS"/>
              <a:cs typeface="Comic Sans MS"/>
            </a:endParaRPr>
          </a:p>
          <a:p>
            <a:pPr lvl="1" marL="805180" indent="-332740">
              <a:lnSpc>
                <a:spcPct val="100000"/>
              </a:lnSpc>
              <a:spcBef>
                <a:spcPts val="215"/>
              </a:spcBef>
              <a:buFont typeface="Wingdings"/>
              <a:buChar char=""/>
              <a:tabLst>
                <a:tab pos="805815" algn="l"/>
              </a:tabLst>
            </a:pP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Average income of the </a:t>
            </a: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people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in that</a:t>
            </a:r>
            <a:r>
              <a:rPr dirty="0" sz="2400" spc="-1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neighborhood</a:t>
            </a:r>
            <a:endParaRPr sz="2400">
              <a:latin typeface="Comic Sans MS"/>
              <a:cs typeface="Comic Sans MS"/>
            </a:endParaRPr>
          </a:p>
          <a:p>
            <a:pPr lvl="1" marL="805180" indent="-332740">
              <a:lnSpc>
                <a:spcPct val="100000"/>
              </a:lnSpc>
              <a:spcBef>
                <a:spcPts val="204"/>
              </a:spcBef>
              <a:buFont typeface="Wingdings"/>
              <a:buChar char=""/>
              <a:tabLst>
                <a:tab pos="805815" algn="l"/>
              </a:tabLst>
            </a:pPr>
            <a:r>
              <a:rPr dirty="0" sz="2400">
                <a:solidFill>
                  <a:srgbClr val="FFFFFF"/>
                </a:solidFill>
                <a:latin typeface="Comic Sans MS"/>
                <a:cs typeface="Comic Sans MS"/>
              </a:rPr>
              <a:t>Property prices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in that</a:t>
            </a:r>
            <a:r>
              <a:rPr dirty="0" sz="2400" spc="-5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mic Sans MS"/>
                <a:cs typeface="Comic Sans MS"/>
              </a:rPr>
              <a:t>neighborhood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522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2020-04-09T18:48:51Z</dcterms:created>
  <dcterms:modified xsi:type="dcterms:W3CDTF">2020-04-09T18:48:51Z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2020-04-09T00:00:00Z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2020-04-09T00:00:00Z</vt:filetime>
  </property>
</Properties>
</file>