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0182" y="2267153"/>
            <a:ext cx="8771635" cy="1301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6171" y="1111072"/>
            <a:ext cx="435965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364" y="1359789"/>
            <a:ext cx="10669270" cy="3469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10055" marR="5080" indent="-1696720">
              <a:lnSpc>
                <a:spcPts val="4760"/>
              </a:lnSpc>
              <a:spcBef>
                <a:spcPts val="695"/>
              </a:spcBef>
            </a:pPr>
            <a:r>
              <a:rPr dirty="0"/>
              <a:t>PROSPECTIVE AREA TO</a:t>
            </a:r>
            <a:r>
              <a:rPr spc="-165" dirty="0"/>
              <a:t> </a:t>
            </a:r>
            <a:r>
              <a:rPr dirty="0"/>
              <a:t>SET-UP  GYM IN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YORK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8477" y="4270375"/>
            <a:ext cx="2294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rgbClr val="FFFFFF"/>
                </a:solidFill>
                <a:latin typeface="Comic Sans MS"/>
                <a:cs typeface="Comic Sans MS"/>
              </a:rPr>
              <a:t>Nikhil Madaan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575" y="2847213"/>
            <a:ext cx="112147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above results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can be a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good starting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point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for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businessman who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wants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to  set-up their gym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new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happening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city like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New York. Similar  methodology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be used for setting up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business, probably with  customized</a:t>
            </a:r>
            <a:r>
              <a:rPr sz="2400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criteria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2525013"/>
            <a:ext cx="3412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THANK</a:t>
            </a:r>
            <a:r>
              <a:rPr sz="4400" spc="-85" dirty="0"/>
              <a:t> </a:t>
            </a:r>
            <a:r>
              <a:rPr sz="4400" spc="-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275" y="796544"/>
            <a:ext cx="4279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86482"/>
            <a:ext cx="10664190" cy="23806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Setting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up a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Business (GYM) in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 new city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 challenging</a:t>
            </a:r>
            <a:r>
              <a:rPr sz="2400" spc="-9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task</a:t>
            </a:r>
            <a:endParaRPr sz="2400">
              <a:latin typeface="Comic Sans MS"/>
              <a:cs typeface="Comic Sans MS"/>
            </a:endParaRPr>
          </a:p>
          <a:p>
            <a:pPr marL="299085" marR="5080" indent="-287020" algn="just">
              <a:lnSpc>
                <a:spcPts val="2590"/>
              </a:lnSpc>
              <a:spcBef>
                <a:spcPts val="1040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Different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factors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are considered,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such as prime location for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business,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financial factors, commutation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market factors etc. for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longevity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of the</a:t>
            </a:r>
            <a:r>
              <a:rPr sz="2400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business</a:t>
            </a:r>
            <a:endParaRPr sz="2400">
              <a:latin typeface="Comic Sans MS"/>
              <a:cs typeface="Comic Sans MS"/>
            </a:endParaRPr>
          </a:p>
          <a:p>
            <a:pPr marL="299085" marR="5715" indent="-287020" algn="just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This project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serves as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stepping stone for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those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who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planning to  set-up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any new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business(GYM) in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 new</a:t>
            </a:r>
            <a:r>
              <a:rPr sz="2400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city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197" y="968755"/>
            <a:ext cx="6439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BUSINESS</a:t>
            </a:r>
            <a:r>
              <a:rPr b="1" spc="-9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86482"/>
            <a:ext cx="10664190" cy="20510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find the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best neighborhood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York to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open</a:t>
            </a:r>
            <a:r>
              <a:rPr sz="2400" spc="-6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Gym</a:t>
            </a:r>
            <a:endParaRPr sz="2400">
              <a:latin typeface="Comic Sans MS"/>
              <a:cs typeface="Comic Sans MS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  <a:tab pos="1026160" algn="l"/>
                <a:tab pos="1894839" algn="l"/>
                <a:tab pos="2423795" algn="l"/>
                <a:tab pos="3650615" algn="l"/>
                <a:tab pos="4077335" algn="l"/>
                <a:tab pos="4574540" algn="l"/>
                <a:tab pos="5380990" algn="l"/>
                <a:tab pos="6366510" algn="l"/>
                <a:tab pos="6781165" algn="l"/>
                <a:tab pos="7677784" algn="l"/>
                <a:tab pos="8162290" algn="l"/>
                <a:tab pos="9765665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Gym	mu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	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	loca</a:t>
            </a:r>
            <a:r>
              <a:rPr sz="2400" spc="-2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ed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	area	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w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hi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h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	clo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	pro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	M</a:t>
            </a:r>
            <a:r>
              <a:rPr sz="2400" spc="1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tr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 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Stations so that will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be easy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for the customers to</a:t>
            </a:r>
            <a:r>
              <a:rPr sz="2400" spc="-9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commute</a:t>
            </a:r>
            <a:endParaRPr sz="2400">
              <a:latin typeface="Comic Sans MS"/>
              <a:cs typeface="Comic Sans MS"/>
            </a:endParaRPr>
          </a:p>
          <a:p>
            <a:pPr marL="241300" indent="-228600">
              <a:lnSpc>
                <a:spcPts val="2735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Gym</a:t>
            </a:r>
            <a:r>
              <a:rPr sz="2400" spc="30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should</a:t>
            </a:r>
            <a:r>
              <a:rPr sz="2400" spc="3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be</a:t>
            </a:r>
            <a:r>
              <a:rPr sz="2400" spc="3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set</a:t>
            </a:r>
            <a:r>
              <a:rPr sz="2400" spc="30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up</a:t>
            </a:r>
            <a:r>
              <a:rPr sz="2400" spc="3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sz="2400" spc="3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spc="30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r>
              <a:rPr sz="2400" spc="29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with</a:t>
            </a:r>
            <a:r>
              <a:rPr sz="2400" spc="30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few</a:t>
            </a:r>
            <a:r>
              <a:rPr sz="2400" spc="30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competitors</a:t>
            </a:r>
            <a:r>
              <a:rPr sz="2400" spc="30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so</a:t>
            </a:r>
            <a:r>
              <a:rPr sz="2400" spc="30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sz="2400" spc="30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endParaRPr sz="2400">
              <a:latin typeface="Comic Sans MS"/>
              <a:cs typeface="Comic Sans MS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reduce the risk of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competition.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4130" y="183896"/>
            <a:ext cx="1783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40002"/>
            <a:ext cx="5318125" cy="372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ts val="2245"/>
              </a:lnSpc>
              <a:spcBef>
                <a:spcPts val="95"/>
              </a:spcBef>
              <a:tabLst>
                <a:tab pos="1754505" algn="l"/>
                <a:tab pos="2493645" algn="l"/>
                <a:tab pos="3278504" algn="l"/>
                <a:tab pos="3731260" algn="l"/>
                <a:tab pos="4350385" algn="l"/>
                <a:tab pos="5022215" algn="l"/>
              </a:tabLst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si</a:t>
            </a:r>
            <a:r>
              <a:rPr sz="2200" spc="-15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eri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New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Yo</a:t>
            </a:r>
            <a:r>
              <a:rPr sz="2200" spc="10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a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city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to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245"/>
              </a:lnSpc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set-up the</a:t>
            </a:r>
            <a:r>
              <a:rPr sz="2200" spc="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gym:</a:t>
            </a:r>
            <a:endParaRPr sz="2200">
              <a:latin typeface="Comic Sans MS"/>
              <a:cs typeface="Comic Sans MS"/>
            </a:endParaRPr>
          </a:p>
          <a:p>
            <a:pPr marL="803275" indent="-334010">
              <a:lnSpc>
                <a:spcPts val="2245"/>
              </a:lnSpc>
              <a:spcBef>
                <a:spcPts val="2555"/>
              </a:spcBef>
              <a:buFont typeface="Wingdings"/>
              <a:buChar char=""/>
              <a:tabLst>
                <a:tab pos="803910" algn="l"/>
                <a:tab pos="1542415" algn="l"/>
                <a:tab pos="2780030" algn="l"/>
                <a:tab pos="3440429" algn="l"/>
                <a:tab pos="4241800" algn="l"/>
                <a:tab pos="5087620" algn="l"/>
              </a:tabLst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The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ta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et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5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or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w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Yo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is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  <a:tabLst>
                <a:tab pos="1769745" algn="l"/>
                <a:tab pos="3063875" algn="l"/>
                <a:tab pos="3536315" algn="l"/>
                <a:tab pos="4161154" algn="l"/>
                <a:tab pos="4848860" algn="l"/>
              </a:tabLst>
            </a:pP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readi</a:t>
            </a:r>
            <a:r>
              <a:rPr sz="2200" spc="-15" dirty="0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av</a:t>
            </a:r>
            <a:r>
              <a:rPr sz="2200" spc="1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ilabl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t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he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we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  <a:tabLst>
                <a:tab pos="2848610" algn="l"/>
                <a:tab pos="5003800" algn="l"/>
              </a:tabLst>
            </a:pP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link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</a:pPr>
            <a:r>
              <a:rPr sz="2200" u="heavy" spc="-5" dirty="0">
                <a:solidFill>
                  <a:srgbClr val="EF522B"/>
                </a:solidFill>
                <a:uFill>
                  <a:solidFill>
                    <a:srgbClr val="EF522B"/>
                  </a:solidFill>
                </a:uFill>
                <a:latin typeface="Comic Sans MS"/>
                <a:cs typeface="Comic Sans MS"/>
                <a:hlinkClick r:id="rId2"/>
              </a:rPr>
              <a:t>https://geo.nyu.edu/catalog/nyu_2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2100"/>
              </a:lnSpc>
            </a:pPr>
            <a:r>
              <a:rPr sz="2200" u="heavy" spc="-5" dirty="0">
                <a:solidFill>
                  <a:srgbClr val="EF522B"/>
                </a:solidFill>
                <a:uFill>
                  <a:solidFill>
                    <a:srgbClr val="EF522B"/>
                  </a:solidFill>
                </a:uFill>
                <a:latin typeface="Comic Sans MS"/>
                <a:cs typeface="Comic Sans MS"/>
                <a:hlinkClick r:id="rId2"/>
              </a:rPr>
              <a:t>451_34572</a:t>
            </a:r>
            <a:endParaRPr sz="2200">
              <a:latin typeface="Comic Sans MS"/>
              <a:cs typeface="Comic Sans MS"/>
            </a:endParaRPr>
          </a:p>
          <a:p>
            <a:pPr marL="803275" indent="-334010">
              <a:lnSpc>
                <a:spcPts val="2100"/>
              </a:lnSpc>
              <a:buFont typeface="Wingdings"/>
              <a:buChar char=""/>
              <a:tabLst>
                <a:tab pos="803910" algn="l"/>
                <a:tab pos="2409825" algn="l"/>
                <a:tab pos="4193540" algn="l"/>
                <a:tab pos="4739005" algn="l"/>
              </a:tabLst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Ge</a:t>
            </a:r>
            <a:r>
              <a:rPr sz="2200" spc="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spatial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ord</a:t>
            </a:r>
            <a:r>
              <a:rPr sz="2200" spc="-1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spc="1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New</a:t>
            </a:r>
            <a:endParaRPr sz="2200">
              <a:latin typeface="Comic Sans MS"/>
              <a:cs typeface="Comic Sans MS"/>
            </a:endParaRPr>
          </a:p>
          <a:p>
            <a:pPr marL="698500" marR="8255">
              <a:lnSpc>
                <a:spcPct val="70000"/>
              </a:lnSpc>
              <a:spcBef>
                <a:spcPts val="400"/>
              </a:spcBef>
              <a:tabLst>
                <a:tab pos="1494155" algn="l"/>
                <a:tab pos="1896110" algn="l"/>
                <a:tab pos="3208655" algn="l"/>
                <a:tab pos="3707129" algn="l"/>
                <a:tab pos="4545330" algn="l"/>
              </a:tabLst>
            </a:pP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ork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i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obtained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b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using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Comic Sans MS"/>
                <a:cs typeface="Comic Sans MS"/>
              </a:rPr>
              <a:t>geo</a:t>
            </a:r>
            <a:r>
              <a:rPr sz="2200" b="1" spc="5" dirty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sz="2200" b="1" spc="-5" dirty="0">
                <a:solidFill>
                  <a:srgbClr val="FFFFFF"/>
                </a:solidFill>
                <a:latin typeface="Comic Sans MS"/>
                <a:cs typeface="Comic Sans MS"/>
              </a:rPr>
              <a:t>y  library</a:t>
            </a:r>
            <a:endParaRPr sz="2200">
              <a:latin typeface="Comic Sans MS"/>
              <a:cs typeface="Comic Sans MS"/>
            </a:endParaRPr>
          </a:p>
          <a:p>
            <a:pPr marL="803275" indent="-334010">
              <a:lnSpc>
                <a:spcPts val="1945"/>
              </a:lnSpc>
              <a:buFont typeface="Wingdings"/>
              <a:buChar char=""/>
              <a:tabLst>
                <a:tab pos="803910" algn="l"/>
              </a:tabLst>
            </a:pP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Retrieve 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all 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metro 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stations</a:t>
            </a:r>
            <a:r>
              <a:rPr sz="2200" spc="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  <a:tabLst>
                <a:tab pos="1028700" algn="l"/>
                <a:tab pos="2016760" algn="l"/>
                <a:tab pos="2493645" algn="l"/>
                <a:tab pos="2976880" algn="l"/>
                <a:tab pos="3667760" algn="l"/>
                <a:tab pos="4734560" algn="l"/>
              </a:tabLst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a	radius	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of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15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kms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around	New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2245"/>
              </a:lnSpc>
            </a:pP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York 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using </a:t>
            </a:r>
            <a:r>
              <a:rPr sz="2200" b="1" spc="-5" dirty="0">
                <a:solidFill>
                  <a:srgbClr val="FFFFFF"/>
                </a:solidFill>
                <a:latin typeface="Comic Sans MS"/>
                <a:cs typeface="Comic Sans MS"/>
              </a:rPr>
              <a:t>Foursquare</a:t>
            </a:r>
            <a:r>
              <a:rPr sz="2200" b="1" spc="1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mic Sans MS"/>
                <a:cs typeface="Comic Sans MS"/>
              </a:rPr>
              <a:t>API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07634"/>
            <a:ext cx="4857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83540" algn="l"/>
              </a:tabLst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Data for 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all 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gyms</a:t>
            </a:r>
            <a:r>
              <a:rPr sz="2200" spc="26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located in 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442305"/>
            <a:ext cx="4630420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1000125" algn="l"/>
                <a:tab pos="1475740" algn="l"/>
                <a:tab pos="2172335" algn="l"/>
                <a:tab pos="3281679" algn="l"/>
                <a:tab pos="3891279" algn="l"/>
              </a:tabLst>
            </a:pP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radi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75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me</a:t>
            </a:r>
            <a:r>
              <a:rPr sz="2200" spc="-1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e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ve</a:t>
            </a:r>
            <a:r>
              <a:rPr sz="2200" spc="15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1850"/>
              </a:lnSpc>
              <a:tabLst>
                <a:tab pos="935990" algn="l"/>
                <a:tab pos="2124710" algn="l"/>
                <a:tab pos="2694940" algn="l"/>
                <a:tab pos="3963035" algn="l"/>
              </a:tabLst>
            </a:pP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met</a:t>
            </a:r>
            <a:r>
              <a:rPr sz="2200" spc="10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stations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are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200" spc="10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Comic Sans MS"/>
                <a:cs typeface="Comic Sans MS"/>
              </a:rPr>
              <a:t>tai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ed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usi</a:t>
            </a:r>
            <a:r>
              <a:rPr sz="220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245"/>
              </a:lnSpc>
            </a:pPr>
            <a:r>
              <a:rPr sz="2200" b="1" spc="-5" dirty="0">
                <a:solidFill>
                  <a:srgbClr val="FFFFFF"/>
                </a:solidFill>
                <a:latin typeface="Comic Sans MS"/>
                <a:cs typeface="Comic Sans MS"/>
              </a:rPr>
              <a:t>Fourquare</a:t>
            </a:r>
            <a:r>
              <a:rPr sz="2200" b="1" spc="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mic Sans MS"/>
                <a:cs typeface="Comic Sans MS"/>
              </a:rPr>
              <a:t>API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5855" y="1392936"/>
            <a:ext cx="6268211" cy="3739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2059" y="5216778"/>
            <a:ext cx="249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Fig: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Map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of New</a:t>
            </a:r>
            <a:r>
              <a:rPr sz="1800" b="1" spc="-12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York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972" y="610870"/>
            <a:ext cx="5127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DATA</a:t>
            </a:r>
            <a:r>
              <a:rPr b="1" spc="-9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8740"/>
            <a:ext cx="4791075" cy="3343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8255" indent="-228600">
              <a:lnSpc>
                <a:spcPts val="2300"/>
              </a:lnSpc>
              <a:spcBef>
                <a:spcPts val="660"/>
              </a:spcBef>
              <a:buClr>
                <a:srgbClr val="FFFFFF"/>
              </a:buClr>
              <a:buSzPct val="91666"/>
              <a:buFont typeface="Arial"/>
              <a:buChar char="•"/>
              <a:tabLst>
                <a:tab pos="318770" algn="l"/>
                <a:tab pos="319405" algn="l"/>
                <a:tab pos="1490980" algn="l"/>
                <a:tab pos="2368550" algn="l"/>
                <a:tab pos="405892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Using	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he	coll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te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d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,  following are</a:t>
            </a:r>
            <a:r>
              <a:rPr sz="2400" spc="-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calculated:</a:t>
            </a:r>
            <a:endParaRPr sz="2400">
              <a:latin typeface="Comic Sans MS"/>
              <a:cs typeface="Comic Sans MS"/>
            </a:endParaRPr>
          </a:p>
          <a:p>
            <a:pPr marL="698500" marR="7620" lvl="1" indent="-228600">
              <a:lnSpc>
                <a:spcPct val="80000"/>
              </a:lnSpc>
              <a:spcBef>
                <a:spcPts val="52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the number of existing gyms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near each</a:t>
            </a:r>
            <a:r>
              <a:rPr sz="2400" spc="-4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2400">
              <a:latin typeface="Comic Sans MS"/>
              <a:cs typeface="Comic Sans MS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803910" algn="l"/>
                <a:tab pos="1445260" algn="l"/>
                <a:tab pos="2799080" algn="l"/>
                <a:tab pos="4150360" algn="l"/>
                <a:tab pos="4621530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	minimum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di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ce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	a 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gym for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every metro</a:t>
            </a:r>
            <a:r>
              <a:rPr sz="2400" spc="-1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2300">
              <a:latin typeface="Comic Sans MS"/>
              <a:cs typeface="Comic Sans MS"/>
            </a:endParaRPr>
          </a:p>
          <a:p>
            <a:pPr marL="228600" marR="9525" indent="-228600" algn="r">
              <a:lnSpc>
                <a:spcPts val="2590"/>
              </a:lnSpc>
              <a:buFont typeface="Arial"/>
              <a:buChar char="•"/>
              <a:tabLst>
                <a:tab pos="228600" algn="l"/>
                <a:tab pos="991869" algn="l"/>
                <a:tab pos="1769110" algn="l"/>
                <a:tab pos="2377440" algn="l"/>
                <a:tab pos="2871470" algn="l"/>
                <a:tab pos="3662679" algn="l"/>
                <a:tab pos="4459605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wil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l	be	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en	u</a:t>
            </a:r>
            <a:r>
              <a:rPr sz="2400" spc="-2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ed	</a:t>
            </a:r>
            <a:r>
              <a:rPr sz="2400" spc="-20" dirty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endParaRPr sz="2400">
              <a:latin typeface="Comic Sans MS"/>
              <a:cs typeface="Comic Sans MS"/>
            </a:endParaRPr>
          </a:p>
          <a:p>
            <a:pPr marR="6350" algn="r">
              <a:lnSpc>
                <a:spcPts val="2305"/>
              </a:lnSpc>
              <a:tabLst>
                <a:tab pos="1021080" algn="l"/>
                <a:tab pos="1635125" algn="l"/>
                <a:tab pos="3124200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nput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K-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me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	clus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te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ring</a:t>
            </a:r>
            <a:endParaRPr sz="2400">
              <a:latin typeface="Comic Sans MS"/>
              <a:cs typeface="Comic Sans MS"/>
            </a:endParaRPr>
          </a:p>
          <a:p>
            <a:pPr marR="6350" algn="r">
              <a:lnSpc>
                <a:spcPts val="2595"/>
              </a:lnSpc>
              <a:tabLst>
                <a:tab pos="1852930" algn="l"/>
                <a:tab pos="2659380" algn="l"/>
                <a:tab pos="4049395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algor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hm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	obtain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363971"/>
            <a:ext cx="456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8455" algn="l"/>
                <a:tab pos="2368550" algn="l"/>
                <a:tab pos="358521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uste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	a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as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sz="2400" spc="-2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ro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5656579"/>
            <a:ext cx="1283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stations)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2189987"/>
            <a:ext cx="5577840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4872" y="5561482"/>
            <a:ext cx="3919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1775" marR="5080" indent="-14897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Map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of New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York with</a:t>
            </a:r>
            <a:r>
              <a:rPr sz="1800" b="1" spc="-13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Metro  Stations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296" y="345694"/>
            <a:ext cx="4388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METHODLOGY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13228"/>
            <a:ext cx="4791075" cy="2822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Machine Learning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clustering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algorithm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was used to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divide 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stations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and gyms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data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set 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into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clusters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of similar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locations</a:t>
            </a:r>
            <a:endParaRPr sz="2400">
              <a:latin typeface="Comic Sans MS"/>
              <a:cs typeface="Comic Sans MS"/>
            </a:endParaRPr>
          </a:p>
          <a:p>
            <a:pPr marL="241300" marR="6985" indent="-228600" algn="just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elbow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method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was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to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find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the most suitable number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of clusters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(3</a:t>
            </a:r>
            <a:r>
              <a:rPr sz="2400" spc="-5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clusters)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2138" y="5561482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Fig : Elbow</a:t>
            </a:r>
            <a:r>
              <a:rPr sz="1800" b="1" spc="-14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Curve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4896" y="2048255"/>
            <a:ext cx="6124956" cy="3212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711" y="345694"/>
            <a:ext cx="2427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0826" y="6436258"/>
            <a:ext cx="314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Clusters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sz="1800" b="1" spc="-10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Centroids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68" y="3227832"/>
            <a:ext cx="5422392" cy="3212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938" y="6469786"/>
            <a:ext cx="441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Three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Clusters of Metro</a:t>
            </a:r>
            <a:r>
              <a:rPr sz="1800" b="1" spc="-9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Stations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" y="1329639"/>
            <a:ext cx="52476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After executing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K-Means 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clustering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algorithm three clusters  of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Metro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stations were created,  identified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their respective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colors 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on the following 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map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1452753"/>
            <a:ext cx="203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230" algn="l"/>
                <a:tab pos="170688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	gr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ph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9921" y="1452753"/>
            <a:ext cx="317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2842895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di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tributio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628" y="1818513"/>
            <a:ext cx="5516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47800" algn="l"/>
                <a:tab pos="2226945" algn="l"/>
                <a:tab pos="3231515" algn="l"/>
                <a:tab pos="415671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clusters	and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thei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fi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al	c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ntroids  (center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points)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 black is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shown</a:t>
            </a:r>
            <a:r>
              <a:rPr sz="2400" spc="-7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below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3159" y="3227832"/>
            <a:ext cx="5402580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3" y="291210"/>
            <a:ext cx="6160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RESULT (CONTD..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" y="1542033"/>
            <a:ext cx="10238105" cy="4849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545330" indent="-28702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Cluster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1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[Cluster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Label 0]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(Green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color on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map):</a:t>
            </a:r>
            <a:endParaRPr sz="1700">
              <a:latin typeface="Comic Sans MS"/>
              <a:cs typeface="Comic Sans MS"/>
            </a:endParaRPr>
          </a:p>
          <a:p>
            <a:pPr marL="12700" marR="4547870" indent="457200" algn="just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There are already many existing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gyms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in the area  and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nearest gym is in most cases in a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relatively 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short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distance from the</a:t>
            </a:r>
            <a:r>
              <a:rPr sz="1700" spc="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1700">
              <a:latin typeface="Comic Sans MS"/>
              <a:cs typeface="Comic Sans MS"/>
            </a:endParaRPr>
          </a:p>
          <a:p>
            <a:pPr marL="299085" marR="4546600" indent="-287020" algn="just">
              <a:lnSpc>
                <a:spcPct val="100000"/>
              </a:lnSpc>
              <a:spcBef>
                <a:spcPts val="2039"/>
              </a:spcBef>
              <a:buFont typeface="Wingdings"/>
              <a:buChar char=""/>
              <a:tabLst>
                <a:tab pos="299720" algn="l"/>
              </a:tabLst>
            </a:pP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Cluster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2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[Cluster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Label 1]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(Red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color on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map):</a:t>
            </a:r>
            <a:endParaRPr sz="1700">
              <a:latin typeface="Comic Sans MS"/>
              <a:cs typeface="Comic Sans MS"/>
            </a:endParaRPr>
          </a:p>
          <a:p>
            <a:pPr marL="12700" marR="4545965" indent="457200" algn="just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There are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not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many already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existing gyms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area and the nearest gym is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most cases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relatively not 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in a short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distance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metro</a:t>
            </a:r>
            <a:r>
              <a:rPr sz="1700" spc="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17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Cluster 3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[Cluster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Label 2] (Blue color on </a:t>
            </a:r>
            <a:r>
              <a:rPr sz="1700" b="1" spc="-5" dirty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sz="1700" b="1" spc="-9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mic Sans MS"/>
                <a:cs typeface="Comic Sans MS"/>
              </a:rPr>
              <a:t>map):</a:t>
            </a:r>
            <a:endParaRPr sz="1700">
              <a:latin typeface="Comic Sans MS"/>
              <a:cs typeface="Comic Sans MS"/>
            </a:endParaRPr>
          </a:p>
          <a:p>
            <a:pPr marL="12700" marR="4547870" indent="457200" algn="just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Although not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a prohibitive metro station to open a  gym in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its vicinity, there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is already a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fair number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of 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gyms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in the area and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nearest one is </a:t>
            </a:r>
            <a:r>
              <a:rPr sz="1700" spc="-5" dirty="0">
                <a:solidFill>
                  <a:srgbClr val="FFFFFF"/>
                </a:solidFill>
                <a:latin typeface="Comic Sans MS"/>
                <a:cs typeface="Comic Sans MS"/>
              </a:rPr>
              <a:t>not far from  the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metro</a:t>
            </a:r>
            <a:r>
              <a:rPr sz="17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FFFFFF"/>
                </a:solidFill>
                <a:latin typeface="Comic Sans MS"/>
                <a:cs typeface="Comic Sans MS"/>
              </a:rPr>
              <a:t>station.</a:t>
            </a:r>
            <a:endParaRPr sz="17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Clusters </a:t>
            </a:r>
            <a:r>
              <a:rPr sz="1800" b="1" dirty="0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sz="1800" b="1" spc="-10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mic Sans MS"/>
                <a:cs typeface="Comic Sans MS"/>
              </a:rPr>
              <a:t>Centroids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2784" y="1650492"/>
            <a:ext cx="5402579" cy="418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060" y="201929"/>
            <a:ext cx="419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4475" marR="5080" indent="-228600">
              <a:lnSpc>
                <a:spcPts val="2590"/>
              </a:lnSpc>
              <a:spcBef>
                <a:spcPts val="425"/>
              </a:spcBef>
              <a:buSzPct val="91666"/>
              <a:buFont typeface="Wingdings"/>
              <a:buChar char=""/>
              <a:tabLst>
                <a:tab pos="343535" algn="l"/>
              </a:tabLst>
            </a:pPr>
            <a:r>
              <a:rPr dirty="0"/>
              <a:t>Clusters </a:t>
            </a:r>
            <a:r>
              <a:rPr spc="-10" dirty="0"/>
              <a:t>of </a:t>
            </a:r>
            <a:r>
              <a:rPr dirty="0"/>
              <a:t>areas </a:t>
            </a:r>
            <a:r>
              <a:rPr spc="-5" dirty="0"/>
              <a:t>(in </a:t>
            </a:r>
            <a:r>
              <a:rPr dirty="0"/>
              <a:t>our </a:t>
            </a:r>
            <a:r>
              <a:rPr spc="-5" dirty="0"/>
              <a:t>case Metro </a:t>
            </a:r>
            <a:r>
              <a:rPr spc="-10" dirty="0"/>
              <a:t>stations) </a:t>
            </a:r>
            <a:r>
              <a:rPr spc="-5" dirty="0"/>
              <a:t>were identified as </a:t>
            </a:r>
            <a:r>
              <a:rPr dirty="0"/>
              <a:t>groups  of </a:t>
            </a:r>
            <a:r>
              <a:rPr spc="-5" dirty="0"/>
              <a:t>similar in their </a:t>
            </a:r>
            <a:r>
              <a:rPr dirty="0"/>
              <a:t>potential </a:t>
            </a:r>
            <a:r>
              <a:rPr spc="-5" dirty="0"/>
              <a:t>locations for </a:t>
            </a:r>
            <a:r>
              <a:rPr dirty="0"/>
              <a:t>opening a</a:t>
            </a:r>
            <a:r>
              <a:rPr spc="-5" dirty="0"/>
              <a:t> gym</a:t>
            </a:r>
          </a:p>
          <a:p>
            <a:pPr marL="377190" indent="-36195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77825" algn="l"/>
              </a:tabLst>
            </a:pPr>
            <a:r>
              <a:rPr spc="-5" dirty="0"/>
              <a:t>Some </a:t>
            </a:r>
            <a:r>
              <a:rPr dirty="0"/>
              <a:t>examples </a:t>
            </a:r>
            <a:r>
              <a:rPr spc="-5" dirty="0"/>
              <a:t>of </a:t>
            </a:r>
            <a:r>
              <a:rPr dirty="0"/>
              <a:t>extra </a:t>
            </a:r>
            <a:r>
              <a:rPr spc="-5" dirty="0"/>
              <a:t>factors </a:t>
            </a:r>
            <a:r>
              <a:rPr dirty="0"/>
              <a:t>can be</a:t>
            </a:r>
            <a:r>
              <a:rPr spc="-90" dirty="0"/>
              <a:t> </a:t>
            </a:r>
            <a:r>
              <a:rPr dirty="0"/>
              <a:t>:</a:t>
            </a:r>
          </a:p>
          <a:p>
            <a:pPr marL="805180" lvl="1" indent="-33274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805815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Population density in that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endParaRPr sz="2400">
              <a:latin typeface="Comic Sans MS"/>
              <a:cs typeface="Comic Sans MS"/>
            </a:endParaRPr>
          </a:p>
          <a:p>
            <a:pPr marL="701675" marR="7620" lvl="1" indent="-228600">
              <a:lnSpc>
                <a:spcPts val="2590"/>
              </a:lnSpc>
              <a:spcBef>
                <a:spcPts val="535"/>
              </a:spcBef>
              <a:buFont typeface="Wingdings"/>
              <a:buChar char=""/>
              <a:tabLst>
                <a:tab pos="716280" algn="l"/>
                <a:tab pos="1998345" algn="l"/>
                <a:tab pos="2463165" algn="l"/>
                <a:tab pos="3809365" algn="l"/>
                <a:tab pos="5302885" algn="l"/>
                <a:tab pos="5699125" algn="l"/>
                <a:tab pos="6468745" algn="l"/>
                <a:tab pos="8531225" algn="l"/>
                <a:tab pos="8793480" algn="l"/>
                <a:tab pos="9850120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Nu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r	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f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busin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ss	operating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n	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tha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	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eig</a:t>
            </a:r>
            <a:r>
              <a:rPr sz="2400" spc="5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bor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od	(	people	mi</a:t>
            </a: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ht 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want their workplace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close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to the gym</a:t>
            </a:r>
            <a:r>
              <a:rPr sz="2400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marL="805180" lvl="1" indent="-332740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805815" algn="l"/>
              </a:tabLst>
            </a:pPr>
            <a:r>
              <a:rPr sz="2400" spc="-10" dirty="0">
                <a:solidFill>
                  <a:srgbClr val="FFFFFF"/>
                </a:solidFill>
                <a:latin typeface="Comic Sans MS"/>
                <a:cs typeface="Comic Sans MS"/>
              </a:rPr>
              <a:t>Age</a:t>
            </a:r>
            <a:endParaRPr sz="2400">
              <a:latin typeface="Comic Sans MS"/>
              <a:cs typeface="Comic Sans MS"/>
            </a:endParaRPr>
          </a:p>
          <a:p>
            <a:pPr marL="805180" lvl="1" indent="-33274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805815" algn="l"/>
              </a:tabLst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Average income of the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people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 that</a:t>
            </a:r>
            <a:r>
              <a:rPr sz="24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endParaRPr sz="2400">
              <a:latin typeface="Comic Sans MS"/>
              <a:cs typeface="Comic Sans MS"/>
            </a:endParaRPr>
          </a:p>
          <a:p>
            <a:pPr marL="805180" lvl="1" indent="-33274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805815" algn="l"/>
              </a:tabLst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Property prices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in that</a:t>
            </a:r>
            <a:r>
              <a:rPr sz="2400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2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742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Comic Sans MS</vt:lpstr>
      <vt:lpstr>Wingdings</vt:lpstr>
      <vt:lpstr>Office Theme</vt:lpstr>
      <vt:lpstr>PROSPECTIVE AREA TO SET-UP  GYM IN NEW YORK</vt:lpstr>
      <vt:lpstr>BACKGROUND</vt:lpstr>
      <vt:lpstr>BUSINESS PROBLEM</vt:lpstr>
      <vt:lpstr>DATA</vt:lpstr>
      <vt:lpstr>DATA (CONTD…)</vt:lpstr>
      <vt:lpstr>METHODLOGY</vt:lpstr>
      <vt:lpstr>RESULT</vt:lpstr>
      <vt:lpstr>RESULT (CONTD.. )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PROSPECTIVE AREA TO SET-UP  GYM IN NEW YORK</dc:title>
  <dc:creator>nc</dc:creator>
  <cp:lastModifiedBy>nikhil madaan</cp:lastModifiedBy>
  <cp:revision>1</cp:revision>
  <dcterms:created xsi:type="dcterms:W3CDTF">2020-04-09T18:48:51Z</dcterms:created>
  <dcterms:modified xsi:type="dcterms:W3CDTF">2020-04-09T18:56:27Z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2020-04-09T00:00:00Z</vt:filetime>
  </property>
</Properties>
</file>