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11" r:id="rId4"/>
  </p:sldMasterIdLst>
  <p:sldIdLst>
    <p:sldId id="269" r:id="rId5"/>
    <p:sldId id="265" r:id="rId6"/>
    <p:sldId id="266" r:id="rId7"/>
    <p:sldId id="268" r:id="rId8"/>
    <p:sldId id="267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0C0817-A112-4847-8014-A94B7D2A4EA3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3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078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202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2887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735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64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024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366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86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11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C646AA-F36E-4540-911D-FFFC0A0EF24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20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057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189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4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95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603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02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24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eo.nyu.edu/catalog/nyu_2451_3457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74FD1-93F7-4F5A-A2CD-4A10B11F4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Comic Sans MS" panose="030F0702030302020204" pitchFamily="66" charset="0"/>
              </a:rPr>
              <a:t>Prospective Area To set-up gym in new York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4436BA-2850-4849-9167-B12B7A3A3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113" y="4308062"/>
            <a:ext cx="2855843" cy="35670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- Karthika Kumaran</a:t>
            </a:r>
          </a:p>
        </p:txBody>
      </p:sp>
    </p:spTree>
    <p:extLst>
      <p:ext uri="{BB962C8B-B14F-4D97-AF65-F5344CB8AC3E}">
        <p14:creationId xmlns:p14="http://schemas.microsoft.com/office/powerpoint/2010/main" val="401676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6158-C684-408C-AF23-7D9A32E4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2" y="910148"/>
            <a:ext cx="5145157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9ED64-6DF5-40C1-9AD8-216C555E17A0}"/>
              </a:ext>
            </a:extLst>
          </p:cNvPr>
          <p:cNvSpPr/>
          <p:nvPr/>
        </p:nvSpPr>
        <p:spPr>
          <a:xfrm>
            <a:off x="357809" y="2828836"/>
            <a:ext cx="11370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</a:rPr>
              <a:t>The above results can be a good starting point for a businessman who wants to set-up their gym in a new and happening city like New York. Similar methodology can be used for setting up any business, probably with customized criteria</a:t>
            </a:r>
          </a:p>
        </p:txBody>
      </p:sp>
    </p:spTree>
    <p:extLst>
      <p:ext uri="{BB962C8B-B14F-4D97-AF65-F5344CB8AC3E}">
        <p14:creationId xmlns:p14="http://schemas.microsoft.com/office/powerpoint/2010/main" val="277858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A147-5FCC-4BFA-AF2E-08F87702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48" y="22883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963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F7-9DD5-408F-AC67-7EB68BB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06" y="592096"/>
            <a:ext cx="5781261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BACKGROUND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9EFF-B7C4-4165-AD8B-30903CBA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36418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Setting up a Business (GYM) in a new city is a challenging task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Different factors are considered, such as prime location for the business, financial factors, commutation , market factors etc. for the longevity of the business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omic Sans MS" panose="030F0702030302020204" pitchFamily="66" charset="0"/>
              </a:rPr>
              <a:t>This project serves as a stepping stone for those who are planning to set-up any new business(GYM) in a new city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dirty="0">
              <a:latin typeface="Comic Sans MS" panose="030F0702030302020204" pitchFamily="66" charset="0"/>
            </a:endParaRPr>
          </a:p>
          <a:p>
            <a:pPr algn="just"/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98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F7-9DD5-408F-AC67-7EB68BB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5" y="764373"/>
            <a:ext cx="7026965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BUSINESS PROBLEM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9EFF-B7C4-4165-AD8B-30903CBA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0637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</a:rPr>
              <a:t>To find the best neighborhood in New York to open Gym</a:t>
            </a: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Gym must be located in an area which is close to prominent Metro Stations so that will be easy for the customers to commute</a:t>
            </a: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Gym should be set up in a neighborhood with few competitors so as to reduce the risk of competition.</a:t>
            </a:r>
          </a:p>
        </p:txBody>
      </p:sp>
    </p:spTree>
    <p:extLst>
      <p:ext uri="{BB962C8B-B14F-4D97-AF65-F5344CB8AC3E}">
        <p14:creationId xmlns:p14="http://schemas.microsoft.com/office/powerpoint/2010/main" val="153733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F7-9DD5-408F-AC67-7EB68BB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04" y="99392"/>
            <a:ext cx="3568148" cy="105354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DATA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9EFF-B7C4-4165-AD8B-30903CBA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895"/>
            <a:ext cx="5473148" cy="5489713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Considering New York as the city to set-up the gym:</a:t>
            </a:r>
          </a:p>
          <a:p>
            <a:pPr marL="0" indent="0" algn="just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 The dataset for New York is readily available on the web and the link is:    </a:t>
            </a:r>
            <a:r>
              <a:rPr lang="en-US" sz="2400" dirty="0">
                <a:latin typeface="Comic Sans MS" panose="030F0702030302020204" pitchFamily="66" charset="0"/>
                <a:hlinkClick r:id="rId2"/>
              </a:rPr>
              <a:t>https://geo.nyu.edu/catalog/nyu_2451_34572</a:t>
            </a:r>
            <a:endParaRPr lang="en-US" sz="2400" dirty="0">
              <a:latin typeface="Comic Sans MS" panose="030F0702030302020204" pitchFamily="66" charset="0"/>
            </a:endParaRP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 Geospatial coordinates of New York is obtained by using </a:t>
            </a:r>
            <a:r>
              <a:rPr lang="en-US" sz="2400" b="1" dirty="0">
                <a:latin typeface="Comic Sans MS" panose="030F0702030302020204" pitchFamily="66" charset="0"/>
              </a:rPr>
              <a:t>geopy library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 Retrieve all the metro stations in a radius of 15 kms around New York using </a:t>
            </a:r>
            <a:r>
              <a:rPr lang="en-US" sz="2400" b="1" dirty="0">
                <a:latin typeface="Comic Sans MS" panose="030F0702030302020204" pitchFamily="66" charset="0"/>
              </a:rPr>
              <a:t>Foursquare API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Data for all the gyms located in a radius of 750 meters for every metro stations are obtained using </a:t>
            </a:r>
            <a:r>
              <a:rPr lang="en-US" sz="2400" b="1" dirty="0" err="1">
                <a:latin typeface="Comic Sans MS" panose="030F0702030302020204" pitchFamily="66" charset="0"/>
              </a:rPr>
              <a:t>Fourquare</a:t>
            </a:r>
            <a:r>
              <a:rPr lang="en-US" sz="2400" b="1" dirty="0">
                <a:latin typeface="Comic Sans MS" panose="030F0702030302020204" pitchFamily="66" charset="0"/>
              </a:rPr>
              <a:t> API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F975A-4515-4A6B-8748-BA4E12C11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89" y="1392420"/>
            <a:ext cx="6268525" cy="3740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1CE51-F0F6-40C4-A622-F03788DF5E6D}"/>
              </a:ext>
            </a:extLst>
          </p:cNvPr>
          <p:cNvSpPr txBox="1"/>
          <p:nvPr/>
        </p:nvSpPr>
        <p:spPr>
          <a:xfrm>
            <a:off x="6148303" y="5194852"/>
            <a:ext cx="538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Fig: Map of New York</a:t>
            </a:r>
          </a:p>
        </p:txBody>
      </p:sp>
    </p:spTree>
    <p:extLst>
      <p:ext uri="{BB962C8B-B14F-4D97-AF65-F5344CB8AC3E}">
        <p14:creationId xmlns:p14="http://schemas.microsoft.com/office/powerpoint/2010/main" val="373039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F7-9DD5-408F-AC67-7EB68BB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702" y="406566"/>
            <a:ext cx="5741504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DATA (CONTD…)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9EFF-B7C4-4165-AD8B-30903CBA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5792"/>
            <a:ext cx="4946374" cy="475753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Using the collected data, following are calculated: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the number of existing gyms near each station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 the minimum distance of a gym for every metro station</a:t>
            </a:r>
          </a:p>
          <a:p>
            <a:pPr marL="457200" lvl="1" indent="0" algn="just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This data will be then used as input to K-means clustering algorithm to obtain the clusters of areas (metro stations)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6C2B5-B60C-4501-856C-7DDDE3B3C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9924"/>
            <a:ext cx="5578326" cy="3349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6D3CF-A27A-4A8F-95D1-747B44561401}"/>
              </a:ext>
            </a:extLst>
          </p:cNvPr>
          <p:cNvSpPr txBox="1"/>
          <p:nvPr/>
        </p:nvSpPr>
        <p:spPr>
          <a:xfrm>
            <a:off x="6472037" y="5539411"/>
            <a:ext cx="494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Fig : Map of New York with Metro Stations </a:t>
            </a:r>
          </a:p>
        </p:txBody>
      </p:sp>
    </p:spTree>
    <p:extLst>
      <p:ext uri="{BB962C8B-B14F-4D97-AF65-F5344CB8AC3E}">
        <p14:creationId xmlns:p14="http://schemas.microsoft.com/office/powerpoint/2010/main" val="237626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F7-9DD5-408F-AC67-7EB68BB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18" y="141521"/>
            <a:ext cx="5063987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Comic Sans MS" panose="030F0702030302020204" pitchFamily="66" charset="0"/>
              </a:rPr>
              <a:t>Methodlogy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9EFF-B7C4-4165-AD8B-30903CBA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5792"/>
            <a:ext cx="4946374" cy="475753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Comic Sans MS" panose="030F0702030302020204" pitchFamily="66" charset="0"/>
            </a:endParaRP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Machine Learning clustering algorithm was used to divide the stations and gyms data set into clusters of similar locations</a:t>
            </a:r>
          </a:p>
          <a:p>
            <a:pPr algn="just"/>
            <a:r>
              <a:rPr lang="en-US" sz="2400" dirty="0">
                <a:latin typeface="Comic Sans MS" panose="030F0702030302020204" pitchFamily="66" charset="0"/>
              </a:rPr>
              <a:t>The elbow method was used to find the most suitable number of clusters (3 clusters)</a:t>
            </a:r>
          </a:p>
          <a:p>
            <a:pPr algn="just"/>
            <a:endParaRPr lang="en-US" sz="2400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6D3CF-A27A-4A8F-95D1-747B44561401}"/>
              </a:ext>
            </a:extLst>
          </p:cNvPr>
          <p:cNvSpPr txBox="1"/>
          <p:nvPr/>
        </p:nvSpPr>
        <p:spPr>
          <a:xfrm>
            <a:off x="6472037" y="5539411"/>
            <a:ext cx="494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Fig : Elbow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4C75B-025A-4968-A2C2-65EF57BC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27" y="2048082"/>
            <a:ext cx="6124159" cy="32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2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F7-9DD5-408F-AC67-7EB68BB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68" y="141521"/>
            <a:ext cx="4944717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result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6D3CF-A27A-4A8F-95D1-747B44561401}"/>
              </a:ext>
            </a:extLst>
          </p:cNvPr>
          <p:cNvSpPr txBox="1"/>
          <p:nvPr/>
        </p:nvSpPr>
        <p:spPr>
          <a:xfrm>
            <a:off x="6472037" y="6414054"/>
            <a:ext cx="494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Fig : Clusters and Centroids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9AC68-F628-47B4-9FF6-592C774B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" y="3227525"/>
            <a:ext cx="5423832" cy="3213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012DC7-2264-42DD-BA75-DF8AF217B17F}"/>
              </a:ext>
            </a:extLst>
          </p:cNvPr>
          <p:cNvSpPr txBox="1"/>
          <p:nvPr/>
        </p:nvSpPr>
        <p:spPr>
          <a:xfrm>
            <a:off x="177247" y="6446219"/>
            <a:ext cx="494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Fig : Three Clusters of Metro Stations</a:t>
            </a:r>
            <a:r>
              <a:rPr lang="en-US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826A-0541-4538-8B63-1ECD08A199E8}"/>
              </a:ext>
            </a:extLst>
          </p:cNvPr>
          <p:cNvSpPr txBox="1"/>
          <p:nvPr/>
        </p:nvSpPr>
        <p:spPr>
          <a:xfrm>
            <a:off x="124239" y="1311965"/>
            <a:ext cx="5401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</a:rPr>
              <a:t>After executing the K-Means clustering algorithm three clusters of Metro stations were created, identified by their respective colors on the following map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64E67-3B06-4FF8-BC51-0F4B7C0578DB}"/>
              </a:ext>
            </a:extLst>
          </p:cNvPr>
          <p:cNvSpPr txBox="1"/>
          <p:nvPr/>
        </p:nvSpPr>
        <p:spPr>
          <a:xfrm>
            <a:off x="6096000" y="1434549"/>
            <a:ext cx="5673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omic Sans MS" panose="030F0702030302020204" pitchFamily="66" charset="0"/>
              </a:rPr>
              <a:t>A graph of the distribution of clusters and their final centroids (center points) in black is shown below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84EC8-A175-459E-A3AF-D79528E4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499" y="3227521"/>
            <a:ext cx="5401918" cy="31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F7-9DD5-408F-AC67-7EB68BB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14" y="340301"/>
            <a:ext cx="7038562" cy="78613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Result (Contd.. )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826A-0541-4538-8B63-1ECD08A199E8}"/>
              </a:ext>
            </a:extLst>
          </p:cNvPr>
          <p:cNvSpPr txBox="1"/>
          <p:nvPr/>
        </p:nvSpPr>
        <p:spPr>
          <a:xfrm>
            <a:off x="243509" y="1520785"/>
            <a:ext cx="58524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Comic Sans MS" panose="030F0702030302020204" pitchFamily="66" charset="0"/>
              </a:rPr>
              <a:t>Cluster 1 [Cluster Label 0] (Green color on the map): </a:t>
            </a:r>
            <a:endParaRPr lang="en-US" sz="1700" dirty="0">
              <a:latin typeface="Comic Sans MS" panose="030F0702030302020204" pitchFamily="66" charset="0"/>
            </a:endParaRPr>
          </a:p>
          <a:p>
            <a:pPr algn="just"/>
            <a:r>
              <a:rPr lang="en-US" sz="1700" dirty="0">
                <a:latin typeface="Comic Sans MS" panose="030F0702030302020204" pitchFamily="66" charset="0"/>
              </a:rPr>
              <a:t>	There are already many existing gyms in the area and the nearest gym is in most cases in a relatively short distance from the station</a:t>
            </a:r>
          </a:p>
          <a:p>
            <a:pPr algn="just"/>
            <a:endParaRPr lang="en-US" sz="1700" dirty="0">
              <a:latin typeface="Comic Sans MS" panose="030F0702030302020204" pitchFamily="66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Comic Sans MS" panose="030F0702030302020204" pitchFamily="66" charset="0"/>
              </a:rPr>
              <a:t>Cluster 2 [Cluster Label 1] (Red color on the map): </a:t>
            </a:r>
            <a:endParaRPr lang="en-US" sz="1700" dirty="0">
              <a:latin typeface="Comic Sans MS" panose="030F0702030302020204" pitchFamily="66" charset="0"/>
            </a:endParaRPr>
          </a:p>
          <a:p>
            <a:pPr algn="just"/>
            <a:r>
              <a:rPr lang="en-US" sz="1700" dirty="0">
                <a:latin typeface="Comic Sans MS" panose="030F0702030302020204" pitchFamily="66" charset="0"/>
              </a:rPr>
              <a:t>	There are not many already existing gyms in the area and the nearest gym is in most cases relatively not in a short distance to the metro station</a:t>
            </a:r>
          </a:p>
          <a:p>
            <a:pPr algn="just"/>
            <a:endParaRPr lang="en-US" sz="1700" dirty="0">
              <a:latin typeface="Comic Sans MS" panose="030F0702030302020204" pitchFamily="66" charset="0"/>
            </a:endParaRPr>
          </a:p>
          <a:p>
            <a:pPr algn="just"/>
            <a:r>
              <a:rPr lang="en-US" sz="1700" b="1" dirty="0">
                <a:latin typeface="Comic Sans MS" panose="030F0702030302020204" pitchFamily="66" charset="0"/>
              </a:rPr>
              <a:t>Cluster 3 [Cluster Label 2] (Blue color on the map): </a:t>
            </a:r>
            <a:endParaRPr lang="en-US" sz="1700" dirty="0">
              <a:latin typeface="Comic Sans MS" panose="030F0702030302020204" pitchFamily="66" charset="0"/>
            </a:endParaRPr>
          </a:p>
          <a:p>
            <a:pPr algn="just"/>
            <a:r>
              <a:rPr lang="en-US" sz="1700" dirty="0">
                <a:latin typeface="Comic Sans MS" panose="030F0702030302020204" pitchFamily="66" charset="0"/>
              </a:rPr>
              <a:t>	Although not a prohibitive metro station to open a gym in its vicinity, there is already a fair number of gyms in the area and the nearest one is not far from the metro station. </a:t>
            </a:r>
          </a:p>
          <a:p>
            <a:pPr algn="just"/>
            <a:endParaRPr lang="en-US" sz="1700" dirty="0"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C80DC-CAB5-4E93-BD21-6778BDC348AE}"/>
              </a:ext>
            </a:extLst>
          </p:cNvPr>
          <p:cNvSpPr txBox="1"/>
          <p:nvPr/>
        </p:nvSpPr>
        <p:spPr>
          <a:xfrm>
            <a:off x="6511793" y="6069498"/>
            <a:ext cx="494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Fig : Clusters and Centroids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CC1441-E959-4E90-A99D-AF9EFAF6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55" y="1650513"/>
            <a:ext cx="5401918" cy="41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9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6158-C684-408C-AF23-7D9A32E4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076" y="181277"/>
            <a:ext cx="4972878" cy="931906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Comic Sans MS" panose="030F0702030302020204" pitchFamily="66" charset="0"/>
              </a:rPr>
              <a:t>DIscussion</a:t>
            </a:r>
            <a:endParaRPr lang="en-US" sz="4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018C-F19A-4D10-82F9-6E57FDBC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8227"/>
            <a:ext cx="10820400" cy="506233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Clusters of areas (in our case Metro stations) were identified as groups of similar in their potential locations for opening a gym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Comic Sans MS" panose="030F0702030302020204" pitchFamily="66" charset="0"/>
              </a:rPr>
              <a:t> Some examples of extra factors can be 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 Population density in that neighborhood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Number of business operating in that neighborhood ( people might want their workplace close to the gym 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 Age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 Average income of the people in that neighborhood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 Property prices in that neighborhood</a:t>
            </a:r>
          </a:p>
          <a:p>
            <a:pPr marL="457200" lvl="1" indent="0" algn="just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sz="2400" dirty="0">
              <a:latin typeface="Comic Sans MS" panose="030F0702030302020204" pitchFamily="66" charset="0"/>
            </a:endParaRPr>
          </a:p>
          <a:p>
            <a:pPr marL="457200" lvl="1" indent="0" algn="just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782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665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Comic Sans MS</vt:lpstr>
      <vt:lpstr>Wingdings</vt:lpstr>
      <vt:lpstr>Vapor Trail</vt:lpstr>
      <vt:lpstr>Prospective Area To set-up gym in new York</vt:lpstr>
      <vt:lpstr>BACKGROUND</vt:lpstr>
      <vt:lpstr>BUSINESS PROBLEM</vt:lpstr>
      <vt:lpstr>DATA </vt:lpstr>
      <vt:lpstr>DATA (CONTD…)</vt:lpstr>
      <vt:lpstr>Methodlogy</vt:lpstr>
      <vt:lpstr>result</vt:lpstr>
      <vt:lpstr>Result (Contd.. )</vt:lpstr>
      <vt:lpstr>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2020-04-09T13:39:45Z</dcterms:created>
  <dcterms:modified xsi:type="dcterms:W3CDTF">2020-04-09T15:42:36Z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