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62" r:id="rId2"/>
    <p:sldId id="328" r:id="rId3"/>
    <p:sldId id="363" r:id="rId4"/>
    <p:sldId id="338" r:id="rId5"/>
    <p:sldId id="347" r:id="rId6"/>
    <p:sldId id="361" r:id="rId7"/>
    <p:sldId id="364" r:id="rId8"/>
    <p:sldId id="365" r:id="rId9"/>
    <p:sldId id="366" r:id="rId10"/>
    <p:sldId id="339" r:id="rId11"/>
    <p:sldId id="367" r:id="rId12"/>
    <p:sldId id="340" r:id="rId13"/>
    <p:sldId id="341" r:id="rId14"/>
    <p:sldId id="369" r:id="rId15"/>
    <p:sldId id="342" r:id="rId16"/>
    <p:sldId id="344" r:id="rId17"/>
    <p:sldId id="370" r:id="rId18"/>
    <p:sldId id="371" r:id="rId19"/>
    <p:sldId id="372" r:id="rId20"/>
    <p:sldId id="373" r:id="rId21"/>
    <p:sldId id="374" r:id="rId22"/>
    <p:sldId id="345" r:id="rId23"/>
    <p:sldId id="375" r:id="rId24"/>
    <p:sldId id="348" r:id="rId25"/>
    <p:sldId id="349" r:id="rId26"/>
    <p:sldId id="350" r:id="rId27"/>
    <p:sldId id="352" r:id="rId28"/>
    <p:sldId id="354" r:id="rId29"/>
    <p:sldId id="355" r:id="rId30"/>
    <p:sldId id="360"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gati Khedkar" initials="PK" lastIdx="2" clrIdx="0">
    <p:extLst>
      <p:ext uri="{19B8F6BF-5375-455C-9EA6-DF929625EA0E}">
        <p15:presenceInfo xmlns:p15="http://schemas.microsoft.com/office/powerpoint/2012/main" userId="8d630bbae918bafc" providerId="Windows Live"/>
      </p:ext>
    </p:extLst>
  </p:cmAuthor>
  <p:cmAuthor id="2" name="Nikhil Manchanda" initials="NM" lastIdx="4" clrIdx="1">
    <p:extLst>
      <p:ext uri="{19B8F6BF-5375-455C-9EA6-DF929625EA0E}">
        <p15:presenceInfo xmlns:p15="http://schemas.microsoft.com/office/powerpoint/2012/main" userId="3a328068a19d2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3842" autoAdjust="0"/>
  </p:normalViewPr>
  <p:slideViewPr>
    <p:cSldViewPr>
      <p:cViewPr varScale="1">
        <p:scale>
          <a:sx n="63" d="100"/>
          <a:sy n="63" d="100"/>
        </p:scale>
        <p:origin x="744" y="52"/>
      </p:cViewPr>
      <p:guideLst>
        <p:guide orient="horz" pos="2160"/>
        <p:guide pos="3840"/>
      </p:guideLst>
    </p:cSldViewPr>
  </p:slideViewPr>
  <p:outlineViewPr>
    <p:cViewPr>
      <p:scale>
        <a:sx n="33" d="100"/>
        <a:sy n="33" d="100"/>
      </p:scale>
      <p:origin x="0" y="-37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12/4/2020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dirty="0"/>
          </a:p>
        </p:txBody>
      </p:sp>
    </p:spTree>
    <p:extLst>
      <p:ext uri="{BB962C8B-B14F-4D97-AF65-F5344CB8AC3E}">
        <p14:creationId xmlns:p14="http://schemas.microsoft.com/office/powerpoint/2010/main" val="579670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8</a:t>
            </a:fld>
            <a:endParaRPr lang="en-US"/>
          </a:p>
        </p:txBody>
      </p:sp>
    </p:spTree>
    <p:extLst>
      <p:ext uri="{BB962C8B-B14F-4D97-AF65-F5344CB8AC3E}">
        <p14:creationId xmlns:p14="http://schemas.microsoft.com/office/powerpoint/2010/main" val="92219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20</a:t>
            </a:fld>
            <a:endParaRPr lang="en-US"/>
          </a:p>
        </p:txBody>
      </p:sp>
    </p:spTree>
    <p:extLst>
      <p:ext uri="{BB962C8B-B14F-4D97-AF65-F5344CB8AC3E}">
        <p14:creationId xmlns:p14="http://schemas.microsoft.com/office/powerpoint/2010/main" val="41515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12/4/2020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rasbt.github.io/mlxtend/user_guide/feature_selection/SequentialFeatureSelecto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7F192-4EA9-44BC-A7DD-EDD432661A82}"/>
              </a:ext>
            </a:extLst>
          </p:cNvPr>
          <p:cNvSpPr>
            <a:spLocks noGrp="1"/>
          </p:cNvSpPr>
          <p:nvPr>
            <p:ph type="ctrTitle"/>
          </p:nvPr>
        </p:nvSpPr>
        <p:spPr>
          <a:xfrm>
            <a:off x="914400" y="2438400"/>
            <a:ext cx="10363200" cy="1470025"/>
          </a:xfrm>
        </p:spPr>
        <p:txBody>
          <a:bodyPr/>
          <a:lstStyle/>
          <a:p>
            <a:r>
              <a:rPr lang="en-US" sz="3200" b="1" dirty="0">
                <a:solidFill>
                  <a:schemeClr val="accent1"/>
                </a:solidFill>
                <a:latin typeface="Century Gothic" panose="020B0502020202020204" pitchFamily="34" charset="0"/>
                <a:ea typeface="굴림" panose="020B0600000101010101" pitchFamily="34" charset="-127"/>
                <a:cs typeface="+mj-cs"/>
              </a:rPr>
              <a:t>  </a:t>
            </a:r>
            <a:r>
              <a:rPr lang="en-US" sz="4800" b="1" dirty="0">
                <a:solidFill>
                  <a:schemeClr val="accent1"/>
                </a:solidFill>
                <a:latin typeface="+mj-lt"/>
                <a:ea typeface="굴림" panose="020B0600000101010101" pitchFamily="34" charset="-127"/>
                <a:cs typeface="+mj-cs"/>
              </a:rPr>
              <a:t>Capstone Project Presentation</a:t>
            </a:r>
            <a:endParaRPr lang="en-US" dirty="0"/>
          </a:p>
        </p:txBody>
      </p:sp>
    </p:spTree>
    <p:extLst>
      <p:ext uri="{BB962C8B-B14F-4D97-AF65-F5344CB8AC3E}">
        <p14:creationId xmlns:p14="http://schemas.microsoft.com/office/powerpoint/2010/main" val="55697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54A3-9A93-447F-A60C-F70496B4604C}"/>
              </a:ext>
            </a:extLst>
          </p:cNvPr>
          <p:cNvSpPr>
            <a:spLocks noGrp="1"/>
          </p:cNvSpPr>
          <p:nvPr>
            <p:ph type="title"/>
          </p:nvPr>
        </p:nvSpPr>
        <p:spPr/>
        <p:txBody>
          <a:bodyPr/>
          <a:lstStyle/>
          <a:p>
            <a:r>
              <a:rPr lang="en-GB" b="1" dirty="0">
                <a:solidFill>
                  <a:schemeClr val="accent1"/>
                </a:solidFill>
                <a:ea typeface="굴림" panose="020B0600000101010101" pitchFamily="34" charset="-127"/>
              </a:rPr>
              <a:t>Steps of Pre-Processing</a:t>
            </a:r>
            <a:endParaRPr lang="en-US" b="1" dirty="0">
              <a:solidFill>
                <a:schemeClr val="accent1"/>
              </a:solidFill>
              <a:ea typeface="굴림" panose="020B0600000101010101" pitchFamily="34" charset="-127"/>
            </a:endParaRPr>
          </a:p>
        </p:txBody>
      </p:sp>
      <p:sp>
        <p:nvSpPr>
          <p:cNvPr id="3" name="Content Placeholder 2">
            <a:extLst>
              <a:ext uri="{FF2B5EF4-FFF2-40B4-BE49-F238E27FC236}">
                <a16:creationId xmlns:a16="http://schemas.microsoft.com/office/drawing/2014/main" id="{0903485F-614A-443E-940E-BDB95A3181EE}"/>
              </a:ext>
            </a:extLst>
          </p:cNvPr>
          <p:cNvSpPr>
            <a:spLocks noGrp="1"/>
          </p:cNvSpPr>
          <p:nvPr>
            <p:ph idx="1"/>
          </p:nvPr>
        </p:nvSpPr>
        <p:spPr>
          <a:xfrm>
            <a:off x="609600" y="1404939"/>
            <a:ext cx="11506200" cy="5191124"/>
          </a:xfrm>
        </p:spPr>
        <p:txBody>
          <a:bodyPr>
            <a:normAutofit fontScale="85000" lnSpcReduction="10000"/>
          </a:bodyPr>
          <a:lstStyle/>
          <a:p>
            <a:pPr>
              <a:lnSpc>
                <a:spcPct val="115000"/>
              </a:lnSpc>
              <a:spcBef>
                <a:spcPts val="0"/>
              </a:spcBef>
              <a:spcAft>
                <a:spcPts val="600"/>
              </a:spcAft>
            </a:pPr>
            <a:r>
              <a:rPr lang="en-IN" sz="2100" dirty="0">
                <a:solidFill>
                  <a:schemeClr val="accent1"/>
                </a:solidFill>
              </a:rPr>
              <a:t>Dropping encounters which were readmitted after more than 30 days </a:t>
            </a:r>
            <a:r>
              <a:rPr lang="en-IN" sz="2100" dirty="0"/>
              <a:t>- This is done keeping in mind that according to business point of view, patients that get readmitted before 30 days is a class that needs the maximum attention. Also &gt;30 can mean any number of days, months, or years, so this class does not seem relevant enough.</a:t>
            </a:r>
            <a:endParaRPr lang="en-US" sz="2100" dirty="0"/>
          </a:p>
          <a:p>
            <a:pPr>
              <a:spcAft>
                <a:spcPts val="600"/>
              </a:spcAft>
            </a:pPr>
            <a:r>
              <a:rPr lang="en-US" sz="2100" dirty="0">
                <a:solidFill>
                  <a:schemeClr val="accent1"/>
                </a:solidFill>
              </a:rPr>
              <a:t>Imputation Techniques Used </a:t>
            </a:r>
            <a:r>
              <a:rPr lang="en-US" sz="2100" dirty="0"/>
              <a:t>- Mode Imputation, Assigned Other category to NULL Values if there percentage is lesser than 3.5%.</a:t>
            </a:r>
          </a:p>
          <a:p>
            <a:pPr>
              <a:spcAft>
                <a:spcPts val="600"/>
              </a:spcAft>
            </a:pPr>
            <a:r>
              <a:rPr lang="en-US" sz="2100" dirty="0">
                <a:solidFill>
                  <a:schemeClr val="accent1"/>
                </a:solidFill>
              </a:rPr>
              <a:t>Merged</a:t>
            </a:r>
            <a:r>
              <a:rPr lang="en-US" sz="2100" dirty="0"/>
              <a:t> 19 out of 23 medication columns on the basis of failure in statistical tests into one column representing number of times the medicine level was changed.</a:t>
            </a:r>
            <a:endParaRPr lang="en-US" sz="2100" b="1" dirty="0"/>
          </a:p>
          <a:p>
            <a:pPr>
              <a:spcAft>
                <a:spcPts val="600"/>
              </a:spcAft>
            </a:pPr>
            <a:r>
              <a:rPr lang="en-US" sz="2100" dirty="0">
                <a:solidFill>
                  <a:schemeClr val="accent1"/>
                </a:solidFill>
              </a:rPr>
              <a:t>Dropped</a:t>
            </a:r>
            <a:r>
              <a:rPr lang="en-US" sz="2100" dirty="0"/>
              <a:t> some columns on the basis like, higher percentage of missing values, failure to prove significance, no relatable information for target columns.</a:t>
            </a:r>
          </a:p>
          <a:p>
            <a:pPr>
              <a:spcAft>
                <a:spcPts val="600"/>
              </a:spcAft>
            </a:pPr>
            <a:r>
              <a:rPr lang="en-US" sz="2100" dirty="0">
                <a:solidFill>
                  <a:schemeClr val="accent1"/>
                </a:solidFill>
              </a:rPr>
              <a:t>Checked and Removed Outliers : </a:t>
            </a:r>
            <a:r>
              <a:rPr lang="en-US" sz="2100" dirty="0"/>
              <a:t>Applied Power Transform and most of the outliers were handled.</a:t>
            </a:r>
          </a:p>
          <a:p>
            <a:pPr marR="0" lvl="0" fontAlgn="auto">
              <a:spcAft>
                <a:spcPts val="600"/>
              </a:spcAft>
              <a:buClrTx/>
              <a:buSzTx/>
              <a:tabLst/>
              <a:defRPr/>
            </a:pPr>
            <a:r>
              <a:rPr lang="en-IN" sz="2100" dirty="0">
                <a:solidFill>
                  <a:schemeClr val="accent1"/>
                </a:solidFill>
              </a:rPr>
              <a:t>Final categorisation of columns :</a:t>
            </a:r>
            <a:endParaRPr lang="en-US" sz="2100" dirty="0"/>
          </a:p>
          <a:p>
            <a:pPr lvl="1">
              <a:spcAft>
                <a:spcPts val="600"/>
              </a:spcAft>
              <a:buFont typeface="Arial" panose="020B0604020202020204" pitchFamily="34" charset="0"/>
              <a:buChar char="•"/>
            </a:pPr>
            <a:r>
              <a:rPr lang="en-US" sz="1900" dirty="0">
                <a:solidFill>
                  <a:schemeClr val="accent1"/>
                </a:solidFill>
              </a:rPr>
              <a:t>Categorical Attributes - 15 Attributes in total - </a:t>
            </a:r>
            <a:r>
              <a:rPr lang="en-US" sz="1900" dirty="0"/>
              <a:t>race, gender, age, diag_1, diag_2, diag_3, max_glu_serum, A1Cresult, metformin, examide, citoglipton, insulin, change, diabetesMed, numchange </a:t>
            </a:r>
          </a:p>
          <a:p>
            <a:pPr lvl="1">
              <a:spcAft>
                <a:spcPts val="600"/>
              </a:spcAft>
              <a:buFont typeface="Arial" panose="020B0604020202020204" pitchFamily="34" charset="0"/>
              <a:buChar char="•"/>
            </a:pPr>
            <a:r>
              <a:rPr lang="en-US" sz="1900" dirty="0">
                <a:solidFill>
                  <a:schemeClr val="accent1"/>
                </a:solidFill>
              </a:rPr>
              <a:t>Quantitative Attributes - 8 Attributes in total - </a:t>
            </a:r>
            <a:r>
              <a:rPr lang="en-US" sz="1900" dirty="0"/>
              <a:t>time_in_hospital, num_lab_procedures, num_procedures, num_medications, number_outpatient,number_emergency,number_inpatient, number_diagnoses </a:t>
            </a:r>
          </a:p>
          <a:p>
            <a:pPr lvl="1">
              <a:spcAft>
                <a:spcPts val="600"/>
              </a:spcAft>
              <a:buFont typeface="Arial" panose="020B0604020202020204" pitchFamily="34" charset="0"/>
              <a:buChar char="•"/>
            </a:pPr>
            <a:r>
              <a:rPr lang="en-US" sz="1900" dirty="0">
                <a:solidFill>
                  <a:schemeClr val="accent1"/>
                </a:solidFill>
              </a:rPr>
              <a:t>Target Feature </a:t>
            </a:r>
            <a:r>
              <a:rPr lang="en-US" sz="1900" dirty="0"/>
              <a:t>- readmitted.</a:t>
            </a:r>
            <a:endParaRPr lang="en-US" sz="2100" dirty="0"/>
          </a:p>
        </p:txBody>
      </p:sp>
    </p:spTree>
    <p:extLst>
      <p:ext uri="{BB962C8B-B14F-4D97-AF65-F5344CB8AC3E}">
        <p14:creationId xmlns:p14="http://schemas.microsoft.com/office/powerpoint/2010/main" val="59617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C7A1-A136-4851-8364-E53E94EEB1B9}"/>
              </a:ext>
            </a:extLst>
          </p:cNvPr>
          <p:cNvSpPr>
            <a:spLocks noGrp="1"/>
          </p:cNvSpPr>
          <p:nvPr>
            <p:ph type="title"/>
          </p:nvPr>
        </p:nvSpPr>
        <p:spPr/>
        <p:txBody>
          <a:bodyPr/>
          <a:lstStyle/>
          <a:p>
            <a:r>
              <a:rPr lang="en-GB" dirty="0">
                <a:solidFill>
                  <a:schemeClr val="accent1"/>
                </a:solidFill>
                <a:ea typeface="굴림" panose="020B0600000101010101" pitchFamily="34" charset="-127"/>
              </a:rPr>
              <a:t>Exploratory</a:t>
            </a:r>
            <a:r>
              <a:rPr lang="en-GB" dirty="0"/>
              <a:t> </a:t>
            </a:r>
            <a:r>
              <a:rPr lang="en-GB" dirty="0">
                <a:solidFill>
                  <a:schemeClr val="accent1"/>
                </a:solidFill>
                <a:ea typeface="굴림" panose="020B0600000101010101" pitchFamily="34" charset="-127"/>
              </a:rPr>
              <a:t>Data Analysis</a:t>
            </a:r>
            <a:endParaRPr lang="en-US" dirty="0"/>
          </a:p>
        </p:txBody>
      </p:sp>
      <p:sp>
        <p:nvSpPr>
          <p:cNvPr id="5" name="Text Placeholder 4">
            <a:extLst>
              <a:ext uri="{FF2B5EF4-FFF2-40B4-BE49-F238E27FC236}">
                <a16:creationId xmlns:a16="http://schemas.microsoft.com/office/drawing/2014/main" id="{EE72E343-2257-4D68-BD88-F715463E7C9C}"/>
              </a:ext>
            </a:extLst>
          </p:cNvPr>
          <p:cNvSpPr>
            <a:spLocks noGrp="1"/>
          </p:cNvSpPr>
          <p:nvPr>
            <p:ph type="body" idx="1"/>
          </p:nvPr>
        </p:nvSpPr>
        <p:spPr/>
        <p:txBody>
          <a:bodyPr/>
          <a:lstStyle/>
          <a:p>
            <a:r>
              <a:rPr lang="en-GB" dirty="0"/>
              <a:t>Section 4</a:t>
            </a:r>
            <a:endParaRPr lang="en-US" dirty="0"/>
          </a:p>
        </p:txBody>
      </p:sp>
    </p:spTree>
    <p:extLst>
      <p:ext uri="{BB962C8B-B14F-4D97-AF65-F5344CB8AC3E}">
        <p14:creationId xmlns:p14="http://schemas.microsoft.com/office/powerpoint/2010/main" val="233481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DA50-6CEF-4D83-876E-50AFF5C8374F}"/>
              </a:ext>
            </a:extLst>
          </p:cNvPr>
          <p:cNvSpPr>
            <a:spLocks noGrp="1"/>
          </p:cNvSpPr>
          <p:nvPr>
            <p:ph type="title"/>
          </p:nvPr>
        </p:nvSpPr>
        <p:spPr>
          <a:xfrm>
            <a:off x="609600" y="91032"/>
            <a:ext cx="10972800" cy="957262"/>
          </a:xfrm>
        </p:spPr>
        <p:txBody>
          <a:bodyPr/>
          <a:lstStyle/>
          <a:p>
            <a:r>
              <a:rPr lang="en-GB" sz="4400" b="1" dirty="0">
                <a:solidFill>
                  <a:schemeClr val="accent1"/>
                </a:solidFill>
              </a:rPr>
              <a:t>Analysing outliers using boxplot:</a:t>
            </a:r>
            <a:endParaRPr lang="en-US" b="1" dirty="0">
              <a:solidFill>
                <a:schemeClr val="accent1"/>
              </a:solidFill>
              <a:ea typeface="굴림" panose="020B0600000101010101" pitchFamily="34" charset="-127"/>
            </a:endParaRPr>
          </a:p>
        </p:txBody>
      </p:sp>
      <p:pic>
        <p:nvPicPr>
          <p:cNvPr id="1026" name="Picture 2">
            <a:extLst>
              <a:ext uri="{FF2B5EF4-FFF2-40B4-BE49-F238E27FC236}">
                <a16:creationId xmlns:a16="http://schemas.microsoft.com/office/drawing/2014/main" id="{D488191D-62DB-4555-BCC7-685C852CAA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048294"/>
            <a:ext cx="9008076" cy="4761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CD06F4-0660-4DE9-A07F-B73DB22F5DFD}"/>
              </a:ext>
            </a:extLst>
          </p:cNvPr>
          <p:cNvSpPr txBox="1"/>
          <p:nvPr/>
        </p:nvSpPr>
        <p:spPr>
          <a:xfrm>
            <a:off x="685800" y="5899666"/>
            <a:ext cx="10744200" cy="646331"/>
          </a:xfrm>
          <a:prstGeom prst="rect">
            <a:avLst/>
          </a:prstGeom>
          <a:noFill/>
        </p:spPr>
        <p:txBody>
          <a:bodyPr wrap="square" rtlCol="0">
            <a:spAutoFit/>
          </a:bodyPr>
          <a:lstStyle/>
          <a:p>
            <a:pPr marL="285750" indent="-285750">
              <a:buFont typeface="Arial" panose="020B0604020202020204" pitchFamily="34" charset="0"/>
              <a:buChar char="•"/>
            </a:pPr>
            <a:r>
              <a:rPr lang="en-GB" dirty="0"/>
              <a:t>Most of the quantitative columns have huge number of outliers which we will treat before proceeding for modelling. </a:t>
            </a:r>
            <a:endParaRPr lang="en-US" dirty="0"/>
          </a:p>
        </p:txBody>
      </p:sp>
    </p:spTree>
    <p:extLst>
      <p:ext uri="{BB962C8B-B14F-4D97-AF65-F5344CB8AC3E}">
        <p14:creationId xmlns:p14="http://schemas.microsoft.com/office/powerpoint/2010/main" val="20548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B70B8-7E75-4F7B-9DC4-7CC7DB4115C0}"/>
              </a:ext>
            </a:extLst>
          </p:cNvPr>
          <p:cNvSpPr>
            <a:spLocks noGrp="1"/>
          </p:cNvSpPr>
          <p:nvPr>
            <p:ph type="title"/>
          </p:nvPr>
        </p:nvSpPr>
        <p:spPr/>
        <p:txBody>
          <a:bodyPr>
            <a:normAutofit fontScale="90000"/>
          </a:bodyPr>
          <a:lstStyle/>
          <a:p>
            <a:r>
              <a:rPr lang="en-IN" sz="44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Analysing distribution of various features with respect to target column</a:t>
            </a:r>
            <a:endParaRPr lang="en-US" dirty="0">
              <a:solidFill>
                <a:schemeClr val="accent1"/>
              </a:solidFill>
            </a:endParaRPr>
          </a:p>
        </p:txBody>
      </p:sp>
      <p:sp>
        <p:nvSpPr>
          <p:cNvPr id="3" name="Content Placeholder 2">
            <a:extLst>
              <a:ext uri="{FF2B5EF4-FFF2-40B4-BE49-F238E27FC236}">
                <a16:creationId xmlns:a16="http://schemas.microsoft.com/office/drawing/2014/main" id="{6B3C61FD-C217-47AC-8742-6258DB3BCF73}"/>
              </a:ext>
            </a:extLst>
          </p:cNvPr>
          <p:cNvSpPr>
            <a:spLocks noGrp="1"/>
          </p:cNvSpPr>
          <p:nvPr>
            <p:ph idx="1"/>
          </p:nvPr>
        </p:nvSpPr>
        <p:spPr>
          <a:xfrm>
            <a:off x="609600" y="1600200"/>
            <a:ext cx="10972800" cy="4525963"/>
          </a:xfrm>
        </p:spPr>
        <p:txBody>
          <a:bodyPr/>
          <a:lstStyle/>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pic>
        <p:nvPicPr>
          <p:cNvPr id="3074" name="Picture 2">
            <a:extLst>
              <a:ext uri="{FF2B5EF4-FFF2-40B4-BE49-F238E27FC236}">
                <a16:creationId xmlns:a16="http://schemas.microsoft.com/office/drawing/2014/main" id="{C46890BF-492F-4197-858B-D294B146D9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639"/>
          <a:stretch/>
        </p:blipFill>
        <p:spPr bwMode="auto">
          <a:xfrm>
            <a:off x="304800" y="1524000"/>
            <a:ext cx="11582400" cy="4343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EE9B349-FE60-49EB-A5B7-D81D60194456}"/>
              </a:ext>
            </a:extLst>
          </p:cNvPr>
          <p:cNvSpPr txBox="1"/>
          <p:nvPr/>
        </p:nvSpPr>
        <p:spPr>
          <a:xfrm>
            <a:off x="1524000" y="6015495"/>
            <a:ext cx="3948248" cy="338554"/>
          </a:xfrm>
          <a:prstGeom prst="rect">
            <a:avLst/>
          </a:prstGeom>
          <a:noFill/>
        </p:spPr>
        <p:txBody>
          <a:bodyPr wrap="square" rtlCol="0">
            <a:spAutoFit/>
          </a:bodyPr>
          <a:lstStyle/>
          <a:p>
            <a:pPr marL="171450" indent="-171450">
              <a:buFont typeface="Arial" panose="020B0604020202020204" pitchFamily="34" charset="0"/>
              <a:buChar char="•"/>
            </a:pPr>
            <a:r>
              <a:rPr lang="en-US" sz="1600" dirty="0">
                <a:latin typeface="+mj-lt"/>
              </a:rPr>
              <a:t>More number of females got readmitted</a:t>
            </a:r>
          </a:p>
        </p:txBody>
      </p:sp>
      <p:sp>
        <p:nvSpPr>
          <p:cNvPr id="10" name="TextBox 9">
            <a:extLst>
              <a:ext uri="{FF2B5EF4-FFF2-40B4-BE49-F238E27FC236}">
                <a16:creationId xmlns:a16="http://schemas.microsoft.com/office/drawing/2014/main" id="{DA77CA1E-1A02-474E-AEE2-C52E7F6E5828}"/>
              </a:ext>
            </a:extLst>
          </p:cNvPr>
          <p:cNvSpPr txBox="1"/>
          <p:nvPr/>
        </p:nvSpPr>
        <p:spPr>
          <a:xfrm>
            <a:off x="6934200" y="6015495"/>
            <a:ext cx="44958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People between age group 70-80 got readmitted more</a:t>
            </a:r>
          </a:p>
        </p:txBody>
      </p:sp>
    </p:spTree>
    <p:extLst>
      <p:ext uri="{BB962C8B-B14F-4D97-AF65-F5344CB8AC3E}">
        <p14:creationId xmlns:p14="http://schemas.microsoft.com/office/powerpoint/2010/main" val="134307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B142A46-8B25-4961-BEB3-A08FFB70DB6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6667"/>
          <a:stretch/>
        </p:blipFill>
        <p:spPr bwMode="auto">
          <a:xfrm>
            <a:off x="3048000" y="457200"/>
            <a:ext cx="5562600"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69CFCA-5C5F-401F-81C4-ACFEBB4E69BC}"/>
              </a:ext>
            </a:extLst>
          </p:cNvPr>
          <p:cNvSpPr txBox="1"/>
          <p:nvPr/>
        </p:nvSpPr>
        <p:spPr>
          <a:xfrm>
            <a:off x="609600" y="5477470"/>
            <a:ext cx="11049000" cy="1015663"/>
          </a:xfrm>
          <a:prstGeom prst="rect">
            <a:avLst/>
          </a:prstGeom>
          <a:noFill/>
        </p:spPr>
        <p:txBody>
          <a:bodyPr wrap="square" rtlCol="0">
            <a:spAutoFit/>
          </a:bodyPr>
          <a:lstStyle/>
          <a:p>
            <a:pPr>
              <a:buFont typeface="Arial" pitchFamily="34" charset="0"/>
              <a:buChar char="•"/>
            </a:pPr>
            <a:r>
              <a:rPr lang="en-US" sz="2000" dirty="0">
                <a:latin typeface="+mj-lt"/>
              </a:rPr>
              <a:t> Minimum amount of encounters are in these categories [Asian] with value 0.62%.</a:t>
            </a:r>
          </a:p>
          <a:p>
            <a:pPr>
              <a:buFont typeface="Arial" pitchFamily="34" charset="0"/>
              <a:buChar char="•"/>
            </a:pPr>
            <a:r>
              <a:rPr lang="en-US" sz="2000" dirty="0">
                <a:latin typeface="+mj-lt"/>
              </a:rPr>
              <a:t> Maximum amount of encounters are in these categories [Caucasian] with value 74.77%.</a:t>
            </a:r>
          </a:p>
          <a:p>
            <a:endParaRPr lang="en-US" sz="2000" dirty="0"/>
          </a:p>
        </p:txBody>
      </p:sp>
    </p:spTree>
    <p:extLst>
      <p:ext uri="{BB962C8B-B14F-4D97-AF65-F5344CB8AC3E}">
        <p14:creationId xmlns:p14="http://schemas.microsoft.com/office/powerpoint/2010/main" val="134517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9DA7-CD1A-4A15-AA07-598A1C084636}"/>
              </a:ext>
            </a:extLst>
          </p:cNvPr>
          <p:cNvSpPr>
            <a:spLocks noGrp="1"/>
          </p:cNvSpPr>
          <p:nvPr>
            <p:ph type="title"/>
          </p:nvPr>
        </p:nvSpPr>
        <p:spPr/>
        <p:txBody>
          <a:bodyPr>
            <a:normAutofit fontScale="90000"/>
          </a:bodyPr>
          <a:lstStyle/>
          <a:p>
            <a:r>
              <a:rPr lang="en-IN" sz="44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Analysing important medications with respect to  target column</a:t>
            </a:r>
            <a:endParaRPr lang="en-US" dirty="0">
              <a:solidFill>
                <a:schemeClr val="accent1"/>
              </a:solidFill>
            </a:endParaRPr>
          </a:p>
        </p:txBody>
      </p:sp>
      <p:pic>
        <p:nvPicPr>
          <p:cNvPr id="5122" name="Picture 2">
            <a:extLst>
              <a:ext uri="{FF2B5EF4-FFF2-40B4-BE49-F238E27FC236}">
                <a16:creationId xmlns:a16="http://schemas.microsoft.com/office/drawing/2014/main" id="{D67E467D-51B9-42A5-801F-5DC4326E7D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326" y="1765508"/>
            <a:ext cx="5104762" cy="33269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2697DF7-098E-4436-B516-7A9350753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759849"/>
            <a:ext cx="5181600" cy="33770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1CE9BB-338D-423F-80DF-204F97F90D6E}"/>
              </a:ext>
            </a:extLst>
          </p:cNvPr>
          <p:cNvSpPr txBox="1"/>
          <p:nvPr/>
        </p:nvSpPr>
        <p:spPr>
          <a:xfrm>
            <a:off x="838200" y="5257800"/>
            <a:ext cx="10744200" cy="646331"/>
          </a:xfrm>
          <a:prstGeom prst="rect">
            <a:avLst/>
          </a:prstGeom>
          <a:noFill/>
        </p:spPr>
        <p:txBody>
          <a:bodyPr wrap="square" rtlCol="0">
            <a:spAutoFit/>
          </a:bodyPr>
          <a:lstStyle/>
          <a:p>
            <a:pPr marL="285750" indent="-285750">
              <a:buFont typeface="Arial" panose="020B0604020202020204" pitchFamily="34" charset="0"/>
              <a:buChar char="•"/>
            </a:pPr>
            <a:r>
              <a:rPr lang="en-GB" dirty="0"/>
              <a:t>Both of these are most prescribed drugs. People who were not prescribes insulin and </a:t>
            </a:r>
            <a:r>
              <a:rPr lang="en-GB" dirty="0" err="1"/>
              <a:t>metaformin</a:t>
            </a:r>
            <a:r>
              <a:rPr lang="en-GB" dirty="0"/>
              <a:t> got readmitted more. Even if its dosage was kept steady then also more people got readmitted.</a:t>
            </a:r>
            <a:endParaRPr lang="en-US" dirty="0"/>
          </a:p>
        </p:txBody>
      </p:sp>
    </p:spTree>
    <p:extLst>
      <p:ext uri="{BB962C8B-B14F-4D97-AF65-F5344CB8AC3E}">
        <p14:creationId xmlns:p14="http://schemas.microsoft.com/office/powerpoint/2010/main" val="3388765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671D-FF6B-4C05-8F5A-E4B73AED1045}"/>
              </a:ext>
            </a:extLst>
          </p:cNvPr>
          <p:cNvSpPr>
            <a:spLocks noGrp="1"/>
          </p:cNvSpPr>
          <p:nvPr>
            <p:ph type="title"/>
          </p:nvPr>
        </p:nvSpPr>
        <p:spPr>
          <a:xfrm>
            <a:off x="609600" y="0"/>
            <a:ext cx="10972800" cy="1143000"/>
          </a:xfrm>
        </p:spPr>
        <p:txBody>
          <a:bodyPr>
            <a:normAutofit/>
          </a:bodyPr>
          <a:lstStyle/>
          <a:p>
            <a:r>
              <a:rPr lang="en-IN" sz="4400" b="1" dirty="0">
                <a:solidFill>
                  <a:schemeClr val="accent1"/>
                </a:solidFill>
                <a:effectLst/>
                <a:latin typeface="Calibri" panose="020F0502020204030204" pitchFamily="34" charset="0"/>
                <a:ea typeface="Times New Roman" panose="02020603050405020304" pitchFamily="18" charset="0"/>
              </a:rPr>
              <a:t>Heatmap Visualising </a:t>
            </a:r>
            <a:r>
              <a:rPr lang="en-IN" b="1" dirty="0">
                <a:solidFill>
                  <a:schemeClr val="accent1"/>
                </a:solidFill>
                <a:latin typeface="Calibri" panose="020F0502020204030204" pitchFamily="34" charset="0"/>
                <a:ea typeface="Times New Roman" panose="02020603050405020304" pitchFamily="18" charset="0"/>
              </a:rPr>
              <a:t>C</a:t>
            </a:r>
            <a:r>
              <a:rPr lang="en-IN" sz="4400" b="1" dirty="0">
                <a:solidFill>
                  <a:schemeClr val="accent1"/>
                </a:solidFill>
                <a:effectLst/>
                <a:latin typeface="Calibri" panose="020F0502020204030204" pitchFamily="34" charset="0"/>
                <a:ea typeface="Times New Roman" panose="02020603050405020304" pitchFamily="18" charset="0"/>
              </a:rPr>
              <a:t>orrelation</a:t>
            </a:r>
            <a:endParaRPr lang="en-US" dirty="0">
              <a:solidFill>
                <a:schemeClr val="accent1"/>
              </a:solidFill>
            </a:endParaRPr>
          </a:p>
        </p:txBody>
      </p:sp>
      <p:sp>
        <p:nvSpPr>
          <p:cNvPr id="5" name="Content Placeholder 4">
            <a:extLst>
              <a:ext uri="{FF2B5EF4-FFF2-40B4-BE49-F238E27FC236}">
                <a16:creationId xmlns:a16="http://schemas.microsoft.com/office/drawing/2014/main" id="{B8E82AD7-9BE6-4830-ACF6-37E63D2C159A}"/>
              </a:ext>
            </a:extLst>
          </p:cNvPr>
          <p:cNvSpPr>
            <a:spLocks noGrp="1"/>
          </p:cNvSpPr>
          <p:nvPr>
            <p:ph idx="1"/>
          </p:nvPr>
        </p:nvSpPr>
        <p:spPr>
          <a:xfrm>
            <a:off x="753139" y="2054229"/>
            <a:ext cx="10972800" cy="4525963"/>
          </a:xfrm>
        </p:spPr>
        <p:txBody>
          <a:bodyPr>
            <a:normAutofit fontScale="92500" lnSpcReduction="20000"/>
          </a:bodyPr>
          <a:lstStyle/>
          <a:p>
            <a:endParaRPr lang="en-GB" dirty="0"/>
          </a:p>
          <a:p>
            <a:endParaRPr lang="en-US" dirty="0"/>
          </a:p>
          <a:p>
            <a:endParaRPr lang="en-US" dirty="0"/>
          </a:p>
          <a:p>
            <a:endParaRPr lang="en-US" dirty="0"/>
          </a:p>
          <a:p>
            <a:endParaRPr lang="en-US" dirty="0"/>
          </a:p>
          <a:p>
            <a:endParaRPr lang="en-US" dirty="0"/>
          </a:p>
          <a:p>
            <a:endParaRPr lang="en-US" dirty="0"/>
          </a:p>
          <a:p>
            <a:endParaRPr lang="en-US" sz="1800" dirty="0"/>
          </a:p>
          <a:p>
            <a:endParaRPr lang="en-US" sz="1800" dirty="0"/>
          </a:p>
          <a:p>
            <a:endParaRPr lang="en-US" sz="1800" dirty="0"/>
          </a:p>
          <a:p>
            <a:r>
              <a:rPr lang="en-US" sz="1800" dirty="0"/>
              <a:t>Most of the pairs have a very moderate correlation. Overall multicollinearity is very low, so PCA won’t be effective. Hence we have not used that technique.</a:t>
            </a:r>
          </a:p>
        </p:txBody>
      </p:sp>
      <p:pic>
        <p:nvPicPr>
          <p:cNvPr id="7170" name="Picture 2">
            <a:extLst>
              <a:ext uri="{FF2B5EF4-FFF2-40B4-BE49-F238E27FC236}">
                <a16:creationId xmlns:a16="http://schemas.microsoft.com/office/drawing/2014/main" id="{A7C6F9EB-D509-4673-8E3E-E1E8FC74E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09" y="1066799"/>
            <a:ext cx="9448800" cy="487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324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FA3C4-E8D2-4B75-BD8E-BF2820E3C480}"/>
              </a:ext>
            </a:extLst>
          </p:cNvPr>
          <p:cNvSpPr>
            <a:spLocks noGrp="1"/>
          </p:cNvSpPr>
          <p:nvPr>
            <p:ph type="title"/>
          </p:nvPr>
        </p:nvSpPr>
        <p:spPr/>
        <p:txBody>
          <a:bodyPr/>
          <a:lstStyle/>
          <a:p>
            <a:r>
              <a:rPr lang="en-GB" dirty="0">
                <a:solidFill>
                  <a:schemeClr val="accent1"/>
                </a:solidFill>
              </a:rPr>
              <a:t>Transforms and tests</a:t>
            </a:r>
            <a:endParaRPr lang="en-US" dirty="0">
              <a:solidFill>
                <a:schemeClr val="accent1"/>
              </a:solidFill>
            </a:endParaRPr>
          </a:p>
        </p:txBody>
      </p:sp>
      <p:sp>
        <p:nvSpPr>
          <p:cNvPr id="5" name="Text Placeholder 4">
            <a:extLst>
              <a:ext uri="{FF2B5EF4-FFF2-40B4-BE49-F238E27FC236}">
                <a16:creationId xmlns:a16="http://schemas.microsoft.com/office/drawing/2014/main" id="{9E2229B2-E2D4-40C5-BBC2-B58C2C0FFB42}"/>
              </a:ext>
            </a:extLst>
          </p:cNvPr>
          <p:cNvSpPr>
            <a:spLocks noGrp="1"/>
          </p:cNvSpPr>
          <p:nvPr>
            <p:ph type="body" idx="1"/>
          </p:nvPr>
        </p:nvSpPr>
        <p:spPr/>
        <p:txBody>
          <a:bodyPr/>
          <a:lstStyle/>
          <a:p>
            <a:r>
              <a:rPr lang="en-GB" dirty="0"/>
              <a:t>Section 5</a:t>
            </a:r>
            <a:endParaRPr lang="en-US" dirty="0"/>
          </a:p>
        </p:txBody>
      </p:sp>
    </p:spTree>
    <p:extLst>
      <p:ext uri="{BB962C8B-B14F-4D97-AF65-F5344CB8AC3E}">
        <p14:creationId xmlns:p14="http://schemas.microsoft.com/office/powerpoint/2010/main" val="121179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45781-1B51-48DA-A092-EEB2E6AA43D5}"/>
              </a:ext>
            </a:extLst>
          </p:cNvPr>
          <p:cNvSpPr>
            <a:spLocks noGrp="1"/>
          </p:cNvSpPr>
          <p:nvPr>
            <p:ph type="title"/>
          </p:nvPr>
        </p:nvSpPr>
        <p:spPr/>
        <p:txBody>
          <a:bodyPr/>
          <a:lstStyle/>
          <a:p>
            <a:r>
              <a:rPr lang="en-GB" b="1" dirty="0">
                <a:solidFill>
                  <a:schemeClr val="accent1"/>
                </a:solidFill>
              </a:rPr>
              <a:t>Shapiro test for normality</a:t>
            </a:r>
            <a:endParaRPr lang="en-US" b="1" dirty="0">
              <a:solidFill>
                <a:schemeClr val="accent1"/>
              </a:solidFill>
            </a:endParaRPr>
          </a:p>
        </p:txBody>
      </p:sp>
      <p:sp>
        <p:nvSpPr>
          <p:cNvPr id="8" name="Content Placeholder 7">
            <a:extLst>
              <a:ext uri="{FF2B5EF4-FFF2-40B4-BE49-F238E27FC236}">
                <a16:creationId xmlns:a16="http://schemas.microsoft.com/office/drawing/2014/main" id="{8CFCD022-D85B-4ADC-9A95-4B8FC1CCF7D1}"/>
              </a:ext>
            </a:extLst>
          </p:cNvPr>
          <p:cNvSpPr>
            <a:spLocks noGrp="1"/>
          </p:cNvSpPr>
          <p:nvPr>
            <p:ph idx="1"/>
          </p:nvPr>
        </p:nvSpPr>
        <p:spPr/>
        <p:txBody>
          <a:bodyPr>
            <a:normAutofit fontScale="92500" lnSpcReduction="10000"/>
          </a:bodyPr>
          <a:lstStyle/>
          <a:p>
            <a:endParaRPr lang="en-GB" dirty="0"/>
          </a:p>
          <a:p>
            <a:endParaRPr lang="en-US" dirty="0"/>
          </a:p>
          <a:p>
            <a:endParaRPr lang="en-US" dirty="0"/>
          </a:p>
          <a:p>
            <a:endParaRPr lang="en-US" dirty="0"/>
          </a:p>
          <a:p>
            <a:endParaRPr lang="en-US" dirty="0"/>
          </a:p>
          <a:p>
            <a:endParaRPr lang="en-US" dirty="0"/>
          </a:p>
          <a:p>
            <a:pPr marL="0" indent="0">
              <a:buNone/>
            </a:pPr>
            <a:endParaRPr lang="en-US" dirty="0"/>
          </a:p>
          <a:p>
            <a:r>
              <a:rPr lang="en-US" sz="2400" dirty="0"/>
              <a:t>Hence no quantitative variable is having normal distribution.</a:t>
            </a:r>
          </a:p>
          <a:p>
            <a:r>
              <a:rPr lang="en-US" sz="2400" dirty="0"/>
              <a:t>So we opt for Non-parametric tests</a:t>
            </a:r>
          </a:p>
          <a:p>
            <a:endParaRPr lang="en-US" dirty="0"/>
          </a:p>
          <a:p>
            <a:endParaRPr lang="en-US" dirty="0"/>
          </a:p>
          <a:p>
            <a:endParaRPr lang="en-US" dirty="0"/>
          </a:p>
          <a:p>
            <a:endParaRPr lang="en-US" dirty="0"/>
          </a:p>
          <a:p>
            <a:endParaRPr lang="en-US" dirty="0"/>
          </a:p>
          <a:p>
            <a:endParaRPr lang="en-US" dirty="0"/>
          </a:p>
        </p:txBody>
      </p:sp>
      <p:pic>
        <p:nvPicPr>
          <p:cNvPr id="9" name="Content Placeholder 5">
            <a:extLst>
              <a:ext uri="{FF2B5EF4-FFF2-40B4-BE49-F238E27FC236}">
                <a16:creationId xmlns:a16="http://schemas.microsoft.com/office/drawing/2014/main" id="{FD15A137-1561-49EA-B829-5B7FEA8D6B73}"/>
              </a:ext>
            </a:extLst>
          </p:cNvPr>
          <p:cNvPicPr>
            <a:picLocks noChangeAspect="1"/>
          </p:cNvPicPr>
          <p:nvPr/>
        </p:nvPicPr>
        <p:blipFill>
          <a:blip r:embed="rId2"/>
          <a:stretch>
            <a:fillRect/>
          </a:stretch>
        </p:blipFill>
        <p:spPr>
          <a:xfrm>
            <a:off x="4470891" y="1404939"/>
            <a:ext cx="2920509" cy="3439036"/>
          </a:xfrm>
          <a:prstGeom prst="rect">
            <a:avLst/>
          </a:prstGeom>
        </p:spPr>
      </p:pic>
    </p:spTree>
    <p:extLst>
      <p:ext uri="{BB962C8B-B14F-4D97-AF65-F5344CB8AC3E}">
        <p14:creationId xmlns:p14="http://schemas.microsoft.com/office/powerpoint/2010/main" val="1339877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3EA826-8506-46F8-BA29-D94211BF4D4D}"/>
              </a:ext>
            </a:extLst>
          </p:cNvPr>
          <p:cNvSpPr>
            <a:spLocks noGrp="1"/>
          </p:cNvSpPr>
          <p:nvPr>
            <p:ph type="title"/>
          </p:nvPr>
        </p:nvSpPr>
        <p:spPr/>
        <p:txBody>
          <a:bodyPr/>
          <a:lstStyle/>
          <a:p>
            <a:r>
              <a:rPr lang="en-GB" b="1" dirty="0">
                <a:solidFill>
                  <a:schemeClr val="accent1"/>
                </a:solidFill>
              </a:rPr>
              <a:t>MannWhitneyu Test for Significance</a:t>
            </a:r>
            <a:endParaRPr lang="en-US" b="1" dirty="0">
              <a:solidFill>
                <a:schemeClr val="accent1"/>
              </a:solidFill>
            </a:endParaRPr>
          </a:p>
        </p:txBody>
      </p:sp>
      <p:sp>
        <p:nvSpPr>
          <p:cNvPr id="5" name="Content Placeholder 4">
            <a:extLst>
              <a:ext uri="{FF2B5EF4-FFF2-40B4-BE49-F238E27FC236}">
                <a16:creationId xmlns:a16="http://schemas.microsoft.com/office/drawing/2014/main" id="{193B34F8-4824-4E5A-99CF-0B317B17B776}"/>
              </a:ext>
            </a:extLst>
          </p:cNvPr>
          <p:cNvSpPr>
            <a:spLocks noGrp="1"/>
          </p:cNvSpPr>
          <p:nvPr>
            <p:ph idx="1"/>
          </p:nvPr>
        </p:nvSpPr>
        <p:spPr/>
        <p:txBody>
          <a:bodyPr>
            <a:normAutofit fontScale="92500" lnSpcReduction="10000"/>
          </a:bodyPr>
          <a:lstStyle/>
          <a:p>
            <a:endParaRPr lang="en-GB"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sz="2400" dirty="0"/>
              <a:t>All passed the test. Hence all are significant.</a:t>
            </a:r>
          </a:p>
        </p:txBody>
      </p:sp>
      <p:pic>
        <p:nvPicPr>
          <p:cNvPr id="6" name="Picture 5">
            <a:extLst>
              <a:ext uri="{FF2B5EF4-FFF2-40B4-BE49-F238E27FC236}">
                <a16:creationId xmlns:a16="http://schemas.microsoft.com/office/drawing/2014/main" id="{89075CAB-A2CA-4984-959D-C725542F360A}"/>
              </a:ext>
            </a:extLst>
          </p:cNvPr>
          <p:cNvPicPr>
            <a:picLocks noChangeAspect="1"/>
          </p:cNvPicPr>
          <p:nvPr/>
        </p:nvPicPr>
        <p:blipFill>
          <a:blip r:embed="rId2"/>
          <a:stretch>
            <a:fillRect/>
          </a:stretch>
        </p:blipFill>
        <p:spPr>
          <a:xfrm>
            <a:off x="4267200" y="1515140"/>
            <a:ext cx="3657600" cy="3827719"/>
          </a:xfrm>
          <a:prstGeom prst="rect">
            <a:avLst/>
          </a:prstGeom>
        </p:spPr>
      </p:pic>
    </p:spTree>
    <p:extLst>
      <p:ext uri="{BB962C8B-B14F-4D97-AF65-F5344CB8AC3E}">
        <p14:creationId xmlns:p14="http://schemas.microsoft.com/office/powerpoint/2010/main" val="15168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282575" y="457200"/>
            <a:ext cx="11626850" cy="5924699"/>
          </a:xfrm>
          <a:prstGeom prst="rect">
            <a:avLst/>
          </a:prstGeom>
          <a:noFill/>
        </p:spPr>
        <p:txBody>
          <a:bodyPr wrap="square" rtlCol="0">
            <a:spAutoFit/>
          </a:bodyPr>
          <a:lstStyle/>
          <a:p>
            <a:pPr algn="ctr">
              <a:spcBef>
                <a:spcPts val="600"/>
              </a:spcBef>
              <a:spcAft>
                <a:spcPts val="800"/>
              </a:spcAft>
            </a:pPr>
            <a:r>
              <a:rPr lang="en-US" sz="3600" b="1" dirty="0">
                <a:solidFill>
                  <a:schemeClr val="accent1"/>
                </a:solidFill>
              </a:rPr>
              <a:t>  Exploration and Modelling of Factors Leading to Readmission of Diabetes Patients</a:t>
            </a:r>
          </a:p>
          <a:p>
            <a:pPr algn="ctr">
              <a:spcBef>
                <a:spcPts val="600"/>
              </a:spcBef>
              <a:spcAft>
                <a:spcPts val="800"/>
              </a:spcAft>
            </a:pPr>
            <a:endParaRPr lang="en-US" sz="1000" dirty="0">
              <a:solidFill>
                <a:schemeClr val="accent1"/>
              </a:solidFill>
            </a:endParaRPr>
          </a:p>
          <a:p>
            <a:pPr marL="800100" lvl="1" indent="-342900">
              <a:spcBef>
                <a:spcPts val="600"/>
              </a:spcBef>
              <a:spcAft>
                <a:spcPts val="800"/>
              </a:spcAft>
              <a:buFont typeface="Arial" panose="020B0604020202020204" pitchFamily="34" charset="0"/>
              <a:buChar char="•"/>
            </a:pPr>
            <a:r>
              <a:rPr lang="en-US" sz="2400" dirty="0">
                <a:solidFill>
                  <a:schemeClr val="accent1"/>
                </a:solidFill>
              </a:rPr>
              <a:t>Domain</a:t>
            </a:r>
            <a:r>
              <a:rPr lang="en-US" sz="2400" dirty="0"/>
              <a:t> : Healthcare Analytics</a:t>
            </a:r>
          </a:p>
          <a:p>
            <a:pPr marL="800100" lvl="1" indent="-342900">
              <a:spcBef>
                <a:spcPts val="600"/>
              </a:spcBef>
              <a:spcAft>
                <a:spcPts val="800"/>
              </a:spcAft>
              <a:buFont typeface="Arial" panose="020B0604020202020204" pitchFamily="34" charset="0"/>
              <a:buChar char="•"/>
            </a:pPr>
            <a:r>
              <a:rPr lang="en-US" sz="2200" dirty="0">
                <a:solidFill>
                  <a:schemeClr val="accent1"/>
                </a:solidFill>
              </a:rPr>
              <a:t>Group</a:t>
            </a:r>
            <a:r>
              <a:rPr lang="en-US" sz="2200" dirty="0"/>
              <a:t> : 4 </a:t>
            </a:r>
          </a:p>
          <a:p>
            <a:pPr marL="800100" lvl="1" indent="-342900">
              <a:spcBef>
                <a:spcPts val="600"/>
              </a:spcBef>
              <a:spcAft>
                <a:spcPts val="800"/>
              </a:spcAft>
              <a:buFont typeface="Arial" panose="020B0604020202020204" pitchFamily="34" charset="0"/>
              <a:buChar char="•"/>
            </a:pPr>
            <a:r>
              <a:rPr lang="en-US" sz="2200" dirty="0">
                <a:solidFill>
                  <a:schemeClr val="accent1"/>
                </a:solidFill>
              </a:rPr>
              <a:t>Mentor</a:t>
            </a:r>
            <a:r>
              <a:rPr lang="en-US" sz="2200" dirty="0"/>
              <a:t> </a:t>
            </a:r>
            <a:r>
              <a:rPr lang="en-US" sz="2200" dirty="0">
                <a:solidFill>
                  <a:schemeClr val="accent1"/>
                </a:solidFill>
              </a:rPr>
              <a:t>Name</a:t>
            </a:r>
            <a:r>
              <a:rPr lang="en-US" sz="2200" dirty="0"/>
              <a:t> : </a:t>
            </a:r>
            <a:r>
              <a:rPr lang="en-IN" sz="2200" dirty="0"/>
              <a:t>Mr. Srikar Muppidi</a:t>
            </a:r>
          </a:p>
          <a:p>
            <a:pPr marL="800100" lvl="1" indent="-342900">
              <a:spcBef>
                <a:spcPts val="600"/>
              </a:spcBef>
              <a:spcAft>
                <a:spcPts val="800"/>
              </a:spcAft>
              <a:buFont typeface="Arial" panose="020B0604020202020204" pitchFamily="34" charset="0"/>
              <a:buChar char="•"/>
            </a:pPr>
            <a:r>
              <a:rPr lang="en-IN" sz="2200" dirty="0">
                <a:solidFill>
                  <a:schemeClr val="accent1"/>
                </a:solidFill>
              </a:rPr>
              <a:t>Team</a:t>
            </a:r>
            <a:r>
              <a:rPr lang="en-IN" sz="2200" dirty="0"/>
              <a:t> </a:t>
            </a:r>
            <a:r>
              <a:rPr lang="en-IN" sz="2200" dirty="0">
                <a:solidFill>
                  <a:schemeClr val="accent1"/>
                </a:solidFill>
              </a:rPr>
              <a:t>Members</a:t>
            </a:r>
            <a:r>
              <a:rPr lang="en-IN" sz="2200" dirty="0"/>
              <a:t> :  1. Faiqua Saman</a:t>
            </a:r>
          </a:p>
          <a:p>
            <a:pPr>
              <a:spcBef>
                <a:spcPts val="600"/>
              </a:spcBef>
              <a:spcAft>
                <a:spcPts val="800"/>
              </a:spcAft>
            </a:pPr>
            <a:r>
              <a:rPr lang="en-IN" sz="2200" dirty="0"/>
              <a:t>                                             2. Madhu OG </a:t>
            </a:r>
          </a:p>
          <a:p>
            <a:pPr>
              <a:spcBef>
                <a:spcPts val="600"/>
              </a:spcBef>
              <a:spcAft>
                <a:spcPts val="800"/>
              </a:spcAft>
            </a:pPr>
            <a:r>
              <a:rPr lang="en-US" sz="2200" dirty="0"/>
              <a:t>			  3. Nikhil Manchanda</a:t>
            </a:r>
          </a:p>
          <a:p>
            <a:pPr>
              <a:spcBef>
                <a:spcPts val="600"/>
              </a:spcBef>
              <a:spcAft>
                <a:spcPts val="800"/>
              </a:spcAft>
            </a:pPr>
            <a:r>
              <a:rPr lang="en-US" sz="2200" dirty="0"/>
              <a:t>		        	  4. Pragati Khedkar</a:t>
            </a:r>
          </a:p>
          <a:p>
            <a:pPr>
              <a:spcBef>
                <a:spcPts val="600"/>
              </a:spcBef>
              <a:spcAft>
                <a:spcPts val="800"/>
              </a:spcAft>
            </a:pPr>
            <a:r>
              <a:rPr lang="en-US" sz="2200" dirty="0"/>
              <a:t>		         	  5. Sri Hari Reddy Pydala      </a:t>
            </a:r>
          </a:p>
        </p:txBody>
      </p:sp>
    </p:spTree>
    <p:extLst>
      <p:ext uri="{BB962C8B-B14F-4D97-AF65-F5344CB8AC3E}">
        <p14:creationId xmlns:p14="http://schemas.microsoft.com/office/powerpoint/2010/main" val="1765348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EC28-25C2-44A2-A018-E8ED19EC123C}"/>
              </a:ext>
            </a:extLst>
          </p:cNvPr>
          <p:cNvSpPr>
            <a:spLocks noGrp="1"/>
          </p:cNvSpPr>
          <p:nvPr>
            <p:ph type="title"/>
          </p:nvPr>
        </p:nvSpPr>
        <p:spPr>
          <a:xfrm>
            <a:off x="609600" y="148357"/>
            <a:ext cx="10972800" cy="1143000"/>
          </a:xfrm>
        </p:spPr>
        <p:txBody>
          <a:bodyPr/>
          <a:lstStyle/>
          <a:p>
            <a:r>
              <a:rPr lang="en-GB" b="1" dirty="0">
                <a:solidFill>
                  <a:schemeClr val="accent1"/>
                </a:solidFill>
              </a:rPr>
              <a:t>ChiSquare Test for Significance</a:t>
            </a:r>
            <a:endParaRPr lang="en-US" b="1" dirty="0"/>
          </a:p>
        </p:txBody>
      </p:sp>
      <p:sp>
        <p:nvSpPr>
          <p:cNvPr id="3" name="Content Placeholder 2">
            <a:extLst>
              <a:ext uri="{FF2B5EF4-FFF2-40B4-BE49-F238E27FC236}">
                <a16:creationId xmlns:a16="http://schemas.microsoft.com/office/drawing/2014/main" id="{C80E9ED9-1924-4C6F-BF26-E2C6E9885BB5}"/>
              </a:ext>
            </a:extLst>
          </p:cNvPr>
          <p:cNvSpPr>
            <a:spLocks noGrp="1"/>
          </p:cNvSpPr>
          <p:nvPr>
            <p:ph idx="1"/>
          </p:nvPr>
        </p:nvSpPr>
        <p:spPr>
          <a:xfrm>
            <a:off x="609600" y="1600201"/>
            <a:ext cx="10972800" cy="4876799"/>
          </a:xfrm>
        </p:spPr>
        <p:txBody>
          <a:bodyPr>
            <a:normAutofit fontScale="70000" lnSpcReduction="20000"/>
          </a:bodyPr>
          <a:lstStyle/>
          <a:p>
            <a:endParaRPr lang="en-GB"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Other than citoglipton, examide and numchange all are significant</a:t>
            </a:r>
          </a:p>
        </p:txBody>
      </p:sp>
      <p:pic>
        <p:nvPicPr>
          <p:cNvPr id="4" name="Picture 3">
            <a:extLst>
              <a:ext uri="{FF2B5EF4-FFF2-40B4-BE49-F238E27FC236}">
                <a16:creationId xmlns:a16="http://schemas.microsoft.com/office/drawing/2014/main" id="{F6BD9073-822F-42AF-8C68-B7D9CB75C1A0}"/>
              </a:ext>
            </a:extLst>
          </p:cNvPr>
          <p:cNvPicPr>
            <a:picLocks noChangeAspect="1"/>
          </p:cNvPicPr>
          <p:nvPr/>
        </p:nvPicPr>
        <p:blipFill>
          <a:blip r:embed="rId3"/>
          <a:stretch>
            <a:fillRect/>
          </a:stretch>
        </p:blipFill>
        <p:spPr>
          <a:xfrm>
            <a:off x="4572000" y="1394304"/>
            <a:ext cx="3124200" cy="4473095"/>
          </a:xfrm>
          <a:prstGeom prst="rect">
            <a:avLst/>
          </a:prstGeom>
        </p:spPr>
      </p:pic>
    </p:spTree>
    <p:extLst>
      <p:ext uri="{BB962C8B-B14F-4D97-AF65-F5344CB8AC3E}">
        <p14:creationId xmlns:p14="http://schemas.microsoft.com/office/powerpoint/2010/main" val="3566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A726-7B76-403B-AF34-C9C828E76215}"/>
              </a:ext>
            </a:extLst>
          </p:cNvPr>
          <p:cNvSpPr>
            <a:spLocks noGrp="1"/>
          </p:cNvSpPr>
          <p:nvPr>
            <p:ph type="title"/>
          </p:nvPr>
        </p:nvSpPr>
        <p:spPr/>
        <p:txBody>
          <a:bodyPr/>
          <a:lstStyle/>
          <a:p>
            <a:r>
              <a:rPr lang="en-GB" b="1" dirty="0">
                <a:solidFill>
                  <a:schemeClr val="accent1"/>
                </a:solidFill>
              </a:rPr>
              <a:t>Effect of Power Transform on Skewness</a:t>
            </a:r>
            <a:endParaRPr lang="en-US" b="1" dirty="0">
              <a:solidFill>
                <a:schemeClr val="accent1"/>
              </a:solidFill>
            </a:endParaRPr>
          </a:p>
        </p:txBody>
      </p:sp>
      <p:sp>
        <p:nvSpPr>
          <p:cNvPr id="3" name="Content Placeholder 2">
            <a:extLst>
              <a:ext uri="{FF2B5EF4-FFF2-40B4-BE49-F238E27FC236}">
                <a16:creationId xmlns:a16="http://schemas.microsoft.com/office/drawing/2014/main" id="{625FDBE1-6243-4ACE-B6B6-72F82C59805A}"/>
              </a:ext>
            </a:extLst>
          </p:cNvPr>
          <p:cNvSpPr>
            <a:spLocks noGrp="1"/>
          </p:cNvSpPr>
          <p:nvPr>
            <p:ph idx="1"/>
          </p:nvPr>
        </p:nvSpPr>
        <p:spPr/>
        <p:txBody>
          <a:bodyPr>
            <a:normAutofit fontScale="92500" lnSpcReduction="20000"/>
          </a:bodyPr>
          <a:lstStyle/>
          <a:p>
            <a:endParaRPr lang="en-GB"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600" dirty="0"/>
          </a:p>
          <a:p>
            <a:r>
              <a:rPr lang="en-US" sz="2400" dirty="0"/>
              <a:t>After transform most of the attributes have skewness between the range of -0.5 to 0.5, which is a significant improvement.</a:t>
            </a:r>
          </a:p>
        </p:txBody>
      </p:sp>
      <p:pic>
        <p:nvPicPr>
          <p:cNvPr id="4" name="Picture 3">
            <a:extLst>
              <a:ext uri="{FF2B5EF4-FFF2-40B4-BE49-F238E27FC236}">
                <a16:creationId xmlns:a16="http://schemas.microsoft.com/office/drawing/2014/main" id="{66B22156-4503-4BB5-9E37-17294ECF5B16}"/>
              </a:ext>
            </a:extLst>
          </p:cNvPr>
          <p:cNvPicPr>
            <a:picLocks noChangeAspect="1"/>
          </p:cNvPicPr>
          <p:nvPr/>
        </p:nvPicPr>
        <p:blipFill>
          <a:blip r:embed="rId2"/>
          <a:stretch>
            <a:fillRect/>
          </a:stretch>
        </p:blipFill>
        <p:spPr>
          <a:xfrm>
            <a:off x="3862345" y="1524000"/>
            <a:ext cx="4467310" cy="3624262"/>
          </a:xfrm>
          <a:prstGeom prst="rect">
            <a:avLst/>
          </a:prstGeom>
        </p:spPr>
      </p:pic>
    </p:spTree>
    <p:extLst>
      <p:ext uri="{BB962C8B-B14F-4D97-AF65-F5344CB8AC3E}">
        <p14:creationId xmlns:p14="http://schemas.microsoft.com/office/powerpoint/2010/main" val="420355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5655B5-DF14-4028-9D04-0C0880C8AC9D}"/>
              </a:ext>
            </a:extLst>
          </p:cNvPr>
          <p:cNvSpPr>
            <a:spLocks noGrp="1"/>
          </p:cNvSpPr>
          <p:nvPr>
            <p:ph type="title"/>
          </p:nvPr>
        </p:nvSpPr>
        <p:spPr/>
        <p:txBody>
          <a:bodyPr/>
          <a:lstStyle/>
          <a:p>
            <a:r>
              <a:rPr lang="en-GB" dirty="0">
                <a:solidFill>
                  <a:schemeClr val="accent1"/>
                </a:solidFill>
              </a:rPr>
              <a:t>MODELLING</a:t>
            </a:r>
            <a:endParaRPr lang="en-US" dirty="0">
              <a:solidFill>
                <a:schemeClr val="accent1"/>
              </a:solidFill>
            </a:endParaRPr>
          </a:p>
        </p:txBody>
      </p:sp>
      <p:sp>
        <p:nvSpPr>
          <p:cNvPr id="8" name="Text Placeholder 7">
            <a:extLst>
              <a:ext uri="{FF2B5EF4-FFF2-40B4-BE49-F238E27FC236}">
                <a16:creationId xmlns:a16="http://schemas.microsoft.com/office/drawing/2014/main" id="{F256253E-424C-4FF7-ACFB-FA364B5DF047}"/>
              </a:ext>
            </a:extLst>
          </p:cNvPr>
          <p:cNvSpPr>
            <a:spLocks noGrp="1"/>
          </p:cNvSpPr>
          <p:nvPr>
            <p:ph type="body" idx="1"/>
          </p:nvPr>
        </p:nvSpPr>
        <p:spPr/>
        <p:txBody>
          <a:bodyPr/>
          <a:lstStyle/>
          <a:p>
            <a:r>
              <a:rPr lang="en-GB" dirty="0"/>
              <a:t>Section 6</a:t>
            </a:r>
            <a:endParaRPr lang="en-US" dirty="0"/>
          </a:p>
        </p:txBody>
      </p:sp>
    </p:spTree>
    <p:extLst>
      <p:ext uri="{BB962C8B-B14F-4D97-AF65-F5344CB8AC3E}">
        <p14:creationId xmlns:p14="http://schemas.microsoft.com/office/powerpoint/2010/main" val="328649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D04FDE-F831-40EB-9EA2-21AD27F61E0A}"/>
              </a:ext>
            </a:extLst>
          </p:cNvPr>
          <p:cNvSpPr>
            <a:spLocks noGrp="1"/>
          </p:cNvSpPr>
          <p:nvPr>
            <p:ph type="title"/>
          </p:nvPr>
        </p:nvSpPr>
        <p:spPr/>
        <p:txBody>
          <a:bodyPr>
            <a:normAutofit fontScale="90000"/>
          </a:bodyPr>
          <a:lstStyle/>
          <a:p>
            <a:r>
              <a:rPr lang="en-GB" b="1" dirty="0">
                <a:solidFill>
                  <a:schemeClr val="accent1"/>
                </a:solidFill>
              </a:rPr>
              <a:t>Metrics that can be used for evaluation of Models</a:t>
            </a:r>
            <a:endParaRPr lang="en-US" b="1" dirty="0">
              <a:solidFill>
                <a:schemeClr val="accent1"/>
              </a:solidFill>
            </a:endParaRPr>
          </a:p>
        </p:txBody>
      </p:sp>
      <p:sp>
        <p:nvSpPr>
          <p:cNvPr id="5" name="Content Placeholder 4">
            <a:extLst>
              <a:ext uri="{FF2B5EF4-FFF2-40B4-BE49-F238E27FC236}">
                <a16:creationId xmlns:a16="http://schemas.microsoft.com/office/drawing/2014/main" id="{86998F43-6C33-4A7B-A83F-E21D1570A22C}"/>
              </a:ext>
            </a:extLst>
          </p:cNvPr>
          <p:cNvSpPr>
            <a:spLocks noGrp="1"/>
          </p:cNvSpPr>
          <p:nvPr>
            <p:ph idx="1"/>
          </p:nvPr>
        </p:nvSpPr>
        <p:spPr/>
        <p:txBody>
          <a:bodyPr/>
          <a:lstStyle/>
          <a:p>
            <a:pPr marL="342900" lvl="0" indent="-342900">
              <a:lnSpc>
                <a:spcPct val="115000"/>
              </a:lnSpc>
              <a:spcBef>
                <a:spcPts val="500"/>
              </a:spcBef>
              <a:spcAft>
                <a:spcPts val="1000"/>
              </a:spcAft>
              <a:buSzPts val="1000"/>
              <a:buFont typeface="Symbol" panose="05050102010706020507" pitchFamily="18" charset="2"/>
              <a:buChar char=""/>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Confusion Matrix:</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 a table showing correct predictions and types of incorrect predictions.</a:t>
            </a:r>
            <a:endParaRPr lang="en-US" sz="1800" dirty="0">
              <a:solidFill>
                <a:srgbClr val="595858"/>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1000"/>
              </a:spcAft>
              <a:buSzPts val="1000"/>
              <a:buFont typeface="Symbol" panose="05050102010706020507" pitchFamily="18" charset="2"/>
              <a:buChar char=""/>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Precision: </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the number of true positives divided by all positive predictions. Precision is also called Positive Predictive Value. It is a measure of a classifier’s exactness. Low precision indicates a high number of false positives.</a:t>
            </a:r>
            <a:endParaRPr lang="en-US" sz="1800" dirty="0">
              <a:solidFill>
                <a:srgbClr val="595858"/>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1000"/>
              </a:spcAft>
              <a:buSzPts val="1000"/>
              <a:buFont typeface="Symbol" panose="05050102010706020507" pitchFamily="18" charset="2"/>
              <a:buChar char=""/>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Recall:</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 the number of true positives divided by the number of positive values in the test data. The recall is also called Sensitivity or the True Positive Rate. It is a measure of a classifier’s completeness. Low recall indicates a high number of false negatives.</a:t>
            </a:r>
            <a:endParaRPr lang="en-US" sz="1800" dirty="0">
              <a:solidFill>
                <a:srgbClr val="595858"/>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1000"/>
              </a:spcAft>
              <a:buSzPts val="1000"/>
              <a:buFont typeface="Symbol" panose="05050102010706020507" pitchFamily="18" charset="2"/>
              <a:buChar char=""/>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FPR and TPR :</a:t>
            </a:r>
          </a:p>
          <a:p>
            <a:pPr marL="342900" lvl="0" indent="-342900">
              <a:lnSpc>
                <a:spcPct val="115000"/>
              </a:lnSpc>
              <a:spcBef>
                <a:spcPts val="500"/>
              </a:spcBef>
              <a:spcAft>
                <a:spcPts val="1000"/>
              </a:spcAft>
              <a:buSzPts val="1000"/>
              <a:buFont typeface="Symbol" panose="05050102010706020507" pitchFamily="18" charset="2"/>
              <a:buChar char=""/>
              <a:tabLst>
                <a:tab pos="457200" algn="l"/>
              </a:tabLst>
            </a:pPr>
            <a:endParaRPr lang="en-US" sz="1800" dirty="0">
              <a:solidFill>
                <a:srgbClr val="595858"/>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6" name="Picture 5" descr="How to assess quality and correctness of classification models? Part 4 -  ROC Curve - Algolytics">
            <a:extLst>
              <a:ext uri="{FF2B5EF4-FFF2-40B4-BE49-F238E27FC236}">
                <a16:creationId xmlns:a16="http://schemas.microsoft.com/office/drawing/2014/main" id="{E903AE8C-4056-4ADB-AA2A-18EB6CA848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724400"/>
            <a:ext cx="5043170" cy="1292225"/>
          </a:xfrm>
          <a:prstGeom prst="rect">
            <a:avLst/>
          </a:prstGeom>
          <a:noFill/>
          <a:ln>
            <a:noFill/>
          </a:ln>
        </p:spPr>
      </p:pic>
      <p:pic>
        <p:nvPicPr>
          <p:cNvPr id="3" name="Picture 2">
            <a:extLst>
              <a:ext uri="{FF2B5EF4-FFF2-40B4-BE49-F238E27FC236}">
                <a16:creationId xmlns:a16="http://schemas.microsoft.com/office/drawing/2014/main" id="{2098BC1D-FE72-4A88-9CC0-BB06A7B1840B}"/>
              </a:ext>
            </a:extLst>
          </p:cNvPr>
          <p:cNvPicPr>
            <a:picLocks noChangeAspect="1"/>
          </p:cNvPicPr>
          <p:nvPr/>
        </p:nvPicPr>
        <p:blipFill rotWithShape="1">
          <a:blip r:embed="rId3">
            <a:extLst>
              <a:ext uri="{28A0092B-C50C-407E-A947-70E740481C1C}">
                <a14:useLocalDpi xmlns:a14="http://schemas.microsoft.com/office/drawing/2010/main" val="0"/>
              </a:ext>
            </a:extLst>
          </a:blip>
          <a:srcRect l="4348" t="2234" r="4348" b="7910"/>
          <a:stretch/>
        </p:blipFill>
        <p:spPr>
          <a:xfrm>
            <a:off x="8219439" y="4191000"/>
            <a:ext cx="3456039" cy="2550886"/>
          </a:xfrm>
          <a:prstGeom prst="rect">
            <a:avLst/>
          </a:prstGeom>
        </p:spPr>
      </p:pic>
    </p:spTree>
    <p:extLst>
      <p:ext uri="{BB962C8B-B14F-4D97-AF65-F5344CB8AC3E}">
        <p14:creationId xmlns:p14="http://schemas.microsoft.com/office/powerpoint/2010/main" val="292757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C656-63AF-4E2B-8519-D001BC771CC7}"/>
              </a:ext>
            </a:extLst>
          </p:cNvPr>
          <p:cNvSpPr>
            <a:spLocks noGrp="1"/>
          </p:cNvSpPr>
          <p:nvPr>
            <p:ph type="title"/>
          </p:nvPr>
        </p:nvSpPr>
        <p:spPr>
          <a:xfrm>
            <a:off x="609600" y="228600"/>
            <a:ext cx="10972800" cy="1143000"/>
          </a:xfrm>
        </p:spPr>
        <p:txBody>
          <a:bodyPr/>
          <a:lstStyle/>
          <a:p>
            <a:r>
              <a:rPr lang="en-GB" b="1" dirty="0">
                <a:solidFill>
                  <a:schemeClr val="accent1"/>
                </a:solidFill>
              </a:rPr>
              <a:t>Models based on all features</a:t>
            </a:r>
            <a:endParaRPr lang="en-US" b="1" dirty="0">
              <a:solidFill>
                <a:schemeClr val="accent1"/>
              </a:solidFill>
            </a:endParaRPr>
          </a:p>
        </p:txBody>
      </p:sp>
      <p:sp>
        <p:nvSpPr>
          <p:cNvPr id="7" name="Content Placeholder 6">
            <a:extLst>
              <a:ext uri="{FF2B5EF4-FFF2-40B4-BE49-F238E27FC236}">
                <a16:creationId xmlns:a16="http://schemas.microsoft.com/office/drawing/2014/main" id="{8F5CD502-E47F-447C-8ED1-50C32F703C43}"/>
              </a:ext>
            </a:extLst>
          </p:cNvPr>
          <p:cNvSpPr>
            <a:spLocks noGrp="1"/>
          </p:cNvSpPr>
          <p:nvPr>
            <p:ph idx="1"/>
          </p:nvPr>
        </p:nvSpPr>
        <p:spPr/>
        <p:txBody>
          <a:bodyPr>
            <a:normAutofit/>
          </a:bodyPr>
          <a:lstStyle/>
          <a:p>
            <a:r>
              <a:rPr lang="en-GB" sz="2400" dirty="0"/>
              <a:t>U</a:t>
            </a:r>
            <a:r>
              <a:rPr lang="en-US" sz="2400" dirty="0"/>
              <a:t>sed all the final features.</a:t>
            </a:r>
          </a:p>
          <a:p>
            <a:r>
              <a:rPr lang="en-US" sz="2400" dirty="0"/>
              <a:t>Random Forest is our Base Model.</a:t>
            </a:r>
          </a:p>
          <a:p>
            <a:r>
              <a:rPr lang="en-US" sz="2400" dirty="0"/>
              <a:t>Gboost is best among all these.</a:t>
            </a:r>
          </a:p>
          <a:p>
            <a:endParaRPr lang="en-US" sz="2400" dirty="0"/>
          </a:p>
          <a:p>
            <a:endParaRPr lang="en-US" dirty="0"/>
          </a:p>
        </p:txBody>
      </p:sp>
      <p:graphicFrame>
        <p:nvGraphicFramePr>
          <p:cNvPr id="4" name="Table 3">
            <a:extLst>
              <a:ext uri="{FF2B5EF4-FFF2-40B4-BE49-F238E27FC236}">
                <a16:creationId xmlns:a16="http://schemas.microsoft.com/office/drawing/2014/main" id="{ED5CD406-4CC6-45C7-84E8-B7CCABB58E01}"/>
              </a:ext>
            </a:extLst>
          </p:cNvPr>
          <p:cNvGraphicFramePr>
            <a:graphicFrameLocks noGrp="1"/>
          </p:cNvGraphicFramePr>
          <p:nvPr>
            <p:extLst>
              <p:ext uri="{D42A27DB-BD31-4B8C-83A1-F6EECF244321}">
                <p14:modId xmlns:p14="http://schemas.microsoft.com/office/powerpoint/2010/main" val="453714839"/>
              </p:ext>
            </p:extLst>
          </p:nvPr>
        </p:nvGraphicFramePr>
        <p:xfrm>
          <a:off x="1949273" y="3276600"/>
          <a:ext cx="8293453" cy="2078482"/>
        </p:xfrm>
        <a:graphic>
          <a:graphicData uri="http://schemas.openxmlformats.org/drawingml/2006/table">
            <a:tbl>
              <a:tblPr firstRow="1" firstCol="1" bandRow="1">
                <a:tableStyleId>{5C22544A-7EE6-4342-B048-85BDC9FD1C3A}</a:tableStyleId>
              </a:tblPr>
              <a:tblGrid>
                <a:gridCol w="1902380">
                  <a:extLst>
                    <a:ext uri="{9D8B030D-6E8A-4147-A177-3AD203B41FA5}">
                      <a16:colId xmlns:a16="http://schemas.microsoft.com/office/drawing/2014/main" val="3109287190"/>
                    </a:ext>
                  </a:extLst>
                </a:gridCol>
                <a:gridCol w="1130402">
                  <a:extLst>
                    <a:ext uri="{9D8B030D-6E8A-4147-A177-3AD203B41FA5}">
                      <a16:colId xmlns:a16="http://schemas.microsoft.com/office/drawing/2014/main" val="461769263"/>
                    </a:ext>
                  </a:extLst>
                </a:gridCol>
                <a:gridCol w="1184136">
                  <a:extLst>
                    <a:ext uri="{9D8B030D-6E8A-4147-A177-3AD203B41FA5}">
                      <a16:colId xmlns:a16="http://schemas.microsoft.com/office/drawing/2014/main" val="1866381695"/>
                    </a:ext>
                  </a:extLst>
                </a:gridCol>
                <a:gridCol w="1222959">
                  <a:extLst>
                    <a:ext uri="{9D8B030D-6E8A-4147-A177-3AD203B41FA5}">
                      <a16:colId xmlns:a16="http://schemas.microsoft.com/office/drawing/2014/main" val="2131393905"/>
                    </a:ext>
                  </a:extLst>
                </a:gridCol>
                <a:gridCol w="1203548">
                  <a:extLst>
                    <a:ext uri="{9D8B030D-6E8A-4147-A177-3AD203B41FA5}">
                      <a16:colId xmlns:a16="http://schemas.microsoft.com/office/drawing/2014/main" val="3315748317"/>
                    </a:ext>
                  </a:extLst>
                </a:gridCol>
                <a:gridCol w="1650028">
                  <a:extLst>
                    <a:ext uri="{9D8B030D-6E8A-4147-A177-3AD203B41FA5}">
                      <a16:colId xmlns:a16="http://schemas.microsoft.com/office/drawing/2014/main" val="1238794492"/>
                    </a:ext>
                  </a:extLst>
                </a:gridCol>
              </a:tblGrid>
              <a:tr h="279529">
                <a:tc>
                  <a:txBody>
                    <a:bodyPr/>
                    <a:lstStyle/>
                    <a:p>
                      <a:pPr>
                        <a:lnSpc>
                          <a:spcPct val="115000"/>
                        </a:lnSpc>
                        <a:spcBef>
                          <a:spcPts val="500"/>
                        </a:spcBef>
                        <a:spcAft>
                          <a:spcPts val="1000"/>
                        </a:spcAft>
                      </a:pPr>
                      <a:r>
                        <a:rPr lang="en-IN" sz="1800">
                          <a:effectLst/>
                        </a:rPr>
                        <a:t>Model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nSpc>
                          <a:spcPct val="115000"/>
                        </a:lnSpc>
                        <a:spcBef>
                          <a:spcPts val="500"/>
                        </a:spcBef>
                        <a:spcAft>
                          <a:spcPts val="1000"/>
                        </a:spcAft>
                      </a:pPr>
                      <a:r>
                        <a:rPr lang="en-IN" sz="1800">
                          <a:effectLst/>
                        </a:rPr>
                        <a:t>Accuracy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nSpc>
                          <a:spcPct val="115000"/>
                        </a:lnSpc>
                        <a:spcBef>
                          <a:spcPts val="500"/>
                        </a:spcBef>
                        <a:spcAft>
                          <a:spcPts val="1000"/>
                        </a:spcAft>
                      </a:pPr>
                      <a:r>
                        <a:rPr lang="en-IN" sz="1800">
                          <a:effectLst/>
                        </a:rPr>
                        <a:t>Precision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nSpc>
                          <a:spcPct val="115000"/>
                        </a:lnSpc>
                        <a:spcBef>
                          <a:spcPts val="500"/>
                        </a:spcBef>
                        <a:spcAft>
                          <a:spcPts val="1000"/>
                        </a:spcAft>
                      </a:pPr>
                      <a:r>
                        <a:rPr lang="en-IN" sz="1800">
                          <a:effectLst/>
                        </a:rPr>
                        <a:t>Recall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nSpc>
                          <a:spcPct val="115000"/>
                        </a:lnSpc>
                        <a:spcBef>
                          <a:spcPts val="500"/>
                        </a:spcBef>
                        <a:spcAft>
                          <a:spcPts val="1000"/>
                        </a:spcAft>
                      </a:pPr>
                      <a:r>
                        <a:rPr lang="en-IN" sz="1800">
                          <a:effectLst/>
                        </a:rPr>
                        <a:t>Bias error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nSpc>
                          <a:spcPct val="115000"/>
                        </a:lnSpc>
                        <a:spcBef>
                          <a:spcPts val="500"/>
                        </a:spcBef>
                        <a:spcAft>
                          <a:spcPts val="1000"/>
                        </a:spcAft>
                      </a:pPr>
                      <a:r>
                        <a:rPr lang="en-IN" sz="1800">
                          <a:effectLst/>
                        </a:rPr>
                        <a:t>Variance error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extLst>
                  <a:ext uri="{0D108BD9-81ED-4DB2-BD59-A6C34878D82A}">
                    <a16:rowId xmlns:a16="http://schemas.microsoft.com/office/drawing/2014/main" val="1459286223"/>
                  </a:ext>
                </a:extLst>
              </a:tr>
              <a:tr h="279529">
                <a:tc>
                  <a:txBody>
                    <a:bodyPr/>
                    <a:lstStyle/>
                    <a:p>
                      <a:pPr>
                        <a:lnSpc>
                          <a:spcPct val="115000"/>
                        </a:lnSpc>
                        <a:spcBef>
                          <a:spcPts val="500"/>
                        </a:spcBef>
                        <a:spcAft>
                          <a:spcPts val="1000"/>
                        </a:spcAft>
                      </a:pPr>
                      <a:r>
                        <a:rPr lang="en-IN" sz="1800">
                          <a:effectLst/>
                        </a:rPr>
                        <a:t>RF</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0.763276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0.167768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dirty="0">
                          <a:effectLst/>
                        </a:rPr>
                        <a:t>0.097173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a:effectLst/>
                        </a:rPr>
                        <a:t>0.027683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a:effectLst/>
                        </a:rPr>
                        <a:t>0.001456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extLst>
                  <a:ext uri="{0D108BD9-81ED-4DB2-BD59-A6C34878D82A}">
                    <a16:rowId xmlns:a16="http://schemas.microsoft.com/office/drawing/2014/main" val="1568010286"/>
                  </a:ext>
                </a:extLst>
              </a:tr>
              <a:tr h="291177">
                <a:tc>
                  <a:txBody>
                    <a:bodyPr/>
                    <a:lstStyle/>
                    <a:p>
                      <a:pPr>
                        <a:lnSpc>
                          <a:spcPct val="115000"/>
                        </a:lnSpc>
                        <a:spcBef>
                          <a:spcPts val="500"/>
                        </a:spcBef>
                        <a:spcAft>
                          <a:spcPts val="1000"/>
                        </a:spcAft>
                      </a:pPr>
                      <a:r>
                        <a:rPr lang="en-IN" sz="1800">
                          <a:effectLst/>
                        </a:rPr>
                        <a:t>LogReg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0.825137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0.151786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dirty="0">
                          <a:effectLst/>
                        </a:rPr>
                        <a:t>0.005006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0.011802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0.000952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extLst>
                  <a:ext uri="{0D108BD9-81ED-4DB2-BD59-A6C34878D82A}">
                    <a16:rowId xmlns:a16="http://schemas.microsoft.com/office/drawing/2014/main" val="1904377240"/>
                  </a:ext>
                </a:extLst>
              </a:tr>
              <a:tr h="291177">
                <a:tc>
                  <a:txBody>
                    <a:bodyPr/>
                    <a:lstStyle/>
                    <a:p>
                      <a:pPr>
                        <a:lnSpc>
                          <a:spcPct val="115000"/>
                        </a:lnSpc>
                        <a:spcBef>
                          <a:spcPts val="500"/>
                        </a:spcBef>
                        <a:spcAft>
                          <a:spcPts val="1000"/>
                        </a:spcAft>
                      </a:pPr>
                      <a:r>
                        <a:rPr lang="en-IN" sz="1800">
                          <a:effectLst/>
                        </a:rPr>
                        <a:t>NB</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0.829063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0.018715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dirty="0">
                          <a:effectLst/>
                        </a:rPr>
                        <a:t>0.001374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extLst>
                  <a:ext uri="{0D108BD9-81ED-4DB2-BD59-A6C34878D82A}">
                    <a16:rowId xmlns:a16="http://schemas.microsoft.com/office/drawing/2014/main" val="3030193660"/>
                  </a:ext>
                </a:extLst>
              </a:tr>
              <a:tr h="279529">
                <a:tc>
                  <a:txBody>
                    <a:bodyPr/>
                    <a:lstStyle/>
                    <a:p>
                      <a:pPr>
                        <a:lnSpc>
                          <a:spcPct val="115000"/>
                        </a:lnSpc>
                        <a:spcBef>
                          <a:spcPts val="500"/>
                        </a:spcBef>
                        <a:spcAft>
                          <a:spcPts val="1000"/>
                        </a:spcAft>
                      </a:pPr>
                      <a:r>
                        <a:rPr lang="en-IN" sz="1800">
                          <a:effectLst/>
                        </a:rPr>
                        <a:t>Boosted RF</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0.171339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0.170939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0.999411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0.02679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0.001704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extLst>
                  <a:ext uri="{0D108BD9-81ED-4DB2-BD59-A6C34878D82A}">
                    <a16:rowId xmlns:a16="http://schemas.microsoft.com/office/drawing/2014/main" val="2447211328"/>
                  </a:ext>
                </a:extLst>
              </a:tr>
              <a:tr h="279529">
                <a:tc>
                  <a:txBody>
                    <a:bodyPr/>
                    <a:lstStyle/>
                    <a:p>
                      <a:pPr>
                        <a:lnSpc>
                          <a:spcPct val="115000"/>
                        </a:lnSpc>
                        <a:spcBef>
                          <a:spcPts val="500"/>
                        </a:spcBef>
                        <a:spcAft>
                          <a:spcPts val="1000"/>
                        </a:spcAft>
                      </a:pPr>
                      <a:r>
                        <a:rPr lang="en-IN" sz="1800">
                          <a:effectLst/>
                        </a:rPr>
                        <a:t>GBoost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dirty="0">
                          <a:effectLst/>
                        </a:rPr>
                        <a:t>0.422761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dirty="0">
                          <a:effectLst/>
                        </a:rPr>
                        <a:t>0.153324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dirty="0">
                          <a:effectLst/>
                        </a:rPr>
                        <a:t>0.525618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dirty="0">
                          <a:effectLst/>
                        </a:rPr>
                        <a:t>0.020799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dirty="0">
                          <a:effectLst/>
                        </a:rPr>
                        <a:t>0.000896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extLst>
                  <a:ext uri="{0D108BD9-81ED-4DB2-BD59-A6C34878D82A}">
                    <a16:rowId xmlns:a16="http://schemas.microsoft.com/office/drawing/2014/main" val="2110552266"/>
                  </a:ext>
                </a:extLst>
              </a:tr>
              <a:tr h="279529">
                <a:tc>
                  <a:txBody>
                    <a:bodyPr/>
                    <a:lstStyle/>
                    <a:p>
                      <a:pPr>
                        <a:lnSpc>
                          <a:spcPct val="115000"/>
                        </a:lnSpc>
                        <a:spcBef>
                          <a:spcPts val="500"/>
                        </a:spcBef>
                        <a:spcAft>
                          <a:spcPts val="1000"/>
                        </a:spcAft>
                      </a:pPr>
                      <a:r>
                        <a:rPr lang="en-IN" sz="1800">
                          <a:effectLst/>
                        </a:rPr>
                        <a:t>CatBoost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0.574873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b"/>
                </a:tc>
                <a:tc>
                  <a:txBody>
                    <a:bodyPr/>
                    <a:lstStyle/>
                    <a:p>
                      <a:pPr algn="r">
                        <a:lnSpc>
                          <a:spcPct val="115000"/>
                        </a:lnSpc>
                        <a:spcBef>
                          <a:spcPts val="500"/>
                        </a:spcBef>
                        <a:spcAft>
                          <a:spcPts val="1000"/>
                        </a:spcAft>
                      </a:pPr>
                      <a:r>
                        <a:rPr lang="en-IN" sz="1800">
                          <a:effectLst/>
                        </a:rPr>
                        <a:t>0.141641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a:effectLst/>
                        </a:rPr>
                        <a:t>0.293875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a:effectLst/>
                        </a:rPr>
                        <a:t>0.013991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r">
                        <a:lnSpc>
                          <a:spcPct val="115000"/>
                        </a:lnSpc>
                        <a:spcBef>
                          <a:spcPts val="500"/>
                        </a:spcBef>
                        <a:spcAft>
                          <a:spcPts val="1000"/>
                        </a:spcAft>
                      </a:pPr>
                      <a:r>
                        <a:rPr lang="en-IN" sz="1800" dirty="0">
                          <a:effectLst/>
                        </a:rPr>
                        <a:t>0.000415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extLst>
                  <a:ext uri="{0D108BD9-81ED-4DB2-BD59-A6C34878D82A}">
                    <a16:rowId xmlns:a16="http://schemas.microsoft.com/office/drawing/2014/main" val="2781989000"/>
                  </a:ext>
                </a:extLst>
              </a:tr>
            </a:tbl>
          </a:graphicData>
        </a:graphic>
      </p:graphicFrame>
    </p:spTree>
    <p:extLst>
      <p:ext uri="{BB962C8B-B14F-4D97-AF65-F5344CB8AC3E}">
        <p14:creationId xmlns:p14="http://schemas.microsoft.com/office/powerpoint/2010/main" val="117799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4A82-0438-45A4-AA85-CB7D1449CC30}"/>
              </a:ext>
            </a:extLst>
          </p:cNvPr>
          <p:cNvSpPr>
            <a:spLocks noGrp="1"/>
          </p:cNvSpPr>
          <p:nvPr>
            <p:ph type="title"/>
          </p:nvPr>
        </p:nvSpPr>
        <p:spPr>
          <a:xfrm>
            <a:off x="609600" y="152399"/>
            <a:ext cx="10972800" cy="1143000"/>
          </a:xfrm>
        </p:spPr>
        <p:txBody>
          <a:bodyPr/>
          <a:lstStyle/>
          <a:p>
            <a:r>
              <a:rPr lang="en-GB" b="1" dirty="0">
                <a:solidFill>
                  <a:schemeClr val="accent1"/>
                </a:solidFill>
              </a:rPr>
              <a:t>Recursive Feature Elimination</a:t>
            </a:r>
            <a:endParaRPr lang="en-US" b="1" dirty="0">
              <a:solidFill>
                <a:schemeClr val="accent1"/>
              </a:solidFill>
            </a:endParaRPr>
          </a:p>
        </p:txBody>
      </p:sp>
      <p:sp>
        <p:nvSpPr>
          <p:cNvPr id="3" name="Content Placeholder 2">
            <a:extLst>
              <a:ext uri="{FF2B5EF4-FFF2-40B4-BE49-F238E27FC236}">
                <a16:creationId xmlns:a16="http://schemas.microsoft.com/office/drawing/2014/main" id="{AA9018BE-0F78-448A-907D-8081A7654283}"/>
              </a:ext>
            </a:extLst>
          </p:cNvPr>
          <p:cNvSpPr>
            <a:spLocks noGrp="1"/>
          </p:cNvSpPr>
          <p:nvPr>
            <p:ph idx="1"/>
          </p:nvPr>
        </p:nvSpPr>
        <p:spPr>
          <a:xfrm>
            <a:off x="609600" y="1219201"/>
            <a:ext cx="11506200" cy="5486400"/>
          </a:xfrm>
        </p:spPr>
        <p:txBody>
          <a:bodyPr>
            <a:normAutofit/>
          </a:bodyPr>
          <a:lstStyle/>
          <a:p>
            <a:r>
              <a:rPr lang="en-GB" sz="2000" dirty="0">
                <a:solidFill>
                  <a:schemeClr val="accent1"/>
                </a:solidFill>
                <a:latin typeface="+mj-lt"/>
              </a:rPr>
              <a:t>Applied Smote </a:t>
            </a:r>
            <a:r>
              <a:rPr lang="en-GB" sz="2000" dirty="0">
                <a:latin typeface="+mj-lt"/>
              </a:rPr>
              <a:t>to handle imbalance of Categories of target variable.</a:t>
            </a:r>
          </a:p>
          <a:p>
            <a:r>
              <a:rPr lang="en-GB" sz="1800" dirty="0">
                <a:solidFill>
                  <a:schemeClr val="accent1"/>
                </a:solidFill>
                <a:latin typeface="+mj-lt"/>
              </a:rPr>
              <a:t>Based on RFE we are going to use these 31 features</a:t>
            </a:r>
            <a:r>
              <a:rPr lang="en-GB" sz="1800" dirty="0">
                <a:latin typeface="+mj-lt"/>
              </a:rPr>
              <a:t> : </a:t>
            </a:r>
            <a:r>
              <a:rPr lang="en-GB" sz="1800" dirty="0"/>
              <a:t>time_in_hospital, num_lab_procedures, num_procedures,</a:t>
            </a:r>
          </a:p>
          <a:p>
            <a:pPr marL="0" indent="0">
              <a:buNone/>
            </a:pPr>
            <a:r>
              <a:rPr lang="en-GB" sz="1800" dirty="0"/>
              <a:t>       num_medications, number_outpatient, number_emergency, number_inpatient, number_diagnoses,</a:t>
            </a:r>
          </a:p>
          <a:p>
            <a:pPr marL="0" indent="0">
              <a:buNone/>
            </a:pPr>
            <a:r>
              <a:rPr lang="en-GB" sz="1800" dirty="0"/>
              <a:t>       race_Caucasian, race_Other, age_[30-40), age_[40-50), age_[50-60), age_[70-80), age_[80-90), diag_1_Diabetes,</a:t>
            </a:r>
          </a:p>
          <a:p>
            <a:pPr marL="0" indent="0">
              <a:buNone/>
            </a:pPr>
            <a:r>
              <a:rPr lang="en-GB" sz="1800" dirty="0"/>
              <a:t>       diag_1_Genitourinary, diag_1_Injury, diag_1_Neoplasms, diag_1_Respiratory, diag_2_Diabetes,diag_2_Genitourinary,</a:t>
            </a:r>
          </a:p>
          <a:p>
            <a:pPr marL="0" indent="0">
              <a:buNone/>
            </a:pPr>
            <a:r>
              <a:rPr lang="en-GB" sz="1800" dirty="0"/>
              <a:t>       diag_2_Respiratory,diag_3_Diabetes, diag_3_Genitourinary,  max_glu_serum_None, A1Cresult_Norm,metformin_No,</a:t>
            </a:r>
          </a:p>
          <a:p>
            <a:pPr marL="0" indent="0">
              <a:buNone/>
            </a:pPr>
            <a:r>
              <a:rPr lang="en-GB" sz="1800" dirty="0"/>
              <a:t>       insulin_Steady, insulin_Up, diabetesMed_Yes</a:t>
            </a:r>
          </a:p>
          <a:p>
            <a:pPr marL="0" indent="0">
              <a:buNone/>
            </a:pPr>
            <a:endParaRPr lang="en-GB" sz="1800" dirty="0"/>
          </a:p>
          <a:p>
            <a:pPr marL="0" indent="0">
              <a:buNone/>
            </a:pPr>
            <a:endParaRPr lang="en-US" sz="1800" dirty="0"/>
          </a:p>
          <a:p>
            <a:pPr marL="0" indent="0">
              <a:buNone/>
            </a:pPr>
            <a:endParaRPr lang="en-US" sz="1800" dirty="0"/>
          </a:p>
        </p:txBody>
      </p:sp>
      <p:graphicFrame>
        <p:nvGraphicFramePr>
          <p:cNvPr id="6" name="Table 5">
            <a:extLst>
              <a:ext uri="{FF2B5EF4-FFF2-40B4-BE49-F238E27FC236}">
                <a16:creationId xmlns:a16="http://schemas.microsoft.com/office/drawing/2014/main" id="{9C7EED3B-F337-4C97-9CE5-4AC01C67C25D}"/>
              </a:ext>
            </a:extLst>
          </p:cNvPr>
          <p:cNvGraphicFramePr>
            <a:graphicFrameLocks noGrp="1"/>
          </p:cNvGraphicFramePr>
          <p:nvPr>
            <p:extLst>
              <p:ext uri="{D42A27DB-BD31-4B8C-83A1-F6EECF244321}">
                <p14:modId xmlns:p14="http://schemas.microsoft.com/office/powerpoint/2010/main" val="3587997616"/>
              </p:ext>
            </p:extLst>
          </p:nvPr>
        </p:nvGraphicFramePr>
        <p:xfrm>
          <a:off x="1676400" y="3962401"/>
          <a:ext cx="8610520" cy="2088162"/>
        </p:xfrm>
        <a:graphic>
          <a:graphicData uri="http://schemas.openxmlformats.org/drawingml/2006/table">
            <a:tbl>
              <a:tblPr firstRow="1" firstCol="1" bandRow="1">
                <a:tableStyleId>{5C22544A-7EE6-4342-B048-85BDC9FD1C3A}</a:tableStyleId>
              </a:tblPr>
              <a:tblGrid>
                <a:gridCol w="1971564">
                  <a:extLst>
                    <a:ext uri="{9D8B030D-6E8A-4147-A177-3AD203B41FA5}">
                      <a16:colId xmlns:a16="http://schemas.microsoft.com/office/drawing/2014/main" val="2647831820"/>
                    </a:ext>
                  </a:extLst>
                </a:gridCol>
                <a:gridCol w="1186965">
                  <a:extLst>
                    <a:ext uri="{9D8B030D-6E8A-4147-A177-3AD203B41FA5}">
                      <a16:colId xmlns:a16="http://schemas.microsoft.com/office/drawing/2014/main" val="3918719355"/>
                    </a:ext>
                  </a:extLst>
                </a:gridCol>
                <a:gridCol w="1227201">
                  <a:extLst>
                    <a:ext uri="{9D8B030D-6E8A-4147-A177-3AD203B41FA5}">
                      <a16:colId xmlns:a16="http://schemas.microsoft.com/office/drawing/2014/main" val="2097911877"/>
                    </a:ext>
                  </a:extLst>
                </a:gridCol>
                <a:gridCol w="1267437">
                  <a:extLst>
                    <a:ext uri="{9D8B030D-6E8A-4147-A177-3AD203B41FA5}">
                      <a16:colId xmlns:a16="http://schemas.microsoft.com/office/drawing/2014/main" val="3910230706"/>
                    </a:ext>
                  </a:extLst>
                </a:gridCol>
                <a:gridCol w="1247319">
                  <a:extLst>
                    <a:ext uri="{9D8B030D-6E8A-4147-A177-3AD203B41FA5}">
                      <a16:colId xmlns:a16="http://schemas.microsoft.com/office/drawing/2014/main" val="3857011425"/>
                    </a:ext>
                  </a:extLst>
                </a:gridCol>
                <a:gridCol w="1710034">
                  <a:extLst>
                    <a:ext uri="{9D8B030D-6E8A-4147-A177-3AD203B41FA5}">
                      <a16:colId xmlns:a16="http://schemas.microsoft.com/office/drawing/2014/main" val="3852256488"/>
                    </a:ext>
                  </a:extLst>
                </a:gridCol>
              </a:tblGrid>
              <a:tr h="289694">
                <a:tc>
                  <a:txBody>
                    <a:bodyPr/>
                    <a:lstStyle/>
                    <a:p>
                      <a:pPr>
                        <a:lnSpc>
                          <a:spcPct val="115000"/>
                        </a:lnSpc>
                        <a:spcBef>
                          <a:spcPts val="500"/>
                        </a:spcBef>
                        <a:spcAft>
                          <a:spcPts val="1000"/>
                        </a:spcAft>
                      </a:pPr>
                      <a:r>
                        <a:rPr lang="en-IN" sz="1800">
                          <a:effectLst/>
                        </a:rPr>
                        <a:t>Model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Accuracy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Precision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dirty="0">
                          <a:effectLst/>
                        </a:rPr>
                        <a:t>Recall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Bias error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Variance error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extLst>
                  <a:ext uri="{0D108BD9-81ED-4DB2-BD59-A6C34878D82A}">
                    <a16:rowId xmlns:a16="http://schemas.microsoft.com/office/drawing/2014/main" val="702575887"/>
                  </a:ext>
                </a:extLst>
              </a:tr>
              <a:tr h="289694">
                <a:tc>
                  <a:txBody>
                    <a:bodyPr/>
                    <a:lstStyle/>
                    <a:p>
                      <a:pPr>
                        <a:lnSpc>
                          <a:spcPct val="115000"/>
                        </a:lnSpc>
                        <a:spcBef>
                          <a:spcPts val="500"/>
                        </a:spcBef>
                        <a:spcAft>
                          <a:spcPts val="1000"/>
                        </a:spcAft>
                      </a:pPr>
                      <a:r>
                        <a:rPr lang="en-IN" sz="1800">
                          <a:effectLst/>
                        </a:rPr>
                        <a:t>LogReg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a:lnSpc>
                          <a:spcPct val="115000"/>
                        </a:lnSpc>
                        <a:spcBef>
                          <a:spcPts val="500"/>
                        </a:spcBef>
                        <a:spcAft>
                          <a:spcPts val="1000"/>
                        </a:spcAft>
                      </a:pPr>
                      <a:r>
                        <a:rPr lang="en-IN" sz="1800">
                          <a:effectLst/>
                        </a:rPr>
                        <a:t>0.81497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dirty="0">
                          <a:effectLst/>
                        </a:rPr>
                        <a:t>0.123656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0.013545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0.044273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0.003238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extLst>
                  <a:ext uri="{0D108BD9-81ED-4DB2-BD59-A6C34878D82A}">
                    <a16:rowId xmlns:a16="http://schemas.microsoft.com/office/drawing/2014/main" val="263732176"/>
                  </a:ext>
                </a:extLst>
              </a:tr>
              <a:tr h="301766">
                <a:tc>
                  <a:txBody>
                    <a:bodyPr/>
                    <a:lstStyle/>
                    <a:p>
                      <a:pPr>
                        <a:lnSpc>
                          <a:spcPct val="115000"/>
                        </a:lnSpc>
                        <a:spcBef>
                          <a:spcPts val="500"/>
                        </a:spcBef>
                        <a:spcAft>
                          <a:spcPts val="1000"/>
                        </a:spcAft>
                      </a:pPr>
                      <a:r>
                        <a:rPr lang="en-IN" sz="1800">
                          <a:effectLst/>
                        </a:rPr>
                        <a:t>RF</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a:lnSpc>
                          <a:spcPct val="115000"/>
                        </a:lnSpc>
                        <a:spcBef>
                          <a:spcPts val="500"/>
                        </a:spcBef>
                        <a:spcAft>
                          <a:spcPts val="1000"/>
                        </a:spcAft>
                      </a:pPr>
                      <a:r>
                        <a:rPr lang="en-IN" sz="1800">
                          <a:effectLst/>
                        </a:rPr>
                        <a:t>0.591886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dirty="0">
                          <a:effectLst/>
                        </a:rPr>
                        <a:t>0.144324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dirty="0">
                          <a:effectLst/>
                        </a:rPr>
                        <a:t>0.281508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0.062196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0.003361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extLst>
                  <a:ext uri="{0D108BD9-81ED-4DB2-BD59-A6C34878D82A}">
                    <a16:rowId xmlns:a16="http://schemas.microsoft.com/office/drawing/2014/main" val="1597293625"/>
                  </a:ext>
                </a:extLst>
              </a:tr>
              <a:tr h="301766">
                <a:tc>
                  <a:txBody>
                    <a:bodyPr/>
                    <a:lstStyle/>
                    <a:p>
                      <a:pPr>
                        <a:lnSpc>
                          <a:spcPct val="115000"/>
                        </a:lnSpc>
                        <a:spcBef>
                          <a:spcPts val="500"/>
                        </a:spcBef>
                        <a:spcAft>
                          <a:spcPts val="1000"/>
                        </a:spcAft>
                      </a:pPr>
                      <a:r>
                        <a:rPr lang="en-IN" sz="1800">
                          <a:effectLst/>
                        </a:rPr>
                        <a:t>NB</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a:lnSpc>
                          <a:spcPct val="115000"/>
                        </a:lnSpc>
                        <a:spcBef>
                          <a:spcPts val="500"/>
                        </a:spcBef>
                        <a:spcAft>
                          <a:spcPts val="1000"/>
                        </a:spcAft>
                      </a:pPr>
                      <a:r>
                        <a:rPr lang="en-IN" sz="1800">
                          <a:effectLst/>
                        </a:rPr>
                        <a:t>0.829063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dirty="0">
                          <a:effectLst/>
                        </a:rPr>
                        <a:t>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0.054718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0.005359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extLst>
                  <a:ext uri="{0D108BD9-81ED-4DB2-BD59-A6C34878D82A}">
                    <a16:rowId xmlns:a16="http://schemas.microsoft.com/office/drawing/2014/main" val="1978149273"/>
                  </a:ext>
                </a:extLst>
              </a:tr>
              <a:tr h="289694">
                <a:tc>
                  <a:txBody>
                    <a:bodyPr/>
                    <a:lstStyle/>
                    <a:p>
                      <a:pPr>
                        <a:lnSpc>
                          <a:spcPct val="115000"/>
                        </a:lnSpc>
                        <a:spcBef>
                          <a:spcPts val="500"/>
                        </a:spcBef>
                        <a:spcAft>
                          <a:spcPts val="1000"/>
                        </a:spcAft>
                      </a:pPr>
                      <a:r>
                        <a:rPr lang="en-IN" sz="1800">
                          <a:effectLst/>
                        </a:rPr>
                        <a:t>Boosted RF</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a:lnSpc>
                          <a:spcPct val="115000"/>
                        </a:lnSpc>
                        <a:spcBef>
                          <a:spcPts val="500"/>
                        </a:spcBef>
                        <a:spcAft>
                          <a:spcPts val="1000"/>
                        </a:spcAft>
                      </a:pPr>
                      <a:r>
                        <a:rPr lang="en-IN" sz="1800">
                          <a:effectLst/>
                        </a:rPr>
                        <a:t>0.560175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dirty="0">
                          <a:effectLst/>
                        </a:rPr>
                        <a:t>0.140318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0.306832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0.058628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0.004581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extLst>
                  <a:ext uri="{0D108BD9-81ED-4DB2-BD59-A6C34878D82A}">
                    <a16:rowId xmlns:a16="http://schemas.microsoft.com/office/drawing/2014/main" val="3319679924"/>
                  </a:ext>
                </a:extLst>
              </a:tr>
              <a:tr h="289694">
                <a:tc>
                  <a:txBody>
                    <a:bodyPr/>
                    <a:lstStyle/>
                    <a:p>
                      <a:pPr>
                        <a:lnSpc>
                          <a:spcPct val="115000"/>
                        </a:lnSpc>
                        <a:spcBef>
                          <a:spcPts val="500"/>
                        </a:spcBef>
                        <a:spcAft>
                          <a:spcPts val="1000"/>
                        </a:spcAft>
                      </a:pPr>
                      <a:r>
                        <a:rPr lang="en-IN" sz="1800" dirty="0" err="1">
                          <a:effectLst/>
                        </a:rPr>
                        <a:t>GBoost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a:lnSpc>
                          <a:spcPct val="115000"/>
                        </a:lnSpc>
                        <a:spcBef>
                          <a:spcPts val="500"/>
                        </a:spcBef>
                        <a:spcAft>
                          <a:spcPts val="1000"/>
                        </a:spcAft>
                      </a:pPr>
                      <a:r>
                        <a:rPr lang="en-IN" sz="1800">
                          <a:effectLst/>
                        </a:rPr>
                        <a:t>0.727639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0.129732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0.103946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0.054718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0.005359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extLst>
                  <a:ext uri="{0D108BD9-81ED-4DB2-BD59-A6C34878D82A}">
                    <a16:rowId xmlns:a16="http://schemas.microsoft.com/office/drawing/2014/main" val="567917890"/>
                  </a:ext>
                </a:extLst>
              </a:tr>
              <a:tr h="289694">
                <a:tc>
                  <a:txBody>
                    <a:bodyPr/>
                    <a:lstStyle/>
                    <a:p>
                      <a:pPr>
                        <a:lnSpc>
                          <a:spcPct val="115000"/>
                        </a:lnSpc>
                        <a:spcBef>
                          <a:spcPts val="500"/>
                        </a:spcBef>
                        <a:spcAft>
                          <a:spcPts val="1000"/>
                        </a:spcAft>
                      </a:pPr>
                      <a:r>
                        <a:rPr lang="en-IN" sz="1800">
                          <a:effectLst/>
                        </a:rPr>
                        <a:t>CatBoost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a:lnSpc>
                          <a:spcPct val="115000"/>
                        </a:lnSpc>
                        <a:spcBef>
                          <a:spcPts val="500"/>
                        </a:spcBef>
                        <a:spcAft>
                          <a:spcPts val="1000"/>
                        </a:spcAft>
                      </a:pPr>
                      <a:r>
                        <a:rPr lang="en-IN" sz="1800">
                          <a:effectLst/>
                        </a:rPr>
                        <a:t>0.752554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0.127451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0.076561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0.048876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dirty="0">
                          <a:effectLst/>
                        </a:rPr>
                        <a:t>0.004191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extLst>
                  <a:ext uri="{0D108BD9-81ED-4DB2-BD59-A6C34878D82A}">
                    <a16:rowId xmlns:a16="http://schemas.microsoft.com/office/drawing/2014/main" val="3201792245"/>
                  </a:ext>
                </a:extLst>
              </a:tr>
            </a:tbl>
          </a:graphicData>
        </a:graphic>
      </p:graphicFrame>
    </p:spTree>
    <p:extLst>
      <p:ext uri="{BB962C8B-B14F-4D97-AF65-F5344CB8AC3E}">
        <p14:creationId xmlns:p14="http://schemas.microsoft.com/office/powerpoint/2010/main" val="975551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F229-E5B6-4657-B638-E26DB8EE2C76}"/>
              </a:ext>
            </a:extLst>
          </p:cNvPr>
          <p:cNvSpPr>
            <a:spLocks noGrp="1"/>
          </p:cNvSpPr>
          <p:nvPr>
            <p:ph type="title"/>
          </p:nvPr>
        </p:nvSpPr>
        <p:spPr/>
        <p:txBody>
          <a:bodyPr/>
          <a:lstStyle/>
          <a:p>
            <a:r>
              <a:rPr lang="en-GB" b="1" dirty="0">
                <a:solidFill>
                  <a:schemeClr val="accent1"/>
                </a:solidFill>
              </a:rPr>
              <a:t>Sequential Feature Selector</a:t>
            </a:r>
            <a:endParaRPr lang="en-US" b="1" dirty="0">
              <a:solidFill>
                <a:schemeClr val="accent1"/>
              </a:solidFill>
            </a:endParaRPr>
          </a:p>
        </p:txBody>
      </p:sp>
      <p:sp>
        <p:nvSpPr>
          <p:cNvPr id="3" name="Content Placeholder 2">
            <a:extLst>
              <a:ext uri="{FF2B5EF4-FFF2-40B4-BE49-F238E27FC236}">
                <a16:creationId xmlns:a16="http://schemas.microsoft.com/office/drawing/2014/main" id="{7E97E426-83CE-455D-AC23-B40400AF74DF}"/>
              </a:ext>
            </a:extLst>
          </p:cNvPr>
          <p:cNvSpPr>
            <a:spLocks noGrp="1"/>
          </p:cNvSpPr>
          <p:nvPr>
            <p:ph idx="1"/>
          </p:nvPr>
        </p:nvSpPr>
        <p:spPr>
          <a:xfrm>
            <a:off x="609600" y="1493239"/>
            <a:ext cx="11506200" cy="4632926"/>
          </a:xfr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GB" sz="2000" dirty="0">
                <a:solidFill>
                  <a:schemeClr val="accent1"/>
                </a:solidFill>
                <a:latin typeface="+mj-lt"/>
              </a:rPr>
              <a:t>Applied Smote </a:t>
            </a:r>
            <a:r>
              <a:rPr lang="en-GB" sz="2000" dirty="0">
                <a:latin typeface="+mj-lt"/>
              </a:rPr>
              <a:t>to handle imbalance of Categories of target variable.</a:t>
            </a:r>
            <a:endParaRPr lang="en-GB" sz="2000" dirty="0">
              <a:solidFill>
                <a:schemeClr val="accent1"/>
              </a:solidFill>
              <a:latin typeface="+mj-lt"/>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GB" sz="2000" dirty="0">
                <a:solidFill>
                  <a:schemeClr val="accent1"/>
                </a:solidFill>
                <a:latin typeface="+mj-lt"/>
              </a:rPr>
              <a:t>Based on SFS we are going to use these 17 features</a:t>
            </a:r>
            <a:r>
              <a:rPr lang="en-GB" sz="2000" dirty="0">
                <a:latin typeface="+mj-lt"/>
              </a:rPr>
              <a:t> : </a:t>
            </a:r>
            <a:r>
              <a:rPr kumimoji="0" lang="en-GB" sz="2000" b="0" i="0" u="none" strike="noStrike" kern="1200" cap="none" spc="0" normalizeH="0" baseline="0" noProof="0" dirty="0">
                <a:ln>
                  <a:noFill/>
                </a:ln>
                <a:solidFill>
                  <a:prstClr val="black"/>
                </a:solidFill>
                <a:effectLst/>
                <a:uLnTx/>
                <a:uFillTx/>
                <a:latin typeface="Calibri (Body)"/>
              </a:rPr>
              <a:t>race, gender, age, num_medications, number_outpatient, numchange, number_emergency, number_inpatient, diag_1, max_glu_serum, A1Cresult, metformin, examide, citoglipton, insulin, change, diabetesMed</a:t>
            </a:r>
            <a:endParaRPr kumimoji="0" lang="en-US" sz="2000" b="0" i="0" u="none" strike="noStrike" kern="1200" cap="none" spc="0" normalizeH="0" baseline="0" noProof="0" dirty="0">
              <a:ln>
                <a:noFill/>
              </a:ln>
              <a:solidFill>
                <a:prstClr val="black"/>
              </a:solidFill>
              <a:effectLst/>
              <a:uLnTx/>
              <a:uFillTx/>
              <a:latin typeface="Calibri (Body)"/>
            </a:endParaRPr>
          </a:p>
          <a:p>
            <a:pPr marL="0" marR="0" lvl="0" indent="0" algn="l" defTabSz="914400" rtl="0" eaLnBrk="1" fontAlgn="auto" latinLnBrk="0" hangingPunct="1">
              <a:lnSpc>
                <a:spcPct val="100000"/>
              </a:lnSpc>
              <a:spcBef>
                <a:spcPct val="20000"/>
              </a:spcBef>
              <a:spcAft>
                <a:spcPts val="0"/>
              </a:spcAft>
              <a:buClrTx/>
              <a:buSz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10" name="Table 9">
            <a:extLst>
              <a:ext uri="{FF2B5EF4-FFF2-40B4-BE49-F238E27FC236}">
                <a16:creationId xmlns:a16="http://schemas.microsoft.com/office/drawing/2014/main" id="{089F9088-316A-486A-A059-A81A4A317041}"/>
              </a:ext>
            </a:extLst>
          </p:cNvPr>
          <p:cNvGraphicFramePr>
            <a:graphicFrameLocks noGrp="1"/>
          </p:cNvGraphicFramePr>
          <p:nvPr>
            <p:extLst>
              <p:ext uri="{D42A27DB-BD31-4B8C-83A1-F6EECF244321}">
                <p14:modId xmlns:p14="http://schemas.microsoft.com/office/powerpoint/2010/main" val="997177539"/>
              </p:ext>
            </p:extLst>
          </p:nvPr>
        </p:nvGraphicFramePr>
        <p:xfrm>
          <a:off x="1676400" y="3276600"/>
          <a:ext cx="8610520" cy="2088162"/>
        </p:xfrm>
        <a:graphic>
          <a:graphicData uri="http://schemas.openxmlformats.org/drawingml/2006/table">
            <a:tbl>
              <a:tblPr firstRow="1" firstCol="1" bandRow="1">
                <a:tableStyleId>{5C22544A-7EE6-4342-B048-85BDC9FD1C3A}</a:tableStyleId>
              </a:tblPr>
              <a:tblGrid>
                <a:gridCol w="1971564">
                  <a:extLst>
                    <a:ext uri="{9D8B030D-6E8A-4147-A177-3AD203B41FA5}">
                      <a16:colId xmlns:a16="http://schemas.microsoft.com/office/drawing/2014/main" val="2647831820"/>
                    </a:ext>
                  </a:extLst>
                </a:gridCol>
                <a:gridCol w="1186965">
                  <a:extLst>
                    <a:ext uri="{9D8B030D-6E8A-4147-A177-3AD203B41FA5}">
                      <a16:colId xmlns:a16="http://schemas.microsoft.com/office/drawing/2014/main" val="3918719355"/>
                    </a:ext>
                  </a:extLst>
                </a:gridCol>
                <a:gridCol w="1227201">
                  <a:extLst>
                    <a:ext uri="{9D8B030D-6E8A-4147-A177-3AD203B41FA5}">
                      <a16:colId xmlns:a16="http://schemas.microsoft.com/office/drawing/2014/main" val="2097911877"/>
                    </a:ext>
                  </a:extLst>
                </a:gridCol>
                <a:gridCol w="1267437">
                  <a:extLst>
                    <a:ext uri="{9D8B030D-6E8A-4147-A177-3AD203B41FA5}">
                      <a16:colId xmlns:a16="http://schemas.microsoft.com/office/drawing/2014/main" val="3910230706"/>
                    </a:ext>
                  </a:extLst>
                </a:gridCol>
                <a:gridCol w="1247319">
                  <a:extLst>
                    <a:ext uri="{9D8B030D-6E8A-4147-A177-3AD203B41FA5}">
                      <a16:colId xmlns:a16="http://schemas.microsoft.com/office/drawing/2014/main" val="3857011425"/>
                    </a:ext>
                  </a:extLst>
                </a:gridCol>
                <a:gridCol w="1710034">
                  <a:extLst>
                    <a:ext uri="{9D8B030D-6E8A-4147-A177-3AD203B41FA5}">
                      <a16:colId xmlns:a16="http://schemas.microsoft.com/office/drawing/2014/main" val="3852256488"/>
                    </a:ext>
                  </a:extLst>
                </a:gridCol>
              </a:tblGrid>
              <a:tr h="289694">
                <a:tc>
                  <a:txBody>
                    <a:bodyPr/>
                    <a:lstStyle/>
                    <a:p>
                      <a:pPr>
                        <a:lnSpc>
                          <a:spcPct val="115000"/>
                        </a:lnSpc>
                        <a:spcBef>
                          <a:spcPts val="500"/>
                        </a:spcBef>
                        <a:spcAft>
                          <a:spcPts val="1000"/>
                        </a:spcAft>
                      </a:pPr>
                      <a:r>
                        <a:rPr lang="en-IN" sz="1800">
                          <a:effectLst/>
                        </a:rPr>
                        <a:t>Model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Accuracy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dirty="0">
                          <a:effectLst/>
                        </a:rPr>
                        <a:t>Precision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Recall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Bias error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nSpc>
                          <a:spcPct val="115000"/>
                        </a:lnSpc>
                        <a:spcBef>
                          <a:spcPts val="500"/>
                        </a:spcBef>
                        <a:spcAft>
                          <a:spcPts val="1000"/>
                        </a:spcAft>
                      </a:pPr>
                      <a:r>
                        <a:rPr lang="en-IN" sz="1800">
                          <a:effectLst/>
                        </a:rPr>
                        <a:t>Variance error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extLst>
                  <a:ext uri="{0D108BD9-81ED-4DB2-BD59-A6C34878D82A}">
                    <a16:rowId xmlns:a16="http://schemas.microsoft.com/office/drawing/2014/main" val="702575887"/>
                  </a:ext>
                </a:extLst>
              </a:tr>
              <a:tr h="289694">
                <a:tc>
                  <a:txBody>
                    <a:bodyPr/>
                    <a:lstStyle/>
                    <a:p>
                      <a:pPr>
                        <a:lnSpc>
                          <a:spcPct val="115000"/>
                        </a:lnSpc>
                        <a:spcBef>
                          <a:spcPts val="500"/>
                        </a:spcBef>
                        <a:spcAft>
                          <a:spcPts val="1000"/>
                        </a:spcAft>
                      </a:pPr>
                      <a:r>
                        <a:rPr lang="en-IN" sz="1800">
                          <a:effectLst/>
                        </a:rPr>
                        <a:t>LogReg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fontAlgn="b"/>
                      <a:r>
                        <a:rPr lang="en-US" sz="1800" b="0" i="0" u="none" strike="noStrike">
                          <a:solidFill>
                            <a:srgbClr val="000000"/>
                          </a:solidFill>
                          <a:effectLst/>
                          <a:latin typeface="Calibri" panose="020F0502020204030204" pitchFamily="34" charset="0"/>
                        </a:rPr>
                        <a:t>0.66</a:t>
                      </a:r>
                    </a:p>
                  </a:txBody>
                  <a:tcPr marL="6350" marR="6350" marT="6350" marB="0" anchor="b"/>
                </a:tc>
                <a:tc>
                  <a:txBody>
                    <a:bodyPr/>
                    <a:lstStyle/>
                    <a:p>
                      <a:pPr algn="r" fontAlgn="b"/>
                      <a:r>
                        <a:rPr lang="en-US" sz="1800" b="0" i="0" u="none" strike="noStrike" dirty="0">
                          <a:solidFill>
                            <a:srgbClr val="000000"/>
                          </a:solidFill>
                          <a:effectLst/>
                          <a:latin typeface="Calibri" panose="020F0502020204030204" pitchFamily="34" charset="0"/>
                        </a:rPr>
                        <a:t>0.26</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0.5</a:t>
                      </a:r>
                    </a:p>
                  </a:txBody>
                  <a:tcPr marL="6350" marR="6350" marT="6350" marB="0" anchor="b"/>
                </a:tc>
                <a:tc>
                  <a:txBody>
                    <a:bodyPr/>
                    <a:lstStyle/>
                    <a:p>
                      <a:pPr algn="r" fontAlgn="b"/>
                      <a:r>
                        <a:rPr lang="en-GB" sz="1800" b="0" i="0" u="none" strike="noStrike" dirty="0">
                          <a:solidFill>
                            <a:srgbClr val="000000"/>
                          </a:solidFill>
                          <a:effectLst/>
                          <a:latin typeface="Calibri" panose="020F0502020204030204" pitchFamily="34" charset="0"/>
                        </a:rPr>
                        <a:t>         0.15</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b="0" i="0" u="none" strike="noStrike" dirty="0">
                          <a:solidFill>
                            <a:srgbClr val="000000"/>
                          </a:solidFill>
                          <a:effectLst/>
                          <a:latin typeface="Calibri" panose="020F0502020204030204" pitchFamily="34" charset="0"/>
                        </a:rPr>
                        <a:t>0.003</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3732176"/>
                  </a:ext>
                </a:extLst>
              </a:tr>
              <a:tr h="301766">
                <a:tc>
                  <a:txBody>
                    <a:bodyPr/>
                    <a:lstStyle/>
                    <a:p>
                      <a:pPr>
                        <a:lnSpc>
                          <a:spcPct val="115000"/>
                        </a:lnSpc>
                        <a:spcBef>
                          <a:spcPts val="500"/>
                        </a:spcBef>
                        <a:spcAft>
                          <a:spcPts val="1000"/>
                        </a:spcAft>
                      </a:pPr>
                      <a:r>
                        <a:rPr lang="en-IN" sz="1800" dirty="0">
                          <a:effectLst/>
                        </a:rPr>
                        <a:t>RF</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fontAlgn="b"/>
                      <a:r>
                        <a:rPr lang="en-US" sz="1800" b="0" i="0" u="none" strike="noStrike">
                          <a:solidFill>
                            <a:srgbClr val="000000"/>
                          </a:solidFill>
                          <a:effectLst/>
                          <a:latin typeface="Calibri" panose="020F0502020204030204" pitchFamily="34" charset="0"/>
                        </a:rPr>
                        <a:t>0.67</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0.22</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0.35</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0.18</a:t>
                      </a:r>
                    </a:p>
                  </a:txBody>
                  <a:tcPr marL="6350" marR="6350" marT="6350" marB="0" anchor="b"/>
                </a:tc>
                <a:tc>
                  <a:txBody>
                    <a:bodyPr/>
                    <a:lstStyle/>
                    <a:p>
                      <a:pPr algn="r" fontAlgn="b"/>
                      <a:r>
                        <a:rPr lang="en-US" sz="1800" b="0" i="0" u="none" strike="noStrike" dirty="0">
                          <a:solidFill>
                            <a:srgbClr val="000000"/>
                          </a:solidFill>
                          <a:effectLst/>
                          <a:latin typeface="Calibri" panose="020F0502020204030204" pitchFamily="34" charset="0"/>
                        </a:rPr>
                        <a:t>0.001</a:t>
                      </a:r>
                    </a:p>
                  </a:txBody>
                  <a:tcPr marL="6350" marR="6350" marT="6350" marB="0" anchor="b"/>
                </a:tc>
                <a:extLst>
                  <a:ext uri="{0D108BD9-81ED-4DB2-BD59-A6C34878D82A}">
                    <a16:rowId xmlns:a16="http://schemas.microsoft.com/office/drawing/2014/main" val="1597293625"/>
                  </a:ext>
                </a:extLst>
              </a:tr>
              <a:tr h="301766">
                <a:tc>
                  <a:txBody>
                    <a:bodyPr/>
                    <a:lstStyle/>
                    <a:p>
                      <a:pPr>
                        <a:lnSpc>
                          <a:spcPct val="115000"/>
                        </a:lnSpc>
                        <a:spcBef>
                          <a:spcPts val="500"/>
                        </a:spcBef>
                        <a:spcAft>
                          <a:spcPts val="1000"/>
                        </a:spcAft>
                      </a:pPr>
                      <a:r>
                        <a:rPr lang="en-IN" sz="1800">
                          <a:effectLst/>
                        </a:rPr>
                        <a:t>NB</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fontAlgn="b"/>
                      <a:r>
                        <a:rPr lang="en-US" sz="1800" b="0" i="0" u="none" strike="noStrike">
                          <a:solidFill>
                            <a:srgbClr val="000000"/>
                          </a:solidFill>
                          <a:effectLst/>
                          <a:latin typeface="Calibri" panose="020F0502020204030204" pitchFamily="34" charset="0"/>
                        </a:rPr>
                        <a:t>0.69</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0.23</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0.34</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0.247</a:t>
                      </a:r>
                    </a:p>
                  </a:txBody>
                  <a:tcPr marL="6350" marR="6350" marT="6350" marB="0" anchor="b"/>
                </a:tc>
                <a:tc>
                  <a:txBody>
                    <a:bodyPr/>
                    <a:lstStyle/>
                    <a:p>
                      <a:pPr algn="r" fontAlgn="b"/>
                      <a:r>
                        <a:rPr lang="en-US" sz="1800" b="0" i="0" u="none" strike="noStrike" dirty="0">
                          <a:solidFill>
                            <a:srgbClr val="000000"/>
                          </a:solidFill>
                          <a:effectLst/>
                          <a:latin typeface="Calibri" panose="020F0502020204030204" pitchFamily="34" charset="0"/>
                        </a:rPr>
                        <a:t>0.004</a:t>
                      </a:r>
                    </a:p>
                  </a:txBody>
                  <a:tcPr marL="6350" marR="6350" marT="6350" marB="0" anchor="b"/>
                </a:tc>
                <a:extLst>
                  <a:ext uri="{0D108BD9-81ED-4DB2-BD59-A6C34878D82A}">
                    <a16:rowId xmlns:a16="http://schemas.microsoft.com/office/drawing/2014/main" val="1978149273"/>
                  </a:ext>
                </a:extLst>
              </a:tr>
              <a:tr h="289694">
                <a:tc>
                  <a:txBody>
                    <a:bodyPr/>
                    <a:lstStyle/>
                    <a:p>
                      <a:pPr>
                        <a:lnSpc>
                          <a:spcPct val="115000"/>
                        </a:lnSpc>
                        <a:spcBef>
                          <a:spcPts val="500"/>
                        </a:spcBef>
                        <a:spcAft>
                          <a:spcPts val="1000"/>
                        </a:spcAft>
                      </a:pPr>
                      <a:r>
                        <a:rPr lang="en-IN" sz="1800">
                          <a:effectLst/>
                        </a:rPr>
                        <a:t>Boosted RF</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fontAlgn="b"/>
                      <a:r>
                        <a:rPr lang="en-US" sz="1800" b="0" i="0" u="none" strike="noStrike">
                          <a:solidFill>
                            <a:srgbClr val="000000"/>
                          </a:solidFill>
                          <a:effectLst/>
                          <a:latin typeface="Calibri" panose="020F0502020204030204" pitchFamily="34" charset="0"/>
                        </a:rPr>
                        <a:t>0.7</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0.23</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0.31</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0.13</a:t>
                      </a:r>
                    </a:p>
                  </a:txBody>
                  <a:tcPr marL="6350" marR="6350" marT="6350" marB="0" anchor="b"/>
                </a:tc>
                <a:tc>
                  <a:txBody>
                    <a:bodyPr/>
                    <a:lstStyle/>
                    <a:p>
                      <a:pPr algn="r" fontAlgn="b"/>
                      <a:r>
                        <a:rPr lang="en-US" sz="1800" b="0" i="0" u="none" strike="noStrike" dirty="0">
                          <a:solidFill>
                            <a:srgbClr val="000000"/>
                          </a:solidFill>
                          <a:effectLst/>
                          <a:latin typeface="Calibri" panose="020F0502020204030204" pitchFamily="34" charset="0"/>
                        </a:rPr>
                        <a:t>0.001</a:t>
                      </a:r>
                    </a:p>
                  </a:txBody>
                  <a:tcPr marL="6350" marR="6350" marT="6350" marB="0" anchor="b"/>
                </a:tc>
                <a:extLst>
                  <a:ext uri="{0D108BD9-81ED-4DB2-BD59-A6C34878D82A}">
                    <a16:rowId xmlns:a16="http://schemas.microsoft.com/office/drawing/2014/main" val="3319679924"/>
                  </a:ext>
                </a:extLst>
              </a:tr>
              <a:tr h="289694">
                <a:tc>
                  <a:txBody>
                    <a:bodyPr/>
                    <a:lstStyle/>
                    <a:p>
                      <a:pPr>
                        <a:lnSpc>
                          <a:spcPct val="115000"/>
                        </a:lnSpc>
                        <a:spcBef>
                          <a:spcPts val="500"/>
                        </a:spcBef>
                        <a:spcAft>
                          <a:spcPts val="1000"/>
                        </a:spcAft>
                      </a:pPr>
                      <a:r>
                        <a:rPr lang="en-IN" sz="1800">
                          <a:effectLst/>
                        </a:rPr>
                        <a:t>GBoost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fontAlgn="b"/>
                      <a:r>
                        <a:rPr lang="en-US" sz="1800" b="0" i="0" u="none" strike="noStrike">
                          <a:solidFill>
                            <a:srgbClr val="000000"/>
                          </a:solidFill>
                          <a:effectLst/>
                          <a:latin typeface="Calibri" panose="020F0502020204030204" pitchFamily="34" charset="0"/>
                        </a:rPr>
                        <a:t>0.65</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0.25</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0.49</a:t>
                      </a:r>
                    </a:p>
                  </a:txBody>
                  <a:tcPr marL="6350" marR="6350" marT="6350" marB="0" anchor="b"/>
                </a:tc>
                <a:tc>
                  <a:txBody>
                    <a:bodyPr/>
                    <a:lstStyle/>
                    <a:p>
                      <a:pPr algn="r" fontAlgn="b"/>
                      <a:r>
                        <a:rPr lang="en-US" sz="1800" b="0" i="0" u="none" strike="noStrike">
                          <a:solidFill>
                            <a:srgbClr val="000000"/>
                          </a:solidFill>
                          <a:effectLst/>
                          <a:latin typeface="Calibri" panose="020F0502020204030204" pitchFamily="34" charset="0"/>
                        </a:rPr>
                        <a:t>0.247</a:t>
                      </a:r>
                    </a:p>
                  </a:txBody>
                  <a:tcPr marL="6350" marR="6350" marT="6350" marB="0" anchor="b"/>
                </a:tc>
                <a:tc>
                  <a:txBody>
                    <a:bodyPr/>
                    <a:lstStyle/>
                    <a:p>
                      <a:pPr algn="r" fontAlgn="b"/>
                      <a:r>
                        <a:rPr lang="en-US" sz="1800" b="0" i="0" u="none" strike="noStrike" dirty="0">
                          <a:solidFill>
                            <a:srgbClr val="000000"/>
                          </a:solidFill>
                          <a:effectLst/>
                          <a:latin typeface="Calibri" panose="020F0502020204030204" pitchFamily="34" charset="0"/>
                        </a:rPr>
                        <a:t>0.004</a:t>
                      </a:r>
                    </a:p>
                  </a:txBody>
                  <a:tcPr marL="6350" marR="6350" marT="6350" marB="0" anchor="b"/>
                </a:tc>
                <a:extLst>
                  <a:ext uri="{0D108BD9-81ED-4DB2-BD59-A6C34878D82A}">
                    <a16:rowId xmlns:a16="http://schemas.microsoft.com/office/drawing/2014/main" val="567917890"/>
                  </a:ext>
                </a:extLst>
              </a:tr>
              <a:tr h="289694">
                <a:tc>
                  <a:txBody>
                    <a:bodyPr/>
                    <a:lstStyle/>
                    <a:p>
                      <a:pPr>
                        <a:lnSpc>
                          <a:spcPct val="115000"/>
                        </a:lnSpc>
                        <a:spcBef>
                          <a:spcPts val="500"/>
                        </a:spcBef>
                        <a:spcAft>
                          <a:spcPts val="1000"/>
                        </a:spcAft>
                      </a:pPr>
                      <a:r>
                        <a:rPr lang="en-IN" sz="1800">
                          <a:effectLst/>
                        </a:rPr>
                        <a:t>CatBoost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b"/>
                </a:tc>
                <a:tc>
                  <a:txBody>
                    <a:bodyPr/>
                    <a:lstStyle/>
                    <a:p>
                      <a:pPr algn="r">
                        <a:lnSpc>
                          <a:spcPct val="115000"/>
                        </a:lnSpc>
                        <a:spcBef>
                          <a:spcPts val="500"/>
                        </a:spcBef>
                        <a:spcAft>
                          <a:spcPts val="1000"/>
                        </a:spcAft>
                      </a:pPr>
                      <a:r>
                        <a:rPr lang="en-IN" sz="1800">
                          <a:effectLst/>
                        </a:rPr>
                        <a:t>0.752554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0.127451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0.076561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a:effectLst/>
                        </a:rPr>
                        <a:t>0.048876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tc>
                  <a:txBody>
                    <a:bodyPr/>
                    <a:lstStyle/>
                    <a:p>
                      <a:pPr algn="r">
                        <a:lnSpc>
                          <a:spcPct val="115000"/>
                        </a:lnSpc>
                        <a:spcBef>
                          <a:spcPts val="500"/>
                        </a:spcBef>
                        <a:spcAft>
                          <a:spcPts val="1000"/>
                        </a:spcAft>
                      </a:pPr>
                      <a:r>
                        <a:rPr lang="en-IN" sz="1800" dirty="0">
                          <a:effectLst/>
                        </a:rPr>
                        <a:t>    0.004191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8638" marR="108638" marT="0" marB="0" anchor="ctr"/>
                </a:tc>
                <a:extLst>
                  <a:ext uri="{0D108BD9-81ED-4DB2-BD59-A6C34878D82A}">
                    <a16:rowId xmlns:a16="http://schemas.microsoft.com/office/drawing/2014/main" val="3201792245"/>
                  </a:ext>
                </a:extLst>
              </a:tr>
            </a:tbl>
          </a:graphicData>
        </a:graphic>
      </p:graphicFrame>
    </p:spTree>
    <p:extLst>
      <p:ext uri="{BB962C8B-B14F-4D97-AF65-F5344CB8AC3E}">
        <p14:creationId xmlns:p14="http://schemas.microsoft.com/office/powerpoint/2010/main" val="201668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4626-27E6-4B2A-9E38-6357853AC30C}"/>
              </a:ext>
            </a:extLst>
          </p:cNvPr>
          <p:cNvSpPr>
            <a:spLocks noGrp="1"/>
          </p:cNvSpPr>
          <p:nvPr>
            <p:ph type="title"/>
          </p:nvPr>
        </p:nvSpPr>
        <p:spPr/>
        <p:txBody>
          <a:bodyPr/>
          <a:lstStyle/>
          <a:p>
            <a:r>
              <a:rPr lang="en-IN" b="1" dirty="0">
                <a:solidFill>
                  <a:schemeClr val="accent1"/>
                </a:solidFill>
              </a:rPr>
              <a:t>Selection of Final Model</a:t>
            </a:r>
            <a:r>
              <a:rPr lang="en-IN" sz="1800" b="1" dirty="0">
                <a:solidFill>
                  <a:srgbClr val="202124"/>
                </a:solidFill>
                <a:effectLst/>
                <a:latin typeface="Calibri" panose="020F0502020204030204" pitchFamily="34" charset="0"/>
                <a:ea typeface="Times New Roman" panose="02020603050405020304" pitchFamily="18" charset="0"/>
              </a:rPr>
              <a:t> </a:t>
            </a:r>
            <a:endParaRPr lang="en-US" b="1" dirty="0"/>
          </a:p>
        </p:txBody>
      </p:sp>
      <p:sp>
        <p:nvSpPr>
          <p:cNvPr id="3" name="Content Placeholder 2">
            <a:extLst>
              <a:ext uri="{FF2B5EF4-FFF2-40B4-BE49-F238E27FC236}">
                <a16:creationId xmlns:a16="http://schemas.microsoft.com/office/drawing/2014/main" id="{D7B331A1-1570-47D1-A733-CCD19C40A0AF}"/>
              </a:ext>
            </a:extLst>
          </p:cNvPr>
          <p:cNvSpPr>
            <a:spLocks noGrp="1"/>
          </p:cNvSpPr>
          <p:nvPr>
            <p:ph idx="1"/>
          </p:nvPr>
        </p:nvSpPr>
        <p:spPr>
          <a:xfrm>
            <a:off x="609600" y="1600200"/>
            <a:ext cx="10972800" cy="4525963"/>
          </a:xfrm>
        </p:spPr>
        <p:txBody>
          <a:bodyPr>
            <a:normAutofit/>
          </a:bodyPr>
          <a:lstStyle/>
          <a:p>
            <a:r>
              <a:rPr lang="en-GB" sz="2800" dirty="0"/>
              <a:t>On the basis of recall and Accuracy </a:t>
            </a:r>
            <a:r>
              <a:rPr lang="en-GB" sz="2800" b="1" dirty="0">
                <a:solidFill>
                  <a:schemeClr val="accent1"/>
                </a:solidFill>
              </a:rPr>
              <a:t>Gboost</a:t>
            </a:r>
            <a:r>
              <a:rPr lang="en-GB" sz="2800" dirty="0"/>
              <a:t> with all features seem to be best model.</a:t>
            </a:r>
          </a:p>
        </p:txBody>
      </p:sp>
      <p:graphicFrame>
        <p:nvGraphicFramePr>
          <p:cNvPr id="5" name="Table 4">
            <a:extLst>
              <a:ext uri="{FF2B5EF4-FFF2-40B4-BE49-F238E27FC236}">
                <a16:creationId xmlns:a16="http://schemas.microsoft.com/office/drawing/2014/main" id="{9D4188D7-002B-4175-AA09-F80CBD61B431}"/>
              </a:ext>
            </a:extLst>
          </p:cNvPr>
          <p:cNvGraphicFramePr>
            <a:graphicFrameLocks noGrp="1"/>
          </p:cNvGraphicFramePr>
          <p:nvPr>
            <p:extLst>
              <p:ext uri="{D42A27DB-BD31-4B8C-83A1-F6EECF244321}">
                <p14:modId xmlns:p14="http://schemas.microsoft.com/office/powerpoint/2010/main" val="896591358"/>
              </p:ext>
            </p:extLst>
          </p:nvPr>
        </p:nvGraphicFramePr>
        <p:xfrm>
          <a:off x="1562100" y="3505200"/>
          <a:ext cx="9067800" cy="1226662"/>
        </p:xfrm>
        <a:graphic>
          <a:graphicData uri="http://schemas.openxmlformats.org/drawingml/2006/table">
            <a:tbl>
              <a:tblPr firstRow="1" firstCol="1" bandRow="1">
                <a:tableStyleId>{5C22544A-7EE6-4342-B048-85BDC9FD1C3A}</a:tableStyleId>
              </a:tblPr>
              <a:tblGrid>
                <a:gridCol w="2076272">
                  <a:extLst>
                    <a:ext uri="{9D8B030D-6E8A-4147-A177-3AD203B41FA5}">
                      <a16:colId xmlns:a16="http://schemas.microsoft.com/office/drawing/2014/main" val="999449314"/>
                    </a:ext>
                  </a:extLst>
                </a:gridCol>
                <a:gridCol w="1250000">
                  <a:extLst>
                    <a:ext uri="{9D8B030D-6E8A-4147-A177-3AD203B41FA5}">
                      <a16:colId xmlns:a16="http://schemas.microsoft.com/office/drawing/2014/main" val="3947416371"/>
                    </a:ext>
                  </a:extLst>
                </a:gridCol>
                <a:gridCol w="1292374">
                  <a:extLst>
                    <a:ext uri="{9D8B030D-6E8A-4147-A177-3AD203B41FA5}">
                      <a16:colId xmlns:a16="http://schemas.microsoft.com/office/drawing/2014/main" val="1495424184"/>
                    </a:ext>
                  </a:extLst>
                </a:gridCol>
                <a:gridCol w="1334746">
                  <a:extLst>
                    <a:ext uri="{9D8B030D-6E8A-4147-A177-3AD203B41FA5}">
                      <a16:colId xmlns:a16="http://schemas.microsoft.com/office/drawing/2014/main" val="2747026066"/>
                    </a:ext>
                  </a:extLst>
                </a:gridCol>
                <a:gridCol w="1313560">
                  <a:extLst>
                    <a:ext uri="{9D8B030D-6E8A-4147-A177-3AD203B41FA5}">
                      <a16:colId xmlns:a16="http://schemas.microsoft.com/office/drawing/2014/main" val="685413920"/>
                    </a:ext>
                  </a:extLst>
                </a:gridCol>
                <a:gridCol w="1800848">
                  <a:extLst>
                    <a:ext uri="{9D8B030D-6E8A-4147-A177-3AD203B41FA5}">
                      <a16:colId xmlns:a16="http://schemas.microsoft.com/office/drawing/2014/main" val="96838583"/>
                    </a:ext>
                  </a:extLst>
                </a:gridCol>
              </a:tblGrid>
              <a:tr h="613331">
                <a:tc>
                  <a:txBody>
                    <a:bodyPr/>
                    <a:lstStyle/>
                    <a:p>
                      <a:pPr algn="ctr">
                        <a:lnSpc>
                          <a:spcPct val="115000"/>
                        </a:lnSpc>
                        <a:spcBef>
                          <a:spcPts val="500"/>
                        </a:spcBef>
                        <a:spcAft>
                          <a:spcPts val="1000"/>
                        </a:spcAft>
                      </a:pPr>
                      <a:r>
                        <a:rPr lang="en-IN" sz="2000">
                          <a:effectLst/>
                        </a:rPr>
                        <a:t>Final Model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en-IN" sz="2000">
                          <a:effectLst/>
                        </a:rPr>
                        <a:t>Accuracy</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en-IN" sz="2000">
                          <a:effectLst/>
                        </a:rPr>
                        <a:t>Precision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en-IN" sz="2000">
                          <a:effectLst/>
                        </a:rPr>
                        <a:t>Recall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en-IN" sz="2000">
                          <a:effectLst/>
                        </a:rPr>
                        <a:t>Bias error</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en-IN" sz="2000">
                          <a:effectLst/>
                        </a:rPr>
                        <a:t>Variance error</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8971006"/>
                  </a:ext>
                </a:extLst>
              </a:tr>
              <a:tr h="613331">
                <a:tc>
                  <a:txBody>
                    <a:bodyPr/>
                    <a:lstStyle/>
                    <a:p>
                      <a:pPr algn="ctr">
                        <a:lnSpc>
                          <a:spcPct val="115000"/>
                        </a:lnSpc>
                      </a:pPr>
                      <a:r>
                        <a:rPr lang="en-IN" sz="2000" dirty="0" err="1">
                          <a:effectLst/>
                        </a:rPr>
                        <a:t>GBoost</a:t>
                      </a:r>
                      <a:endParaRPr lang="en-US" sz="20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en-IN" sz="2000" dirty="0">
                          <a:effectLst/>
                        </a:rPr>
                        <a:t>0.422761</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ctr">
                        <a:lnSpc>
                          <a:spcPct val="115000"/>
                        </a:lnSpc>
                        <a:spcBef>
                          <a:spcPts val="500"/>
                        </a:spcBef>
                        <a:spcAft>
                          <a:spcPts val="1000"/>
                        </a:spcAft>
                      </a:pPr>
                      <a:r>
                        <a:rPr lang="en-IN" sz="2000" dirty="0">
                          <a:effectLst/>
                        </a:rPr>
                        <a:t>0.153324</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ctr">
                        <a:lnSpc>
                          <a:spcPct val="115000"/>
                        </a:lnSpc>
                        <a:spcBef>
                          <a:spcPts val="500"/>
                        </a:spcBef>
                        <a:spcAft>
                          <a:spcPts val="1000"/>
                        </a:spcAft>
                      </a:pPr>
                      <a:r>
                        <a:rPr lang="en-IN" sz="2000" dirty="0">
                          <a:effectLst/>
                        </a:rPr>
                        <a:t>0.525618</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ctr">
                        <a:lnSpc>
                          <a:spcPct val="115000"/>
                        </a:lnSpc>
                        <a:spcBef>
                          <a:spcPts val="500"/>
                        </a:spcBef>
                        <a:spcAft>
                          <a:spcPts val="1000"/>
                        </a:spcAft>
                      </a:pPr>
                      <a:r>
                        <a:rPr lang="en-IN" sz="2000" dirty="0">
                          <a:effectLst/>
                        </a:rPr>
                        <a:t>0.020799</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tc>
                  <a:txBody>
                    <a:bodyPr/>
                    <a:lstStyle/>
                    <a:p>
                      <a:pPr algn="ctr">
                        <a:lnSpc>
                          <a:spcPct val="115000"/>
                        </a:lnSpc>
                        <a:spcBef>
                          <a:spcPts val="500"/>
                        </a:spcBef>
                        <a:spcAft>
                          <a:spcPts val="1000"/>
                        </a:spcAft>
                      </a:pPr>
                      <a:r>
                        <a:rPr lang="en-IN" sz="2000" dirty="0">
                          <a:effectLst/>
                        </a:rPr>
                        <a:t>0.000896</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4826" marR="104826" marT="0" marB="0" anchor="ctr"/>
                </a:tc>
                <a:extLst>
                  <a:ext uri="{0D108BD9-81ED-4DB2-BD59-A6C34878D82A}">
                    <a16:rowId xmlns:a16="http://schemas.microsoft.com/office/drawing/2014/main" val="1433803715"/>
                  </a:ext>
                </a:extLst>
              </a:tr>
            </a:tbl>
          </a:graphicData>
        </a:graphic>
      </p:graphicFrame>
    </p:spTree>
    <p:extLst>
      <p:ext uri="{BB962C8B-B14F-4D97-AF65-F5344CB8AC3E}">
        <p14:creationId xmlns:p14="http://schemas.microsoft.com/office/powerpoint/2010/main" val="1645733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B62C-E16B-4AAE-ADF5-9BA52376B657}"/>
              </a:ext>
            </a:extLst>
          </p:cNvPr>
          <p:cNvSpPr>
            <a:spLocks noGrp="1"/>
          </p:cNvSpPr>
          <p:nvPr>
            <p:ph type="title"/>
          </p:nvPr>
        </p:nvSpPr>
        <p:spPr/>
        <p:txBody>
          <a:bodyPr/>
          <a:lstStyle/>
          <a:p>
            <a:r>
              <a:rPr lang="en-IN" b="1" dirty="0">
                <a:solidFill>
                  <a:schemeClr val="accent1"/>
                </a:solidFill>
              </a:rPr>
              <a:t>Recommendations</a:t>
            </a:r>
            <a:endParaRPr lang="en-US" b="1" dirty="0"/>
          </a:p>
        </p:txBody>
      </p:sp>
      <p:sp>
        <p:nvSpPr>
          <p:cNvPr id="3" name="Content Placeholder 2">
            <a:extLst>
              <a:ext uri="{FF2B5EF4-FFF2-40B4-BE49-F238E27FC236}">
                <a16:creationId xmlns:a16="http://schemas.microsoft.com/office/drawing/2014/main" id="{5F1112B5-2844-4FDA-82F2-E8286D94DBB9}"/>
              </a:ext>
            </a:extLst>
          </p:cNvPr>
          <p:cNvSpPr>
            <a:spLocks noGrp="1"/>
          </p:cNvSpPr>
          <p:nvPr>
            <p:ph idx="1"/>
          </p:nvPr>
        </p:nvSpPr>
        <p:spPr/>
        <p:txBody>
          <a:bodyPr>
            <a:normAutofit/>
          </a:bodyPr>
          <a:lstStyle/>
          <a:p>
            <a:pPr marL="342900" lvl="0" indent="-342900">
              <a:lnSpc>
                <a:spcPct val="107000"/>
              </a:lnSpc>
              <a:spcBef>
                <a:spcPts val="500"/>
              </a:spcBef>
              <a:spcAft>
                <a:spcPts val="800"/>
              </a:spcAft>
              <a:buFont typeface="Symbol" panose="05050102010706020507" pitchFamily="18" charset="2"/>
              <a:buChar char=""/>
            </a:pPr>
            <a:r>
              <a:rPr lang="en-IN" sz="2400" dirty="0">
                <a:effectLst/>
                <a:latin typeface="Calibri" panose="020F0502020204030204" pitchFamily="34" charset="0"/>
                <a:ea typeface="Times New Roman" panose="02020603050405020304" pitchFamily="18" charset="0"/>
                <a:cs typeface="Calibri" panose="020F0502020204030204" pitchFamily="34" charset="0"/>
              </a:rPr>
              <a:t>Healthcare centres (especially the ones where readmission rate is high ) can implement this ML predictive modelling technique to check which patient has high chance of getting readmitted thereby prioritising their treatment thus reducing the patient readmission rate and improving the quality of service provided.</a:t>
            </a:r>
          </a:p>
          <a:p>
            <a:pPr marL="0" lvl="0" indent="0">
              <a:lnSpc>
                <a:spcPct val="107000"/>
              </a:lnSpc>
              <a:spcBef>
                <a:spcPts val="500"/>
              </a:spcBef>
              <a:spcAft>
                <a:spcPts val="800"/>
              </a:spcAft>
              <a:buNone/>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effectLst/>
                <a:latin typeface="Calibri" panose="020F0502020204030204" pitchFamily="34" charset="0"/>
                <a:ea typeface="Times New Roman" panose="02020603050405020304" pitchFamily="18" charset="0"/>
                <a:cs typeface="Calibri" panose="020F0502020204030204" pitchFamily="34" charset="0"/>
              </a:rPr>
              <a:t>Flaws in the dataset (mentioned earlier like the missing values in weight column) can also be reduced if proper track of patient information is considered by the hospital.</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421429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CB08-C00F-4ABF-887C-0E98238B8091}"/>
              </a:ext>
            </a:extLst>
          </p:cNvPr>
          <p:cNvSpPr>
            <a:spLocks noGrp="1"/>
          </p:cNvSpPr>
          <p:nvPr>
            <p:ph type="title"/>
          </p:nvPr>
        </p:nvSpPr>
        <p:spPr/>
        <p:txBody>
          <a:bodyPr>
            <a:normAutofit fontScale="90000"/>
          </a:bodyPr>
          <a:lstStyle/>
          <a:p>
            <a:br>
              <a:rPr lang="en-IN" sz="4900" b="1" dirty="0">
                <a:solidFill>
                  <a:schemeClr val="accent1"/>
                </a:solidFill>
              </a:rPr>
            </a:br>
            <a:r>
              <a:rPr lang="en-IN" sz="4900" b="1" dirty="0">
                <a:solidFill>
                  <a:schemeClr val="accent1"/>
                </a:solidFill>
              </a:rPr>
              <a:t>Limitations of solution in real world</a:t>
            </a:r>
            <a:br>
              <a:rPr lang="en-US" sz="44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E22F8813-0E80-47B0-BA97-C1168E091CCD}"/>
              </a:ext>
            </a:extLst>
          </p:cNvPr>
          <p:cNvSpPr>
            <a:spLocks noGrp="1"/>
          </p:cNvSpPr>
          <p:nvPr>
            <p:ph idx="1"/>
          </p:nvPr>
        </p:nvSpPr>
        <p:spPr>
          <a:xfrm>
            <a:off x="609600" y="1600200"/>
            <a:ext cx="10972800" cy="4525963"/>
          </a:xfrm>
        </p:spPr>
        <p:txBody>
          <a:bodyPr>
            <a:noAutofit/>
          </a:bodyPr>
          <a:lstStyle/>
          <a:p>
            <a:pPr marL="342900" lvl="0" indent="-342900">
              <a:lnSpc>
                <a:spcPct val="107000"/>
              </a:lnSpc>
              <a:spcBef>
                <a:spcPts val="500"/>
              </a:spcBef>
              <a:spcAft>
                <a:spcPts val="800"/>
              </a:spcAft>
              <a:buFont typeface="Symbol" panose="05050102010706020507" pitchFamily="18" charset="2"/>
              <a:buChar char=""/>
            </a:pPr>
            <a:r>
              <a:rPr lang="en-IN" sz="2300" dirty="0">
                <a:effectLst/>
                <a:latin typeface="Calibri" panose="020F0502020204030204" pitchFamily="34" charset="0"/>
                <a:ea typeface="Times New Roman" panose="02020603050405020304" pitchFamily="18" charset="0"/>
                <a:cs typeface="Calibri" panose="020F0502020204030204" pitchFamily="34" charset="0"/>
              </a:rPr>
              <a:t>Accuracy Score: Accuracy of the final model is </a:t>
            </a:r>
            <a:r>
              <a:rPr lang="en-IN" sz="2300" dirty="0">
                <a:effectLst/>
              </a:rPr>
              <a:t>0.422761,</a:t>
            </a:r>
            <a:r>
              <a:rPr lang="en-IN" sz="2300" dirty="0">
                <a:effectLst/>
                <a:latin typeface="Calibri" panose="020F0502020204030204" pitchFamily="34" charset="0"/>
                <a:ea typeface="Times New Roman" panose="02020603050405020304" pitchFamily="18" charset="0"/>
                <a:cs typeface="Calibri" panose="020F0502020204030204" pitchFamily="34" charset="0"/>
              </a:rPr>
              <a:t> so the predicted output does not have 100% surety to be correct.</a:t>
            </a:r>
          </a:p>
          <a:p>
            <a:pPr marL="0" lvl="0" indent="0">
              <a:lnSpc>
                <a:spcPct val="107000"/>
              </a:lnSpc>
              <a:spcBef>
                <a:spcPts val="500"/>
              </a:spcBef>
              <a:spcAft>
                <a:spcPts val="800"/>
              </a:spcAft>
              <a:buNone/>
            </a:pPr>
            <a:endParaRPr lang="en-US" sz="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300" dirty="0">
                <a:effectLst/>
                <a:latin typeface="Calibri" panose="020F0502020204030204" pitchFamily="34" charset="0"/>
                <a:ea typeface="Times New Roman" panose="02020603050405020304" pitchFamily="18" charset="0"/>
                <a:cs typeface="Calibri" panose="020F0502020204030204" pitchFamily="34" charset="0"/>
              </a:rPr>
              <a:t>Number of False negatives:  We have </a:t>
            </a:r>
            <a:r>
              <a:rPr lang="en-IN" sz="2300" dirty="0">
                <a:latin typeface="Calibri" panose="020F0502020204030204" pitchFamily="34" charset="0"/>
                <a:ea typeface="Times New Roman" panose="02020603050405020304" pitchFamily="18" charset="0"/>
                <a:cs typeface="Calibri" panose="020F0502020204030204" pitchFamily="34" charset="0"/>
              </a:rPr>
              <a:t>8.1%</a:t>
            </a:r>
            <a:r>
              <a:rPr lang="en-IN" sz="2300" dirty="0">
                <a:effectLst/>
                <a:latin typeface="Calibri" panose="020F0502020204030204" pitchFamily="34" charset="0"/>
                <a:ea typeface="Times New Roman" panose="02020603050405020304" pitchFamily="18" charset="0"/>
                <a:cs typeface="Calibri" panose="020F0502020204030204" pitchFamily="34" charset="0"/>
              </a:rPr>
              <a:t> of false negatives in our final model. It is extremely dangerous to have false negatives in the model output (especially in healthcare domain) because this shows that our model may miss out on detecting the disease (here the chance of readmission)</a:t>
            </a:r>
          </a:p>
          <a:p>
            <a:pPr marL="0" lvl="0" indent="0">
              <a:lnSpc>
                <a:spcPct val="107000"/>
              </a:lnSpc>
              <a:spcAft>
                <a:spcPts val="800"/>
              </a:spcAft>
              <a:buNone/>
            </a:pPr>
            <a:endParaRPr lang="en-IN" sz="1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300" dirty="0">
                <a:effectLst/>
                <a:latin typeface="Calibri" panose="020F0502020204030204" pitchFamily="34" charset="0"/>
                <a:ea typeface="Times New Roman" panose="02020603050405020304" pitchFamily="18" charset="0"/>
                <a:cs typeface="Calibri" panose="020F0502020204030204" pitchFamily="34" charset="0"/>
              </a:rPr>
              <a:t>Number of False positives: We have 49% of false positives in our final model. This is not as bad as false negatives, but it does have a disadvantage that if a person if falsely detected with chance of getting readmitted, he/she would unnecessarily consume the resources at hospital. Also, the money spent by the patient and hospital in this case will be of no use.</a:t>
            </a:r>
            <a:endParaRPr lang="en-US" sz="23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9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E78DF-8D34-4E4B-8E31-A04E67F81720}"/>
              </a:ext>
            </a:extLst>
          </p:cNvPr>
          <p:cNvSpPr>
            <a:spLocks noGrp="1"/>
          </p:cNvSpPr>
          <p:nvPr>
            <p:ph type="title"/>
          </p:nvPr>
        </p:nvSpPr>
        <p:spPr/>
        <p:txBody>
          <a:bodyPr/>
          <a:lstStyle/>
          <a:p>
            <a:r>
              <a:rPr lang="en-GB" dirty="0">
                <a:solidFill>
                  <a:schemeClr val="accent1"/>
                </a:solidFill>
              </a:rPr>
              <a:t>Understanding the problem</a:t>
            </a:r>
            <a:endParaRPr lang="en-US" dirty="0">
              <a:solidFill>
                <a:schemeClr val="accent1"/>
              </a:solidFill>
            </a:endParaRPr>
          </a:p>
        </p:txBody>
      </p:sp>
      <p:sp>
        <p:nvSpPr>
          <p:cNvPr id="5" name="Text Placeholder 4">
            <a:extLst>
              <a:ext uri="{FF2B5EF4-FFF2-40B4-BE49-F238E27FC236}">
                <a16:creationId xmlns:a16="http://schemas.microsoft.com/office/drawing/2014/main" id="{6D1B4EF0-C98E-452B-A765-E72355C7EF5E}"/>
              </a:ext>
            </a:extLst>
          </p:cNvPr>
          <p:cNvSpPr>
            <a:spLocks noGrp="1"/>
          </p:cNvSpPr>
          <p:nvPr>
            <p:ph type="body" idx="1"/>
          </p:nvPr>
        </p:nvSpPr>
        <p:spPr/>
        <p:txBody>
          <a:bodyPr/>
          <a:lstStyle/>
          <a:p>
            <a:r>
              <a:rPr lang="en-GB" dirty="0"/>
              <a:t>Section 1</a:t>
            </a:r>
            <a:endParaRPr lang="en-US" dirty="0"/>
          </a:p>
        </p:txBody>
      </p:sp>
    </p:spTree>
    <p:extLst>
      <p:ext uri="{BB962C8B-B14F-4D97-AF65-F5344CB8AC3E}">
        <p14:creationId xmlns:p14="http://schemas.microsoft.com/office/powerpoint/2010/main" val="3981896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26EA-109A-4ADE-AA03-F6FFD6776433}"/>
              </a:ext>
            </a:extLst>
          </p:cNvPr>
          <p:cNvSpPr>
            <a:spLocks noGrp="1"/>
          </p:cNvSpPr>
          <p:nvPr>
            <p:ph type="title"/>
          </p:nvPr>
        </p:nvSpPr>
        <p:spPr/>
        <p:txBody>
          <a:bodyPr/>
          <a:lstStyle/>
          <a:p>
            <a:r>
              <a:rPr lang="en-GB" sz="3600" b="1" dirty="0">
                <a:solidFill>
                  <a:schemeClr val="accent1"/>
                </a:solidFill>
              </a:rPr>
              <a:t>References</a:t>
            </a:r>
            <a:endParaRPr lang="en-US" sz="3600" b="1" dirty="0">
              <a:solidFill>
                <a:schemeClr val="accent1"/>
              </a:solidFill>
            </a:endParaRPr>
          </a:p>
        </p:txBody>
      </p:sp>
      <p:sp>
        <p:nvSpPr>
          <p:cNvPr id="3" name="Content Placeholder 2">
            <a:extLst>
              <a:ext uri="{FF2B5EF4-FFF2-40B4-BE49-F238E27FC236}">
                <a16:creationId xmlns:a16="http://schemas.microsoft.com/office/drawing/2014/main" id="{1192227F-1B29-4D0E-B188-5E1FF1494E6B}"/>
              </a:ext>
            </a:extLst>
          </p:cNvPr>
          <p:cNvSpPr>
            <a:spLocks noGrp="1"/>
          </p:cNvSpPr>
          <p:nvPr>
            <p:ph idx="1"/>
          </p:nvPr>
        </p:nvSpPr>
        <p:spPr/>
        <p:txBody>
          <a:bodyPr/>
          <a:lstStyle/>
          <a:p>
            <a:pPr>
              <a:spcBef>
                <a:spcPts val="0"/>
              </a:spcBef>
              <a:spcAft>
                <a:spcPts val="1800"/>
              </a:spcAft>
              <a:tabLst>
                <a:tab pos="3674745" algn="l"/>
              </a:tabLst>
            </a:pPr>
            <a:r>
              <a:rPr lang="en-IN" sz="1800" b="1" cap="all" spc="50" dirty="0">
                <a:solidFill>
                  <a:srgbClr val="1F4D78"/>
                </a:solidFill>
                <a:latin typeface="Calibri" panose="020F0502020204030204" pitchFamily="34" charset="0"/>
                <a:cs typeface="Times New Roman" panose="02020603050405020304" pitchFamily="18" charset="0"/>
              </a:rPr>
              <a:t>False Positive v/s False negative: </a:t>
            </a:r>
            <a:r>
              <a:rPr lang="en-IN"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https://blogs.ams.org/mathgradblog/2016/08/06/false-positive-vs-false-negative/#:~:text=A%20false%20positive%20can%20lead,a%20disease%20has%20been%20ignored</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800"/>
              </a:spcAft>
            </a:pPr>
            <a:r>
              <a:rPr lang="en-IN" sz="1800" b="1" cap="all" spc="50" dirty="0">
                <a:solidFill>
                  <a:srgbClr val="1F4D78"/>
                </a:solidFill>
                <a:latin typeface="Calibri" panose="020F0502020204030204" pitchFamily="34" charset="0"/>
                <a:ea typeface="Times New Roman" panose="02020603050405020304" pitchFamily="18" charset="0"/>
                <a:cs typeface="Times New Roman" panose="02020603050405020304" pitchFamily="18" charset="0"/>
              </a:rPr>
              <a:t>SFS</a:t>
            </a:r>
            <a:r>
              <a:rPr lang="en-IN" sz="1800" b="1" cap="all" spc="50" dirty="0">
                <a:solidFill>
                  <a:srgbClr val="1F4D78"/>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n-IN"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2"/>
              </a:rPr>
              <a:t>http://rasbt.github.io/mlxtend/user_guide/feature_selection/SequentialFeatureSelector/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800"/>
              </a:spcAft>
              <a:tabLst>
                <a:tab pos="3674745" algn="l"/>
              </a:tabLst>
            </a:pPr>
            <a:r>
              <a:rPr lang="en-IN" sz="1800" b="1" cap="all" spc="50" dirty="0">
                <a:solidFill>
                  <a:srgbClr val="1F4D78"/>
                </a:solidFill>
                <a:latin typeface="Calibri" panose="020F0502020204030204" pitchFamily="34" charset="0"/>
                <a:cs typeface="Times New Roman" panose="02020603050405020304" pitchFamily="18" charset="0"/>
              </a:rPr>
              <a:t>Class imbalance treatment : </a:t>
            </a:r>
            <a:r>
              <a:rPr lang="en-IN"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https://www.analyticsvidhya.com/blog/2020/07/10-techniques-to-deal-with-class-imbalance-in-machine-learning/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800"/>
              </a:spcAft>
              <a:tabLst>
                <a:tab pos="3674745" algn="l"/>
              </a:tabLst>
            </a:pPr>
            <a:r>
              <a:rPr lang="en-IN" sz="1800" b="1" cap="all" spc="50" dirty="0">
                <a:solidFill>
                  <a:srgbClr val="1F4D78"/>
                </a:solidFill>
                <a:latin typeface="Calibri" panose="020F0502020204030204" pitchFamily="34" charset="0"/>
                <a:cs typeface="Times New Roman" panose="02020603050405020304" pitchFamily="18" charset="0"/>
              </a:rPr>
              <a:t>Why precision score should be used in case of high data imbalance : </a:t>
            </a:r>
            <a:r>
              <a:rPr lang="en-IN"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https://towardsdatascience.com/what-metrics-should-we-use-on-imbalanced-data-set-precision-recall-roc-e2e79252aeba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800"/>
              </a:spcAft>
              <a:tabLst>
                <a:tab pos="3674745" algn="l"/>
              </a:tabLst>
            </a:pPr>
            <a:r>
              <a:rPr lang="en-IN" sz="1800" b="1" cap="all" spc="50" dirty="0">
                <a:solidFill>
                  <a:srgbClr val="1F4D78"/>
                </a:solidFill>
                <a:latin typeface="Calibri" panose="020F0502020204030204" pitchFamily="34" charset="0"/>
                <a:cs typeface="Times New Roman" panose="02020603050405020304" pitchFamily="18" charset="0"/>
              </a:rPr>
              <a:t>Dealing with imbalanced data </a:t>
            </a:r>
            <a:r>
              <a:rPr lang="en-IN" sz="1800" b="1" cap="all" spc="50" dirty="0">
                <a:solidFill>
                  <a:srgbClr val="1F4D78"/>
                </a:solidFill>
                <a:latin typeface="Calibri" panose="020F0502020204030204" pitchFamily="34" charset="0"/>
                <a:cs typeface="Calibri" panose="020F0502020204030204" pitchFamily="34" charset="0"/>
              </a:rPr>
              <a:t>:</a:t>
            </a:r>
            <a:r>
              <a:rPr lang="en-IN" sz="1800" dirty="0">
                <a:effectLst/>
                <a:latin typeface="Calibri" panose="020F0502020204030204" pitchFamily="34" charset="0"/>
                <a:ea typeface="Times New Roman" panose="02020603050405020304" pitchFamily="18" charset="0"/>
                <a:cs typeface="Calibri" panose="020F0502020204030204" pitchFamily="34" charset="0"/>
              </a:rPr>
              <a:t> https://www.geeksforgeeks.org/ml-handling-imbalanced-data-with-smote-and-near-miss-algorithm-in-python/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325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6000" b="1"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F1F8-DC12-465C-9121-407F1651FCD6}"/>
              </a:ext>
            </a:extLst>
          </p:cNvPr>
          <p:cNvSpPr>
            <a:spLocks noGrp="1"/>
          </p:cNvSpPr>
          <p:nvPr>
            <p:ph type="title"/>
          </p:nvPr>
        </p:nvSpPr>
        <p:spPr>
          <a:xfrm>
            <a:off x="624840" y="352743"/>
            <a:ext cx="10972800" cy="871538"/>
          </a:xfrm>
        </p:spPr>
        <p:txBody>
          <a:bodyPr anchor="t">
            <a:normAutofit/>
          </a:bodyPr>
          <a:lstStyle/>
          <a:p>
            <a:r>
              <a:rPr lang="en-US" sz="4400" b="1" dirty="0">
                <a:solidFill>
                  <a:schemeClr val="accent1"/>
                </a:solidFill>
                <a:ea typeface="굴림" panose="020B0600000101010101" pitchFamily="34" charset="-127"/>
              </a:rPr>
              <a:t>Problem Definition</a:t>
            </a:r>
            <a:endParaRPr lang="en-US" b="1" dirty="0"/>
          </a:p>
        </p:txBody>
      </p:sp>
      <p:sp>
        <p:nvSpPr>
          <p:cNvPr id="3" name="Content Placeholder 2">
            <a:extLst>
              <a:ext uri="{FF2B5EF4-FFF2-40B4-BE49-F238E27FC236}">
                <a16:creationId xmlns:a16="http://schemas.microsoft.com/office/drawing/2014/main" id="{F7819384-7D0D-4705-9866-DD8844B0D8E3}"/>
              </a:ext>
            </a:extLst>
          </p:cNvPr>
          <p:cNvSpPr>
            <a:spLocks noGrp="1"/>
          </p:cNvSpPr>
          <p:nvPr>
            <p:ph idx="1"/>
          </p:nvPr>
        </p:nvSpPr>
        <p:spPr>
          <a:xfrm>
            <a:off x="609600" y="838200"/>
            <a:ext cx="11430000" cy="5867400"/>
          </a:xfrm>
        </p:spPr>
        <p:txBody>
          <a:bodyPr>
            <a:noAutofit/>
          </a:bodyPr>
          <a:lstStyle/>
          <a:p>
            <a:pPr marL="0" indent="0">
              <a:buNone/>
            </a:pPr>
            <a:endParaRPr lang="en-US" sz="2100" dirty="0"/>
          </a:p>
          <a:p>
            <a:pPr marL="0" indent="0">
              <a:buNone/>
            </a:pPr>
            <a:endParaRPr lang="en-US" sz="2100" dirty="0">
              <a:solidFill>
                <a:schemeClr val="accent1"/>
              </a:solidFill>
            </a:endParaRPr>
          </a:p>
          <a:p>
            <a:pPr marL="0" indent="0">
              <a:buNone/>
            </a:pPr>
            <a:r>
              <a:rPr lang="en-US" sz="2100" dirty="0">
                <a:solidFill>
                  <a:schemeClr val="accent1"/>
                </a:solidFill>
              </a:rPr>
              <a:t>Problem :</a:t>
            </a:r>
            <a:r>
              <a:rPr lang="en-US" sz="2100" dirty="0">
                <a:solidFill>
                  <a:schemeClr val="tx1"/>
                </a:solidFill>
              </a:rPr>
              <a:t> One of the problems faced in treatment of diabetes by the healthcare industry in U.S. is readmission of patients within 30 days, which is often due to improper diagnosis and treatment. </a:t>
            </a:r>
          </a:p>
          <a:p>
            <a:pPr marL="0" indent="0">
              <a:buNone/>
            </a:pPr>
            <a:endParaRPr lang="en-US" sz="1800" dirty="0"/>
          </a:p>
          <a:p>
            <a:pPr marL="0" indent="0">
              <a:buNone/>
            </a:pPr>
            <a:r>
              <a:rPr lang="en-US" sz="2100" dirty="0">
                <a:solidFill>
                  <a:schemeClr val="accent1"/>
                </a:solidFill>
              </a:rPr>
              <a:t>Importance :</a:t>
            </a:r>
            <a:r>
              <a:rPr lang="en-US" sz="2100" dirty="0">
                <a:solidFill>
                  <a:schemeClr val="tx1"/>
                </a:solidFill>
              </a:rPr>
              <a:t> In 2011, American hospitals spent over $41 billion on diabetic patients who got readmitted within 30 days of discharge. Patient re-admission cost is generally more than the healthcare premium paid by the consumer especially in US healthcare industry Being able to determine factors that lead to higher readmission in such patients, and correspondingly being able to predict which patients will get readmitted can help hospitals save millions of dollars while improving quality of care.</a:t>
            </a:r>
          </a:p>
          <a:p>
            <a:pPr marL="0" indent="0">
              <a:buNone/>
            </a:pPr>
            <a:endParaRPr lang="en-US" sz="1800" dirty="0"/>
          </a:p>
          <a:p>
            <a:pPr marL="0" indent="0">
              <a:buNone/>
            </a:pPr>
            <a:r>
              <a:rPr lang="en-US" sz="2100" dirty="0">
                <a:solidFill>
                  <a:schemeClr val="accent1"/>
                </a:solidFill>
              </a:rPr>
              <a:t>Value Addition :</a:t>
            </a:r>
            <a:r>
              <a:rPr lang="en-US" sz="2100" dirty="0">
                <a:solidFill>
                  <a:schemeClr val="tx1"/>
                </a:solidFill>
              </a:rPr>
              <a:t> We aim </a:t>
            </a:r>
            <a:r>
              <a:rPr lang="en-US" sz="2100" dirty="0"/>
              <a:t>at building a model for </a:t>
            </a:r>
            <a:r>
              <a:rPr lang="en-US" sz="2100" dirty="0">
                <a:solidFill>
                  <a:schemeClr val="tx1"/>
                </a:solidFill>
              </a:rPr>
              <a:t>the prediction of the fact that the diabetic patient will probably be re-admitted to the hospital within 30 days of discharge or not and recognizing patterns that explain re-admission so that treatment and diagnosis criteria can be improved and millions of dollars can be saved while improving quality of healthcare.</a:t>
            </a:r>
          </a:p>
        </p:txBody>
      </p:sp>
    </p:spTree>
    <p:extLst>
      <p:ext uri="{BB962C8B-B14F-4D97-AF65-F5344CB8AC3E}">
        <p14:creationId xmlns:p14="http://schemas.microsoft.com/office/powerpoint/2010/main" val="13121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2EA207E-7386-4300-A7E0-1B251BFF9259}"/>
              </a:ext>
            </a:extLst>
          </p:cNvPr>
          <p:cNvGrpSpPr/>
          <p:nvPr/>
        </p:nvGrpSpPr>
        <p:grpSpPr>
          <a:xfrm>
            <a:off x="2400300" y="419100"/>
            <a:ext cx="7391400" cy="6019800"/>
            <a:chOff x="685799" y="180984"/>
            <a:chExt cx="6471559" cy="6612952"/>
          </a:xfrm>
        </p:grpSpPr>
        <p:sp>
          <p:nvSpPr>
            <p:cNvPr id="5" name="Rectangle 4">
              <a:extLst>
                <a:ext uri="{FF2B5EF4-FFF2-40B4-BE49-F238E27FC236}">
                  <a16:creationId xmlns:a16="http://schemas.microsoft.com/office/drawing/2014/main" id="{639C881F-120A-42AD-AA99-38716F0955E2}"/>
                </a:ext>
              </a:extLst>
            </p:cNvPr>
            <p:cNvSpPr/>
            <p:nvPr/>
          </p:nvSpPr>
          <p:spPr>
            <a:xfrm>
              <a:off x="3396407" y="180984"/>
              <a:ext cx="18288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a:t>
              </a:r>
            </a:p>
          </p:txBody>
        </p:sp>
        <p:sp>
          <p:nvSpPr>
            <p:cNvPr id="6" name="Rectangle 5">
              <a:extLst>
                <a:ext uri="{FF2B5EF4-FFF2-40B4-BE49-F238E27FC236}">
                  <a16:creationId xmlns:a16="http://schemas.microsoft.com/office/drawing/2014/main" id="{FD58086C-E227-495E-B7C1-EADC47F7EA68}"/>
                </a:ext>
              </a:extLst>
            </p:cNvPr>
            <p:cNvSpPr/>
            <p:nvPr/>
          </p:nvSpPr>
          <p:spPr>
            <a:xfrm>
              <a:off x="3352800" y="838201"/>
              <a:ext cx="1905000" cy="30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Pre processing</a:t>
              </a:r>
            </a:p>
          </p:txBody>
        </p:sp>
        <p:sp>
          <p:nvSpPr>
            <p:cNvPr id="7" name="Rectangle 6">
              <a:extLst>
                <a:ext uri="{FF2B5EF4-FFF2-40B4-BE49-F238E27FC236}">
                  <a16:creationId xmlns:a16="http://schemas.microsoft.com/office/drawing/2014/main" id="{22BB4E5E-C294-42BC-BFB1-2A3B662B7427}"/>
                </a:ext>
              </a:extLst>
            </p:cNvPr>
            <p:cNvSpPr/>
            <p:nvPr/>
          </p:nvSpPr>
          <p:spPr>
            <a:xfrm>
              <a:off x="3352800" y="1447800"/>
              <a:ext cx="1905000" cy="30401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EDA</a:t>
              </a:r>
              <a:endParaRPr lang="en-IN" dirty="0"/>
            </a:p>
          </p:txBody>
        </p:sp>
        <p:sp>
          <p:nvSpPr>
            <p:cNvPr id="8" name="Rectangle 7">
              <a:extLst>
                <a:ext uri="{FF2B5EF4-FFF2-40B4-BE49-F238E27FC236}">
                  <a16:creationId xmlns:a16="http://schemas.microsoft.com/office/drawing/2014/main" id="{216ADFE2-E378-4E7C-8627-D9C2BF265380}"/>
                </a:ext>
              </a:extLst>
            </p:cNvPr>
            <p:cNvSpPr/>
            <p:nvPr/>
          </p:nvSpPr>
          <p:spPr>
            <a:xfrm>
              <a:off x="3347358" y="2058098"/>
              <a:ext cx="1905000" cy="3040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Statistical</a:t>
              </a:r>
              <a:r>
                <a:rPr lang="en-IN" dirty="0"/>
                <a:t> </a:t>
              </a:r>
              <a:r>
                <a:rPr lang="en-IN" dirty="0">
                  <a:ln w="0"/>
                  <a:solidFill>
                    <a:schemeClr val="tx1"/>
                  </a:solidFill>
                  <a:effectLst>
                    <a:outerShdw blurRad="38100" dist="19050" dir="2700000" algn="tl" rotWithShape="0">
                      <a:schemeClr val="dk1">
                        <a:alpha val="40000"/>
                      </a:schemeClr>
                    </a:outerShdw>
                  </a:effectLst>
                </a:rPr>
                <a:t>Test</a:t>
              </a:r>
              <a:endParaRPr lang="en-IN" dirty="0"/>
            </a:p>
          </p:txBody>
        </p:sp>
        <p:sp>
          <p:nvSpPr>
            <p:cNvPr id="9" name="Rectangle 8">
              <a:extLst>
                <a:ext uri="{FF2B5EF4-FFF2-40B4-BE49-F238E27FC236}">
                  <a16:creationId xmlns:a16="http://schemas.microsoft.com/office/drawing/2014/main" id="{DA2A42DE-745A-47B3-99E2-3384622DF814}"/>
                </a:ext>
              </a:extLst>
            </p:cNvPr>
            <p:cNvSpPr/>
            <p:nvPr/>
          </p:nvSpPr>
          <p:spPr>
            <a:xfrm>
              <a:off x="2667000" y="2669102"/>
              <a:ext cx="3276600" cy="304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a:t>
              </a:r>
              <a:r>
                <a:rPr lang="en-IN" dirty="0"/>
                <a:t> </a:t>
              </a:r>
              <a:r>
                <a:rPr lang="en-IN" dirty="0">
                  <a:ln w="0"/>
                  <a:solidFill>
                    <a:schemeClr val="tx1"/>
                  </a:solidFill>
                  <a:effectLst>
                    <a:outerShdw blurRad="38100" dist="19050" dir="2700000" algn="tl" rotWithShape="0">
                      <a:schemeClr val="dk1">
                        <a:alpha val="40000"/>
                      </a:schemeClr>
                    </a:outerShdw>
                  </a:effectLst>
                </a:rPr>
                <a:t>Building(Base model)</a:t>
              </a:r>
              <a:endParaRPr lang="en-IN" dirty="0"/>
            </a:p>
          </p:txBody>
        </p:sp>
        <p:sp>
          <p:nvSpPr>
            <p:cNvPr id="10" name="Rectangle 9">
              <a:extLst>
                <a:ext uri="{FF2B5EF4-FFF2-40B4-BE49-F238E27FC236}">
                  <a16:creationId xmlns:a16="http://schemas.microsoft.com/office/drawing/2014/main" id="{14157753-5E60-40CB-9732-B84E4A8533FE}"/>
                </a:ext>
              </a:extLst>
            </p:cNvPr>
            <p:cNvSpPr/>
            <p:nvPr/>
          </p:nvSpPr>
          <p:spPr>
            <a:xfrm>
              <a:off x="3356688" y="3276870"/>
              <a:ext cx="1905000" cy="3040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Feature Selection</a:t>
              </a:r>
            </a:p>
          </p:txBody>
        </p:sp>
        <p:sp>
          <p:nvSpPr>
            <p:cNvPr id="11" name="Rectangle 10">
              <a:extLst>
                <a:ext uri="{FF2B5EF4-FFF2-40B4-BE49-F238E27FC236}">
                  <a16:creationId xmlns:a16="http://schemas.microsoft.com/office/drawing/2014/main" id="{2589CCD0-FD08-43DA-8A9E-091332E4BED0}"/>
                </a:ext>
              </a:extLst>
            </p:cNvPr>
            <p:cNvSpPr/>
            <p:nvPr/>
          </p:nvSpPr>
          <p:spPr>
            <a:xfrm>
              <a:off x="1489788" y="3884638"/>
              <a:ext cx="1828800" cy="3040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RFE</a:t>
              </a:r>
            </a:p>
          </p:txBody>
        </p:sp>
        <p:sp>
          <p:nvSpPr>
            <p:cNvPr id="12" name="Rectangle 11">
              <a:extLst>
                <a:ext uri="{FF2B5EF4-FFF2-40B4-BE49-F238E27FC236}">
                  <a16:creationId xmlns:a16="http://schemas.microsoft.com/office/drawing/2014/main" id="{DB26C877-11F6-4F82-8EC3-982607ACE263}"/>
                </a:ext>
              </a:extLst>
            </p:cNvPr>
            <p:cNvSpPr/>
            <p:nvPr/>
          </p:nvSpPr>
          <p:spPr>
            <a:xfrm>
              <a:off x="5252358" y="3908579"/>
              <a:ext cx="1905000" cy="3040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SFS</a:t>
              </a:r>
            </a:p>
          </p:txBody>
        </p:sp>
        <p:sp>
          <p:nvSpPr>
            <p:cNvPr id="13" name="Rectangle 12">
              <a:extLst>
                <a:ext uri="{FF2B5EF4-FFF2-40B4-BE49-F238E27FC236}">
                  <a16:creationId xmlns:a16="http://schemas.microsoft.com/office/drawing/2014/main" id="{4DA8B1F0-3578-47F6-9262-667B5A669801}"/>
                </a:ext>
              </a:extLst>
            </p:cNvPr>
            <p:cNvSpPr/>
            <p:nvPr/>
          </p:nvSpPr>
          <p:spPr>
            <a:xfrm>
              <a:off x="1442358" y="4578701"/>
              <a:ext cx="1905000" cy="304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SMOTE</a:t>
              </a:r>
            </a:p>
          </p:txBody>
        </p:sp>
        <p:sp>
          <p:nvSpPr>
            <p:cNvPr id="14" name="Rectangle 13">
              <a:extLst>
                <a:ext uri="{FF2B5EF4-FFF2-40B4-BE49-F238E27FC236}">
                  <a16:creationId xmlns:a16="http://schemas.microsoft.com/office/drawing/2014/main" id="{24911923-25F1-4866-BECB-97491C4CA1EC}"/>
                </a:ext>
              </a:extLst>
            </p:cNvPr>
            <p:cNvSpPr/>
            <p:nvPr/>
          </p:nvSpPr>
          <p:spPr>
            <a:xfrm>
              <a:off x="5252358" y="4560034"/>
              <a:ext cx="1905000" cy="304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SMOTE</a:t>
              </a:r>
            </a:p>
          </p:txBody>
        </p:sp>
        <p:sp>
          <p:nvSpPr>
            <p:cNvPr id="15" name="Rectangle 14">
              <a:extLst>
                <a:ext uri="{FF2B5EF4-FFF2-40B4-BE49-F238E27FC236}">
                  <a16:creationId xmlns:a16="http://schemas.microsoft.com/office/drawing/2014/main" id="{D366B959-4AD5-4DE4-9BFB-D8168B0E3897}"/>
                </a:ext>
              </a:extLst>
            </p:cNvPr>
            <p:cNvSpPr/>
            <p:nvPr/>
          </p:nvSpPr>
          <p:spPr>
            <a:xfrm>
              <a:off x="1451688" y="5292736"/>
              <a:ext cx="19050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 building</a:t>
              </a:r>
            </a:p>
          </p:txBody>
        </p:sp>
        <p:sp>
          <p:nvSpPr>
            <p:cNvPr id="16" name="Rectangle 15">
              <a:extLst>
                <a:ext uri="{FF2B5EF4-FFF2-40B4-BE49-F238E27FC236}">
                  <a16:creationId xmlns:a16="http://schemas.microsoft.com/office/drawing/2014/main" id="{EC8AFFA9-BA2A-4BBB-8ED3-A0907569F1CD}"/>
                </a:ext>
              </a:extLst>
            </p:cNvPr>
            <p:cNvSpPr/>
            <p:nvPr/>
          </p:nvSpPr>
          <p:spPr>
            <a:xfrm>
              <a:off x="5252358" y="5291139"/>
              <a:ext cx="19050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 Building</a:t>
              </a:r>
            </a:p>
          </p:txBody>
        </p:sp>
        <p:sp>
          <p:nvSpPr>
            <p:cNvPr id="17" name="Rectangle 16">
              <a:extLst>
                <a:ext uri="{FF2B5EF4-FFF2-40B4-BE49-F238E27FC236}">
                  <a16:creationId xmlns:a16="http://schemas.microsoft.com/office/drawing/2014/main" id="{B53F84B3-F250-4E14-9E16-C3894532EFEF}"/>
                </a:ext>
              </a:extLst>
            </p:cNvPr>
            <p:cNvSpPr/>
            <p:nvPr/>
          </p:nvSpPr>
          <p:spPr>
            <a:xfrm>
              <a:off x="3347358" y="5926304"/>
              <a:ext cx="2082538"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Comparison</a:t>
              </a:r>
            </a:p>
          </p:txBody>
        </p:sp>
        <p:sp>
          <p:nvSpPr>
            <p:cNvPr id="18" name="Rectangle 17">
              <a:extLst>
                <a:ext uri="{FF2B5EF4-FFF2-40B4-BE49-F238E27FC236}">
                  <a16:creationId xmlns:a16="http://schemas.microsoft.com/office/drawing/2014/main" id="{3BA1A514-E341-4283-A494-7ECBDDED4E34}"/>
                </a:ext>
              </a:extLst>
            </p:cNvPr>
            <p:cNvSpPr/>
            <p:nvPr/>
          </p:nvSpPr>
          <p:spPr>
            <a:xfrm>
              <a:off x="3319494" y="6489922"/>
              <a:ext cx="2138265" cy="30401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Final Model</a:t>
              </a:r>
            </a:p>
          </p:txBody>
        </p:sp>
        <p:cxnSp>
          <p:nvCxnSpPr>
            <p:cNvPr id="19" name="Straight Connector 18">
              <a:extLst>
                <a:ext uri="{FF2B5EF4-FFF2-40B4-BE49-F238E27FC236}">
                  <a16:creationId xmlns:a16="http://schemas.microsoft.com/office/drawing/2014/main" id="{03000B9B-B2EB-4BA1-B4C3-CA67BA906A93}"/>
                </a:ext>
              </a:extLst>
            </p:cNvPr>
            <p:cNvCxnSpPr>
              <a:stCxn id="5" idx="2"/>
              <a:endCxn id="5" idx="2"/>
            </p:cNvCxnSpPr>
            <p:nvPr/>
          </p:nvCxnSpPr>
          <p:spPr>
            <a:xfrm>
              <a:off x="4310807" y="4857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0052FB-8B4D-4E78-BEF4-E265BA82E297}"/>
                </a:ext>
              </a:extLst>
            </p:cNvPr>
            <p:cNvCxnSpPr>
              <a:stCxn id="5" idx="2"/>
              <a:endCxn id="6" idx="0"/>
            </p:cNvCxnSpPr>
            <p:nvPr/>
          </p:nvCxnSpPr>
          <p:spPr>
            <a:xfrm flipH="1">
              <a:off x="4305300" y="485784"/>
              <a:ext cx="5507" cy="352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7D53EA9-AE1C-4565-8D66-769B5D1D6E84}"/>
                </a:ext>
              </a:extLst>
            </p:cNvPr>
            <p:cNvCxnSpPr>
              <a:stCxn id="6" idx="2"/>
              <a:endCxn id="7" idx="0"/>
            </p:cNvCxnSpPr>
            <p:nvPr/>
          </p:nvCxnSpPr>
          <p:spPr>
            <a:xfrm>
              <a:off x="4305300" y="1142215"/>
              <a:ext cx="0" cy="3055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1FE320B-04D3-4C64-9613-CC0A553A9765}"/>
                </a:ext>
              </a:extLst>
            </p:cNvPr>
            <p:cNvCxnSpPr>
              <a:stCxn id="7" idx="2"/>
              <a:endCxn id="8" idx="0"/>
            </p:cNvCxnSpPr>
            <p:nvPr/>
          </p:nvCxnSpPr>
          <p:spPr>
            <a:xfrm flipH="1">
              <a:off x="4299858" y="1751814"/>
              <a:ext cx="5442" cy="3062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4BE04BA-E5EB-4EED-A5D2-A8361D0FF35C}"/>
                </a:ext>
              </a:extLst>
            </p:cNvPr>
            <p:cNvCxnSpPr>
              <a:cxnSpLocks/>
              <a:stCxn id="8" idx="2"/>
              <a:endCxn id="9" idx="0"/>
            </p:cNvCxnSpPr>
            <p:nvPr/>
          </p:nvCxnSpPr>
          <p:spPr>
            <a:xfrm>
              <a:off x="4299858" y="2362112"/>
              <a:ext cx="5442" cy="3069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18261306-6CA7-4843-A30D-3E08C43D6340}"/>
                </a:ext>
              </a:extLst>
            </p:cNvPr>
            <p:cNvCxnSpPr>
              <a:cxnSpLocks/>
              <a:stCxn id="9" idx="2"/>
              <a:endCxn id="10" idx="0"/>
            </p:cNvCxnSpPr>
            <p:nvPr/>
          </p:nvCxnSpPr>
          <p:spPr>
            <a:xfrm>
              <a:off x="4305300" y="2973116"/>
              <a:ext cx="3888" cy="3037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or: Elbow 24">
              <a:extLst>
                <a:ext uri="{FF2B5EF4-FFF2-40B4-BE49-F238E27FC236}">
                  <a16:creationId xmlns:a16="http://schemas.microsoft.com/office/drawing/2014/main" id="{6EDB62CB-EA0F-4679-991D-2AE8C9D9CDD1}"/>
                </a:ext>
              </a:extLst>
            </p:cNvPr>
            <p:cNvCxnSpPr>
              <a:stCxn id="10" idx="2"/>
              <a:endCxn id="11" idx="0"/>
            </p:cNvCxnSpPr>
            <p:nvPr/>
          </p:nvCxnSpPr>
          <p:spPr>
            <a:xfrm rot="5400000">
              <a:off x="3204811" y="2780261"/>
              <a:ext cx="303754" cy="19050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ED192511-BB4C-433D-9C64-9419E603A629}"/>
                </a:ext>
              </a:extLst>
            </p:cNvPr>
            <p:cNvCxnSpPr>
              <a:stCxn id="10" idx="2"/>
              <a:endCxn id="12" idx="0"/>
            </p:cNvCxnSpPr>
            <p:nvPr/>
          </p:nvCxnSpPr>
          <p:spPr>
            <a:xfrm rot="16200000" flipH="1">
              <a:off x="5093176" y="2796896"/>
              <a:ext cx="327695" cy="189567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587475C-1A91-4186-BD99-8A37CB3D2B17}"/>
                </a:ext>
              </a:extLst>
            </p:cNvPr>
            <p:cNvCxnSpPr>
              <a:stCxn id="11" idx="2"/>
              <a:endCxn id="13" idx="0"/>
            </p:cNvCxnSpPr>
            <p:nvPr/>
          </p:nvCxnSpPr>
          <p:spPr>
            <a:xfrm flipH="1">
              <a:off x="2394858" y="4188652"/>
              <a:ext cx="9330" cy="3900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5628658-DEEB-49AC-9B3B-0048EB2DA427}"/>
                </a:ext>
              </a:extLst>
            </p:cNvPr>
            <p:cNvCxnSpPr>
              <a:stCxn id="12" idx="2"/>
              <a:endCxn id="14" idx="0"/>
            </p:cNvCxnSpPr>
            <p:nvPr/>
          </p:nvCxnSpPr>
          <p:spPr>
            <a:xfrm>
              <a:off x="6204858" y="4212593"/>
              <a:ext cx="0" cy="3474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2D81BD5-7411-4BE9-B0CB-1D417719A436}"/>
                </a:ext>
              </a:extLst>
            </p:cNvPr>
            <p:cNvCxnSpPr>
              <a:stCxn id="13" idx="2"/>
              <a:endCxn id="15" idx="0"/>
            </p:cNvCxnSpPr>
            <p:nvPr/>
          </p:nvCxnSpPr>
          <p:spPr>
            <a:xfrm>
              <a:off x="2394858" y="4882715"/>
              <a:ext cx="9330" cy="4100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BB5B1D7B-A6CA-43D1-A55D-194BCF3DE624}"/>
                </a:ext>
              </a:extLst>
            </p:cNvPr>
            <p:cNvCxnSpPr>
              <a:stCxn id="14" idx="2"/>
              <a:endCxn id="16" idx="0"/>
            </p:cNvCxnSpPr>
            <p:nvPr/>
          </p:nvCxnSpPr>
          <p:spPr>
            <a:xfrm>
              <a:off x="6204858" y="4864048"/>
              <a:ext cx="0" cy="427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or: Elbow 30">
              <a:extLst>
                <a:ext uri="{FF2B5EF4-FFF2-40B4-BE49-F238E27FC236}">
                  <a16:creationId xmlns:a16="http://schemas.microsoft.com/office/drawing/2014/main" id="{9719C9C6-F8F0-45A2-B0D8-8B77D3B20168}"/>
                </a:ext>
              </a:extLst>
            </p:cNvPr>
            <p:cNvCxnSpPr>
              <a:stCxn id="15" idx="2"/>
              <a:endCxn id="17" idx="0"/>
            </p:cNvCxnSpPr>
            <p:nvPr/>
          </p:nvCxnSpPr>
          <p:spPr>
            <a:xfrm rot="16200000" flipH="1">
              <a:off x="3232023" y="4769700"/>
              <a:ext cx="328768" cy="198443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Elbow 31">
              <a:extLst>
                <a:ext uri="{FF2B5EF4-FFF2-40B4-BE49-F238E27FC236}">
                  <a16:creationId xmlns:a16="http://schemas.microsoft.com/office/drawing/2014/main" id="{4D41578D-0C35-48C9-8FA7-3E4CE0190913}"/>
                </a:ext>
              </a:extLst>
            </p:cNvPr>
            <p:cNvCxnSpPr>
              <a:stCxn id="16" idx="2"/>
              <a:endCxn id="17" idx="0"/>
            </p:cNvCxnSpPr>
            <p:nvPr/>
          </p:nvCxnSpPr>
          <p:spPr>
            <a:xfrm rot="5400000">
              <a:off x="5131561" y="4853006"/>
              <a:ext cx="330365" cy="18162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DC7378C4-6158-4A44-8E7C-A7F231EFC4A1}"/>
                </a:ext>
              </a:extLst>
            </p:cNvPr>
            <p:cNvCxnSpPr>
              <a:cxnSpLocks/>
              <a:endCxn id="17" idx="1"/>
            </p:cNvCxnSpPr>
            <p:nvPr/>
          </p:nvCxnSpPr>
          <p:spPr>
            <a:xfrm>
              <a:off x="685799" y="5995305"/>
              <a:ext cx="2661559" cy="83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DB667B41-79B5-41D8-9B96-359ABE8D2654}"/>
                </a:ext>
              </a:extLst>
            </p:cNvPr>
            <p:cNvCxnSpPr>
              <a:stCxn id="17" idx="2"/>
              <a:endCxn id="18" idx="0"/>
            </p:cNvCxnSpPr>
            <p:nvPr/>
          </p:nvCxnSpPr>
          <p:spPr>
            <a:xfrm>
              <a:off x="4388627" y="6231104"/>
              <a:ext cx="0" cy="2588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or: Elbow 34">
              <a:extLst>
                <a:ext uri="{FF2B5EF4-FFF2-40B4-BE49-F238E27FC236}">
                  <a16:creationId xmlns:a16="http://schemas.microsoft.com/office/drawing/2014/main" id="{DC947643-CF50-465E-BB19-6E5BDF5A2729}"/>
                </a:ext>
              </a:extLst>
            </p:cNvPr>
            <p:cNvCxnSpPr>
              <a:cxnSpLocks/>
              <a:stCxn id="9" idx="1"/>
            </p:cNvCxnSpPr>
            <p:nvPr/>
          </p:nvCxnSpPr>
          <p:spPr>
            <a:xfrm rot="10800000" flipV="1">
              <a:off x="685800" y="2821109"/>
              <a:ext cx="1981200" cy="3174195"/>
            </a:xfrm>
            <a:prstGeom prst="bentConnector2">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A9F52650-7EF5-4A7E-9184-16AA9E510271}"/>
              </a:ext>
            </a:extLst>
          </p:cNvPr>
          <p:cNvSpPr txBox="1"/>
          <p:nvPr/>
        </p:nvSpPr>
        <p:spPr>
          <a:xfrm>
            <a:off x="533400" y="221518"/>
            <a:ext cx="4129701" cy="1200329"/>
          </a:xfrm>
          <a:prstGeom prst="rect">
            <a:avLst/>
          </a:prstGeom>
          <a:noFill/>
        </p:spPr>
        <p:txBody>
          <a:bodyPr wrap="square" rtlCol="0">
            <a:spAutoFit/>
          </a:bodyPr>
          <a:lstStyle/>
          <a:p>
            <a:r>
              <a:rPr lang="en-GB" sz="3600" b="1" dirty="0">
                <a:solidFill>
                  <a:schemeClr val="accent1"/>
                </a:solidFill>
                <a:ea typeface="굴림" panose="020B0600000101010101" pitchFamily="34" charset="-127"/>
              </a:rPr>
              <a:t>Overall Process Flowchart : </a:t>
            </a:r>
            <a:endParaRPr lang="en-US" sz="2000" b="1" dirty="0"/>
          </a:p>
        </p:txBody>
      </p:sp>
    </p:spTree>
    <p:extLst>
      <p:ext uri="{BB962C8B-B14F-4D97-AF65-F5344CB8AC3E}">
        <p14:creationId xmlns:p14="http://schemas.microsoft.com/office/powerpoint/2010/main" val="82027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C4971-9C23-4526-8BEE-7EAE4D620221}"/>
              </a:ext>
            </a:extLst>
          </p:cNvPr>
          <p:cNvSpPr>
            <a:spLocks noGrp="1"/>
          </p:cNvSpPr>
          <p:nvPr>
            <p:ph type="title"/>
          </p:nvPr>
        </p:nvSpPr>
        <p:spPr/>
        <p:txBody>
          <a:bodyPr/>
          <a:lstStyle/>
          <a:p>
            <a:r>
              <a:rPr lang="en-GB" dirty="0">
                <a:solidFill>
                  <a:schemeClr val="accent1"/>
                </a:solidFill>
              </a:rPr>
              <a:t>Information about Dataset</a:t>
            </a:r>
            <a:endParaRPr lang="en-US" dirty="0">
              <a:solidFill>
                <a:schemeClr val="accent1"/>
              </a:solidFill>
            </a:endParaRPr>
          </a:p>
        </p:txBody>
      </p:sp>
      <p:sp>
        <p:nvSpPr>
          <p:cNvPr id="5" name="Text Placeholder 4">
            <a:extLst>
              <a:ext uri="{FF2B5EF4-FFF2-40B4-BE49-F238E27FC236}">
                <a16:creationId xmlns:a16="http://schemas.microsoft.com/office/drawing/2014/main" id="{D9ABB017-0511-4BF8-8C05-407C2B3A646A}"/>
              </a:ext>
            </a:extLst>
          </p:cNvPr>
          <p:cNvSpPr>
            <a:spLocks noGrp="1"/>
          </p:cNvSpPr>
          <p:nvPr>
            <p:ph type="body" idx="1"/>
          </p:nvPr>
        </p:nvSpPr>
        <p:spPr/>
        <p:txBody>
          <a:bodyPr/>
          <a:lstStyle/>
          <a:p>
            <a:r>
              <a:rPr lang="en-GB" dirty="0"/>
              <a:t>Section 2</a:t>
            </a:r>
          </a:p>
        </p:txBody>
      </p:sp>
    </p:spTree>
    <p:extLst>
      <p:ext uri="{BB962C8B-B14F-4D97-AF65-F5344CB8AC3E}">
        <p14:creationId xmlns:p14="http://schemas.microsoft.com/office/powerpoint/2010/main" val="223725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C5C6D-945C-4E26-94BF-B8F1DAC81A17}"/>
              </a:ext>
            </a:extLst>
          </p:cNvPr>
          <p:cNvSpPr>
            <a:spLocks noGrp="1"/>
          </p:cNvSpPr>
          <p:nvPr>
            <p:ph type="title"/>
          </p:nvPr>
        </p:nvSpPr>
        <p:spPr/>
        <p:txBody>
          <a:bodyPr/>
          <a:lstStyle/>
          <a:p>
            <a:r>
              <a:rPr lang="en-GB" b="1" dirty="0">
                <a:solidFill>
                  <a:schemeClr val="accent1"/>
                </a:solidFill>
              </a:rPr>
              <a:t>Basic Introduction to Data</a:t>
            </a:r>
            <a:endParaRPr lang="en-US" b="1" dirty="0">
              <a:solidFill>
                <a:schemeClr val="accent1"/>
              </a:solidFill>
            </a:endParaRPr>
          </a:p>
        </p:txBody>
      </p:sp>
      <p:sp>
        <p:nvSpPr>
          <p:cNvPr id="5" name="Content Placeholder 4">
            <a:extLst>
              <a:ext uri="{FF2B5EF4-FFF2-40B4-BE49-F238E27FC236}">
                <a16:creationId xmlns:a16="http://schemas.microsoft.com/office/drawing/2014/main" id="{B85C41D7-0797-4B3C-8F5B-6927D48812C4}"/>
              </a:ext>
            </a:extLst>
          </p:cNvPr>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sz="2100" b="0" i="0" u="none" strike="noStrike" kern="1200" cap="none" spc="0" normalizeH="0" baseline="0" noProof="0" dirty="0">
                <a:ln>
                  <a:noFill/>
                </a:ln>
                <a:solidFill>
                  <a:srgbClr val="4F81BD"/>
                </a:solidFill>
                <a:effectLst/>
                <a:uLnTx/>
                <a:uFillTx/>
                <a:latin typeface="Calibri"/>
                <a:ea typeface="+mn-ea"/>
                <a:cs typeface="+mn-cs"/>
              </a:rPr>
              <a:t>Dataset</a:t>
            </a:r>
            <a:r>
              <a:rPr kumimoji="0" lang="en-GB" sz="2100" b="0" i="0" u="none" strike="noStrike" kern="1200" cap="none" spc="0" normalizeH="0" baseline="0" noProof="0" dirty="0">
                <a:ln>
                  <a:noFill/>
                </a:ln>
                <a:solidFill>
                  <a:prstClr val="black"/>
                </a:solidFill>
                <a:effectLst/>
                <a:uLnTx/>
                <a:uFillTx/>
                <a:latin typeface="Calibri"/>
                <a:ea typeface="+mn-ea"/>
                <a:cs typeface="+mn-cs"/>
              </a:rPr>
              <a:t> - </a:t>
            </a:r>
            <a:r>
              <a:rPr kumimoji="0" lang="en-US" sz="2100" b="0" i="0" u="none" strike="noStrike" kern="1200" cap="none" spc="0" normalizeH="0" baseline="0" noProof="0" dirty="0">
                <a:ln>
                  <a:noFill/>
                </a:ln>
                <a:solidFill>
                  <a:prstClr val="black"/>
                </a:solidFill>
                <a:effectLst/>
                <a:uLnTx/>
                <a:uFillTx/>
                <a:latin typeface="Calibri"/>
                <a:ea typeface="+mn-ea"/>
                <a:cs typeface="+mn-cs"/>
              </a:rPr>
              <a:t>Diabetes 130-US hospitals for years 1999-2008 Data Set.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srgbClr val="4F81BD"/>
                </a:solidFill>
                <a:effectLst/>
                <a:uLnTx/>
                <a:uFillTx/>
                <a:latin typeface="Calibri"/>
                <a:ea typeface="+mn-ea"/>
                <a:cs typeface="+mn-cs"/>
              </a:rPr>
              <a:t>Shape</a:t>
            </a:r>
            <a:r>
              <a:rPr kumimoji="0" lang="en-US" sz="2100" b="0" i="0" u="none" strike="noStrike" kern="1200" cap="none" spc="0" normalizeH="0" baseline="0" noProof="0" dirty="0">
                <a:ln>
                  <a:noFill/>
                </a:ln>
                <a:solidFill>
                  <a:prstClr val="black"/>
                </a:solidFill>
                <a:effectLst/>
                <a:uLnTx/>
                <a:uFillTx/>
                <a:latin typeface="Calibri"/>
                <a:ea typeface="+mn-ea"/>
                <a:cs typeface="+mn-cs"/>
              </a:rPr>
              <a:t> - 101766 records and 50 attributes.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100" dirty="0">
                <a:solidFill>
                  <a:schemeClr val="accent1"/>
                </a:solidFill>
                <a:latin typeface="Calibri"/>
              </a:rPr>
              <a:t>Variable Description</a:t>
            </a:r>
            <a:r>
              <a:rPr lang="en-US" sz="2100" dirty="0">
                <a:solidFill>
                  <a:prstClr val="black"/>
                </a:solidFill>
                <a:latin typeface="Calibri"/>
              </a:rPr>
              <a:t> -</a:t>
            </a: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23BE2EC9-51BA-41DC-ACF4-C81B8B25E0B7}"/>
              </a:ext>
            </a:extLst>
          </p:cNvPr>
          <p:cNvPicPr>
            <a:picLocks noChangeAspect="1"/>
          </p:cNvPicPr>
          <p:nvPr/>
        </p:nvPicPr>
        <p:blipFill rotWithShape="1">
          <a:blip r:embed="rId2">
            <a:extLst>
              <a:ext uri="{28A0092B-C50C-407E-A947-70E740481C1C}">
                <a14:useLocalDpi xmlns:a14="http://schemas.microsoft.com/office/drawing/2010/main" val="0"/>
              </a:ext>
            </a:extLst>
          </a:blip>
          <a:srcRect l="379" r="-144"/>
          <a:stretch/>
        </p:blipFill>
        <p:spPr>
          <a:xfrm>
            <a:off x="990600" y="2862262"/>
            <a:ext cx="10591800" cy="3733800"/>
          </a:xfrm>
          <a:prstGeom prst="rect">
            <a:avLst/>
          </a:prstGeom>
        </p:spPr>
      </p:pic>
    </p:spTree>
    <p:extLst>
      <p:ext uri="{BB962C8B-B14F-4D97-AF65-F5344CB8AC3E}">
        <p14:creationId xmlns:p14="http://schemas.microsoft.com/office/powerpoint/2010/main" val="144835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D48AD-B0FB-4C1D-ABA8-0D7B9C1F7520}"/>
              </a:ext>
            </a:extLst>
          </p:cNvPr>
          <p:cNvPicPr>
            <a:picLocks noChangeAspect="1"/>
          </p:cNvPicPr>
          <p:nvPr/>
        </p:nvPicPr>
        <p:blipFill rotWithShape="1">
          <a:blip r:embed="rId3">
            <a:extLst>
              <a:ext uri="{28A0092B-C50C-407E-A947-70E740481C1C}">
                <a14:useLocalDpi xmlns:a14="http://schemas.microsoft.com/office/drawing/2010/main" val="0"/>
              </a:ext>
            </a:extLst>
          </a:blip>
          <a:srcRect l="496" t="3225" b="3225"/>
          <a:stretch/>
        </p:blipFill>
        <p:spPr>
          <a:xfrm>
            <a:off x="685799" y="914400"/>
            <a:ext cx="10874511" cy="2209800"/>
          </a:xfrm>
          <a:prstGeom prst="rect">
            <a:avLst/>
          </a:prstGeom>
        </p:spPr>
      </p:pic>
      <p:sp>
        <p:nvSpPr>
          <p:cNvPr id="7" name="TextBox 6">
            <a:extLst>
              <a:ext uri="{FF2B5EF4-FFF2-40B4-BE49-F238E27FC236}">
                <a16:creationId xmlns:a16="http://schemas.microsoft.com/office/drawing/2014/main" id="{CAE994C7-7BED-4D83-A44B-6F45033C839C}"/>
              </a:ext>
            </a:extLst>
          </p:cNvPr>
          <p:cNvSpPr txBox="1"/>
          <p:nvPr/>
        </p:nvSpPr>
        <p:spPr>
          <a:xfrm>
            <a:off x="533400" y="3429000"/>
            <a:ext cx="11353800" cy="3485570"/>
          </a:xfrm>
          <a:prstGeom prst="rect">
            <a:avLst/>
          </a:prstGeom>
          <a:noFill/>
        </p:spPr>
        <p:txBody>
          <a:bodyPr wrap="square" rtlCol="0">
            <a:spAutoFit/>
          </a:bodyPr>
          <a:lstStyle/>
          <a:p>
            <a:pPr marL="342900" indent="-342900">
              <a:buFont typeface="Arial" panose="020B0604020202020204" pitchFamily="34" charset="0"/>
              <a:buChar char="•"/>
            </a:pPr>
            <a:r>
              <a:rPr lang="en-IN" dirty="0">
                <a:solidFill>
                  <a:schemeClr val="accent1"/>
                </a:solidFill>
              </a:rPr>
              <a:t>Types of columns as initially given : </a:t>
            </a:r>
          </a:p>
          <a:p>
            <a:endParaRPr lang="en-IN" sz="1050" dirty="0">
              <a:solidFill>
                <a:schemeClr val="accent1"/>
              </a:solidFill>
            </a:endParaRPr>
          </a:p>
          <a:p>
            <a:pPr marL="800100" lvl="1" indent="-342900">
              <a:buFont typeface="Arial" panose="020B0604020202020204" pitchFamily="34" charset="0"/>
              <a:buChar char="•"/>
            </a:pPr>
            <a:r>
              <a:rPr lang="en-IN" sz="1600" dirty="0">
                <a:solidFill>
                  <a:schemeClr val="accent1"/>
                </a:solidFill>
              </a:rPr>
              <a:t>Quantitative : 13 columns : </a:t>
            </a:r>
            <a:r>
              <a:rPr lang="en-IN" sz="1600" dirty="0"/>
              <a:t>admission_type_id,discharge_disposition_id, admission_source_id, time_in_hospital, num_lab_procedures, num_procedures, num_medications, number_outpatient, number_emergency, number_inpatient, number_diagnoses, encounter_id, patient_nbr,</a:t>
            </a:r>
          </a:p>
          <a:p>
            <a:endParaRPr lang="en-IN" sz="1200" dirty="0"/>
          </a:p>
          <a:p>
            <a:pPr marL="800100" lvl="1" indent="-342900">
              <a:buFont typeface="Arial" panose="020B0604020202020204" pitchFamily="34" charset="0"/>
              <a:buChar char="•"/>
            </a:pPr>
            <a:r>
              <a:rPr lang="en-IN" sz="1600" dirty="0">
                <a:solidFill>
                  <a:schemeClr val="accent1"/>
                </a:solidFill>
              </a:rPr>
              <a:t>Qualitative : 36 columns </a:t>
            </a:r>
            <a:r>
              <a:rPr lang="en-IN" sz="1600" b="1" dirty="0">
                <a:solidFill>
                  <a:schemeClr val="accent1"/>
                </a:solidFill>
              </a:rPr>
              <a:t>: </a:t>
            </a:r>
            <a:r>
              <a:rPr lang="en-IN" sz="1600" dirty="0"/>
              <a:t>race, gender, age, weight, payer_code, medical_specialty, diag_1, diag_2, diag_3, max_glu_serum, A1Cresult, metformin, repaglinide, nateglinide, chlorpropamide, glimepiride, acetohexamide, glipizide, glyburide, tolbutamide, pioglitazone, rosiglitazone, acarbose, miglitol, troglitazone, tolazamide, examide, citoglipton, insulin, glyburide-metformin, glipizide-metformin, glimepiride-pioglitazone, metformin-rosiglitazone, metformin-pioglitazone, change, diabetesMed</a:t>
            </a:r>
          </a:p>
          <a:p>
            <a:pPr lvl="1"/>
            <a:endParaRPr lang="en-IN" sz="1200" dirty="0"/>
          </a:p>
          <a:p>
            <a:pPr marL="800100" lvl="1" indent="-342900">
              <a:buFont typeface="Arial" panose="020B0604020202020204" pitchFamily="34" charset="0"/>
              <a:buChar char="•"/>
            </a:pPr>
            <a:r>
              <a:rPr lang="en-IN" sz="1600" dirty="0">
                <a:solidFill>
                  <a:schemeClr val="accent1"/>
                </a:solidFill>
              </a:rPr>
              <a:t>Target :</a:t>
            </a:r>
            <a:r>
              <a:rPr lang="en-IN" sz="1600" dirty="0"/>
              <a:t> readmitted</a:t>
            </a:r>
          </a:p>
          <a:p>
            <a:endParaRPr lang="en-US" dirty="0"/>
          </a:p>
        </p:txBody>
      </p:sp>
    </p:spTree>
    <p:extLst>
      <p:ext uri="{BB962C8B-B14F-4D97-AF65-F5344CB8AC3E}">
        <p14:creationId xmlns:p14="http://schemas.microsoft.com/office/powerpoint/2010/main" val="317563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EBA9-55C7-4F18-9C98-5352E0496609}"/>
              </a:ext>
            </a:extLst>
          </p:cNvPr>
          <p:cNvSpPr>
            <a:spLocks noGrp="1"/>
          </p:cNvSpPr>
          <p:nvPr>
            <p:ph type="title"/>
          </p:nvPr>
        </p:nvSpPr>
        <p:spPr/>
        <p:txBody>
          <a:bodyPr/>
          <a:lstStyle/>
          <a:p>
            <a:r>
              <a:rPr lang="en-GB" dirty="0">
                <a:solidFill>
                  <a:schemeClr val="accent1"/>
                </a:solidFill>
              </a:rPr>
              <a:t>Summary of Pre-processing</a:t>
            </a:r>
            <a:endParaRPr lang="en-US" dirty="0">
              <a:solidFill>
                <a:schemeClr val="accent1"/>
              </a:solidFill>
            </a:endParaRPr>
          </a:p>
        </p:txBody>
      </p:sp>
      <p:sp>
        <p:nvSpPr>
          <p:cNvPr id="3" name="Text Placeholder 2">
            <a:extLst>
              <a:ext uri="{FF2B5EF4-FFF2-40B4-BE49-F238E27FC236}">
                <a16:creationId xmlns:a16="http://schemas.microsoft.com/office/drawing/2014/main" id="{7780B30A-FDE3-47A4-A39F-78146EB9E2F4}"/>
              </a:ext>
            </a:extLst>
          </p:cNvPr>
          <p:cNvSpPr>
            <a:spLocks noGrp="1"/>
          </p:cNvSpPr>
          <p:nvPr>
            <p:ph type="body" idx="1"/>
          </p:nvPr>
        </p:nvSpPr>
        <p:spPr/>
        <p:txBody>
          <a:bodyPr/>
          <a:lstStyle/>
          <a:p>
            <a:r>
              <a:rPr lang="en-GB" dirty="0"/>
              <a:t>Section 3</a:t>
            </a:r>
            <a:endParaRPr lang="en-US" dirty="0"/>
          </a:p>
        </p:txBody>
      </p:sp>
    </p:spTree>
    <p:extLst>
      <p:ext uri="{BB962C8B-B14F-4D97-AF65-F5344CB8AC3E}">
        <p14:creationId xmlns:p14="http://schemas.microsoft.com/office/powerpoint/2010/main" val="1861154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9698</TotalTime>
  <Words>1928</Words>
  <Application>Microsoft Office PowerPoint</Application>
  <PresentationFormat>Widescreen</PresentationFormat>
  <Paragraphs>320</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Century Gothic</vt:lpstr>
      <vt:lpstr>Symbol</vt:lpstr>
      <vt:lpstr>Office Theme</vt:lpstr>
      <vt:lpstr>  Capstone Project Presentation</vt:lpstr>
      <vt:lpstr>PowerPoint Presentation</vt:lpstr>
      <vt:lpstr>Understanding the problem</vt:lpstr>
      <vt:lpstr>Problem Definition</vt:lpstr>
      <vt:lpstr>PowerPoint Presentation</vt:lpstr>
      <vt:lpstr>Information about Dataset</vt:lpstr>
      <vt:lpstr>Basic Introduction to Data</vt:lpstr>
      <vt:lpstr>PowerPoint Presentation</vt:lpstr>
      <vt:lpstr>Summary of Pre-processing</vt:lpstr>
      <vt:lpstr>Steps of Pre-Processing</vt:lpstr>
      <vt:lpstr>Exploratory Data Analysis</vt:lpstr>
      <vt:lpstr>Analysing outliers using boxplot:</vt:lpstr>
      <vt:lpstr>Analysing distribution of various features with respect to target column</vt:lpstr>
      <vt:lpstr>PowerPoint Presentation</vt:lpstr>
      <vt:lpstr>Analysing important medications with respect to  target column</vt:lpstr>
      <vt:lpstr>Heatmap Visualising Correlation</vt:lpstr>
      <vt:lpstr>Transforms and tests</vt:lpstr>
      <vt:lpstr>Shapiro test for normality</vt:lpstr>
      <vt:lpstr>MannWhitneyu Test for Significance</vt:lpstr>
      <vt:lpstr>ChiSquare Test for Significance</vt:lpstr>
      <vt:lpstr>Effect of Power Transform on Skewness</vt:lpstr>
      <vt:lpstr>MODELLING</vt:lpstr>
      <vt:lpstr>Metrics that can be used for evaluation of Models</vt:lpstr>
      <vt:lpstr>Models based on all features</vt:lpstr>
      <vt:lpstr>Recursive Feature Elimination</vt:lpstr>
      <vt:lpstr>Sequential Feature Selector</vt:lpstr>
      <vt:lpstr>Selection of Final Model </vt:lpstr>
      <vt:lpstr>Recommendations</vt:lpstr>
      <vt:lpstr> Limitations of solution in real world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Nikhil Manchanda</cp:lastModifiedBy>
  <cp:revision>479</cp:revision>
  <dcterms:created xsi:type="dcterms:W3CDTF">2017-03-30T12:09:41Z</dcterms:created>
  <dcterms:modified xsi:type="dcterms:W3CDTF">2020-12-04T07:17:23Z</dcterms:modified>
</cp:coreProperties>
</file>