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0" r:id="rId5"/>
    <p:sldId id="271" r:id="rId6"/>
    <p:sldId id="272" r:id="rId7"/>
    <p:sldId id="273" r:id="rId8"/>
    <p:sldId id="267" r:id="rId9"/>
    <p:sldId id="268" r:id="rId10"/>
    <p:sldId id="261" r:id="rId11"/>
    <p:sldId id="262" r:id="rId12"/>
    <p:sldId id="263"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12/12/2018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en.wikipedia.org/wiki/Haar-like_featur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468192"/>
            <a:ext cx="8915399" cy="1171977"/>
          </a:xfrm>
        </p:spPr>
        <p:txBody>
          <a:bodyPr>
            <a:normAutofit/>
          </a:bodyPr>
          <a:lstStyle/>
          <a:p>
            <a:r>
              <a:rPr lang="en-IN" sz="6600" b="1" dirty="0" smtClean="0"/>
              <a:t>Drowsiness Detection	</a:t>
            </a:r>
            <a:endParaRPr lang="en-IN" sz="6600" b="1" dirty="0"/>
          </a:p>
        </p:txBody>
      </p:sp>
      <p:sp>
        <p:nvSpPr>
          <p:cNvPr id="3" name="Subtitle 2"/>
          <p:cNvSpPr>
            <a:spLocks noGrp="1"/>
          </p:cNvSpPr>
          <p:nvPr>
            <p:ph type="subTitle" idx="1"/>
          </p:nvPr>
        </p:nvSpPr>
        <p:spPr>
          <a:xfrm>
            <a:off x="2589213" y="3052293"/>
            <a:ext cx="8915399" cy="3361386"/>
          </a:xfrm>
        </p:spPr>
        <p:txBody>
          <a:bodyPr>
            <a:normAutofit fontScale="92500"/>
          </a:bodyPr>
          <a:lstStyle/>
          <a:p>
            <a:r>
              <a:rPr lang="en-IN" dirty="0" smtClean="0"/>
              <a:t>											</a:t>
            </a:r>
            <a:r>
              <a:rPr lang="en-IN" sz="2600" dirty="0" smtClean="0">
                <a:latin typeface="Agency FB" panose="020B0503020202020204" pitchFamily="34" charset="0"/>
              </a:rPr>
              <a:t>Group-43														1.D.Nikhil-S20170010045</a:t>
            </a:r>
          </a:p>
          <a:p>
            <a:r>
              <a:rPr lang="en-IN" sz="2600" dirty="0">
                <a:latin typeface="Agency FB" panose="020B0503020202020204" pitchFamily="34" charset="0"/>
              </a:rPr>
              <a:t>	</a:t>
            </a:r>
            <a:r>
              <a:rPr lang="en-IN" sz="2600" dirty="0" smtClean="0">
                <a:latin typeface="Agency FB" panose="020B0503020202020204" pitchFamily="34" charset="0"/>
              </a:rPr>
              <a:t>							</a:t>
            </a:r>
            <a:r>
              <a:rPr lang="en-IN" sz="2600" dirty="0" smtClean="0"/>
              <a:t>2</a:t>
            </a:r>
            <a:r>
              <a:rPr lang="en-IN" sz="2600" dirty="0"/>
              <a:t>. Raja Aluri-S20170010119</a:t>
            </a:r>
          </a:p>
          <a:p>
            <a:r>
              <a:rPr lang="en-IN" sz="2600" dirty="0" smtClean="0"/>
              <a:t>								3</a:t>
            </a:r>
            <a:r>
              <a:rPr lang="en-IN" sz="2600" dirty="0"/>
              <a:t>. Sahil-S20170010133</a:t>
            </a:r>
          </a:p>
          <a:p>
            <a:r>
              <a:rPr lang="en-IN" sz="2600" dirty="0" smtClean="0"/>
              <a:t>								4</a:t>
            </a:r>
            <a:r>
              <a:rPr lang="en-IN" sz="2600" dirty="0"/>
              <a:t>. Kale </a:t>
            </a:r>
            <a:r>
              <a:rPr lang="en-IN" sz="2600" dirty="0" err="1"/>
              <a:t>Prem</a:t>
            </a:r>
            <a:r>
              <a:rPr lang="en-IN" sz="2600" dirty="0"/>
              <a:t> Kumar-S20170020212</a:t>
            </a:r>
          </a:p>
          <a:p>
            <a:r>
              <a:rPr lang="en-IN" sz="2800" dirty="0"/>
              <a:t> </a:t>
            </a:r>
          </a:p>
          <a:p>
            <a:r>
              <a:rPr lang="en-IN" sz="2800" dirty="0" smtClean="0">
                <a:latin typeface="Agency FB" panose="020B0503020202020204" pitchFamily="34" charset="0"/>
              </a:rPr>
              <a:t>		</a:t>
            </a:r>
            <a:endParaRPr lang="en-IN" sz="2800" dirty="0">
              <a:latin typeface="Agency FB" panose="020B0503020202020204" pitchFamily="34" charset="0"/>
            </a:endParaRPr>
          </a:p>
        </p:txBody>
      </p:sp>
    </p:spTree>
    <p:extLst>
      <p:ext uri="{BB962C8B-B14F-4D97-AF65-F5344CB8AC3E}">
        <p14:creationId xmlns:p14="http://schemas.microsoft.com/office/powerpoint/2010/main" val="3171754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Skin Segmentation</a:t>
            </a:r>
            <a:endParaRPr lang="en-IN" dirty="0"/>
          </a:p>
        </p:txBody>
      </p:sp>
      <p:sp>
        <p:nvSpPr>
          <p:cNvPr id="3" name="Content Placeholder 2"/>
          <p:cNvSpPr>
            <a:spLocks noGrp="1"/>
          </p:cNvSpPr>
          <p:nvPr>
            <p:ph idx="1"/>
          </p:nvPr>
        </p:nvSpPr>
        <p:spPr>
          <a:xfrm>
            <a:off x="1493949" y="1249251"/>
            <a:ext cx="10148552" cy="5422005"/>
          </a:xfrm>
        </p:spPr>
        <p:txBody>
          <a:bodyPr>
            <a:normAutofit/>
          </a:bodyPr>
          <a:lstStyle/>
          <a:p>
            <a:r>
              <a:rPr lang="en-US" dirty="0"/>
              <a:t>An image which taken inside a vehicle includes the driver’s face. Typically a camera takes images within the RGB model (Red, Green and Blue). However, the RGB model includes brightness in addition to the </a:t>
            </a:r>
            <a:r>
              <a:rPr lang="en-US" dirty="0" err="1"/>
              <a:t>colours</a:t>
            </a:r>
            <a:r>
              <a:rPr lang="en-US" dirty="0"/>
              <a:t>. When it comes to human’s eyes, different brightness for the same color means different </a:t>
            </a:r>
            <a:r>
              <a:rPr lang="en-US" dirty="0" err="1"/>
              <a:t>colour</a:t>
            </a:r>
            <a:r>
              <a:rPr lang="en-US" dirty="0"/>
              <a:t>. </a:t>
            </a:r>
          </a:p>
          <a:p>
            <a:r>
              <a:rPr lang="en-US" dirty="0"/>
              <a:t>When analyzing a human face, RGB model is very sensitive in image brightness. Therefore, to remove the brightness from the images is second step. We use the </a:t>
            </a:r>
            <a:r>
              <a:rPr lang="en-US" dirty="0" err="1"/>
              <a:t>YCbCr</a:t>
            </a:r>
            <a:r>
              <a:rPr lang="en-US" dirty="0"/>
              <a:t> space since it is widely used in video compression standards .</a:t>
            </a:r>
          </a:p>
          <a:p>
            <a:r>
              <a:rPr lang="en-US" dirty="0"/>
              <a:t>Since the skin-tone color depends on luminance, we nonlinearly transform the </a:t>
            </a:r>
            <a:r>
              <a:rPr lang="en-US" dirty="0" err="1"/>
              <a:t>YCbCr</a:t>
            </a:r>
            <a:r>
              <a:rPr lang="en-US" dirty="0"/>
              <a:t> </a:t>
            </a:r>
            <a:r>
              <a:rPr lang="en-US" dirty="0" err="1"/>
              <a:t>colour</a:t>
            </a:r>
            <a:r>
              <a:rPr lang="en-US" dirty="0"/>
              <a:t> space to make the skin cluster </a:t>
            </a:r>
            <a:r>
              <a:rPr lang="en-US" dirty="0" err="1"/>
              <a:t>luma</a:t>
            </a:r>
            <a:r>
              <a:rPr lang="en-US" dirty="0"/>
              <a:t>-independent. This also enables robust detection of dark and light skin tone </a:t>
            </a:r>
            <a:r>
              <a:rPr lang="en-US" dirty="0" err="1"/>
              <a:t>colours</a:t>
            </a:r>
            <a:r>
              <a:rPr lang="en-US" dirty="0"/>
              <a:t>. The main advantage of converting the image to the </a:t>
            </a:r>
            <a:r>
              <a:rPr lang="en-US" dirty="0" err="1"/>
              <a:t>YCbCr</a:t>
            </a:r>
            <a:r>
              <a:rPr lang="en-US" dirty="0"/>
              <a:t> domain is that influence of luminosity can be removed during our image processing. </a:t>
            </a:r>
          </a:p>
          <a:p>
            <a:r>
              <a:rPr lang="en-US" dirty="0"/>
              <a:t>In the RGB domain, each component of the picture (red, green and blue) has a different brightness. However, in the </a:t>
            </a:r>
            <a:r>
              <a:rPr lang="en-US" dirty="0" err="1"/>
              <a:t>YCbCr</a:t>
            </a:r>
            <a:r>
              <a:rPr lang="en-US" dirty="0"/>
              <a:t> domain all information about the brightness is given by the Y component, since the </a:t>
            </a:r>
            <a:r>
              <a:rPr lang="en-US" dirty="0" err="1"/>
              <a:t>Cb</a:t>
            </a:r>
            <a:r>
              <a:rPr lang="en-US" dirty="0"/>
              <a:t> (blue) and Cr (red) components are independent from the luminosity.</a:t>
            </a:r>
          </a:p>
          <a:p>
            <a:endParaRPr lang="en-IN" dirty="0"/>
          </a:p>
        </p:txBody>
      </p:sp>
    </p:spTree>
    <p:extLst>
      <p:ext uri="{BB962C8B-B14F-4D97-AF65-F5344CB8AC3E}">
        <p14:creationId xmlns:p14="http://schemas.microsoft.com/office/powerpoint/2010/main" val="2340584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Skin segmentation</a:t>
            </a:r>
            <a:endParaRPr lang="en-IN" dirty="0"/>
          </a:p>
        </p:txBody>
      </p:sp>
      <p:sp>
        <p:nvSpPr>
          <p:cNvPr id="3" name="Content Placeholder 2"/>
          <p:cNvSpPr>
            <a:spLocks noGrp="1"/>
          </p:cNvSpPr>
          <p:nvPr>
            <p:ph idx="1"/>
          </p:nvPr>
        </p:nvSpPr>
        <p:spPr/>
        <p:txBody>
          <a:bodyPr>
            <a:normAutofit/>
          </a:bodyPr>
          <a:lstStyle/>
          <a:p>
            <a:r>
              <a:rPr lang="en-US" sz="2000" b="1" u="sng" dirty="0"/>
              <a:t>Conversion from RGB to </a:t>
            </a:r>
            <a:r>
              <a:rPr lang="en-US" sz="2000" b="1" u="sng" dirty="0" err="1"/>
              <a:t>YCbCr</a:t>
            </a:r>
            <a:endParaRPr lang="en-US" sz="2000" dirty="0"/>
          </a:p>
          <a:p>
            <a:pPr marL="0" indent="0">
              <a:buNone/>
            </a:pPr>
            <a:r>
              <a:rPr lang="en-US" sz="2000" dirty="0"/>
              <a:t>	</a:t>
            </a:r>
            <a:r>
              <a:rPr lang="en-US" sz="2000" dirty="0" err="1"/>
              <a:t>Cb</a:t>
            </a:r>
            <a:r>
              <a:rPr lang="en-US" sz="2000" dirty="0"/>
              <a:t> =  (0.148* Red)  - (0.291* Green)  + (0.439 * Blue)  + 128;</a:t>
            </a:r>
          </a:p>
          <a:p>
            <a:pPr marL="0" indent="0">
              <a:buNone/>
            </a:pPr>
            <a:r>
              <a:rPr lang="en-US" sz="2000" dirty="0"/>
              <a:t>	Cr =  (0.439 * Red)  - (0.368 * Green)  – (0.071 * Blue) + 128;</a:t>
            </a:r>
          </a:p>
          <a:p>
            <a:r>
              <a:rPr lang="en-US" sz="2000" b="1" u="sng" dirty="0"/>
              <a:t>Conversion from RGB to HSV</a:t>
            </a:r>
            <a:endParaRPr lang="en-US" sz="2000" dirty="0"/>
          </a:p>
          <a:p>
            <a:pPr marL="0" indent="0">
              <a:buNone/>
            </a:pPr>
            <a:r>
              <a:rPr lang="en-US" sz="2000" dirty="0"/>
              <a:t>	MATLAB has predefined function for conversion of RGB color space to 	HSV color space.</a:t>
            </a:r>
          </a:p>
          <a:p>
            <a:pPr marL="0" indent="0">
              <a:buNone/>
            </a:pPr>
            <a:r>
              <a:rPr lang="en-US" sz="2000" dirty="0"/>
              <a:t>	I’ = rgb2hsv (I);</a:t>
            </a:r>
          </a:p>
          <a:p>
            <a:endParaRPr lang="en-IN" sz="2000" dirty="0"/>
          </a:p>
        </p:txBody>
      </p:sp>
    </p:spTree>
    <p:extLst>
      <p:ext uri="{BB962C8B-B14F-4D97-AF65-F5344CB8AC3E}">
        <p14:creationId xmlns:p14="http://schemas.microsoft.com/office/powerpoint/2010/main" val="215736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Decision Making</a:t>
            </a:r>
            <a:endParaRPr lang="en-IN" dirty="0"/>
          </a:p>
        </p:txBody>
      </p:sp>
      <p:sp>
        <p:nvSpPr>
          <p:cNvPr id="3" name="Content Placeholder 2"/>
          <p:cNvSpPr>
            <a:spLocks noGrp="1"/>
          </p:cNvSpPr>
          <p:nvPr>
            <p:ph idx="1"/>
          </p:nvPr>
        </p:nvSpPr>
        <p:spPr>
          <a:xfrm>
            <a:off x="1210614" y="1416676"/>
            <a:ext cx="10293998" cy="5164428"/>
          </a:xfrm>
        </p:spPr>
        <p:txBody>
          <a:bodyPr>
            <a:normAutofit/>
          </a:bodyPr>
          <a:lstStyle/>
          <a:p>
            <a:pPr marL="0" indent="0">
              <a:buNone/>
            </a:pPr>
            <a:r>
              <a:rPr lang="en-US" sz="2000" b="1" dirty="0"/>
              <a:t>The first frame is used for learning. All the results are calculated taking first frame as ideal frame.</a:t>
            </a:r>
          </a:p>
          <a:p>
            <a:pPr marL="0" indent="0">
              <a:buNone/>
            </a:pPr>
            <a:r>
              <a:rPr lang="en-US" sz="2000" b="1" u="sng" dirty="0"/>
              <a:t>Eyes Closed</a:t>
            </a:r>
            <a:endParaRPr lang="en-US" sz="2000" dirty="0"/>
          </a:p>
          <a:p>
            <a:pPr marL="0" indent="0">
              <a:buNone/>
            </a:pPr>
            <a:r>
              <a:rPr lang="en-US" sz="2000" dirty="0"/>
              <a:t>When eyes are closed, the number of black pixels in binary image decreases considerably. If eyes are found closed for </a:t>
            </a:r>
            <a:r>
              <a:rPr lang="en-US" sz="2000" dirty="0" err="1"/>
              <a:t>atleast</a:t>
            </a:r>
            <a:r>
              <a:rPr lang="en-US" sz="2000" dirty="0"/>
              <a:t> 2 consecutive seconds (i.e. 2 * 16 = 32 frames, considering 16 frames per second), then the warning will be generated.</a:t>
            </a:r>
          </a:p>
          <a:p>
            <a:pPr marL="0" indent="0">
              <a:buNone/>
            </a:pPr>
            <a:endParaRPr lang="en-US" sz="2000" b="1" u="sng" dirty="0"/>
          </a:p>
          <a:p>
            <a:pPr marL="0" indent="0">
              <a:buNone/>
            </a:pPr>
            <a:r>
              <a:rPr lang="en-US" sz="2000" b="1" u="sng" dirty="0"/>
              <a:t>Mouth Open</a:t>
            </a:r>
            <a:endParaRPr lang="en-US" sz="2000" dirty="0"/>
          </a:p>
          <a:p>
            <a:pPr marL="0" indent="0">
              <a:buNone/>
            </a:pPr>
            <a:r>
              <a:rPr lang="en-US" sz="2000" dirty="0"/>
              <a:t>When mouth is open, the resulting black pixels in binary image can be considerably larger or smaller than the ideal frame. The difference can be more than 6% of the black pixels in ideal </a:t>
            </a:r>
            <a:r>
              <a:rPr lang="en-US" sz="2000" dirty="0" err="1"/>
              <a:t>frame.If</a:t>
            </a:r>
            <a:r>
              <a:rPr lang="en-US" sz="2000" dirty="0"/>
              <a:t> mouth is found open for </a:t>
            </a:r>
            <a:r>
              <a:rPr lang="en-US" sz="2000" dirty="0" err="1"/>
              <a:t>atleast</a:t>
            </a:r>
            <a:r>
              <a:rPr lang="en-US" sz="2000" dirty="0"/>
              <a:t> 2 consecutive seconds (i.e. 2 * 16 = 32 frames, considering 16 frames per second), it means that the person is yawning and in response the warning will be generated.</a:t>
            </a:r>
          </a:p>
          <a:p>
            <a:pPr marL="0" indent="0">
              <a:buNone/>
            </a:pPr>
            <a:endParaRPr lang="en-IN" dirty="0"/>
          </a:p>
        </p:txBody>
      </p:sp>
    </p:spTree>
    <p:extLst>
      <p:ext uri="{BB962C8B-B14F-4D97-AF65-F5344CB8AC3E}">
        <p14:creationId xmlns:p14="http://schemas.microsoft.com/office/powerpoint/2010/main" val="3447379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Decision Making</a:t>
            </a:r>
            <a:endParaRPr lang="en-IN" dirty="0"/>
          </a:p>
        </p:txBody>
      </p:sp>
      <p:sp>
        <p:nvSpPr>
          <p:cNvPr id="3" name="Content Placeholder 2"/>
          <p:cNvSpPr>
            <a:spLocks noGrp="1"/>
          </p:cNvSpPr>
          <p:nvPr>
            <p:ph idx="1"/>
          </p:nvPr>
        </p:nvSpPr>
        <p:spPr/>
        <p:txBody>
          <a:bodyPr>
            <a:normAutofit/>
          </a:bodyPr>
          <a:lstStyle/>
          <a:p>
            <a:pPr marL="0" indent="0">
              <a:buNone/>
            </a:pPr>
            <a:r>
              <a:rPr lang="en-US" sz="2000" b="1" u="sng" dirty="0"/>
              <a:t>Head Lowering</a:t>
            </a:r>
            <a:endParaRPr lang="en-US" sz="2000" dirty="0"/>
          </a:p>
          <a:p>
            <a:pPr marL="0" indent="0">
              <a:buNone/>
            </a:pPr>
            <a:r>
              <a:rPr lang="en-US" sz="2000" dirty="0"/>
              <a:t>If the head is lowered, or turned around the number of skin pixels considerably decrease as compared to the ideal </a:t>
            </a:r>
            <a:r>
              <a:rPr lang="en-US" sz="2000" dirty="0" err="1"/>
              <a:t>frame.If</a:t>
            </a:r>
            <a:r>
              <a:rPr lang="en-US" sz="2000" dirty="0"/>
              <a:t> head is found lowered or found turned in other directions for </a:t>
            </a:r>
            <a:r>
              <a:rPr lang="en-US" sz="2000" dirty="0" err="1"/>
              <a:t>atleast</a:t>
            </a:r>
            <a:r>
              <a:rPr lang="en-US" sz="2000" dirty="0"/>
              <a:t> 2 consecutive seconds (i.e. 2 * 16 = 32 frames, considering 16 frames per second), it means that the person is vulnerable for accident and in response the warning will be generated.</a:t>
            </a:r>
          </a:p>
          <a:p>
            <a:endParaRPr lang="en-IN" sz="2000" dirty="0"/>
          </a:p>
        </p:txBody>
      </p:sp>
    </p:spTree>
    <p:extLst>
      <p:ext uri="{BB962C8B-B14F-4D97-AF65-F5344CB8AC3E}">
        <p14:creationId xmlns:p14="http://schemas.microsoft.com/office/powerpoint/2010/main" val="2330941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Limitations of the algorithm</a:t>
            </a:r>
            <a:endParaRPr lang="en-IN" dirty="0"/>
          </a:p>
        </p:txBody>
      </p:sp>
      <p:sp>
        <p:nvSpPr>
          <p:cNvPr id="3" name="Content Placeholder 2"/>
          <p:cNvSpPr>
            <a:spLocks noGrp="1"/>
          </p:cNvSpPr>
          <p:nvPr>
            <p:ph idx="1"/>
          </p:nvPr>
        </p:nvSpPr>
        <p:spPr>
          <a:xfrm>
            <a:off x="1455313" y="1558344"/>
            <a:ext cx="10049299" cy="4610636"/>
          </a:xfrm>
        </p:spPr>
        <p:txBody>
          <a:bodyPr>
            <a:normAutofit/>
          </a:bodyPr>
          <a:lstStyle/>
          <a:p>
            <a:pPr lvl="0"/>
            <a:r>
              <a:rPr lang="en-US" dirty="0"/>
              <a:t>Objects in the video, should be uniformly illuminated, else results can differ.</a:t>
            </a:r>
          </a:p>
          <a:p>
            <a:pPr marL="0" indent="0">
              <a:buNone/>
            </a:pPr>
            <a:r>
              <a:rPr lang="en-US" b="1" dirty="0"/>
              <a:t> </a:t>
            </a:r>
            <a:endParaRPr lang="en-US" dirty="0"/>
          </a:p>
          <a:p>
            <a:pPr lvl="0"/>
            <a:r>
              <a:rPr lang="en-US" dirty="0"/>
              <a:t>Changing distance of person from the camera can cause problems.</a:t>
            </a:r>
          </a:p>
          <a:p>
            <a:pPr marL="0" indent="0">
              <a:buNone/>
            </a:pPr>
            <a:r>
              <a:rPr lang="en-US" b="1" dirty="0"/>
              <a:t> </a:t>
            </a:r>
            <a:endParaRPr lang="en-US" dirty="0"/>
          </a:p>
          <a:p>
            <a:pPr lvl="0"/>
            <a:r>
              <a:rPr lang="en-US" dirty="0"/>
              <a:t>Head lowering can give abrupt results in case of bald person.</a:t>
            </a:r>
          </a:p>
          <a:p>
            <a:pPr marL="0" indent="0">
              <a:buNone/>
            </a:pPr>
            <a:r>
              <a:rPr lang="en-US" b="1" dirty="0"/>
              <a:t> </a:t>
            </a:r>
            <a:endParaRPr lang="en-US" dirty="0"/>
          </a:p>
          <a:p>
            <a:pPr lvl="0"/>
            <a:r>
              <a:rPr lang="en-US" dirty="0"/>
              <a:t>The algorithm doesn’t work for the people sleeping with eyes open.</a:t>
            </a:r>
          </a:p>
          <a:p>
            <a:pPr marL="0" indent="0">
              <a:buNone/>
            </a:pPr>
            <a:r>
              <a:rPr lang="en-US" b="1" dirty="0"/>
              <a:t> </a:t>
            </a:r>
            <a:endParaRPr lang="en-US" dirty="0"/>
          </a:p>
          <a:p>
            <a:pPr lvl="0"/>
            <a:r>
              <a:rPr lang="en-US" dirty="0"/>
              <a:t>Face symmetry calculations are not same for everyone. The calculations considered are true for most of the people.</a:t>
            </a:r>
          </a:p>
          <a:p>
            <a:endParaRPr lang="en-IN" dirty="0"/>
          </a:p>
        </p:txBody>
      </p:sp>
    </p:spTree>
    <p:extLst>
      <p:ext uri="{BB962C8B-B14F-4D97-AF65-F5344CB8AC3E}">
        <p14:creationId xmlns:p14="http://schemas.microsoft.com/office/powerpoint/2010/main" val="1630833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References</a:t>
            </a:r>
            <a:endParaRPr lang="en-IN" dirty="0"/>
          </a:p>
        </p:txBody>
      </p:sp>
      <p:sp>
        <p:nvSpPr>
          <p:cNvPr id="3" name="Content Placeholder 2"/>
          <p:cNvSpPr>
            <a:spLocks noGrp="1"/>
          </p:cNvSpPr>
          <p:nvPr>
            <p:ph idx="1"/>
          </p:nvPr>
        </p:nvSpPr>
        <p:spPr>
          <a:xfrm>
            <a:off x="1546023" y="1476776"/>
            <a:ext cx="9323746" cy="5039933"/>
          </a:xfrm>
        </p:spPr>
        <p:txBody>
          <a:bodyPr>
            <a:normAutofit fontScale="92500" lnSpcReduction="10000"/>
          </a:bodyPr>
          <a:lstStyle/>
          <a:p>
            <a:pPr marL="0" indent="0">
              <a:buNone/>
            </a:pPr>
            <a:r>
              <a:rPr lang="en-US" dirty="0"/>
              <a:t>[1]	G. </a:t>
            </a:r>
            <a:r>
              <a:rPr lang="en-US" dirty="0" err="1"/>
              <a:t>Hosseini</a:t>
            </a:r>
            <a:r>
              <a:rPr lang="en-US" dirty="0"/>
              <a:t>, H. </a:t>
            </a:r>
            <a:r>
              <a:rPr lang="en-US" dirty="0" err="1"/>
              <a:t>Hossein-Zadeh</a:t>
            </a:r>
            <a:r>
              <a:rPr lang="en-US" dirty="0"/>
              <a:t>, A "Display driver drowsiness Warning system", International Conference of the road and traffic accidents, Tehran University, 2006.</a:t>
            </a:r>
          </a:p>
          <a:p>
            <a:pPr marL="0" indent="0">
              <a:buNone/>
            </a:pPr>
            <a:r>
              <a:rPr lang="en-US" dirty="0"/>
              <a:t> </a:t>
            </a:r>
          </a:p>
          <a:p>
            <a:pPr marL="0" indent="0">
              <a:buNone/>
            </a:pPr>
            <a:r>
              <a:rPr lang="en-US" dirty="0"/>
              <a:t>[2]	L. M </a:t>
            </a:r>
            <a:r>
              <a:rPr lang="en-US" dirty="0" err="1"/>
              <a:t>Bergasa</a:t>
            </a:r>
            <a:r>
              <a:rPr lang="en-US" dirty="0"/>
              <a:t>, J. u. Nuevo, M A. Sotelo, R </a:t>
            </a:r>
            <a:r>
              <a:rPr lang="en-US" dirty="0" err="1"/>
              <a:t>Barea</a:t>
            </a:r>
            <a:r>
              <a:rPr lang="en-US" dirty="0"/>
              <a:t> and E. Lopez, "Visual Monitoring of Driver Inattention," Studies in Computational Intelligence (SCI), 2008.</a:t>
            </a:r>
          </a:p>
          <a:p>
            <a:pPr marL="0" indent="0">
              <a:buNone/>
            </a:pPr>
            <a:r>
              <a:rPr lang="en-US" dirty="0"/>
              <a:t> </a:t>
            </a:r>
          </a:p>
          <a:p>
            <a:pPr marL="0" indent="0">
              <a:buNone/>
            </a:pPr>
            <a:r>
              <a:rPr lang="en-US" dirty="0"/>
              <a:t>[3]	Viola, Jones: Robust Real-time Object Detection, IJCV 2001 pages 1,3.</a:t>
            </a:r>
          </a:p>
          <a:p>
            <a:pPr marL="0" indent="0">
              <a:buNone/>
            </a:pPr>
            <a:r>
              <a:rPr lang="en-US" dirty="0"/>
              <a:t> </a:t>
            </a:r>
          </a:p>
          <a:p>
            <a:pPr marL="0" indent="0">
              <a:buNone/>
            </a:pPr>
            <a:r>
              <a:rPr lang="en-US" dirty="0"/>
              <a:t>[4]	C. Zhang, X Lin, R Lu, P.H. Ho, X </a:t>
            </a:r>
            <a:r>
              <a:rPr lang="en-US" dirty="0" err="1"/>
              <a:t>Shen</a:t>
            </a:r>
            <a:r>
              <a:rPr lang="en-US" dirty="0"/>
              <a:t>, "An efficient message authentication scheme for vehicular communications". IEEE Trans </a:t>
            </a:r>
            <a:r>
              <a:rPr lang="en-US" dirty="0" err="1"/>
              <a:t>Veh</a:t>
            </a:r>
            <a:r>
              <a:rPr lang="en-US" dirty="0"/>
              <a:t> TechnoI57(6):3357-3368.2008.</a:t>
            </a:r>
          </a:p>
          <a:p>
            <a:pPr marL="0" indent="0">
              <a:buNone/>
            </a:pPr>
            <a:r>
              <a:rPr lang="en-US" dirty="0"/>
              <a:t> </a:t>
            </a:r>
          </a:p>
          <a:p>
            <a:pPr marL="0" indent="0">
              <a:buNone/>
            </a:pPr>
            <a:r>
              <a:rPr lang="en-US" dirty="0"/>
              <a:t>[5]	S. S. </a:t>
            </a:r>
            <a:r>
              <a:rPr lang="en-US" dirty="0" err="1"/>
              <a:t>Manv</a:t>
            </a:r>
            <a:r>
              <a:rPr lang="en-US" dirty="0"/>
              <a:t> M.S. </a:t>
            </a:r>
            <a:r>
              <a:rPr lang="en-US" dirty="0" err="1"/>
              <a:t>Kakkasager</a:t>
            </a:r>
            <a:r>
              <a:rPr lang="en-US" dirty="0"/>
              <a:t> J. Pitt, "</a:t>
            </a:r>
            <a:r>
              <a:rPr lang="en-US" dirty="0" err="1"/>
              <a:t>MuItiagent</a:t>
            </a:r>
            <a:r>
              <a:rPr lang="en-US" dirty="0"/>
              <a:t> based </a:t>
            </a:r>
            <a:r>
              <a:rPr lang="en-US" dirty="0" err="1"/>
              <a:t>infonnation</a:t>
            </a:r>
            <a:r>
              <a:rPr lang="en-US" dirty="0"/>
              <a:t> dissemination in vehicular ad hoc networks". Mobile </a:t>
            </a:r>
            <a:r>
              <a:rPr lang="en-US" dirty="0" err="1"/>
              <a:t>Infonn</a:t>
            </a:r>
            <a:r>
              <a:rPr lang="en-US" dirty="0"/>
              <a:t> </a:t>
            </a:r>
            <a:r>
              <a:rPr lang="en-US" dirty="0" err="1"/>
              <a:t>Syst</a:t>
            </a:r>
            <a:r>
              <a:rPr lang="en-US" dirty="0"/>
              <a:t> 5(4 ):363-389.2009.</a:t>
            </a:r>
          </a:p>
          <a:p>
            <a:pPr marL="0" indent="0">
              <a:buNone/>
            </a:pPr>
            <a:r>
              <a:rPr lang="en-US" dirty="0"/>
              <a:t> </a:t>
            </a:r>
          </a:p>
          <a:p>
            <a:pPr marL="0" indent="0">
              <a:buNone/>
            </a:pPr>
            <a:r>
              <a:rPr lang="en-US" dirty="0"/>
              <a:t>[6]	</a:t>
            </a:r>
            <a:r>
              <a:rPr lang="en-US" u="sng" dirty="0">
                <a:hlinkClick r:id="rId2"/>
              </a:rPr>
              <a:t>http://en.wikipedia.org/wiki/Haar-like_features</a:t>
            </a:r>
            <a:endParaRPr lang="en-US" dirty="0"/>
          </a:p>
          <a:p>
            <a:endParaRPr lang="en-IN" dirty="0"/>
          </a:p>
        </p:txBody>
      </p:sp>
    </p:spTree>
    <p:extLst>
      <p:ext uri="{BB962C8B-B14F-4D97-AF65-F5344CB8AC3E}">
        <p14:creationId xmlns:p14="http://schemas.microsoft.com/office/powerpoint/2010/main" val="1139892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Introduction</a:t>
            </a:r>
            <a:endParaRPr lang="en-IN" dirty="0"/>
          </a:p>
        </p:txBody>
      </p:sp>
      <p:sp>
        <p:nvSpPr>
          <p:cNvPr id="3" name="Content Placeholder 2"/>
          <p:cNvSpPr>
            <a:spLocks noGrp="1"/>
          </p:cNvSpPr>
          <p:nvPr>
            <p:ph idx="1"/>
          </p:nvPr>
        </p:nvSpPr>
        <p:spPr>
          <a:xfrm>
            <a:off x="2589212" y="1390918"/>
            <a:ext cx="8915400" cy="5164427"/>
          </a:xfrm>
        </p:spPr>
        <p:txBody>
          <a:bodyPr>
            <a:normAutofit/>
          </a:bodyPr>
          <a:lstStyle/>
          <a:p>
            <a:r>
              <a:rPr lang="en-US" sz="2000" dirty="0"/>
              <a:t>Each year hundreds of people lose their lives due to traffic accidents around the world. Unfortunately, Iran ranks first in the world in terms of road fatalities and each year approximately thirty thousands of fellow countrymen lose their lives in these events </a:t>
            </a:r>
            <a:r>
              <a:rPr lang="en-US" sz="2000" dirty="0" smtClean="0"/>
              <a:t>. </a:t>
            </a:r>
            <a:endParaRPr lang="en-US" sz="2000" dirty="0"/>
          </a:p>
          <a:p>
            <a:r>
              <a:rPr lang="en-US" sz="2000" dirty="0"/>
              <a:t>In a study by the National Transportation Research Institute (NTSRB) in which 107 random car accidents had been selected, fatigue accounted for 58% of the all accidents. A main cause of fatigue is sleeplessness or insomnia.</a:t>
            </a:r>
          </a:p>
          <a:p>
            <a:r>
              <a:rPr lang="en-US" sz="2000" dirty="0"/>
              <a:t>Ad hoc networks were the first systems to develop the automatic navigation in cars </a:t>
            </a:r>
            <a:r>
              <a:rPr lang="en-US" sz="2000" dirty="0" smtClean="0"/>
              <a:t>. </a:t>
            </a:r>
            <a:r>
              <a:rPr lang="en-US" sz="2000" dirty="0"/>
              <a:t>A noticeable weakness of these systems is that their responses to environmental changes is not real time. </a:t>
            </a:r>
          </a:p>
          <a:p>
            <a:r>
              <a:rPr lang="en-US" sz="2000" dirty="0"/>
              <a:t>It is especially important in driving where time is a critical factor in driver's decision. On the other hand, another method to check the driver fatigue is monitoring the physical condition and facial expressions of the </a:t>
            </a:r>
            <a:r>
              <a:rPr lang="en-US" sz="2000" dirty="0" smtClean="0"/>
              <a:t>drivers</a:t>
            </a:r>
            <a:r>
              <a:rPr lang="en-US" sz="2000" dirty="0"/>
              <a:t>.</a:t>
            </a:r>
            <a:endParaRPr lang="en-IN" sz="2000" dirty="0"/>
          </a:p>
        </p:txBody>
      </p:sp>
    </p:spTree>
    <p:extLst>
      <p:ext uri="{BB962C8B-B14F-4D97-AF65-F5344CB8AC3E}">
        <p14:creationId xmlns:p14="http://schemas.microsoft.com/office/powerpoint/2010/main" val="3331569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08476"/>
          </a:xfrm>
        </p:spPr>
        <p:txBody>
          <a:bodyPr/>
          <a:lstStyle/>
          <a:p>
            <a:r>
              <a:rPr lang="en-IN" dirty="0" smtClean="0"/>
              <a:t>Problem Definition	</a:t>
            </a:r>
            <a:endParaRPr lang="en-IN" dirty="0"/>
          </a:p>
        </p:txBody>
      </p:sp>
      <p:sp>
        <p:nvSpPr>
          <p:cNvPr id="3" name="Content Placeholder 2"/>
          <p:cNvSpPr>
            <a:spLocks noGrp="1"/>
          </p:cNvSpPr>
          <p:nvPr>
            <p:ph idx="1"/>
          </p:nvPr>
        </p:nvSpPr>
        <p:spPr>
          <a:xfrm>
            <a:off x="2099256" y="1648496"/>
            <a:ext cx="9405356" cy="4262726"/>
          </a:xfrm>
        </p:spPr>
        <p:txBody>
          <a:bodyPr>
            <a:normAutofit/>
          </a:bodyPr>
          <a:lstStyle/>
          <a:p>
            <a:r>
              <a:rPr lang="en-US" sz="2400" dirty="0"/>
              <a:t>The system deals with using information obtained for the binary version of the image to find the edges of the face, which narrows the area of where the eyes may </a:t>
            </a:r>
            <a:r>
              <a:rPr lang="en-US" sz="2400" dirty="0" smtClean="0"/>
              <a:t>exist</a:t>
            </a:r>
          </a:p>
          <a:p>
            <a:r>
              <a:rPr lang="en-US" sz="2400" dirty="0"/>
              <a:t>The system is also able to detect when the eyes cannot be found, and works under reasonable lighting conditions.</a:t>
            </a:r>
          </a:p>
          <a:p>
            <a:r>
              <a:rPr lang="en-US" sz="2400" dirty="0"/>
              <a:t>The system also works for the yawning and generates warning if a person is found yawning.</a:t>
            </a:r>
          </a:p>
          <a:p>
            <a:r>
              <a:rPr lang="en-US" sz="2400" dirty="0"/>
              <a:t>The system also generates warning when the head is lowered or is turned to different sides, for more than threshold consecutive </a:t>
            </a:r>
            <a:r>
              <a:rPr lang="en-US" sz="2400" dirty="0" smtClean="0"/>
              <a:t>seconds</a:t>
            </a:r>
            <a:endParaRPr lang="en-US" sz="2400" dirty="0"/>
          </a:p>
        </p:txBody>
      </p:sp>
    </p:spTree>
    <p:extLst>
      <p:ext uri="{BB962C8B-B14F-4D97-AF65-F5344CB8AC3E}">
        <p14:creationId xmlns:p14="http://schemas.microsoft.com/office/powerpoint/2010/main" val="1986335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930140" y="358775"/>
            <a:ext cx="2646045" cy="5365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ltLang="en-US"/>
              <a:t>CAMERA</a:t>
            </a:r>
          </a:p>
        </p:txBody>
      </p:sp>
      <p:sp>
        <p:nvSpPr>
          <p:cNvPr id="6" name="Rounded Rectangle 5"/>
          <p:cNvSpPr/>
          <p:nvPr/>
        </p:nvSpPr>
        <p:spPr>
          <a:xfrm>
            <a:off x="4952365" y="2242185"/>
            <a:ext cx="2600960" cy="4991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FACE DETECTION</a:t>
            </a:r>
          </a:p>
        </p:txBody>
      </p:sp>
      <p:sp>
        <p:nvSpPr>
          <p:cNvPr id="7" name="Rounded Rectangle 6"/>
          <p:cNvSpPr/>
          <p:nvPr/>
        </p:nvSpPr>
        <p:spPr>
          <a:xfrm>
            <a:off x="4975225" y="3179445"/>
            <a:ext cx="2600960" cy="499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a:t>EYE DETECTION</a:t>
            </a:r>
          </a:p>
        </p:txBody>
      </p:sp>
      <p:sp>
        <p:nvSpPr>
          <p:cNvPr id="8" name="Rounded Rectangle 7"/>
          <p:cNvSpPr/>
          <p:nvPr/>
        </p:nvSpPr>
        <p:spPr>
          <a:xfrm>
            <a:off x="1010920" y="3179445"/>
            <a:ext cx="2600960" cy="499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a:t>MOUTH DETECTION</a:t>
            </a:r>
          </a:p>
        </p:txBody>
      </p:sp>
      <p:sp>
        <p:nvSpPr>
          <p:cNvPr id="9" name="Rounded Rectangle 8"/>
          <p:cNvSpPr/>
          <p:nvPr/>
        </p:nvSpPr>
        <p:spPr>
          <a:xfrm>
            <a:off x="4975225" y="1348740"/>
            <a:ext cx="2600960" cy="4406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DIVIDING INTO FRAMES</a:t>
            </a:r>
          </a:p>
        </p:txBody>
      </p:sp>
      <p:sp>
        <p:nvSpPr>
          <p:cNvPr id="10" name="Rounded Rectangle 9"/>
          <p:cNvSpPr/>
          <p:nvPr/>
        </p:nvSpPr>
        <p:spPr>
          <a:xfrm>
            <a:off x="8919845" y="3179445"/>
            <a:ext cx="2600960" cy="499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a:t>HEAD LOWERING</a:t>
            </a:r>
          </a:p>
        </p:txBody>
      </p:sp>
      <p:sp>
        <p:nvSpPr>
          <p:cNvPr id="11" name="Rounded Rectangle 10"/>
          <p:cNvSpPr/>
          <p:nvPr/>
        </p:nvSpPr>
        <p:spPr>
          <a:xfrm>
            <a:off x="4930140" y="4466590"/>
            <a:ext cx="2600960" cy="49911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altLang="en-US"/>
              <a:t>DROWSINESS DETECTION</a:t>
            </a:r>
          </a:p>
        </p:txBody>
      </p:sp>
      <p:sp>
        <p:nvSpPr>
          <p:cNvPr id="12" name="Rounded Rectangle 11"/>
          <p:cNvSpPr/>
          <p:nvPr/>
        </p:nvSpPr>
        <p:spPr>
          <a:xfrm>
            <a:off x="4930140" y="5631815"/>
            <a:ext cx="2600960" cy="49911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altLang="en-US" dirty="0" smtClean="0"/>
              <a:t>ALARM</a:t>
            </a:r>
            <a:endParaRPr lang="en-IN" altLang="en-US" dirty="0"/>
          </a:p>
        </p:txBody>
      </p:sp>
      <p:sp>
        <p:nvSpPr>
          <p:cNvPr id="16" name="Down Arrow 15"/>
          <p:cNvSpPr/>
          <p:nvPr/>
        </p:nvSpPr>
        <p:spPr>
          <a:xfrm>
            <a:off x="6029325" y="972820"/>
            <a:ext cx="287655" cy="2965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6029325" y="2812415"/>
            <a:ext cx="287655" cy="2965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6091555" y="1899920"/>
            <a:ext cx="278130" cy="2311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6029325" y="3897630"/>
            <a:ext cx="287655" cy="2965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6029325" y="5150485"/>
            <a:ext cx="287655" cy="2965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Up Arrow 23"/>
          <p:cNvSpPr/>
          <p:nvPr/>
        </p:nvSpPr>
        <p:spPr>
          <a:xfrm rot="14400000">
            <a:off x="4022725" y="2347595"/>
            <a:ext cx="308610" cy="9315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Up Arrow 24"/>
          <p:cNvSpPr/>
          <p:nvPr/>
        </p:nvSpPr>
        <p:spPr>
          <a:xfrm rot="7140000">
            <a:off x="3851910" y="3798570"/>
            <a:ext cx="308610" cy="9315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Up Arrow 25"/>
          <p:cNvSpPr/>
          <p:nvPr/>
        </p:nvSpPr>
        <p:spPr>
          <a:xfrm rot="6900000">
            <a:off x="8101965" y="2306955"/>
            <a:ext cx="308610" cy="9315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Up Arrow 26"/>
          <p:cNvSpPr/>
          <p:nvPr/>
        </p:nvSpPr>
        <p:spPr>
          <a:xfrm rot="14220000">
            <a:off x="8357870" y="3706495"/>
            <a:ext cx="308610" cy="9315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2435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Steps Involved</a:t>
            </a:r>
          </a:p>
        </p:txBody>
      </p:sp>
      <p:sp>
        <p:nvSpPr>
          <p:cNvPr id="3" name="Content Placeholder 2"/>
          <p:cNvSpPr>
            <a:spLocks noGrp="1"/>
          </p:cNvSpPr>
          <p:nvPr>
            <p:ph idx="1"/>
          </p:nvPr>
        </p:nvSpPr>
        <p:spPr/>
        <p:txBody>
          <a:bodyPr/>
          <a:lstStyle/>
          <a:p>
            <a:r>
              <a:rPr lang="en-IN" altLang="en-US" dirty="0" err="1"/>
              <a:t>First,we</a:t>
            </a:r>
            <a:r>
              <a:rPr lang="en-IN" altLang="en-US" dirty="0"/>
              <a:t> take a camera input</a:t>
            </a:r>
          </a:p>
          <a:p>
            <a:r>
              <a:rPr lang="en-IN" altLang="en-US" dirty="0" err="1"/>
              <a:t>Then,divide</a:t>
            </a:r>
            <a:r>
              <a:rPr lang="en-IN" altLang="en-US" dirty="0"/>
              <a:t> the video into the frames</a:t>
            </a:r>
          </a:p>
          <a:p>
            <a:r>
              <a:rPr lang="en-IN" altLang="en-US" dirty="0"/>
              <a:t>Then ,we will detect faces in the given image(frame)</a:t>
            </a:r>
          </a:p>
          <a:p>
            <a:r>
              <a:rPr lang="en-IN" altLang="en-US" dirty="0" err="1"/>
              <a:t>Later,we</a:t>
            </a:r>
            <a:r>
              <a:rPr lang="en-IN" altLang="en-US" dirty="0"/>
              <a:t> detect the eyes and mouth region in the face image(ROI)</a:t>
            </a:r>
          </a:p>
          <a:p>
            <a:r>
              <a:rPr lang="en-IN" altLang="en-US" dirty="0"/>
              <a:t>Detect the state of </a:t>
            </a:r>
            <a:r>
              <a:rPr lang="en-IN" altLang="en-US" dirty="0" err="1"/>
              <a:t>eye.If</a:t>
            </a:r>
            <a:r>
              <a:rPr lang="en-IN" altLang="en-US" dirty="0"/>
              <a:t> the eye is closed for some certain amount of </a:t>
            </a:r>
            <a:r>
              <a:rPr lang="en-IN" altLang="en-US" smtClean="0"/>
              <a:t>consecutive time </a:t>
            </a:r>
            <a:r>
              <a:rPr lang="en-IN" altLang="en-US"/>
              <a:t>.we classify the person as drowsy.</a:t>
            </a:r>
          </a:p>
          <a:p>
            <a:r>
              <a:rPr lang="en-IN" altLang="en-US" dirty="0"/>
              <a:t>Yawn </a:t>
            </a:r>
            <a:r>
              <a:rPr lang="en-IN" altLang="en-US" dirty="0" err="1"/>
              <a:t>detection:If</a:t>
            </a:r>
            <a:r>
              <a:rPr lang="en-IN" altLang="en-US" dirty="0"/>
              <a:t> a person yawns we decide that the person is drowsy</a:t>
            </a:r>
          </a:p>
          <a:p>
            <a:r>
              <a:rPr lang="en-IN" altLang="en-US" dirty="0"/>
              <a:t>Head </a:t>
            </a:r>
            <a:r>
              <a:rPr lang="en-IN" altLang="en-US" dirty="0" err="1"/>
              <a:t>lowering:If</a:t>
            </a:r>
            <a:r>
              <a:rPr lang="en-IN" altLang="en-US" dirty="0"/>
              <a:t> person slowly lowers this head ,we can say that he is drowsy</a:t>
            </a:r>
          </a:p>
        </p:txBody>
      </p:sp>
    </p:spTree>
    <p:extLst>
      <p:ext uri="{BB962C8B-B14F-4D97-AF65-F5344CB8AC3E}">
        <p14:creationId xmlns:p14="http://schemas.microsoft.com/office/powerpoint/2010/main" val="1506056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Drowsiness detection approach</a:t>
            </a:r>
          </a:p>
        </p:txBody>
      </p:sp>
      <p:sp>
        <p:nvSpPr>
          <p:cNvPr id="3" name="Content Placeholder 2"/>
          <p:cNvSpPr>
            <a:spLocks noGrp="1"/>
          </p:cNvSpPr>
          <p:nvPr>
            <p:ph idx="1"/>
          </p:nvPr>
        </p:nvSpPr>
        <p:spPr/>
        <p:txBody>
          <a:bodyPr/>
          <a:lstStyle/>
          <a:p>
            <a:pPr marL="0" indent="0">
              <a:buNone/>
            </a:pPr>
            <a:r>
              <a:rPr lang="en-IN" altLang="en-US"/>
              <a:t>Two Approaches</a:t>
            </a:r>
          </a:p>
          <a:p>
            <a:r>
              <a:rPr lang="en-IN" altLang="en-US"/>
              <a:t>Deciding the state of eye by calculating the difference between the amout of white pixels present in the eye region.For deciding the state of mouth,we calculate the amount of red component present in mouth region.</a:t>
            </a:r>
          </a:p>
          <a:p>
            <a:r>
              <a:rPr lang="en-IN" altLang="en-US"/>
              <a:t>Second approach is achieved by using facial landmarking.By calcutating the aspect ratio of mouth and eyes.Then use this aspect ratio to decide the state of eyes and mouth(open/close)</a:t>
            </a:r>
          </a:p>
        </p:txBody>
      </p:sp>
    </p:spTree>
    <p:extLst>
      <p:ext uri="{BB962C8B-B14F-4D97-AF65-F5344CB8AC3E}">
        <p14:creationId xmlns:p14="http://schemas.microsoft.com/office/powerpoint/2010/main" val="90759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a:t>Deciding the state of eye using eye aspect ratio</a:t>
            </a:r>
          </a:p>
        </p:txBody>
      </p:sp>
      <p:sp>
        <p:nvSpPr>
          <p:cNvPr id="3" name="Content Placeholder 2"/>
          <p:cNvSpPr>
            <a:spLocks noGrp="1"/>
          </p:cNvSpPr>
          <p:nvPr>
            <p:ph idx="1"/>
          </p:nvPr>
        </p:nvSpPr>
        <p:spPr/>
        <p:txBody>
          <a:bodyPr/>
          <a:lstStyle/>
          <a:p>
            <a:r>
              <a:rPr lang="en-IN" altLang="en-US"/>
              <a:t>Using the  vertical and  horizontal eye landmarks .we calculate the horizontal distance &amp; the average of vertical distance.</a:t>
            </a:r>
          </a:p>
          <a:p>
            <a:r>
              <a:rPr lang="en-IN" altLang="en-US"/>
              <a:t>Then ,we calculate the ratio of vertical distance to that of the horizontal.This value is the eye aspect ratio.</a:t>
            </a:r>
          </a:p>
          <a:p>
            <a:r>
              <a:rPr lang="en-IN" altLang="en-US"/>
              <a:t>Then we set threshold,If the ear below the threshold we determine that the eye is closed</a:t>
            </a:r>
          </a:p>
        </p:txBody>
      </p:sp>
      <p:pic>
        <p:nvPicPr>
          <p:cNvPr id="4" name="Picture 3" descr="eye"/>
          <p:cNvPicPr>
            <a:picLocks noChangeAspect="1"/>
          </p:cNvPicPr>
          <p:nvPr/>
        </p:nvPicPr>
        <p:blipFill>
          <a:blip r:embed="rId2"/>
          <a:stretch>
            <a:fillRect/>
          </a:stretch>
        </p:blipFill>
        <p:spPr>
          <a:xfrm>
            <a:off x="5166360" y="4031615"/>
            <a:ext cx="5349875" cy="1844040"/>
          </a:xfrm>
          <a:prstGeom prst="rect">
            <a:avLst/>
          </a:prstGeom>
        </p:spPr>
      </p:pic>
    </p:spTree>
    <p:extLst>
      <p:ext uri="{BB962C8B-B14F-4D97-AF65-F5344CB8AC3E}">
        <p14:creationId xmlns:p14="http://schemas.microsoft.com/office/powerpoint/2010/main" val="146232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MOUTH DETECTION</a:t>
            </a:r>
          </a:p>
        </p:txBody>
      </p:sp>
      <p:sp>
        <p:nvSpPr>
          <p:cNvPr id="3" name="Content Placeholder 2"/>
          <p:cNvSpPr>
            <a:spLocks noGrp="1"/>
          </p:cNvSpPr>
          <p:nvPr>
            <p:ph idx="1"/>
          </p:nvPr>
        </p:nvSpPr>
        <p:spPr>
          <a:xfrm>
            <a:off x="1815921" y="1519707"/>
            <a:ext cx="9688691" cy="4391515"/>
          </a:xfrm>
        </p:spPr>
        <p:txBody>
          <a:bodyPr/>
          <a:lstStyle/>
          <a:p>
            <a:r>
              <a:rPr lang="en-IN" sz="2200" dirty="0"/>
              <a:t>In this method we will use </a:t>
            </a:r>
            <a:r>
              <a:rPr lang="en-IN" sz="2200" dirty="0" err="1"/>
              <a:t>euclidean</a:t>
            </a:r>
            <a:r>
              <a:rPr lang="en-IN" sz="2200" dirty="0"/>
              <a:t> distance algorithm to find the distance between points.</a:t>
            </a:r>
          </a:p>
          <a:p>
            <a:r>
              <a:rPr lang="en-IN" sz="2200" dirty="0"/>
              <a:t>We will find distance between two points on horizontal axis and we will repeat this for all the points present on horizontal axis.</a:t>
            </a:r>
          </a:p>
          <a:p>
            <a:r>
              <a:rPr lang="en-IN" sz="2200" dirty="0"/>
              <a:t>Then we will calculate its average in horizontal axis for distances.(say M)</a:t>
            </a:r>
          </a:p>
          <a:p>
            <a:r>
              <a:rPr lang="en-IN" sz="2200" dirty="0"/>
              <a:t>In the same way we will find distance between two points on vertical </a:t>
            </a:r>
            <a:r>
              <a:rPr lang="en-IN" sz="2200" dirty="0" err="1"/>
              <a:t>axis.Then</a:t>
            </a:r>
            <a:r>
              <a:rPr lang="en-IN" sz="2200" dirty="0"/>
              <a:t> we will average it.</a:t>
            </a:r>
          </a:p>
          <a:p>
            <a:r>
              <a:rPr lang="en-IN" sz="2200" dirty="0"/>
              <a:t>Then we repeat for all points present on different vertical axes.</a:t>
            </a:r>
          </a:p>
          <a:p>
            <a:endParaRPr lang="en-IN" dirty="0"/>
          </a:p>
          <a:p>
            <a:endParaRPr lang="en-IN" dirty="0"/>
          </a:p>
        </p:txBody>
      </p:sp>
    </p:spTree>
    <p:extLst>
      <p:ext uri="{BB962C8B-B14F-4D97-AF65-F5344CB8AC3E}">
        <p14:creationId xmlns:p14="http://schemas.microsoft.com/office/powerpoint/2010/main" val="262059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1528" y="1043189"/>
            <a:ext cx="4971244" cy="4868033"/>
          </a:xfrm>
        </p:spPr>
        <p:txBody>
          <a:bodyPr>
            <a:normAutofit/>
          </a:bodyPr>
          <a:lstStyle/>
          <a:p>
            <a:r>
              <a:rPr lang="en-IN" sz="2000" dirty="0"/>
              <a:t>Now we will calculate average distance for all vertical axis(N).</a:t>
            </a:r>
          </a:p>
          <a:p>
            <a:r>
              <a:rPr lang="en-IN" sz="2000" dirty="0"/>
              <a:t>Then we will calculate the ratio of vertical distance to horizontal distance.</a:t>
            </a:r>
          </a:p>
          <a:p>
            <a:r>
              <a:rPr lang="en-IN" sz="2000" dirty="0"/>
              <a:t>RATIO = VERTICAL DISTANCE(N) / HORIZONTAL DISTANCE(M)</a:t>
            </a:r>
          </a:p>
          <a:p>
            <a:endParaRPr lang="en-IN" sz="2000" dirty="0"/>
          </a:p>
          <a:p>
            <a:r>
              <a:rPr lang="en-IN" sz="2000" dirty="0"/>
              <a:t>If RATIO &gt;1 the mouth is open and it will detect drowsiness.</a:t>
            </a:r>
          </a:p>
          <a:p>
            <a:r>
              <a:rPr lang="en-IN" sz="2000" dirty="0"/>
              <a:t>If RATIO &lt;1 the mouth is closed</a:t>
            </a:r>
            <a:r>
              <a:rPr lang="en-IN" sz="2000" dirty="0" smtClean="0"/>
              <a:t>.</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970" y="1133341"/>
            <a:ext cx="4187835" cy="2998696"/>
          </a:xfrm>
          <a:prstGeom prst="rect">
            <a:avLst/>
          </a:prstGeom>
        </p:spPr>
      </p:pic>
    </p:spTree>
    <p:extLst>
      <p:ext uri="{BB962C8B-B14F-4D97-AF65-F5344CB8AC3E}">
        <p14:creationId xmlns:p14="http://schemas.microsoft.com/office/powerpoint/2010/main" val="148992491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195</TotalTime>
  <Words>1119</Words>
  <Application>Microsoft Office PowerPoint</Application>
  <PresentationFormat>Widescreen</PresentationFormat>
  <Paragraphs>97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Agency FB</vt:lpstr>
      <vt:lpstr>Arial</vt:lpstr>
      <vt:lpstr>Century Gothic</vt:lpstr>
      <vt:lpstr>Wingdings 3</vt:lpstr>
      <vt:lpstr>Wisp</vt:lpstr>
      <vt:lpstr>Drowsiness Detection </vt:lpstr>
      <vt:lpstr>Introduction</vt:lpstr>
      <vt:lpstr>Problem Definition </vt:lpstr>
      <vt:lpstr>PowerPoint Presentation</vt:lpstr>
      <vt:lpstr>Steps Involved</vt:lpstr>
      <vt:lpstr>Drowsiness detection approach</vt:lpstr>
      <vt:lpstr>Deciding the state of eye using eye aspect ratio</vt:lpstr>
      <vt:lpstr>MOUTH DETECTION</vt:lpstr>
      <vt:lpstr>PowerPoint Presentation</vt:lpstr>
      <vt:lpstr>Skin Segmentation</vt:lpstr>
      <vt:lpstr>Skin segmentation</vt:lpstr>
      <vt:lpstr>Decision Making</vt:lpstr>
      <vt:lpstr>Decision Making</vt:lpstr>
      <vt:lpstr>Limitations of the algorithm</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Drowsiness Detection</dc:title>
  <dc:creator>NIKHIL MUNNA</dc:creator>
  <cp:lastModifiedBy>NIKHIL MUNNA</cp:lastModifiedBy>
  <cp:revision>13</cp:revision>
  <dcterms:created xsi:type="dcterms:W3CDTF">2018-12-11T17:57:01Z</dcterms:created>
  <dcterms:modified xsi:type="dcterms:W3CDTF">2018-12-12T04:23:42Z</dcterms:modified>
</cp:coreProperties>
</file>