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58" r:id="rId4"/>
    <p:sldId id="269" r:id="rId5"/>
    <p:sldId id="259" r:id="rId6"/>
    <p:sldId id="260" r:id="rId7"/>
    <p:sldId id="270" r:id="rId8"/>
    <p:sldId id="271" r:id="rId9"/>
    <p:sldId id="261" r:id="rId10"/>
    <p:sldId id="272" r:id="rId11"/>
    <p:sldId id="262" r:id="rId12"/>
    <p:sldId id="263" r:id="rId13"/>
    <p:sldId id="264" r:id="rId14"/>
    <p:sldId id="265" r:id="rId15"/>
    <p:sldId id="267" r:id="rId16"/>
    <p:sldId id="268" r:id="rId17"/>
    <p:sldId id="266"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3BE2D2-85DD-4894-8AFE-547552BB1539}" type="datetimeFigureOut">
              <a:rPr lang="en-IN" smtClean="0"/>
              <a:t>27-11-2019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D4008-49D6-461A-87CC-84F3AD4CE07C}" type="slidenum">
              <a:rPr lang="en-IN" smtClean="0"/>
              <a:t>‹#›</a:t>
            </a:fld>
            <a:endParaRPr lang="en-IN"/>
          </a:p>
        </p:txBody>
      </p:sp>
    </p:spTree>
    <p:extLst>
      <p:ext uri="{BB962C8B-B14F-4D97-AF65-F5344CB8AC3E}">
        <p14:creationId xmlns:p14="http://schemas.microsoft.com/office/powerpoint/2010/main" val="205393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3BE2D2-85DD-4894-8AFE-547552BB1539}" type="datetimeFigureOut">
              <a:rPr lang="en-IN" smtClean="0"/>
              <a:t>27-11-2019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D4008-49D6-461A-87CC-84F3AD4CE07C}" type="slidenum">
              <a:rPr lang="en-IN" smtClean="0"/>
              <a:t>‹#›</a:t>
            </a:fld>
            <a:endParaRPr lang="en-IN"/>
          </a:p>
        </p:txBody>
      </p:sp>
    </p:spTree>
    <p:extLst>
      <p:ext uri="{BB962C8B-B14F-4D97-AF65-F5344CB8AC3E}">
        <p14:creationId xmlns:p14="http://schemas.microsoft.com/office/powerpoint/2010/main" val="2111044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3BE2D2-85DD-4894-8AFE-547552BB1539}" type="datetimeFigureOut">
              <a:rPr lang="en-IN" smtClean="0"/>
              <a:t>27-11-2019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D4008-49D6-461A-87CC-84F3AD4CE07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15149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3BE2D2-85DD-4894-8AFE-547552BB1539}" type="datetimeFigureOut">
              <a:rPr lang="en-IN" smtClean="0"/>
              <a:t>27-11-2019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D4008-49D6-461A-87CC-84F3AD4CE07C}" type="slidenum">
              <a:rPr lang="en-IN" smtClean="0"/>
              <a:t>‹#›</a:t>
            </a:fld>
            <a:endParaRPr lang="en-IN"/>
          </a:p>
        </p:txBody>
      </p:sp>
    </p:spTree>
    <p:extLst>
      <p:ext uri="{BB962C8B-B14F-4D97-AF65-F5344CB8AC3E}">
        <p14:creationId xmlns:p14="http://schemas.microsoft.com/office/powerpoint/2010/main" val="1408975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3BE2D2-85DD-4894-8AFE-547552BB1539}" type="datetimeFigureOut">
              <a:rPr lang="en-IN" smtClean="0"/>
              <a:t>27-11-2019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D4008-49D6-461A-87CC-84F3AD4CE07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4754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3BE2D2-85DD-4894-8AFE-547552BB1539}" type="datetimeFigureOut">
              <a:rPr lang="en-IN" smtClean="0"/>
              <a:t>27-11-2019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D4008-49D6-461A-87CC-84F3AD4CE07C}" type="slidenum">
              <a:rPr lang="en-IN" smtClean="0"/>
              <a:t>‹#›</a:t>
            </a:fld>
            <a:endParaRPr lang="en-IN"/>
          </a:p>
        </p:txBody>
      </p:sp>
    </p:spTree>
    <p:extLst>
      <p:ext uri="{BB962C8B-B14F-4D97-AF65-F5344CB8AC3E}">
        <p14:creationId xmlns:p14="http://schemas.microsoft.com/office/powerpoint/2010/main" val="1067193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3BE2D2-85DD-4894-8AFE-547552BB1539}" type="datetimeFigureOut">
              <a:rPr lang="en-IN" smtClean="0"/>
              <a:t>27-11-2019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D4008-49D6-461A-87CC-84F3AD4CE07C}" type="slidenum">
              <a:rPr lang="en-IN" smtClean="0"/>
              <a:t>‹#›</a:t>
            </a:fld>
            <a:endParaRPr lang="en-IN"/>
          </a:p>
        </p:txBody>
      </p:sp>
    </p:spTree>
    <p:extLst>
      <p:ext uri="{BB962C8B-B14F-4D97-AF65-F5344CB8AC3E}">
        <p14:creationId xmlns:p14="http://schemas.microsoft.com/office/powerpoint/2010/main" val="3838039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3BE2D2-85DD-4894-8AFE-547552BB1539}" type="datetimeFigureOut">
              <a:rPr lang="en-IN" smtClean="0"/>
              <a:t>27-11-2019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D4008-49D6-461A-87CC-84F3AD4CE07C}" type="slidenum">
              <a:rPr lang="en-IN" smtClean="0"/>
              <a:t>‹#›</a:t>
            </a:fld>
            <a:endParaRPr lang="en-IN"/>
          </a:p>
        </p:txBody>
      </p:sp>
    </p:spTree>
    <p:extLst>
      <p:ext uri="{BB962C8B-B14F-4D97-AF65-F5344CB8AC3E}">
        <p14:creationId xmlns:p14="http://schemas.microsoft.com/office/powerpoint/2010/main" val="736823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3BE2D2-85DD-4894-8AFE-547552BB1539}" type="datetimeFigureOut">
              <a:rPr lang="en-IN" smtClean="0"/>
              <a:t>27-11-2019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D4008-49D6-461A-87CC-84F3AD4CE07C}" type="slidenum">
              <a:rPr lang="en-IN" smtClean="0"/>
              <a:t>‹#›</a:t>
            </a:fld>
            <a:endParaRPr lang="en-IN"/>
          </a:p>
        </p:txBody>
      </p:sp>
    </p:spTree>
    <p:extLst>
      <p:ext uri="{BB962C8B-B14F-4D97-AF65-F5344CB8AC3E}">
        <p14:creationId xmlns:p14="http://schemas.microsoft.com/office/powerpoint/2010/main" val="2884243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3BE2D2-85DD-4894-8AFE-547552BB1539}" type="datetimeFigureOut">
              <a:rPr lang="en-IN" smtClean="0"/>
              <a:t>27-11-2019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D4008-49D6-461A-87CC-84F3AD4CE07C}" type="slidenum">
              <a:rPr lang="en-IN" smtClean="0"/>
              <a:t>‹#›</a:t>
            </a:fld>
            <a:endParaRPr lang="en-IN"/>
          </a:p>
        </p:txBody>
      </p:sp>
    </p:spTree>
    <p:extLst>
      <p:ext uri="{BB962C8B-B14F-4D97-AF65-F5344CB8AC3E}">
        <p14:creationId xmlns:p14="http://schemas.microsoft.com/office/powerpoint/2010/main" val="2561378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3BE2D2-85DD-4894-8AFE-547552BB1539}" type="datetimeFigureOut">
              <a:rPr lang="en-IN" smtClean="0"/>
              <a:t>27-11-2019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9D4008-49D6-461A-87CC-84F3AD4CE07C}" type="slidenum">
              <a:rPr lang="en-IN" smtClean="0"/>
              <a:t>‹#›</a:t>
            </a:fld>
            <a:endParaRPr lang="en-IN"/>
          </a:p>
        </p:txBody>
      </p:sp>
    </p:spTree>
    <p:extLst>
      <p:ext uri="{BB962C8B-B14F-4D97-AF65-F5344CB8AC3E}">
        <p14:creationId xmlns:p14="http://schemas.microsoft.com/office/powerpoint/2010/main" val="346267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3BE2D2-85DD-4894-8AFE-547552BB1539}" type="datetimeFigureOut">
              <a:rPr lang="en-IN" smtClean="0"/>
              <a:t>27-11-2019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9D4008-49D6-461A-87CC-84F3AD4CE07C}" type="slidenum">
              <a:rPr lang="en-IN" smtClean="0"/>
              <a:t>‹#›</a:t>
            </a:fld>
            <a:endParaRPr lang="en-IN"/>
          </a:p>
        </p:txBody>
      </p:sp>
    </p:spTree>
    <p:extLst>
      <p:ext uri="{BB962C8B-B14F-4D97-AF65-F5344CB8AC3E}">
        <p14:creationId xmlns:p14="http://schemas.microsoft.com/office/powerpoint/2010/main" val="350234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3BE2D2-85DD-4894-8AFE-547552BB1539}" type="datetimeFigureOut">
              <a:rPr lang="en-IN" smtClean="0"/>
              <a:t>27-11-2019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9D4008-49D6-461A-87CC-84F3AD4CE07C}" type="slidenum">
              <a:rPr lang="en-IN" smtClean="0"/>
              <a:t>‹#›</a:t>
            </a:fld>
            <a:endParaRPr lang="en-IN"/>
          </a:p>
        </p:txBody>
      </p:sp>
    </p:spTree>
    <p:extLst>
      <p:ext uri="{BB962C8B-B14F-4D97-AF65-F5344CB8AC3E}">
        <p14:creationId xmlns:p14="http://schemas.microsoft.com/office/powerpoint/2010/main" val="425654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3BE2D2-85DD-4894-8AFE-547552BB1539}" type="datetimeFigureOut">
              <a:rPr lang="en-IN" smtClean="0"/>
              <a:t>27-11-2019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9D4008-49D6-461A-87CC-84F3AD4CE07C}" type="slidenum">
              <a:rPr lang="en-IN" smtClean="0"/>
              <a:t>‹#›</a:t>
            </a:fld>
            <a:endParaRPr lang="en-IN"/>
          </a:p>
        </p:txBody>
      </p:sp>
    </p:spTree>
    <p:extLst>
      <p:ext uri="{BB962C8B-B14F-4D97-AF65-F5344CB8AC3E}">
        <p14:creationId xmlns:p14="http://schemas.microsoft.com/office/powerpoint/2010/main" val="2011819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3BE2D2-85DD-4894-8AFE-547552BB1539}" type="datetimeFigureOut">
              <a:rPr lang="en-IN" smtClean="0"/>
              <a:t>27-11-2019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9D4008-49D6-461A-87CC-84F3AD4CE07C}" type="slidenum">
              <a:rPr lang="en-IN" smtClean="0"/>
              <a:t>‹#›</a:t>
            </a:fld>
            <a:endParaRPr lang="en-IN"/>
          </a:p>
        </p:txBody>
      </p:sp>
    </p:spTree>
    <p:extLst>
      <p:ext uri="{BB962C8B-B14F-4D97-AF65-F5344CB8AC3E}">
        <p14:creationId xmlns:p14="http://schemas.microsoft.com/office/powerpoint/2010/main" val="3529998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3BE2D2-85DD-4894-8AFE-547552BB1539}" type="datetimeFigureOut">
              <a:rPr lang="en-IN" smtClean="0"/>
              <a:t>27-11-2019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9D4008-49D6-461A-87CC-84F3AD4CE07C}" type="slidenum">
              <a:rPr lang="en-IN" smtClean="0"/>
              <a:t>‹#›</a:t>
            </a:fld>
            <a:endParaRPr lang="en-IN"/>
          </a:p>
        </p:txBody>
      </p:sp>
    </p:spTree>
    <p:extLst>
      <p:ext uri="{BB962C8B-B14F-4D97-AF65-F5344CB8AC3E}">
        <p14:creationId xmlns:p14="http://schemas.microsoft.com/office/powerpoint/2010/main" val="3215893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63BE2D2-85DD-4894-8AFE-547552BB1539}" type="datetimeFigureOut">
              <a:rPr lang="en-IN" smtClean="0"/>
              <a:t>27-11-2019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F9D4008-49D6-461A-87CC-84F3AD4CE07C}" type="slidenum">
              <a:rPr lang="en-IN" smtClean="0"/>
              <a:t>‹#›</a:t>
            </a:fld>
            <a:endParaRPr lang="en-IN"/>
          </a:p>
        </p:txBody>
      </p:sp>
    </p:spTree>
    <p:extLst>
      <p:ext uri="{BB962C8B-B14F-4D97-AF65-F5344CB8AC3E}">
        <p14:creationId xmlns:p14="http://schemas.microsoft.com/office/powerpoint/2010/main" val="1929186386"/>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archive.ics.uci.edu/ml/datasets/Geographical+Original+of+Music"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933BD-D694-48E7-8E7F-92B587417539}"/>
              </a:ext>
            </a:extLst>
          </p:cNvPr>
          <p:cNvSpPr>
            <a:spLocks noGrp="1"/>
          </p:cNvSpPr>
          <p:nvPr>
            <p:ph type="ctrTitle"/>
          </p:nvPr>
        </p:nvSpPr>
        <p:spPr>
          <a:xfrm>
            <a:off x="480769" y="366769"/>
            <a:ext cx="9496326" cy="978031"/>
          </a:xfrm>
        </p:spPr>
        <p:txBody>
          <a:bodyPr/>
          <a:lstStyle/>
          <a:p>
            <a:pPr algn="ctr"/>
            <a:r>
              <a:rPr lang="en-IN" sz="5200" dirty="0">
                <a:solidFill>
                  <a:schemeClr val="tx1"/>
                </a:solidFill>
                <a:latin typeface="Arial" panose="020B0604020202020204" pitchFamily="34" charset="0"/>
                <a:cs typeface="Arial" panose="020B0604020202020204" pitchFamily="34" charset="0"/>
              </a:rPr>
              <a:t>Geographical Original of Music</a:t>
            </a:r>
          </a:p>
        </p:txBody>
      </p:sp>
      <p:sp>
        <p:nvSpPr>
          <p:cNvPr id="4" name="TextBox 3">
            <a:extLst>
              <a:ext uri="{FF2B5EF4-FFF2-40B4-BE49-F238E27FC236}">
                <a16:creationId xmlns:a16="http://schemas.microsoft.com/office/drawing/2014/main" id="{4A9681BA-9379-4DA8-BAB6-9AB52C1D3D96}"/>
              </a:ext>
            </a:extLst>
          </p:cNvPr>
          <p:cNvSpPr txBox="1"/>
          <p:nvPr/>
        </p:nvSpPr>
        <p:spPr>
          <a:xfrm>
            <a:off x="2009678" y="2556988"/>
            <a:ext cx="6815580" cy="707886"/>
          </a:xfrm>
          <a:prstGeom prst="rect">
            <a:avLst/>
          </a:prstGeom>
          <a:noFill/>
        </p:spPr>
        <p:txBody>
          <a:bodyPr wrap="square" rtlCol="0">
            <a:spAutoFit/>
          </a:bodyPr>
          <a:lstStyle/>
          <a:p>
            <a:pPr algn="ctr"/>
            <a:r>
              <a:rPr lang="en-IN" sz="4000" dirty="0">
                <a:latin typeface="Arial" panose="020B0604020202020204" pitchFamily="34" charset="0"/>
                <a:cs typeface="Arial" panose="020B0604020202020204" pitchFamily="34" charset="0"/>
              </a:rPr>
              <a:t>Group - 11</a:t>
            </a:r>
          </a:p>
        </p:txBody>
      </p:sp>
      <p:sp>
        <p:nvSpPr>
          <p:cNvPr id="5" name="TextBox 4">
            <a:extLst>
              <a:ext uri="{FF2B5EF4-FFF2-40B4-BE49-F238E27FC236}">
                <a16:creationId xmlns:a16="http://schemas.microsoft.com/office/drawing/2014/main" id="{25E3A91A-3BAA-47B9-9DF5-146CEA12D7DB}"/>
              </a:ext>
            </a:extLst>
          </p:cNvPr>
          <p:cNvSpPr txBox="1"/>
          <p:nvPr/>
        </p:nvSpPr>
        <p:spPr>
          <a:xfrm>
            <a:off x="7569724" y="4185501"/>
            <a:ext cx="3978111" cy="923330"/>
          </a:xfrm>
          <a:prstGeom prst="rect">
            <a:avLst/>
          </a:prstGeom>
          <a:noFill/>
        </p:spPr>
        <p:txBody>
          <a:bodyPr wrap="square" rtlCol="0">
            <a:spAutoFit/>
          </a:bodyPr>
          <a:lstStyle/>
          <a:p>
            <a:r>
              <a:rPr lang="en-IN" dirty="0"/>
              <a:t>Nikhil </a:t>
            </a:r>
            <a:r>
              <a:rPr lang="en-IN" dirty="0" err="1"/>
              <a:t>Dupally</a:t>
            </a:r>
            <a:r>
              <a:rPr lang="en-IN" dirty="0"/>
              <a:t>, S20170010045.</a:t>
            </a:r>
          </a:p>
          <a:p>
            <a:endParaRPr lang="en-IN" dirty="0"/>
          </a:p>
          <a:p>
            <a:r>
              <a:rPr lang="en-IN" dirty="0"/>
              <a:t>Yashwanth Kikkuri, S20170010072.</a:t>
            </a:r>
          </a:p>
        </p:txBody>
      </p:sp>
    </p:spTree>
    <p:extLst>
      <p:ext uri="{BB962C8B-B14F-4D97-AF65-F5344CB8AC3E}">
        <p14:creationId xmlns:p14="http://schemas.microsoft.com/office/powerpoint/2010/main" val="978197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54252B-6F5E-42F3-BE08-47E9F48CD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613" y="1054960"/>
            <a:ext cx="8042526" cy="2096526"/>
          </a:xfrm>
          <a:prstGeom prst="rect">
            <a:avLst/>
          </a:prstGeom>
        </p:spPr>
      </p:pic>
      <p:pic>
        <p:nvPicPr>
          <p:cNvPr id="3" name="Picture 2">
            <a:extLst>
              <a:ext uri="{FF2B5EF4-FFF2-40B4-BE49-F238E27FC236}">
                <a16:creationId xmlns:a16="http://schemas.microsoft.com/office/drawing/2014/main" id="{A7654734-4229-4B48-A3B2-13EA2BF7F9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1064" y="4291100"/>
            <a:ext cx="7960497" cy="2277359"/>
          </a:xfrm>
          <a:prstGeom prst="rect">
            <a:avLst/>
          </a:prstGeom>
        </p:spPr>
      </p:pic>
      <p:sp>
        <p:nvSpPr>
          <p:cNvPr id="4" name="TextBox 3">
            <a:extLst>
              <a:ext uri="{FF2B5EF4-FFF2-40B4-BE49-F238E27FC236}">
                <a16:creationId xmlns:a16="http://schemas.microsoft.com/office/drawing/2014/main" id="{D49D8E42-A189-4D0F-82C6-FA266EB1DD47}"/>
              </a:ext>
            </a:extLst>
          </p:cNvPr>
          <p:cNvSpPr txBox="1"/>
          <p:nvPr/>
        </p:nvSpPr>
        <p:spPr>
          <a:xfrm>
            <a:off x="2177592" y="289541"/>
            <a:ext cx="6108569" cy="523220"/>
          </a:xfrm>
          <a:prstGeom prst="rect">
            <a:avLst/>
          </a:prstGeom>
          <a:noFill/>
        </p:spPr>
        <p:txBody>
          <a:bodyPr wrap="square" rtlCol="0">
            <a:spAutoFit/>
          </a:bodyPr>
          <a:lstStyle/>
          <a:p>
            <a:r>
              <a:rPr lang="en-IN" sz="2800" dirty="0">
                <a:latin typeface="Arial" panose="020B0604020202020204" pitchFamily="34" charset="0"/>
                <a:cs typeface="Arial" panose="020B0604020202020204" pitchFamily="34" charset="0"/>
              </a:rPr>
              <a:t>PCA</a:t>
            </a:r>
          </a:p>
        </p:txBody>
      </p:sp>
      <p:sp>
        <p:nvSpPr>
          <p:cNvPr id="5" name="TextBox 4">
            <a:extLst>
              <a:ext uri="{FF2B5EF4-FFF2-40B4-BE49-F238E27FC236}">
                <a16:creationId xmlns:a16="http://schemas.microsoft.com/office/drawing/2014/main" id="{1A316788-232F-45F5-896D-1E8CB70BCEF6}"/>
              </a:ext>
            </a:extLst>
          </p:cNvPr>
          <p:cNvSpPr txBox="1"/>
          <p:nvPr/>
        </p:nvSpPr>
        <p:spPr>
          <a:xfrm>
            <a:off x="1781666" y="3429000"/>
            <a:ext cx="5957740" cy="523220"/>
          </a:xfrm>
          <a:prstGeom prst="rect">
            <a:avLst/>
          </a:prstGeom>
          <a:noFill/>
        </p:spPr>
        <p:txBody>
          <a:bodyPr wrap="square" rtlCol="0">
            <a:spAutoFit/>
          </a:bodyPr>
          <a:lstStyle/>
          <a:p>
            <a:r>
              <a:rPr lang="en-IN" sz="2800" dirty="0">
                <a:latin typeface="Arial" panose="020B0604020202020204" pitchFamily="34" charset="0"/>
                <a:cs typeface="Arial" panose="020B0604020202020204" pitchFamily="34" charset="0"/>
              </a:rPr>
              <a:t>Factor Analysis</a:t>
            </a:r>
          </a:p>
        </p:txBody>
      </p:sp>
    </p:spTree>
    <p:extLst>
      <p:ext uri="{BB962C8B-B14F-4D97-AF65-F5344CB8AC3E}">
        <p14:creationId xmlns:p14="http://schemas.microsoft.com/office/powerpoint/2010/main" val="3902497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7C1FC1-C1E1-4F55-82D0-C8CC73F23CB5}"/>
              </a:ext>
            </a:extLst>
          </p:cNvPr>
          <p:cNvSpPr/>
          <p:nvPr/>
        </p:nvSpPr>
        <p:spPr>
          <a:xfrm>
            <a:off x="461913" y="612845"/>
            <a:ext cx="9106293" cy="4524315"/>
          </a:xfrm>
          <a:prstGeom prst="rect">
            <a:avLst/>
          </a:prstGeom>
        </p:spPr>
        <p:txBody>
          <a:bodyPr wrap="square">
            <a:spAutoFit/>
          </a:bodyPr>
          <a:lstStyle/>
          <a:p>
            <a:r>
              <a:rPr lang="en-US" u="sng" dirty="0">
                <a:solidFill>
                  <a:srgbClr val="00B0F0"/>
                </a:solidFill>
                <a:latin typeface="Arial" panose="020B0604020202020204" pitchFamily="34" charset="0"/>
              </a:rPr>
              <a:t>Feature Selection:</a:t>
            </a:r>
          </a:p>
          <a:p>
            <a:endParaRPr lang="en-US" dirty="0"/>
          </a:p>
          <a:p>
            <a:r>
              <a:rPr lang="en-US" dirty="0">
                <a:solidFill>
                  <a:srgbClr val="000000"/>
                </a:solidFill>
                <a:latin typeface="Arial" panose="020B0604020202020204" pitchFamily="34" charset="0"/>
                <a:sym typeface="Wingdings" panose="05000000000000000000" pitchFamily="2" charset="2"/>
              </a:rPr>
              <a:t> </a:t>
            </a:r>
            <a:r>
              <a:rPr lang="en-US" dirty="0">
                <a:solidFill>
                  <a:srgbClr val="000000"/>
                </a:solidFill>
                <a:latin typeface="Arial" panose="020B0604020202020204" pitchFamily="34" charset="0"/>
              </a:rPr>
              <a:t>We used Python's RFE function to perform backward selection and the PCA function to reduce dimensionality by minimizing the lost variance.</a:t>
            </a:r>
            <a:endParaRPr lang="en-US" dirty="0"/>
          </a:p>
          <a:p>
            <a:endParaRPr lang="en-US" dirty="0">
              <a:solidFill>
                <a:srgbClr val="000000"/>
              </a:solidFill>
              <a:latin typeface="Arial" panose="020B0604020202020204" pitchFamily="34" charset="0"/>
              <a:sym typeface="Wingdings" panose="05000000000000000000" pitchFamily="2" charset="2"/>
            </a:endParaRPr>
          </a:p>
          <a:p>
            <a:r>
              <a:rPr lang="en-US" dirty="0">
                <a:solidFill>
                  <a:srgbClr val="000000"/>
                </a:solidFill>
                <a:latin typeface="Arial" panose="020B0604020202020204" pitchFamily="34" charset="0"/>
                <a:sym typeface="Wingdings" panose="05000000000000000000" pitchFamily="2" charset="2"/>
              </a:rPr>
              <a:t></a:t>
            </a:r>
            <a:r>
              <a:rPr lang="en-US" dirty="0">
                <a:solidFill>
                  <a:srgbClr val="000000"/>
                </a:solidFill>
                <a:latin typeface="Arial" panose="020B0604020202020204" pitchFamily="34" charset="0"/>
              </a:rPr>
              <a:t>To make sure that we aren't making any assumptions in terms of which hyperparameters work best, we will apply grid search for each feature selection iteration. We can then use the best accuracy obtained for a specific number of features for each estimator.</a:t>
            </a:r>
            <a:endParaRPr lang="en-US" dirty="0"/>
          </a:p>
          <a:p>
            <a:endParaRPr lang="en-US" dirty="0">
              <a:solidFill>
                <a:srgbClr val="000000"/>
              </a:solidFill>
              <a:latin typeface="Arial" panose="020B0604020202020204" pitchFamily="34" charset="0"/>
              <a:sym typeface="Wingdings" panose="05000000000000000000" pitchFamily="2" charset="2"/>
            </a:endParaRPr>
          </a:p>
          <a:p>
            <a:r>
              <a:rPr lang="en-US" dirty="0">
                <a:solidFill>
                  <a:srgbClr val="000000"/>
                </a:solidFill>
                <a:latin typeface="Arial" panose="020B0604020202020204" pitchFamily="34" charset="0"/>
                <a:sym typeface="Wingdings" panose="05000000000000000000" pitchFamily="2" charset="2"/>
              </a:rPr>
              <a:t></a:t>
            </a:r>
            <a:r>
              <a:rPr lang="en-US" dirty="0">
                <a:solidFill>
                  <a:srgbClr val="000000"/>
                </a:solidFill>
                <a:latin typeface="Arial" panose="020B0604020202020204" pitchFamily="34" charset="0"/>
              </a:rPr>
              <a:t>We considered the following estimators - random forest, SVM (SVC) with a linear kernel and Logistic Regression. K-</a:t>
            </a:r>
            <a:r>
              <a:rPr lang="en-US" dirty="0" err="1">
                <a:solidFill>
                  <a:srgbClr val="000000"/>
                </a:solidFill>
                <a:latin typeface="Arial" panose="020B0604020202020204" pitchFamily="34" charset="0"/>
              </a:rPr>
              <a:t>nearestneighbours</a:t>
            </a:r>
            <a:r>
              <a:rPr lang="en-US" dirty="0">
                <a:solidFill>
                  <a:srgbClr val="000000"/>
                </a:solidFill>
                <a:latin typeface="Arial" panose="020B0604020202020204" pitchFamily="34" charset="0"/>
              </a:rPr>
              <a:t> is another possible estimator, but because it does not perform well in high dimensionality, it is not included during the feature selection process.</a:t>
            </a:r>
            <a:endParaRPr lang="en-US" dirty="0"/>
          </a:p>
          <a:p>
            <a:br>
              <a:rPr lang="en-US" dirty="0"/>
            </a:br>
            <a:endParaRPr lang="en-US" dirty="0"/>
          </a:p>
        </p:txBody>
      </p:sp>
    </p:spTree>
    <p:extLst>
      <p:ext uri="{BB962C8B-B14F-4D97-AF65-F5344CB8AC3E}">
        <p14:creationId xmlns:p14="http://schemas.microsoft.com/office/powerpoint/2010/main" val="682604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66CCEB-F695-4159-A5B0-9C998262BE5D}"/>
              </a:ext>
            </a:extLst>
          </p:cNvPr>
          <p:cNvSpPr/>
          <p:nvPr/>
        </p:nvSpPr>
        <p:spPr>
          <a:xfrm>
            <a:off x="495319" y="5491627"/>
            <a:ext cx="9037164" cy="1200329"/>
          </a:xfrm>
          <a:prstGeom prst="rect">
            <a:avLst/>
          </a:prstGeom>
        </p:spPr>
        <p:txBody>
          <a:bodyPr wrap="square">
            <a:spAutoFit/>
          </a:bodyPr>
          <a:lstStyle/>
          <a:p>
            <a:endParaRPr lang="en-US" dirty="0"/>
          </a:p>
          <a:p>
            <a:pPr>
              <a:spcAft>
                <a:spcPts val="1200"/>
              </a:spcAft>
            </a:pPr>
            <a:br>
              <a:rPr lang="en-US" dirty="0"/>
            </a:br>
            <a:r>
              <a:rPr lang="en-US" dirty="0">
                <a:solidFill>
                  <a:srgbClr val="000000"/>
                </a:solidFill>
                <a:latin typeface="Arial" panose="020B0604020202020204" pitchFamily="34" charset="0"/>
              </a:rPr>
              <a:t>The red lines represent the PCA dimension reduction and the blue lines represent RFE for the different estimators used.</a:t>
            </a:r>
            <a:endParaRPr lang="en-US" dirty="0"/>
          </a:p>
        </p:txBody>
      </p:sp>
      <p:pic>
        <p:nvPicPr>
          <p:cNvPr id="8" name="Picture 7">
            <a:extLst>
              <a:ext uri="{FF2B5EF4-FFF2-40B4-BE49-F238E27FC236}">
                <a16:creationId xmlns:a16="http://schemas.microsoft.com/office/drawing/2014/main" id="{8183F201-E32C-46A7-80CA-4E61908BAA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7365" y="2186967"/>
            <a:ext cx="6822761" cy="1852307"/>
          </a:xfrm>
          <a:prstGeom prst="rect">
            <a:avLst/>
          </a:prstGeom>
        </p:spPr>
      </p:pic>
      <p:pic>
        <p:nvPicPr>
          <p:cNvPr id="10" name="Picture 9">
            <a:extLst>
              <a:ext uri="{FF2B5EF4-FFF2-40B4-BE49-F238E27FC236}">
                <a16:creationId xmlns:a16="http://schemas.microsoft.com/office/drawing/2014/main" id="{F0218CF6-3969-477B-A036-C5F701C1A0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68" y="278339"/>
            <a:ext cx="6449572" cy="1740012"/>
          </a:xfrm>
          <a:prstGeom prst="rect">
            <a:avLst/>
          </a:prstGeom>
        </p:spPr>
      </p:pic>
      <p:pic>
        <p:nvPicPr>
          <p:cNvPr id="12" name="Picture 11">
            <a:extLst>
              <a:ext uri="{FF2B5EF4-FFF2-40B4-BE49-F238E27FC236}">
                <a16:creationId xmlns:a16="http://schemas.microsoft.com/office/drawing/2014/main" id="{89B3F9FE-8880-4ECC-B34E-624B4987A5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548" y="4065193"/>
            <a:ext cx="6513740" cy="1757324"/>
          </a:xfrm>
          <a:prstGeom prst="rect">
            <a:avLst/>
          </a:prstGeom>
        </p:spPr>
      </p:pic>
    </p:spTree>
    <p:extLst>
      <p:ext uri="{BB962C8B-B14F-4D97-AF65-F5344CB8AC3E}">
        <p14:creationId xmlns:p14="http://schemas.microsoft.com/office/powerpoint/2010/main" val="2700456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3FD757-1CD0-450B-92E2-31B727597B27}"/>
              </a:ext>
            </a:extLst>
          </p:cNvPr>
          <p:cNvSpPr/>
          <p:nvPr/>
        </p:nvSpPr>
        <p:spPr>
          <a:xfrm>
            <a:off x="700725" y="564403"/>
            <a:ext cx="8876908" cy="4524315"/>
          </a:xfrm>
          <a:prstGeom prst="rect">
            <a:avLst/>
          </a:prstGeom>
        </p:spPr>
        <p:txBody>
          <a:bodyPr wrap="square">
            <a:spAutoFit/>
          </a:bodyPr>
          <a:lstStyle/>
          <a:p>
            <a:pPr>
              <a:spcAft>
                <a:spcPts val="1200"/>
              </a:spcAft>
            </a:pPr>
            <a:r>
              <a:rPr lang="en-US" sz="4000" u="sng" dirty="0">
                <a:latin typeface="Arial" panose="020B0604020202020204" pitchFamily="34" charset="0"/>
              </a:rPr>
              <a:t>Model</a:t>
            </a:r>
            <a:r>
              <a:rPr lang="en-US" sz="4000" b="1" u="sng" dirty="0">
                <a:latin typeface="Arial" panose="020B0604020202020204" pitchFamily="34" charset="0"/>
              </a:rPr>
              <a:t> Building:</a:t>
            </a:r>
          </a:p>
          <a:p>
            <a:pPr>
              <a:spcAft>
                <a:spcPts val="1200"/>
              </a:spcAft>
            </a:pPr>
            <a:endParaRPr lang="en-US" sz="2000" u="sng" dirty="0"/>
          </a:p>
          <a:p>
            <a:pPr fontAlgn="base"/>
            <a:r>
              <a:rPr lang="en-US" dirty="0">
                <a:solidFill>
                  <a:srgbClr val="000000"/>
                </a:solidFill>
                <a:latin typeface="Arial" panose="020B0604020202020204" pitchFamily="34" charset="0"/>
                <a:sym typeface="Wingdings" panose="05000000000000000000" pitchFamily="2" charset="2"/>
              </a:rPr>
              <a:t> </a:t>
            </a:r>
            <a:r>
              <a:rPr lang="en-US" dirty="0">
                <a:solidFill>
                  <a:srgbClr val="000000"/>
                </a:solidFill>
                <a:latin typeface="Arial" panose="020B0604020202020204" pitchFamily="34" charset="0"/>
              </a:rPr>
              <a:t>We used the above obtained features for different estimators.</a:t>
            </a:r>
          </a:p>
          <a:p>
            <a:pPr fontAlgn="base"/>
            <a:endParaRPr lang="en-US" dirty="0">
              <a:solidFill>
                <a:srgbClr val="000000"/>
              </a:solidFill>
              <a:latin typeface="Arial" panose="020B0604020202020204" pitchFamily="34" charset="0"/>
              <a:sym typeface="Wingdings" panose="05000000000000000000" pitchFamily="2" charset="2"/>
            </a:endParaRPr>
          </a:p>
          <a:p>
            <a:pPr fontAlgn="base"/>
            <a:r>
              <a:rPr lang="en-US" dirty="0">
                <a:solidFill>
                  <a:srgbClr val="000000"/>
                </a:solidFill>
                <a:latin typeface="Arial" panose="020B0604020202020204" pitchFamily="34" charset="0"/>
                <a:sym typeface="Wingdings" panose="05000000000000000000" pitchFamily="2" charset="2"/>
              </a:rPr>
              <a:t> </a:t>
            </a:r>
            <a:r>
              <a:rPr lang="en-US" dirty="0">
                <a:solidFill>
                  <a:srgbClr val="000000"/>
                </a:solidFill>
                <a:latin typeface="Arial" panose="020B0604020202020204" pitchFamily="34" charset="0"/>
              </a:rPr>
              <a:t>Estimators: SVM , Random Forest Classifier , KNN.</a:t>
            </a:r>
          </a:p>
          <a:p>
            <a:pPr fontAlgn="base"/>
            <a:endParaRPr lang="en-US" dirty="0">
              <a:solidFill>
                <a:srgbClr val="000000"/>
              </a:solidFill>
              <a:latin typeface="Arial" panose="020B0604020202020204" pitchFamily="34" charset="0"/>
              <a:sym typeface="Wingdings" panose="05000000000000000000" pitchFamily="2" charset="2"/>
            </a:endParaRPr>
          </a:p>
          <a:p>
            <a:pPr marL="285750" indent="-285750" fontAlgn="base">
              <a:buFont typeface="Wingdings" panose="05000000000000000000" pitchFamily="2" charset="2"/>
              <a:buChar char="à"/>
            </a:pPr>
            <a:r>
              <a:rPr lang="en-US" dirty="0">
                <a:solidFill>
                  <a:srgbClr val="000000"/>
                </a:solidFill>
                <a:latin typeface="Arial" panose="020B0604020202020204" pitchFamily="34" charset="0"/>
              </a:rPr>
              <a:t>From all the above estimators we found the best cross validation scores.</a:t>
            </a:r>
          </a:p>
          <a:p>
            <a:pPr fontAlgn="base"/>
            <a:endParaRPr lang="en-US" dirty="0">
              <a:solidFill>
                <a:srgbClr val="000000"/>
              </a:solidFill>
              <a:latin typeface="Arial" panose="020B0604020202020204" pitchFamily="34" charset="0"/>
              <a:sym typeface="Wingdings" panose="05000000000000000000" pitchFamily="2" charset="2"/>
            </a:endParaRPr>
          </a:p>
          <a:p>
            <a:pPr marL="285750" indent="-285750" fontAlgn="base">
              <a:buFont typeface="Wingdings" panose="05000000000000000000" pitchFamily="2" charset="2"/>
              <a:buChar char="à"/>
            </a:pPr>
            <a:r>
              <a:rPr lang="en-US" dirty="0">
                <a:solidFill>
                  <a:srgbClr val="000000"/>
                </a:solidFill>
                <a:latin typeface="Arial" panose="020B0604020202020204" pitchFamily="34" charset="0"/>
              </a:rPr>
              <a:t>Accuracies of all the estimators for different cluster values are calculated.</a:t>
            </a:r>
          </a:p>
          <a:p>
            <a:pPr fontAlgn="base"/>
            <a:endParaRPr lang="en-US" dirty="0">
              <a:solidFill>
                <a:srgbClr val="000000"/>
              </a:solidFill>
              <a:latin typeface="Arial" panose="020B0604020202020204" pitchFamily="34" charset="0"/>
            </a:endParaRPr>
          </a:p>
          <a:p>
            <a:pPr fontAlgn="base"/>
            <a:endParaRPr lang="en-US" dirty="0">
              <a:solidFill>
                <a:srgbClr val="000000"/>
              </a:solidFill>
              <a:latin typeface="Arial" panose="020B0604020202020204" pitchFamily="34" charset="0"/>
            </a:endParaRPr>
          </a:p>
          <a:p>
            <a:pPr fontAlgn="base">
              <a:spcAft>
                <a:spcPts val="1200"/>
              </a:spcAft>
              <a:buFont typeface="Arial" panose="020B0604020202020204" pitchFamily="34" charset="0"/>
              <a:buChar char="•"/>
            </a:pPr>
            <a:endParaRPr lang="en-US" dirty="0">
              <a:solidFill>
                <a:srgbClr val="000000"/>
              </a:solidFill>
              <a:latin typeface="Arial" panose="020B0604020202020204" pitchFamily="34" charset="0"/>
            </a:endParaRPr>
          </a:p>
          <a:p>
            <a:pPr fontAlgn="base">
              <a:spcAft>
                <a:spcPts val="1200"/>
              </a:spcAft>
            </a:pPr>
            <a:endParaRPr lang="en-US" dirty="0">
              <a:solidFill>
                <a:srgbClr val="000000"/>
              </a:solidFill>
              <a:latin typeface="Arial" panose="020B0604020202020204" pitchFamily="34" charset="0"/>
            </a:endParaRPr>
          </a:p>
        </p:txBody>
      </p:sp>
      <p:sp>
        <p:nvSpPr>
          <p:cNvPr id="6" name="Rectangle 2">
            <a:extLst>
              <a:ext uri="{FF2B5EF4-FFF2-40B4-BE49-F238E27FC236}">
                <a16:creationId xmlns:a16="http://schemas.microsoft.com/office/drawing/2014/main" id="{B1B05CB8-193E-43E9-B29B-D6493A0CA3B2}"/>
              </a:ext>
            </a:extLst>
          </p:cNvPr>
          <p:cNvSpPr>
            <a:spLocks noChangeArrowheads="1"/>
          </p:cNvSpPr>
          <p:nvPr/>
        </p:nvSpPr>
        <p:spPr bwMode="auto">
          <a:xfrm>
            <a:off x="946483" y="4130328"/>
            <a:ext cx="6845015" cy="15388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For svc the best cv accuracy score is 0.3336777586448639</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For </a:t>
            </a:r>
            <a:r>
              <a:rPr kumimoji="0" lang="en-US" altLang="en-US" sz="20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rfc</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the best cv accuracy score is 0.35146589156457575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For </a:t>
            </a:r>
            <a:r>
              <a:rPr kumimoji="0" lang="en-US" altLang="en-US" sz="20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knn</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the best cv accuracy score is 0.3548338174982911</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64329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4BF948-E88B-40B6-A006-684022C438CE}"/>
              </a:ext>
            </a:extLst>
          </p:cNvPr>
          <p:cNvSpPr/>
          <p:nvPr/>
        </p:nvSpPr>
        <p:spPr>
          <a:xfrm>
            <a:off x="754144" y="452487"/>
            <a:ext cx="10764088" cy="4924425"/>
          </a:xfrm>
          <a:prstGeom prst="rect">
            <a:avLst/>
          </a:prstGeom>
        </p:spPr>
        <p:txBody>
          <a:bodyPr wrap="square">
            <a:spAutoFit/>
          </a:bodyPr>
          <a:lstStyle/>
          <a:p>
            <a:r>
              <a:rPr lang="en-US" sz="4000" u="sng" dirty="0">
                <a:latin typeface="Arial" panose="020B0604020202020204" pitchFamily="34" charset="0"/>
              </a:rPr>
              <a:t>Details of best estimators:</a:t>
            </a:r>
          </a:p>
          <a:p>
            <a:endParaRPr lang="en-US" sz="4000" b="1" u="sng" dirty="0">
              <a:latin typeface="Arial" panose="020B0604020202020204" pitchFamily="34" charset="0"/>
            </a:endParaRP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Clustered regions by SVC classifier:</a:t>
            </a:r>
            <a:endParaRPr lang="en-US" dirty="0"/>
          </a:p>
          <a:p>
            <a:endParaRPr lang="en-US" dirty="0">
              <a:solidFill>
                <a:srgbClr val="000000"/>
              </a:solidFill>
              <a:latin typeface="Arial" panose="020B0604020202020204" pitchFamily="34" charset="0"/>
            </a:endParaRPr>
          </a:p>
          <a:p>
            <a:endParaRPr lang="en-US" dirty="0"/>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										</a:t>
            </a: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Clustered regions by </a:t>
            </a:r>
            <a:r>
              <a:rPr lang="en-US" dirty="0" err="1">
                <a:solidFill>
                  <a:srgbClr val="000000"/>
                </a:solidFill>
                <a:latin typeface="Arial" panose="020B0604020202020204" pitchFamily="34" charset="0"/>
              </a:rPr>
              <a:t>rfc</a:t>
            </a:r>
            <a:r>
              <a:rPr lang="en-US" dirty="0">
                <a:solidFill>
                  <a:srgbClr val="000000"/>
                </a:solidFill>
                <a:latin typeface="Arial" panose="020B0604020202020204" pitchFamily="34" charset="0"/>
              </a:rPr>
              <a:t> classifier:</a:t>
            </a:r>
            <a:endParaRPr lang="en-US" dirty="0"/>
          </a:p>
          <a:p>
            <a:br>
              <a:rPr lang="en-US" dirty="0"/>
            </a:br>
            <a:endParaRPr lang="en-IN" dirty="0"/>
          </a:p>
        </p:txBody>
      </p:sp>
      <p:pic>
        <p:nvPicPr>
          <p:cNvPr id="4" name="Picture 3">
            <a:extLst>
              <a:ext uri="{FF2B5EF4-FFF2-40B4-BE49-F238E27FC236}">
                <a16:creationId xmlns:a16="http://schemas.microsoft.com/office/drawing/2014/main" id="{FC818A89-BB23-497B-9B20-63AC1F6D9C61}"/>
              </a:ext>
            </a:extLst>
          </p:cNvPr>
          <p:cNvPicPr>
            <a:picLocks noChangeAspect="1"/>
          </p:cNvPicPr>
          <p:nvPr/>
        </p:nvPicPr>
        <p:blipFill rotWithShape="1">
          <a:blip r:embed="rId2">
            <a:extLst>
              <a:ext uri="{28A0092B-C50C-407E-A947-70E740481C1C}">
                <a14:useLocalDpi xmlns:a14="http://schemas.microsoft.com/office/drawing/2010/main" val="0"/>
              </a:ext>
            </a:extLst>
          </a:blip>
          <a:srcRect t="7192"/>
          <a:stretch/>
        </p:blipFill>
        <p:spPr>
          <a:xfrm>
            <a:off x="4949072" y="1630837"/>
            <a:ext cx="4619255" cy="2186162"/>
          </a:xfrm>
          <a:prstGeom prst="rect">
            <a:avLst/>
          </a:prstGeom>
        </p:spPr>
      </p:pic>
      <p:pic>
        <p:nvPicPr>
          <p:cNvPr id="6" name="Picture 5">
            <a:extLst>
              <a:ext uri="{FF2B5EF4-FFF2-40B4-BE49-F238E27FC236}">
                <a16:creationId xmlns:a16="http://schemas.microsoft.com/office/drawing/2014/main" id="{8B9EAA46-B8C8-4AF3-9F27-B9D41E399109}"/>
              </a:ext>
            </a:extLst>
          </p:cNvPr>
          <p:cNvPicPr>
            <a:picLocks noChangeAspect="1"/>
          </p:cNvPicPr>
          <p:nvPr/>
        </p:nvPicPr>
        <p:blipFill rotWithShape="1">
          <a:blip r:embed="rId3">
            <a:extLst>
              <a:ext uri="{28A0092B-C50C-407E-A947-70E740481C1C}">
                <a14:useLocalDpi xmlns:a14="http://schemas.microsoft.com/office/drawing/2010/main" val="0"/>
              </a:ext>
            </a:extLst>
          </a:blip>
          <a:srcRect t="7507"/>
          <a:stretch/>
        </p:blipFill>
        <p:spPr>
          <a:xfrm>
            <a:off x="4605941" y="4369100"/>
            <a:ext cx="5305516" cy="2186162"/>
          </a:xfrm>
          <a:prstGeom prst="rect">
            <a:avLst/>
          </a:prstGeom>
        </p:spPr>
      </p:pic>
    </p:spTree>
    <p:extLst>
      <p:ext uri="{BB962C8B-B14F-4D97-AF65-F5344CB8AC3E}">
        <p14:creationId xmlns:p14="http://schemas.microsoft.com/office/powerpoint/2010/main" val="2814781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2AC901-1067-4848-9857-FAD5785B9D88}"/>
              </a:ext>
            </a:extLst>
          </p:cNvPr>
          <p:cNvSpPr/>
          <p:nvPr/>
        </p:nvSpPr>
        <p:spPr>
          <a:xfrm>
            <a:off x="1586846" y="1383632"/>
            <a:ext cx="6096000" cy="923330"/>
          </a:xfrm>
          <a:prstGeom prst="rect">
            <a:avLst/>
          </a:prstGeom>
        </p:spPr>
        <p:txBody>
          <a:bodyPr>
            <a:spAutoFit/>
          </a:bodyPr>
          <a:lstStyle/>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Clustered regions by KNN classifier:</a:t>
            </a:r>
            <a:endParaRPr lang="en-US" dirty="0"/>
          </a:p>
          <a:p>
            <a:endParaRPr lang="en-US" dirty="0">
              <a:solidFill>
                <a:srgbClr val="000000"/>
              </a:solidFill>
              <a:latin typeface="Arial" panose="020B0604020202020204" pitchFamily="34" charset="0"/>
            </a:endParaRPr>
          </a:p>
        </p:txBody>
      </p:sp>
      <p:pic>
        <p:nvPicPr>
          <p:cNvPr id="5" name="Picture 4">
            <a:extLst>
              <a:ext uri="{FF2B5EF4-FFF2-40B4-BE49-F238E27FC236}">
                <a16:creationId xmlns:a16="http://schemas.microsoft.com/office/drawing/2014/main" id="{55362E4A-475F-46EC-8DB6-41D691C94894}"/>
              </a:ext>
            </a:extLst>
          </p:cNvPr>
          <p:cNvPicPr>
            <a:picLocks noChangeAspect="1"/>
          </p:cNvPicPr>
          <p:nvPr/>
        </p:nvPicPr>
        <p:blipFill rotWithShape="1">
          <a:blip r:embed="rId2">
            <a:extLst>
              <a:ext uri="{28A0092B-C50C-407E-A947-70E740481C1C}">
                <a14:useLocalDpi xmlns:a14="http://schemas.microsoft.com/office/drawing/2010/main" val="0"/>
              </a:ext>
            </a:extLst>
          </a:blip>
          <a:srcRect t="7034"/>
          <a:stretch/>
        </p:blipFill>
        <p:spPr>
          <a:xfrm>
            <a:off x="2352683" y="2724346"/>
            <a:ext cx="6284560" cy="2968630"/>
          </a:xfrm>
          <a:prstGeom prst="rect">
            <a:avLst/>
          </a:prstGeom>
        </p:spPr>
      </p:pic>
    </p:spTree>
    <p:extLst>
      <p:ext uri="{BB962C8B-B14F-4D97-AF65-F5344CB8AC3E}">
        <p14:creationId xmlns:p14="http://schemas.microsoft.com/office/powerpoint/2010/main" val="4192287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94AAD1-B717-4674-B6F6-33DBD994BA97}"/>
              </a:ext>
            </a:extLst>
          </p:cNvPr>
          <p:cNvSpPr/>
          <p:nvPr/>
        </p:nvSpPr>
        <p:spPr>
          <a:xfrm>
            <a:off x="908116" y="339306"/>
            <a:ext cx="6096000" cy="2590453"/>
          </a:xfrm>
          <a:prstGeom prst="rect">
            <a:avLst/>
          </a:prstGeom>
        </p:spPr>
        <p:txBody>
          <a:bodyPr>
            <a:spAutoFit/>
          </a:bodyPr>
          <a:lstStyle/>
          <a:p>
            <a:pPr>
              <a:spcBef>
                <a:spcPts val="1800"/>
              </a:spcBef>
              <a:spcAft>
                <a:spcPts val="400"/>
              </a:spcAft>
            </a:pPr>
            <a:r>
              <a:rPr lang="en-IN" sz="4000" u="sng" dirty="0">
                <a:latin typeface="Arial" panose="020B0604020202020204" pitchFamily="34" charset="0"/>
              </a:rPr>
              <a:t>Results</a:t>
            </a:r>
            <a:r>
              <a:rPr lang="en-IN" sz="4000" b="1" u="sng" dirty="0">
                <a:latin typeface="Arial" panose="020B0604020202020204" pitchFamily="34" charset="0"/>
              </a:rPr>
              <a:t>:</a:t>
            </a:r>
            <a:endParaRPr lang="en-IN" sz="4000" b="1" u="sng" dirty="0"/>
          </a:p>
          <a:p>
            <a:endParaRPr lang="en-IN" sz="1100" dirty="0">
              <a:solidFill>
                <a:srgbClr val="000000"/>
              </a:solidFill>
              <a:latin typeface="Arial" panose="020B0604020202020204" pitchFamily="34" charset="0"/>
            </a:endParaRPr>
          </a:p>
          <a:p>
            <a:endParaRPr lang="en-IN" sz="1100" dirty="0">
              <a:solidFill>
                <a:srgbClr val="000000"/>
              </a:solidFill>
              <a:latin typeface="Arial" panose="020B0604020202020204" pitchFamily="34" charset="0"/>
            </a:endParaRPr>
          </a:p>
          <a:p>
            <a:endParaRPr lang="en-IN" sz="1100" dirty="0">
              <a:solidFill>
                <a:srgbClr val="000000"/>
              </a:solidFill>
              <a:latin typeface="Arial" panose="020B0604020202020204" pitchFamily="34" charset="0"/>
            </a:endParaRPr>
          </a:p>
          <a:p>
            <a:endParaRPr lang="en-IN" sz="1100" dirty="0">
              <a:solidFill>
                <a:srgbClr val="000000"/>
              </a:solidFill>
              <a:latin typeface="Arial" panose="020B0604020202020204" pitchFamily="34" charset="0"/>
            </a:endParaRPr>
          </a:p>
          <a:p>
            <a:endParaRPr lang="en-IN" sz="1100" dirty="0">
              <a:solidFill>
                <a:srgbClr val="000000"/>
              </a:solidFill>
              <a:latin typeface="Arial" panose="020B0604020202020204" pitchFamily="34" charset="0"/>
            </a:endParaRPr>
          </a:p>
          <a:p>
            <a:endParaRPr lang="en-IN" sz="1100" dirty="0">
              <a:solidFill>
                <a:srgbClr val="000000"/>
              </a:solidFill>
              <a:latin typeface="Arial" panose="020B0604020202020204" pitchFamily="34" charset="0"/>
            </a:endParaRPr>
          </a:p>
          <a:p>
            <a:endParaRPr lang="en-IN" sz="1100" dirty="0">
              <a:solidFill>
                <a:srgbClr val="000000"/>
              </a:solidFill>
              <a:latin typeface="Arial" panose="020B0604020202020204" pitchFamily="34" charset="0"/>
            </a:endParaRPr>
          </a:p>
          <a:p>
            <a:br>
              <a:rPr lang="en-IN" dirty="0"/>
            </a:br>
            <a:endParaRPr lang="en-IN" dirty="0"/>
          </a:p>
        </p:txBody>
      </p:sp>
      <p:pic>
        <p:nvPicPr>
          <p:cNvPr id="3" name="Picture 2">
            <a:extLst>
              <a:ext uri="{FF2B5EF4-FFF2-40B4-BE49-F238E27FC236}">
                <a16:creationId xmlns:a16="http://schemas.microsoft.com/office/drawing/2014/main" id="{F2C6F21A-4A85-46B2-9487-9D2379688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116" y="2313432"/>
            <a:ext cx="8876907" cy="1848719"/>
          </a:xfrm>
          <a:prstGeom prst="rect">
            <a:avLst/>
          </a:prstGeom>
        </p:spPr>
      </p:pic>
      <p:sp>
        <p:nvSpPr>
          <p:cNvPr id="4" name="TextBox 3">
            <a:extLst>
              <a:ext uri="{FF2B5EF4-FFF2-40B4-BE49-F238E27FC236}">
                <a16:creationId xmlns:a16="http://schemas.microsoft.com/office/drawing/2014/main" id="{FD9E55B8-59F1-4A0F-A294-34DEC769F82B}"/>
              </a:ext>
            </a:extLst>
          </p:cNvPr>
          <p:cNvSpPr txBox="1"/>
          <p:nvPr/>
        </p:nvSpPr>
        <p:spPr>
          <a:xfrm>
            <a:off x="1414021" y="4647414"/>
            <a:ext cx="7729979" cy="646331"/>
          </a:xfrm>
          <a:prstGeom prst="rect">
            <a:avLst/>
          </a:prstGeom>
          <a:noFill/>
        </p:spPr>
        <p:txBody>
          <a:bodyPr wrap="square" rtlCol="0">
            <a:spAutoFit/>
          </a:bodyPr>
          <a:lstStyle/>
          <a:p>
            <a:r>
              <a:rPr lang="en-IN" dirty="0"/>
              <a:t>After Applying bagging on decision trees, the accuracy is </a:t>
            </a:r>
          </a:p>
          <a:p>
            <a:r>
              <a:rPr lang="en-IN" dirty="0"/>
              <a:t>‘0.541085’.</a:t>
            </a:r>
          </a:p>
        </p:txBody>
      </p:sp>
    </p:spTree>
    <p:extLst>
      <p:ext uri="{BB962C8B-B14F-4D97-AF65-F5344CB8AC3E}">
        <p14:creationId xmlns:p14="http://schemas.microsoft.com/office/powerpoint/2010/main" val="295085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7FCEB5-D194-4334-9613-2734A799C8A2}"/>
              </a:ext>
            </a:extLst>
          </p:cNvPr>
          <p:cNvSpPr/>
          <p:nvPr/>
        </p:nvSpPr>
        <p:spPr>
          <a:xfrm>
            <a:off x="282803" y="1381702"/>
            <a:ext cx="9662475" cy="5786199"/>
          </a:xfrm>
          <a:prstGeom prst="rect">
            <a:avLst/>
          </a:prstGeom>
        </p:spPr>
        <p:txBody>
          <a:bodyPr wrap="square">
            <a:spAutoFit/>
          </a:bodyPr>
          <a:lstStyle/>
          <a:p>
            <a:pPr>
              <a:spcBef>
                <a:spcPts val="1200"/>
              </a:spcBef>
              <a:spcAft>
                <a:spcPts val="1200"/>
              </a:spcAft>
            </a:pPr>
            <a:r>
              <a:rPr lang="en-US" sz="2000" dirty="0">
                <a:solidFill>
                  <a:srgbClr val="000000"/>
                </a:solidFill>
                <a:latin typeface="Arial" panose="020B0604020202020204" pitchFamily="34" charset="0"/>
                <a:sym typeface="Wingdings" panose="05000000000000000000" pitchFamily="2" charset="2"/>
              </a:rPr>
              <a:t> </a:t>
            </a:r>
            <a:r>
              <a:rPr lang="en-US" sz="2000" dirty="0">
                <a:solidFill>
                  <a:srgbClr val="000000"/>
                </a:solidFill>
                <a:latin typeface="Arial" panose="020B0604020202020204" pitchFamily="34" charset="0"/>
              </a:rPr>
              <a:t>It is really difficult to classify songs by geographic location. In reality, it is a mixture of supervised and unsupervised learning. Feature selection makes it an even more demanding task.</a:t>
            </a:r>
            <a:endParaRPr lang="en-US" sz="2000" dirty="0"/>
          </a:p>
          <a:p>
            <a:pPr>
              <a:spcBef>
                <a:spcPts val="1200"/>
              </a:spcBef>
              <a:spcAft>
                <a:spcPts val="1200"/>
              </a:spcAft>
            </a:pPr>
            <a:r>
              <a:rPr lang="en-US" sz="2000" dirty="0">
                <a:solidFill>
                  <a:srgbClr val="000000"/>
                </a:solidFill>
                <a:latin typeface="Arial" panose="020B0604020202020204" pitchFamily="34" charset="0"/>
                <a:sym typeface="Wingdings" panose="05000000000000000000" pitchFamily="2" charset="2"/>
              </a:rPr>
              <a:t> </a:t>
            </a:r>
            <a:r>
              <a:rPr lang="en-US" sz="2000" dirty="0">
                <a:solidFill>
                  <a:srgbClr val="000000"/>
                </a:solidFill>
                <a:latin typeface="Arial" panose="020B0604020202020204" pitchFamily="34" charset="0"/>
              </a:rPr>
              <a:t>Seeing that geographic locations can be mapped out, it might be a good idea to incorporate distances from the correct clusters in the accuracy calculation - it would be more acceptable if a wrong cluster has been selected that is on the same continent as the correct cluster, than choosing a cluster on the other side of the world.</a:t>
            </a:r>
            <a:endParaRPr lang="en-US" sz="2000" dirty="0"/>
          </a:p>
          <a:p>
            <a:pPr>
              <a:spcBef>
                <a:spcPts val="1200"/>
              </a:spcBef>
              <a:spcAft>
                <a:spcPts val="1200"/>
              </a:spcAft>
            </a:pPr>
            <a:r>
              <a:rPr lang="en-US" sz="2000" dirty="0">
                <a:solidFill>
                  <a:srgbClr val="000000"/>
                </a:solidFill>
                <a:latin typeface="Arial" panose="020B0604020202020204" pitchFamily="34" charset="0"/>
                <a:sym typeface="Wingdings" panose="05000000000000000000" pitchFamily="2" charset="2"/>
              </a:rPr>
              <a:t> </a:t>
            </a:r>
            <a:r>
              <a:rPr lang="en-US" sz="2000" dirty="0">
                <a:solidFill>
                  <a:srgbClr val="000000"/>
                </a:solidFill>
                <a:latin typeface="Arial" panose="020B0604020202020204" pitchFamily="34" charset="0"/>
              </a:rPr>
              <a:t>In addition, exploring different sound wave features that have not been included in this dataset might results in higher accuracy scores. We do not have a lot of information about the features used in this model, but it would be fair to ask whether the features that we are using are sufficiently explaining the variance in song characteristics. It might be that these features aren't capturing the essential musical differences between regions.</a:t>
            </a:r>
            <a:endParaRPr lang="en-US" sz="2000" dirty="0"/>
          </a:p>
          <a:p>
            <a:br>
              <a:rPr lang="en-US" sz="2000" dirty="0"/>
            </a:br>
            <a:endParaRPr lang="en-IN" sz="2000" dirty="0"/>
          </a:p>
        </p:txBody>
      </p:sp>
      <p:sp>
        <p:nvSpPr>
          <p:cNvPr id="3" name="TextBox 2">
            <a:extLst>
              <a:ext uri="{FF2B5EF4-FFF2-40B4-BE49-F238E27FC236}">
                <a16:creationId xmlns:a16="http://schemas.microsoft.com/office/drawing/2014/main" id="{A5F27B13-5C96-4941-9B0A-E40AA069F8A2}"/>
              </a:ext>
            </a:extLst>
          </p:cNvPr>
          <p:cNvSpPr txBox="1"/>
          <p:nvPr/>
        </p:nvSpPr>
        <p:spPr>
          <a:xfrm>
            <a:off x="282803" y="301658"/>
            <a:ext cx="7334054" cy="984885"/>
          </a:xfrm>
          <a:prstGeom prst="rect">
            <a:avLst/>
          </a:prstGeom>
          <a:noFill/>
        </p:spPr>
        <p:txBody>
          <a:bodyPr wrap="square" rtlCol="0">
            <a:spAutoFit/>
          </a:bodyPr>
          <a:lstStyle/>
          <a:p>
            <a:r>
              <a:rPr lang="en-US" sz="4000" u="sng" dirty="0">
                <a:latin typeface="Arial" panose="020B0604020202020204" pitchFamily="34" charset="0"/>
                <a:cs typeface="Arial" panose="020B0604020202020204" pitchFamily="34" charset="0"/>
              </a:rPr>
              <a:t>Conclusions:</a:t>
            </a:r>
          </a:p>
          <a:p>
            <a:endParaRPr lang="en-IN" dirty="0"/>
          </a:p>
        </p:txBody>
      </p:sp>
    </p:spTree>
    <p:extLst>
      <p:ext uri="{BB962C8B-B14F-4D97-AF65-F5344CB8AC3E}">
        <p14:creationId xmlns:p14="http://schemas.microsoft.com/office/powerpoint/2010/main" val="1939633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A5CA69-9FAF-4B91-992D-AA02327070A4}"/>
              </a:ext>
            </a:extLst>
          </p:cNvPr>
          <p:cNvSpPr/>
          <p:nvPr/>
        </p:nvSpPr>
        <p:spPr>
          <a:xfrm>
            <a:off x="285946" y="259189"/>
            <a:ext cx="9282259" cy="2677656"/>
          </a:xfrm>
          <a:prstGeom prst="rect">
            <a:avLst/>
          </a:prstGeom>
        </p:spPr>
        <p:txBody>
          <a:bodyPr wrap="square">
            <a:spAutoFit/>
          </a:bodyPr>
          <a:lstStyle/>
          <a:p>
            <a:r>
              <a:rPr lang="en-US" sz="4000" dirty="0">
                <a:latin typeface="Arial" panose="020B0604020202020204" pitchFamily="34" charset="0"/>
                <a:cs typeface="Arial" panose="020B0604020202020204" pitchFamily="34" charset="0"/>
              </a:rPr>
              <a:t>Reference:</a:t>
            </a:r>
          </a:p>
          <a:p>
            <a:endParaRPr lang="en-US" sz="2000" dirty="0">
              <a:latin typeface="Arial" panose="020B0604020202020204" pitchFamily="34" charset="0"/>
              <a:cs typeface="Arial" panose="020B0604020202020204" pitchFamily="34" charset="0"/>
            </a:endParaRPr>
          </a:p>
          <a:p>
            <a:r>
              <a:rPr lang="en-US" dirty="0">
                <a:solidFill>
                  <a:srgbClr val="000000"/>
                </a:solidFill>
                <a:latin typeface="Arial" panose="020B0604020202020204" pitchFamily="34" charset="0"/>
                <a:sym typeface="Wingdings" panose="05000000000000000000" pitchFamily="2" charset="2"/>
              </a:rPr>
              <a:t></a:t>
            </a:r>
            <a:r>
              <a:rPr lang="en-US" dirty="0">
                <a:solidFill>
                  <a:srgbClr val="000000"/>
                </a:solidFill>
                <a:latin typeface="Arial" panose="020B0604020202020204" pitchFamily="34" charset="0"/>
              </a:rPr>
              <a:t>Fang Zhou, Claire Q and Ross. D. King</a:t>
            </a:r>
            <a:r>
              <a:rPr lang="en-US" dirty="0"/>
              <a:t>. </a:t>
            </a:r>
            <a:r>
              <a:rPr lang="en-US" dirty="0">
                <a:solidFill>
                  <a:srgbClr val="000000"/>
                </a:solidFill>
                <a:latin typeface="Arial" panose="020B0604020202020204" pitchFamily="34" charset="0"/>
              </a:rPr>
              <a:t>Predicting the Geographical Origin of Music, ICDM, 2014.</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sym typeface="Wingdings" panose="05000000000000000000" pitchFamily="2" charset="2"/>
              </a:rPr>
              <a:t></a:t>
            </a:r>
            <a:r>
              <a:rPr lang="en-IN" dirty="0">
                <a:hlinkClick r:id="rId2"/>
              </a:rPr>
              <a:t>https://archive.ics.uci.edu/ml/datasets/Geographical+Original+of+Music</a:t>
            </a:r>
            <a:endParaRPr lang="en-US" dirty="0"/>
          </a:p>
          <a:p>
            <a:br>
              <a:rPr lang="en-US" dirty="0"/>
            </a:br>
            <a:endParaRPr lang="en-IN" dirty="0"/>
          </a:p>
        </p:txBody>
      </p:sp>
    </p:spTree>
    <p:extLst>
      <p:ext uri="{BB962C8B-B14F-4D97-AF65-F5344CB8AC3E}">
        <p14:creationId xmlns:p14="http://schemas.microsoft.com/office/powerpoint/2010/main" val="4277186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0BC5F-A2C3-401A-87BC-D3D52A79A7F0}"/>
              </a:ext>
            </a:extLst>
          </p:cNvPr>
          <p:cNvSpPr>
            <a:spLocks noGrp="1"/>
          </p:cNvSpPr>
          <p:nvPr>
            <p:ph type="ctrTitle"/>
          </p:nvPr>
        </p:nvSpPr>
        <p:spPr>
          <a:xfrm>
            <a:off x="815590" y="1524349"/>
            <a:ext cx="8825658" cy="4687914"/>
          </a:xfrm>
        </p:spPr>
        <p:txBody>
          <a:bodyPr/>
          <a:lstStyle/>
          <a:p>
            <a:pPr algn="l"/>
            <a:r>
              <a:rPr lang="en-IN" sz="4400" u="sng" dirty="0">
                <a:solidFill>
                  <a:schemeClr val="tx1"/>
                </a:solidFill>
                <a:latin typeface="Arial" panose="020B0604020202020204" pitchFamily="34" charset="0"/>
                <a:cs typeface="Arial" panose="020B0604020202020204" pitchFamily="34" charset="0"/>
              </a:rPr>
              <a:t>Problem</a:t>
            </a:r>
            <a:r>
              <a:rPr lang="en-IN" sz="4400" dirty="0">
                <a:solidFill>
                  <a:schemeClr val="tx1"/>
                </a:solidFill>
                <a:latin typeface="Arial" panose="020B0604020202020204" pitchFamily="34" charset="0"/>
                <a:cs typeface="Arial" panose="020B0604020202020204" pitchFamily="34" charset="0"/>
              </a:rPr>
              <a:t> </a:t>
            </a:r>
            <a:r>
              <a:rPr lang="en-IN" sz="4400" u="sng" dirty="0">
                <a:solidFill>
                  <a:schemeClr val="tx1"/>
                </a:solidFill>
                <a:latin typeface="Arial" panose="020B0604020202020204" pitchFamily="34" charset="0"/>
                <a:cs typeface="Arial" panose="020B0604020202020204" pitchFamily="34" charset="0"/>
              </a:rPr>
              <a:t>Statement</a:t>
            </a:r>
            <a:r>
              <a:rPr lang="en-IN" sz="4400" dirty="0">
                <a:solidFill>
                  <a:schemeClr val="tx1"/>
                </a:solidFill>
                <a:latin typeface="Arial" panose="020B0604020202020204" pitchFamily="34" charset="0"/>
                <a:cs typeface="Arial" panose="020B0604020202020204" pitchFamily="34" charset="0"/>
              </a:rPr>
              <a:t>:</a:t>
            </a:r>
            <a:br>
              <a:rPr lang="en-IN" sz="2800" dirty="0">
                <a:solidFill>
                  <a:schemeClr val="tx1"/>
                </a:solidFill>
                <a:latin typeface="Arial" panose="020B0604020202020204" pitchFamily="34" charset="0"/>
                <a:cs typeface="Arial" panose="020B0604020202020204" pitchFamily="34" charset="0"/>
              </a:rPr>
            </a:br>
            <a:br>
              <a:rPr lang="en-IN" sz="2800" dirty="0">
                <a:solidFill>
                  <a:schemeClr val="tx1"/>
                </a:solidFill>
                <a:latin typeface="Arial" panose="020B0604020202020204" pitchFamily="34" charset="0"/>
                <a:cs typeface="Arial" panose="020B0604020202020204" pitchFamily="34" charset="0"/>
              </a:rPr>
            </a:br>
            <a:r>
              <a:rPr lang="en-IN" sz="2800" dirty="0">
                <a:solidFill>
                  <a:schemeClr val="tx1"/>
                </a:solidFill>
                <a:latin typeface="Arial" panose="020B0604020202020204" pitchFamily="34" charset="0"/>
                <a:cs typeface="Arial" panose="020B0604020202020204" pitchFamily="34" charset="0"/>
                <a:sym typeface="Wingdings" panose="05000000000000000000" pitchFamily="2" charset="2"/>
              </a:rPr>
              <a:t> </a:t>
            </a:r>
            <a:r>
              <a:rPr lang="en-US" sz="2800" dirty="0">
                <a:solidFill>
                  <a:schemeClr val="tx1"/>
                </a:solidFill>
              </a:rPr>
              <a:t>Different music styles and genres are known to have unique sound wave characteristics. It is also speculated that different geographic regions have their own unique music style with its own unique characteristics. Instances in this dataset contain audio features extracted from 1059 wave files. The task associated with the data is to predict the geographical origin of music.</a:t>
            </a:r>
            <a:br>
              <a:rPr lang="en-IN" sz="2800" dirty="0">
                <a:solidFill>
                  <a:schemeClr val="tx1"/>
                </a:solidFill>
                <a:latin typeface="Arial" panose="020B0604020202020204" pitchFamily="34" charset="0"/>
                <a:cs typeface="Arial" panose="020B0604020202020204" pitchFamily="34" charset="0"/>
              </a:rPr>
            </a:br>
            <a:br>
              <a:rPr lang="en-IN" sz="2800" dirty="0">
                <a:solidFill>
                  <a:schemeClr val="tx1"/>
                </a:solidFill>
                <a:latin typeface="Arial" panose="020B0604020202020204" pitchFamily="34" charset="0"/>
                <a:cs typeface="Arial" panose="020B0604020202020204" pitchFamily="34" charset="0"/>
              </a:rPr>
            </a:br>
            <a:endParaRPr lang="en-IN" sz="2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2199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182C45-3CAF-4E84-BCA3-F968AD492DED}"/>
              </a:ext>
            </a:extLst>
          </p:cNvPr>
          <p:cNvSpPr txBox="1"/>
          <p:nvPr/>
        </p:nvSpPr>
        <p:spPr>
          <a:xfrm>
            <a:off x="226243" y="522918"/>
            <a:ext cx="8663233" cy="769441"/>
          </a:xfrm>
          <a:prstGeom prst="rect">
            <a:avLst/>
          </a:prstGeom>
          <a:noFill/>
        </p:spPr>
        <p:txBody>
          <a:bodyPr wrap="square" rtlCol="0">
            <a:spAutoFit/>
          </a:bodyPr>
          <a:lstStyle/>
          <a:p>
            <a:r>
              <a:rPr lang="en-IN" sz="4400" dirty="0"/>
              <a:t>   </a:t>
            </a:r>
            <a:r>
              <a:rPr lang="en-IN" sz="4400" u="sng" dirty="0"/>
              <a:t>Dataset</a:t>
            </a:r>
            <a:r>
              <a:rPr lang="en-IN" sz="4400" dirty="0"/>
              <a:t> </a:t>
            </a:r>
            <a:r>
              <a:rPr lang="en-IN" sz="4400" u="sng" dirty="0"/>
              <a:t>description</a:t>
            </a:r>
            <a:r>
              <a:rPr lang="en-IN" sz="4400" dirty="0"/>
              <a:t>:</a:t>
            </a:r>
          </a:p>
        </p:txBody>
      </p:sp>
      <p:sp>
        <p:nvSpPr>
          <p:cNvPr id="5" name="Rectangle 4">
            <a:extLst>
              <a:ext uri="{FF2B5EF4-FFF2-40B4-BE49-F238E27FC236}">
                <a16:creationId xmlns:a16="http://schemas.microsoft.com/office/drawing/2014/main" id="{C5E88B8B-71A5-4A3C-B080-6D486F0F63D2}"/>
              </a:ext>
            </a:extLst>
          </p:cNvPr>
          <p:cNvSpPr/>
          <p:nvPr/>
        </p:nvSpPr>
        <p:spPr>
          <a:xfrm>
            <a:off x="697581" y="1569291"/>
            <a:ext cx="8474697" cy="5447645"/>
          </a:xfrm>
          <a:prstGeom prst="rect">
            <a:avLst/>
          </a:prstGeom>
        </p:spPr>
        <p:txBody>
          <a:bodyPr wrap="square">
            <a:spAutoFit/>
          </a:bodyPr>
          <a:lstStyle/>
          <a:p>
            <a:r>
              <a:rPr lang="en-US" sz="2400" dirty="0">
                <a:solidFill>
                  <a:srgbClr val="000000"/>
                </a:solidFill>
                <a:latin typeface="Arial" panose="020B0604020202020204" pitchFamily="34" charset="0"/>
                <a:sym typeface="Wingdings" panose="05000000000000000000" pitchFamily="2" charset="2"/>
              </a:rPr>
              <a:t></a:t>
            </a:r>
            <a:r>
              <a:rPr lang="en-US" sz="2400" dirty="0">
                <a:solidFill>
                  <a:srgbClr val="000000"/>
                </a:solidFill>
                <a:latin typeface="Arial" panose="020B0604020202020204" pitchFamily="34" charset="0"/>
              </a:rPr>
              <a:t> The dataset is present in two files, where each file corresponds to a different feature sets.</a:t>
            </a:r>
            <a:endParaRPr lang="en-US" sz="2400" dirty="0"/>
          </a:p>
          <a:p>
            <a:br>
              <a:rPr lang="en-US" sz="2400" dirty="0"/>
            </a:br>
            <a:r>
              <a:rPr lang="en-US" sz="2400" dirty="0">
                <a:sym typeface="Wingdings" panose="05000000000000000000" pitchFamily="2" charset="2"/>
              </a:rPr>
              <a:t> </a:t>
            </a:r>
            <a:r>
              <a:rPr lang="en-US" sz="2400" dirty="0">
                <a:solidFill>
                  <a:srgbClr val="000000"/>
                </a:solidFill>
                <a:latin typeface="Arial" panose="020B0604020202020204" pitchFamily="34" charset="0"/>
              </a:rPr>
              <a:t>Both files contain the audio features of 1059 tracks.</a:t>
            </a:r>
            <a:endParaRPr lang="en-US" sz="2400" dirty="0"/>
          </a:p>
          <a:p>
            <a:br>
              <a:rPr lang="en-US" sz="2400" dirty="0"/>
            </a:br>
            <a:r>
              <a:rPr lang="en-US" sz="2400" dirty="0">
                <a:sym typeface="Wingdings" panose="05000000000000000000" pitchFamily="2" charset="2"/>
              </a:rPr>
              <a:t> </a:t>
            </a:r>
            <a:r>
              <a:rPr lang="en-US" sz="2400" dirty="0">
                <a:solidFill>
                  <a:srgbClr val="000000"/>
                </a:solidFill>
                <a:latin typeface="Arial" panose="020B0604020202020204" pitchFamily="34" charset="0"/>
              </a:rPr>
              <a:t>In the 'default_features_1059_tracks.txt' file, the first 68 columns are audio features of the track, and the last two columns are the origin of the music, represented by latitude and longitude.</a:t>
            </a:r>
            <a:endParaRPr lang="en-US" sz="2400" dirty="0"/>
          </a:p>
          <a:p>
            <a:br>
              <a:rPr lang="en-US" sz="2400" dirty="0"/>
            </a:br>
            <a:r>
              <a:rPr lang="en-US" sz="2400" dirty="0">
                <a:sym typeface="Wingdings" panose="05000000000000000000" pitchFamily="2" charset="2"/>
              </a:rPr>
              <a:t> </a:t>
            </a:r>
            <a:r>
              <a:rPr lang="en-US" sz="2400" dirty="0">
                <a:solidFill>
                  <a:srgbClr val="000000"/>
                </a:solidFill>
                <a:latin typeface="Arial" panose="020B0604020202020204" pitchFamily="34" charset="0"/>
              </a:rPr>
              <a:t>In the 'default_plus_chromatic_features_1059_tracks.txt' file, the first 116 columns are audio features of the track, and the last two columns are the origin of the music.</a:t>
            </a:r>
            <a:endParaRPr lang="en-US" sz="2400" dirty="0"/>
          </a:p>
          <a:p>
            <a:br>
              <a:rPr lang="en-US" dirty="0"/>
            </a:br>
            <a:endParaRPr lang="en-IN" dirty="0"/>
          </a:p>
        </p:txBody>
      </p:sp>
    </p:spTree>
    <p:extLst>
      <p:ext uri="{BB962C8B-B14F-4D97-AF65-F5344CB8AC3E}">
        <p14:creationId xmlns:p14="http://schemas.microsoft.com/office/powerpoint/2010/main" val="2528207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ED8F78-AE6B-4E99-912A-BCA6DA634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1986"/>
            <a:ext cx="12075736" cy="1589038"/>
          </a:xfrm>
          <a:prstGeom prst="rect">
            <a:avLst/>
          </a:prstGeom>
        </p:spPr>
      </p:pic>
      <p:pic>
        <p:nvPicPr>
          <p:cNvPr id="7" name="Picture 6">
            <a:extLst>
              <a:ext uri="{FF2B5EF4-FFF2-40B4-BE49-F238E27FC236}">
                <a16:creationId xmlns:a16="http://schemas.microsoft.com/office/drawing/2014/main" id="{D0EBA03C-0591-4BB3-9C7D-376F595DD8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0326" y="3185701"/>
            <a:ext cx="8207451" cy="3147333"/>
          </a:xfrm>
          <a:prstGeom prst="rect">
            <a:avLst/>
          </a:prstGeom>
        </p:spPr>
      </p:pic>
      <p:sp>
        <p:nvSpPr>
          <p:cNvPr id="8" name="TextBox 7">
            <a:extLst>
              <a:ext uri="{FF2B5EF4-FFF2-40B4-BE49-F238E27FC236}">
                <a16:creationId xmlns:a16="http://schemas.microsoft.com/office/drawing/2014/main" id="{1598BD50-27AF-4817-8DA9-60E905856A6D}"/>
              </a:ext>
            </a:extLst>
          </p:cNvPr>
          <p:cNvSpPr txBox="1"/>
          <p:nvPr/>
        </p:nvSpPr>
        <p:spPr>
          <a:xfrm>
            <a:off x="4335173" y="176153"/>
            <a:ext cx="7975076"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Data Description</a:t>
            </a:r>
          </a:p>
        </p:txBody>
      </p:sp>
      <p:sp>
        <p:nvSpPr>
          <p:cNvPr id="9" name="TextBox 8">
            <a:extLst>
              <a:ext uri="{FF2B5EF4-FFF2-40B4-BE49-F238E27FC236}">
                <a16:creationId xmlns:a16="http://schemas.microsoft.com/office/drawing/2014/main" id="{11F62A18-756E-4341-B5E4-9645B86056C1}"/>
              </a:ext>
            </a:extLst>
          </p:cNvPr>
          <p:cNvSpPr txBox="1"/>
          <p:nvPr/>
        </p:nvSpPr>
        <p:spPr>
          <a:xfrm>
            <a:off x="593889" y="2507530"/>
            <a:ext cx="9162853" cy="461665"/>
          </a:xfrm>
          <a:prstGeom prst="rect">
            <a:avLst/>
          </a:prstGeom>
          <a:noFill/>
        </p:spPr>
        <p:txBody>
          <a:bodyPr wrap="square" rtlCol="0">
            <a:spAutoFit/>
          </a:bodyPr>
          <a:lstStyle/>
          <a:p>
            <a:pPr algn="ctr"/>
            <a:r>
              <a:rPr lang="en-IN" sz="2400" dirty="0">
                <a:latin typeface="Arial" panose="020B0604020202020204" pitchFamily="34" charset="0"/>
                <a:cs typeface="Arial" panose="020B0604020202020204" pitchFamily="34" charset="0"/>
              </a:rPr>
              <a:t>Latitudes and longitudes locations on map</a:t>
            </a:r>
          </a:p>
        </p:txBody>
      </p:sp>
    </p:spTree>
    <p:extLst>
      <p:ext uri="{BB962C8B-B14F-4D97-AF65-F5344CB8AC3E}">
        <p14:creationId xmlns:p14="http://schemas.microsoft.com/office/powerpoint/2010/main" val="2135262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2D97659-3D91-4AEC-A6BC-8A45E45ED5FB}"/>
              </a:ext>
            </a:extLst>
          </p:cNvPr>
          <p:cNvSpPr/>
          <p:nvPr/>
        </p:nvSpPr>
        <p:spPr>
          <a:xfrm>
            <a:off x="556181" y="78824"/>
            <a:ext cx="9341963" cy="3847207"/>
          </a:xfrm>
          <a:prstGeom prst="rect">
            <a:avLst/>
          </a:prstGeom>
        </p:spPr>
        <p:txBody>
          <a:bodyPr wrap="square">
            <a:spAutoFit/>
          </a:bodyPr>
          <a:lstStyle/>
          <a:p>
            <a:r>
              <a:rPr lang="en-US" sz="4000" u="sng" dirty="0">
                <a:latin typeface="Arial" panose="020B0604020202020204" pitchFamily="34" charset="0"/>
                <a:cs typeface="Arial" panose="020B0604020202020204" pitchFamily="34" charset="0"/>
              </a:rPr>
              <a:t>Methodology:</a:t>
            </a:r>
          </a:p>
          <a:p>
            <a:endParaRPr lang="en-US" sz="2400" dirty="0">
              <a:latin typeface="Arial" panose="020B0604020202020204" pitchFamily="34" charset="0"/>
              <a:cs typeface="Arial" panose="020B0604020202020204" pitchFamily="34" charset="0"/>
            </a:endParaRPr>
          </a:p>
          <a:p>
            <a:r>
              <a:rPr lang="en-US" sz="2000" u="sng" dirty="0">
                <a:solidFill>
                  <a:srgbClr val="0070C0"/>
                </a:solidFill>
                <a:latin typeface="Arial" panose="020B0604020202020204" pitchFamily="34" charset="0"/>
              </a:rPr>
              <a:t>Missing values:</a:t>
            </a:r>
            <a:endParaRPr lang="en-US" sz="2000" dirty="0">
              <a:solidFill>
                <a:srgbClr val="000000"/>
              </a:solidFill>
              <a:latin typeface="Arial" panose="020B0604020202020204" pitchFamily="34" charset="0"/>
              <a:sym typeface="Wingdings" panose="05000000000000000000" pitchFamily="2" charset="2"/>
            </a:endParaRPr>
          </a:p>
          <a:p>
            <a:pPr fontAlgn="base"/>
            <a:r>
              <a:rPr lang="en-US" sz="2000" dirty="0">
                <a:solidFill>
                  <a:srgbClr val="000000"/>
                </a:solidFill>
                <a:latin typeface="Arial" panose="020B0604020202020204" pitchFamily="34" charset="0"/>
                <a:sym typeface="Wingdings" panose="05000000000000000000" pitchFamily="2" charset="2"/>
              </a:rPr>
              <a:t> </a:t>
            </a:r>
            <a:r>
              <a:rPr lang="en-US" sz="2000" dirty="0">
                <a:solidFill>
                  <a:srgbClr val="000000"/>
                </a:solidFill>
                <a:latin typeface="Arial" panose="020B0604020202020204" pitchFamily="34" charset="0"/>
              </a:rPr>
              <a:t>Checked for any missing values in our dataset. There are no missing values.</a:t>
            </a:r>
          </a:p>
          <a:p>
            <a:endParaRPr lang="en-US" sz="2000" u="sng" dirty="0">
              <a:solidFill>
                <a:srgbClr val="FF0000"/>
              </a:solidFill>
              <a:latin typeface="Arial" panose="020B0604020202020204" pitchFamily="34" charset="0"/>
            </a:endParaRPr>
          </a:p>
          <a:p>
            <a:r>
              <a:rPr lang="en-US" sz="2000" u="sng" dirty="0">
                <a:solidFill>
                  <a:srgbClr val="0070C0"/>
                </a:solidFill>
                <a:latin typeface="Arial" panose="020B0604020202020204" pitchFamily="34" charset="0"/>
              </a:rPr>
              <a:t>Outliers Detection :</a:t>
            </a:r>
            <a:endParaRPr lang="en-US" sz="2000" dirty="0">
              <a:solidFill>
                <a:srgbClr val="0070C0"/>
              </a:solidFill>
            </a:endParaRPr>
          </a:p>
          <a:p>
            <a:pPr fontAlgn="base"/>
            <a:r>
              <a:rPr lang="en-US" sz="2000" u="sng" dirty="0">
                <a:solidFill>
                  <a:schemeClr val="accent4"/>
                </a:solidFill>
                <a:latin typeface="Arial" panose="020B0604020202020204" pitchFamily="34" charset="0"/>
              </a:rPr>
              <a:t>Z-score:</a:t>
            </a:r>
          </a:p>
          <a:p>
            <a:pPr lvl="1" fontAlgn="base"/>
            <a:r>
              <a:rPr lang="en-US" sz="2000" dirty="0">
                <a:solidFill>
                  <a:srgbClr val="000000"/>
                </a:solidFill>
                <a:latin typeface="Arial" panose="020B0604020202020204" pitchFamily="34" charset="0"/>
                <a:sym typeface="Wingdings" panose="05000000000000000000" pitchFamily="2" charset="2"/>
              </a:rPr>
              <a:t> </a:t>
            </a:r>
            <a:r>
              <a:rPr lang="en-US" sz="2000" dirty="0">
                <a:solidFill>
                  <a:srgbClr val="000000"/>
                </a:solidFill>
                <a:latin typeface="Arial" panose="020B0604020202020204" pitchFamily="34" charset="0"/>
              </a:rPr>
              <a:t>Calculated Z-scores for all the data points. Took a threshold of 3.</a:t>
            </a:r>
          </a:p>
          <a:p>
            <a:pPr marL="800100" lvl="1" indent="-342900" fontAlgn="base">
              <a:buFont typeface="Wingdings" panose="05000000000000000000" pitchFamily="2" charset="2"/>
              <a:buChar char="à"/>
            </a:pPr>
            <a:r>
              <a:rPr lang="en-US" sz="2000" dirty="0">
                <a:solidFill>
                  <a:srgbClr val="000000"/>
                </a:solidFill>
                <a:latin typeface="Arial" panose="020B0604020202020204" pitchFamily="34" charset="0"/>
              </a:rPr>
              <a:t>All thee data points for which Z-score is greater than 3 or less than -3 are removed.</a:t>
            </a:r>
          </a:p>
          <a:p>
            <a:pPr lvl="1" fontAlgn="base"/>
            <a:endParaRPr lang="en-US" sz="2000" dirty="0">
              <a:solidFill>
                <a:srgbClr val="000000"/>
              </a:solidFill>
              <a:latin typeface="Arial" panose="020B0604020202020204" pitchFamily="34" charset="0"/>
            </a:endParaRPr>
          </a:p>
        </p:txBody>
      </p:sp>
      <p:pic>
        <p:nvPicPr>
          <p:cNvPr id="7" name="Picture 6">
            <a:extLst>
              <a:ext uri="{FF2B5EF4-FFF2-40B4-BE49-F238E27FC236}">
                <a16:creationId xmlns:a16="http://schemas.microsoft.com/office/drawing/2014/main" id="{21D5293E-EF60-40DB-9A97-170EB64D0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487" y="3429000"/>
            <a:ext cx="6651026" cy="3325513"/>
          </a:xfrm>
          <a:prstGeom prst="rect">
            <a:avLst/>
          </a:prstGeom>
        </p:spPr>
      </p:pic>
    </p:spTree>
    <p:extLst>
      <p:ext uri="{BB962C8B-B14F-4D97-AF65-F5344CB8AC3E}">
        <p14:creationId xmlns:p14="http://schemas.microsoft.com/office/powerpoint/2010/main" val="3090310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86978D-B7C2-4568-8E69-1952E1A93D66}"/>
              </a:ext>
            </a:extLst>
          </p:cNvPr>
          <p:cNvSpPr/>
          <p:nvPr/>
        </p:nvSpPr>
        <p:spPr>
          <a:xfrm>
            <a:off x="446202" y="489302"/>
            <a:ext cx="8886334" cy="1631216"/>
          </a:xfrm>
          <a:prstGeom prst="rect">
            <a:avLst/>
          </a:prstGeom>
        </p:spPr>
        <p:txBody>
          <a:bodyPr wrap="square">
            <a:spAutoFit/>
          </a:bodyPr>
          <a:lstStyle/>
          <a:p>
            <a:pPr fontAlgn="base"/>
            <a:r>
              <a:rPr lang="en-US" sz="2000" u="sng" dirty="0">
                <a:solidFill>
                  <a:schemeClr val="accent4"/>
                </a:solidFill>
                <a:latin typeface="Arial" panose="020B0604020202020204" pitchFamily="34" charset="0"/>
              </a:rPr>
              <a:t>Inter Quartile Range:</a:t>
            </a:r>
          </a:p>
          <a:p>
            <a:pPr fontAlgn="base"/>
            <a:endParaRPr lang="en-US" sz="2000" dirty="0">
              <a:solidFill>
                <a:srgbClr val="000000"/>
              </a:solidFill>
              <a:latin typeface="Arial" panose="020B0604020202020204" pitchFamily="34" charset="0"/>
            </a:endParaRPr>
          </a:p>
          <a:p>
            <a:pPr lvl="1" fontAlgn="base"/>
            <a:r>
              <a:rPr lang="en-US" sz="2000" dirty="0">
                <a:solidFill>
                  <a:srgbClr val="000000"/>
                </a:solidFill>
                <a:latin typeface="Arial" panose="020B0604020202020204" pitchFamily="34" charset="0"/>
                <a:sym typeface="Wingdings" panose="05000000000000000000" pitchFamily="2" charset="2"/>
              </a:rPr>
              <a:t> </a:t>
            </a:r>
            <a:r>
              <a:rPr lang="en-US" sz="2000" dirty="0">
                <a:solidFill>
                  <a:srgbClr val="000000"/>
                </a:solidFill>
                <a:latin typeface="Arial" panose="020B0604020202020204" pitchFamily="34" charset="0"/>
              </a:rPr>
              <a:t>Calculated Inter-Quartile range for the data --</a:t>
            </a:r>
            <a:r>
              <a:rPr lang="en-US" sz="2000" dirty="0">
                <a:solidFill>
                  <a:srgbClr val="000000"/>
                </a:solidFill>
                <a:latin typeface="Arial" panose="020B0604020202020204" pitchFamily="34" charset="0"/>
                <a:sym typeface="Wingdings" panose="05000000000000000000" pitchFamily="2" charset="2"/>
              </a:rPr>
              <a:t> </a:t>
            </a:r>
            <a:r>
              <a:rPr lang="en-US" sz="2000" dirty="0">
                <a:solidFill>
                  <a:srgbClr val="000000"/>
                </a:solidFill>
                <a:latin typeface="Arial" panose="020B0604020202020204" pitchFamily="34" charset="0"/>
              </a:rPr>
              <a:t>Any value less than (Q1 - 1.5 * IQR)) |(data &gt; (Q3 + 1.5 * IQR) is suspected as outlier.</a:t>
            </a:r>
          </a:p>
          <a:p>
            <a:pPr lvl="1" fontAlgn="base"/>
            <a:r>
              <a:rPr lang="en-US" sz="2000" dirty="0">
                <a:solidFill>
                  <a:srgbClr val="000000"/>
                </a:solidFill>
                <a:latin typeface="Arial" panose="020B0604020202020204" pitchFamily="34" charset="0"/>
                <a:sym typeface="Wingdings" panose="05000000000000000000" pitchFamily="2" charset="2"/>
              </a:rPr>
              <a:t> </a:t>
            </a:r>
            <a:r>
              <a:rPr lang="en-US" sz="2000" dirty="0">
                <a:solidFill>
                  <a:srgbClr val="000000"/>
                </a:solidFill>
                <a:latin typeface="Arial" panose="020B0604020202020204" pitchFamily="34" charset="0"/>
              </a:rPr>
              <a:t>Q1 = first quartile  , Q3 = third Quartile.</a:t>
            </a:r>
          </a:p>
        </p:txBody>
      </p:sp>
      <p:pic>
        <p:nvPicPr>
          <p:cNvPr id="6" name="Picture 5">
            <a:extLst>
              <a:ext uri="{FF2B5EF4-FFF2-40B4-BE49-F238E27FC236}">
                <a16:creationId xmlns:a16="http://schemas.microsoft.com/office/drawing/2014/main" id="{5126221A-7D2C-431E-8E88-6151828E7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833" y="2503013"/>
            <a:ext cx="8215072" cy="4130398"/>
          </a:xfrm>
          <a:prstGeom prst="rect">
            <a:avLst/>
          </a:prstGeom>
        </p:spPr>
      </p:pic>
    </p:spTree>
    <p:extLst>
      <p:ext uri="{BB962C8B-B14F-4D97-AF65-F5344CB8AC3E}">
        <p14:creationId xmlns:p14="http://schemas.microsoft.com/office/powerpoint/2010/main" val="1502605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62A52A-A379-49B9-AEF3-97EF6B0B4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30408"/>
            <a:ext cx="6303594" cy="1713755"/>
          </a:xfrm>
          <a:prstGeom prst="rect">
            <a:avLst/>
          </a:prstGeom>
        </p:spPr>
      </p:pic>
      <p:pic>
        <p:nvPicPr>
          <p:cNvPr id="7" name="Picture 6">
            <a:extLst>
              <a:ext uri="{FF2B5EF4-FFF2-40B4-BE49-F238E27FC236}">
                <a16:creationId xmlns:a16="http://schemas.microsoft.com/office/drawing/2014/main" id="{82E70301-5FAA-49D5-8E4A-08182724F3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6821" y="1818265"/>
            <a:ext cx="6416842" cy="1750048"/>
          </a:xfrm>
          <a:prstGeom prst="rect">
            <a:avLst/>
          </a:prstGeom>
        </p:spPr>
      </p:pic>
      <p:pic>
        <p:nvPicPr>
          <p:cNvPr id="9" name="Picture 8">
            <a:extLst>
              <a:ext uri="{FF2B5EF4-FFF2-40B4-BE49-F238E27FC236}">
                <a16:creationId xmlns:a16="http://schemas.microsoft.com/office/drawing/2014/main" id="{D4F4937B-8E99-42EA-9DA0-65636A86FF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51115"/>
            <a:ext cx="6303594" cy="1713756"/>
          </a:xfrm>
          <a:prstGeom prst="rect">
            <a:avLst/>
          </a:prstGeom>
        </p:spPr>
      </p:pic>
      <p:pic>
        <p:nvPicPr>
          <p:cNvPr id="11" name="Picture 10">
            <a:extLst>
              <a:ext uri="{FF2B5EF4-FFF2-40B4-BE49-F238E27FC236}">
                <a16:creationId xmlns:a16="http://schemas.microsoft.com/office/drawing/2014/main" id="{A7F5B707-A983-41B7-B516-46B2F915F3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5200683"/>
            <a:ext cx="6096000" cy="1657317"/>
          </a:xfrm>
          <a:prstGeom prst="rect">
            <a:avLst/>
          </a:prstGeom>
        </p:spPr>
      </p:pic>
      <p:sp>
        <p:nvSpPr>
          <p:cNvPr id="12" name="TextBox 11">
            <a:extLst>
              <a:ext uri="{FF2B5EF4-FFF2-40B4-BE49-F238E27FC236}">
                <a16:creationId xmlns:a16="http://schemas.microsoft.com/office/drawing/2014/main" id="{3DC9E00E-20D4-49A4-9D48-5525569A35FB}"/>
              </a:ext>
            </a:extLst>
          </p:cNvPr>
          <p:cNvSpPr txBox="1"/>
          <p:nvPr/>
        </p:nvSpPr>
        <p:spPr>
          <a:xfrm>
            <a:off x="6705600" y="130408"/>
            <a:ext cx="5197642" cy="1354217"/>
          </a:xfrm>
          <a:prstGeom prst="rect">
            <a:avLst/>
          </a:prstGeom>
          <a:noFill/>
        </p:spPr>
        <p:txBody>
          <a:bodyPr wrap="square" rtlCol="0">
            <a:spAutoFit/>
          </a:bodyPr>
          <a:lstStyle/>
          <a:p>
            <a:r>
              <a:rPr lang="en-IN" sz="2800" dirty="0">
                <a:latin typeface="Arial" panose="020B0604020202020204" pitchFamily="34" charset="0"/>
                <a:cs typeface="Arial" panose="020B0604020202020204" pitchFamily="34" charset="0"/>
              </a:rPr>
              <a:t>QQ plot</a:t>
            </a:r>
          </a:p>
          <a:p>
            <a:endParaRPr lang="en-IN" dirty="0"/>
          </a:p>
          <a:p>
            <a:r>
              <a:rPr lang="en-IN" dirty="0">
                <a:sym typeface="Wingdings" panose="05000000000000000000" pitchFamily="2" charset="2"/>
              </a:rPr>
              <a:t> </a:t>
            </a:r>
            <a:r>
              <a:rPr lang="en-IN" dirty="0"/>
              <a:t>For features, </a:t>
            </a:r>
          </a:p>
          <a:p>
            <a:r>
              <a:rPr lang="en-IN" dirty="0"/>
              <a:t>4,25,5,65 respectively</a:t>
            </a:r>
          </a:p>
        </p:txBody>
      </p:sp>
    </p:spTree>
    <p:extLst>
      <p:ext uri="{BB962C8B-B14F-4D97-AF65-F5344CB8AC3E}">
        <p14:creationId xmlns:p14="http://schemas.microsoft.com/office/powerpoint/2010/main" val="1789063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3C54C1-244C-4955-BC2F-461889602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62" y="282793"/>
            <a:ext cx="5791199" cy="1525855"/>
          </a:xfrm>
          <a:prstGeom prst="rect">
            <a:avLst/>
          </a:prstGeom>
        </p:spPr>
      </p:pic>
      <p:pic>
        <p:nvPicPr>
          <p:cNvPr id="5" name="Picture 4">
            <a:extLst>
              <a:ext uri="{FF2B5EF4-FFF2-40B4-BE49-F238E27FC236}">
                <a16:creationId xmlns:a16="http://schemas.microsoft.com/office/drawing/2014/main" id="{95AAB854-133E-4D29-885C-3E29E5DD45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9328" y="1977350"/>
            <a:ext cx="5866486" cy="1537669"/>
          </a:xfrm>
          <a:prstGeom prst="rect">
            <a:avLst/>
          </a:prstGeom>
        </p:spPr>
      </p:pic>
      <p:pic>
        <p:nvPicPr>
          <p:cNvPr id="7" name="Picture 6">
            <a:extLst>
              <a:ext uri="{FF2B5EF4-FFF2-40B4-BE49-F238E27FC236}">
                <a16:creationId xmlns:a16="http://schemas.microsoft.com/office/drawing/2014/main" id="{8C2D4DF1-3CFC-4262-A570-3C944D9572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463" y="3683722"/>
            <a:ext cx="5791202" cy="1525856"/>
          </a:xfrm>
          <a:prstGeom prst="rect">
            <a:avLst/>
          </a:prstGeom>
        </p:spPr>
      </p:pic>
      <p:pic>
        <p:nvPicPr>
          <p:cNvPr id="9" name="Picture 8">
            <a:extLst>
              <a:ext uri="{FF2B5EF4-FFF2-40B4-BE49-F238E27FC236}">
                <a16:creationId xmlns:a16="http://schemas.microsoft.com/office/drawing/2014/main" id="{AAF9371A-29C2-4649-B549-1AB6CE8029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7661" y="5209578"/>
            <a:ext cx="5791204" cy="1525856"/>
          </a:xfrm>
          <a:prstGeom prst="rect">
            <a:avLst/>
          </a:prstGeom>
        </p:spPr>
      </p:pic>
      <p:sp>
        <p:nvSpPr>
          <p:cNvPr id="10" name="Rectangle 9">
            <a:extLst>
              <a:ext uri="{FF2B5EF4-FFF2-40B4-BE49-F238E27FC236}">
                <a16:creationId xmlns:a16="http://schemas.microsoft.com/office/drawing/2014/main" id="{A036E580-E83B-4174-BD08-24DA4783F4D2}"/>
              </a:ext>
            </a:extLst>
          </p:cNvPr>
          <p:cNvSpPr/>
          <p:nvPr/>
        </p:nvSpPr>
        <p:spPr>
          <a:xfrm>
            <a:off x="6497053" y="282791"/>
            <a:ext cx="6096000" cy="1354217"/>
          </a:xfrm>
          <a:prstGeom prst="rect">
            <a:avLst/>
          </a:prstGeom>
        </p:spPr>
        <p:txBody>
          <a:bodyPr>
            <a:spAutoFit/>
          </a:bodyPr>
          <a:lstStyle/>
          <a:p>
            <a:r>
              <a:rPr lang="en-IN" sz="2800" dirty="0">
                <a:latin typeface="Arial" panose="020B0604020202020204" pitchFamily="34" charset="0"/>
                <a:cs typeface="Arial" panose="020B0604020202020204" pitchFamily="34" charset="0"/>
              </a:rPr>
              <a:t>Histograms</a:t>
            </a:r>
          </a:p>
          <a:p>
            <a:endParaRPr lang="en-IN" dirty="0"/>
          </a:p>
          <a:p>
            <a:r>
              <a:rPr lang="en-IN" dirty="0">
                <a:sym typeface="Wingdings" panose="05000000000000000000" pitchFamily="2" charset="2"/>
              </a:rPr>
              <a:t> </a:t>
            </a:r>
            <a:r>
              <a:rPr lang="en-IN" dirty="0"/>
              <a:t>For features, </a:t>
            </a:r>
          </a:p>
          <a:p>
            <a:r>
              <a:rPr lang="en-IN" dirty="0"/>
              <a:t>1,19,63,45 respectively</a:t>
            </a:r>
          </a:p>
        </p:txBody>
      </p:sp>
    </p:spTree>
    <p:extLst>
      <p:ext uri="{BB962C8B-B14F-4D97-AF65-F5344CB8AC3E}">
        <p14:creationId xmlns:p14="http://schemas.microsoft.com/office/powerpoint/2010/main" val="35105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07F620-827C-484D-A829-12597999E2D3}"/>
              </a:ext>
            </a:extLst>
          </p:cNvPr>
          <p:cNvSpPr/>
          <p:nvPr/>
        </p:nvSpPr>
        <p:spPr>
          <a:xfrm>
            <a:off x="311083" y="1720840"/>
            <a:ext cx="9426806" cy="3416320"/>
          </a:xfrm>
          <a:prstGeom prst="rect">
            <a:avLst/>
          </a:prstGeom>
        </p:spPr>
        <p:txBody>
          <a:bodyPr wrap="square">
            <a:spAutoFit/>
          </a:bodyPr>
          <a:lstStyle/>
          <a:p>
            <a:r>
              <a:rPr lang="en-US" u="sng" dirty="0">
                <a:solidFill>
                  <a:srgbClr val="00B0F0"/>
                </a:solidFill>
                <a:latin typeface="Arial" panose="020B0604020202020204" pitchFamily="34" charset="0"/>
              </a:rPr>
              <a:t>Factor Analysis:</a:t>
            </a:r>
          </a:p>
          <a:p>
            <a:endParaRPr lang="en-US" u="sng" dirty="0">
              <a:solidFill>
                <a:schemeClr val="accent4"/>
              </a:solidFill>
            </a:endParaRPr>
          </a:p>
          <a:p>
            <a:r>
              <a:rPr lang="en-US" dirty="0">
                <a:solidFill>
                  <a:srgbClr val="000000"/>
                </a:solidFill>
                <a:latin typeface="Arial" panose="020B0604020202020204" pitchFamily="34" charset="0"/>
                <a:sym typeface="Wingdings" panose="05000000000000000000" pitchFamily="2" charset="2"/>
              </a:rPr>
              <a:t> </a:t>
            </a:r>
            <a:r>
              <a:rPr lang="en-US" dirty="0">
                <a:solidFill>
                  <a:srgbClr val="000000"/>
                </a:solidFill>
                <a:latin typeface="Arial" panose="020B0604020202020204" pitchFamily="34" charset="0"/>
              </a:rPr>
              <a:t>We performed factor analysis and found the no of relevant features(20).</a:t>
            </a:r>
            <a:endParaRPr lang="en-US" dirty="0"/>
          </a:p>
          <a:p>
            <a:r>
              <a:rPr lang="en-US" dirty="0">
                <a:solidFill>
                  <a:srgbClr val="000000"/>
                </a:solidFill>
                <a:latin typeface="Arial" panose="020B0604020202020204" pitchFamily="34" charset="0"/>
                <a:sym typeface="Wingdings" panose="05000000000000000000" pitchFamily="2" charset="2"/>
              </a:rPr>
              <a:t> </a:t>
            </a:r>
            <a:r>
              <a:rPr lang="en-US" dirty="0">
                <a:solidFill>
                  <a:srgbClr val="000000"/>
                </a:solidFill>
                <a:latin typeface="Arial" panose="020B0604020202020204" pitchFamily="34" charset="0"/>
              </a:rPr>
              <a:t>We used eigen values of correlation for this.</a:t>
            </a:r>
            <a:endParaRPr lang="en-US" dirty="0"/>
          </a:p>
          <a:p>
            <a:br>
              <a:rPr lang="en-US" u="sng" dirty="0">
                <a:solidFill>
                  <a:srgbClr val="00B0F0"/>
                </a:solidFill>
              </a:rPr>
            </a:br>
            <a:r>
              <a:rPr lang="en-US" u="sng" dirty="0">
                <a:solidFill>
                  <a:srgbClr val="00B0F0"/>
                </a:solidFill>
                <a:latin typeface="Arial" panose="020B0604020202020204" pitchFamily="34" charset="0"/>
              </a:rPr>
              <a:t>Principal Component Analysis:</a:t>
            </a:r>
          </a:p>
          <a:p>
            <a:endParaRPr lang="en-US" u="sng" dirty="0">
              <a:solidFill>
                <a:schemeClr val="accent4"/>
              </a:solidFill>
            </a:endParaRPr>
          </a:p>
          <a:p>
            <a:r>
              <a:rPr lang="en-US" dirty="0">
                <a:solidFill>
                  <a:srgbClr val="000000"/>
                </a:solidFill>
                <a:latin typeface="Arial" panose="020B0604020202020204" pitchFamily="34" charset="0"/>
                <a:sym typeface="Wingdings" panose="05000000000000000000" pitchFamily="2" charset="2"/>
              </a:rPr>
              <a:t> </a:t>
            </a:r>
            <a:r>
              <a:rPr lang="en-US" dirty="0">
                <a:solidFill>
                  <a:srgbClr val="000000"/>
                </a:solidFill>
                <a:latin typeface="Arial" panose="020B0604020202020204" pitchFamily="34" charset="0"/>
              </a:rPr>
              <a:t>Applied PCA for different principal components varying from 1 to 68 and calculated the ratio of variance explained.</a:t>
            </a:r>
            <a:endParaRPr lang="en-US" dirty="0"/>
          </a:p>
          <a:p>
            <a:br>
              <a:rPr lang="en-US" dirty="0"/>
            </a:br>
            <a:br>
              <a:rPr lang="en-US" dirty="0"/>
            </a:br>
            <a:endParaRPr lang="en-IN" dirty="0"/>
          </a:p>
        </p:txBody>
      </p:sp>
      <p:sp>
        <p:nvSpPr>
          <p:cNvPr id="3" name="TextBox 2">
            <a:extLst>
              <a:ext uri="{FF2B5EF4-FFF2-40B4-BE49-F238E27FC236}">
                <a16:creationId xmlns:a16="http://schemas.microsoft.com/office/drawing/2014/main" id="{E23BBB96-89D4-4D6F-A9B9-1600A2EEAB12}"/>
              </a:ext>
            </a:extLst>
          </p:cNvPr>
          <p:cNvSpPr txBox="1"/>
          <p:nvPr/>
        </p:nvSpPr>
        <p:spPr>
          <a:xfrm>
            <a:off x="311083" y="292231"/>
            <a:ext cx="8116480" cy="707886"/>
          </a:xfrm>
          <a:prstGeom prst="rect">
            <a:avLst/>
          </a:prstGeom>
          <a:noFill/>
        </p:spPr>
        <p:txBody>
          <a:bodyPr wrap="square" rtlCol="0">
            <a:spAutoFit/>
          </a:bodyPr>
          <a:lstStyle/>
          <a:p>
            <a:r>
              <a:rPr lang="en-IN" sz="4000" u="sng" dirty="0">
                <a:latin typeface="Arial" panose="020B0604020202020204" pitchFamily="34" charset="0"/>
                <a:cs typeface="Arial" panose="020B0604020202020204" pitchFamily="34" charset="0"/>
              </a:rPr>
              <a:t>Correlation:</a:t>
            </a:r>
          </a:p>
        </p:txBody>
      </p:sp>
    </p:spTree>
    <p:extLst>
      <p:ext uri="{BB962C8B-B14F-4D97-AF65-F5344CB8AC3E}">
        <p14:creationId xmlns:p14="http://schemas.microsoft.com/office/powerpoint/2010/main" val="16310168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1138</TotalTime>
  <Words>903</Words>
  <Application>Microsoft Office PowerPoint</Application>
  <PresentationFormat>Widescreen</PresentationFormat>
  <Paragraphs>110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Trebuchet MS</vt:lpstr>
      <vt:lpstr>Wingdings</vt:lpstr>
      <vt:lpstr>Wingdings 3</vt:lpstr>
      <vt:lpstr>Facet</vt:lpstr>
      <vt:lpstr>Geographical Original of Music</vt:lpstr>
      <vt:lpstr>Problem Statement:   Different music styles and genres are known to have unique sound wave characteristics. It is also speculated that different geographic regions have their own unique music style with its own unique characteristics. Instances in this dataset contain audio features extracted from 1059 wave files. The task associated with the data is to predict the geographical origin of music.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Yashwanth kikkuri</dc:creator>
  <cp:lastModifiedBy>Yashwanth kikkuri</cp:lastModifiedBy>
  <cp:revision>25</cp:revision>
  <dcterms:created xsi:type="dcterms:W3CDTF">2019-11-27T16:41:57Z</dcterms:created>
  <dcterms:modified xsi:type="dcterms:W3CDTF">2019-11-28T11:40:06Z</dcterms:modified>
</cp:coreProperties>
</file>