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8"/>
  </p:notesMasterIdLst>
  <p:sldIdLst>
    <p:sldId id="483" r:id="rId2"/>
    <p:sldId id="484" r:id="rId3"/>
    <p:sldId id="470" r:id="rId4"/>
    <p:sldId id="478" r:id="rId5"/>
    <p:sldId id="481" r:id="rId6"/>
    <p:sldId id="480" r:id="rId7"/>
    <p:sldId id="482" r:id="rId8"/>
    <p:sldId id="491" r:id="rId9"/>
    <p:sldId id="487" r:id="rId10"/>
    <p:sldId id="490" r:id="rId11"/>
    <p:sldId id="488" r:id="rId12"/>
    <p:sldId id="489" r:id="rId13"/>
    <p:sldId id="492" r:id="rId14"/>
    <p:sldId id="485" r:id="rId15"/>
    <p:sldId id="473" r:id="rId16"/>
    <p:sldId id="468" r:id="rId17"/>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5" d="100"/>
          <a:sy n="85" d="100"/>
        </p:scale>
        <p:origin x="816" y="77"/>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r>
            <a:rPr lang="en-US" sz="1000" dirty="0">
              <a:latin typeface="Times New Roman" panose="02020603050405020304" pitchFamily="18" charset="0"/>
              <a:cs typeface="Times New Roman" panose="02020603050405020304" pitchFamily="18" charset="0"/>
            </a:rPr>
            <a:t>- Understanding the company workflow and development environment.</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r>
            <a:rPr lang="en-US" sz="1000" b="0" dirty="0">
              <a:latin typeface="Times New Roman" panose="02020603050405020304" pitchFamily="18" charset="0"/>
              <a:cs typeface="Times New Roman" panose="02020603050405020304" pitchFamily="18" charset="0"/>
            </a:rPr>
            <a:t>-Working on data cleaning, preprocessing, and analysis tasks </a:t>
          </a:r>
        </a:p>
        <a:p>
          <a:r>
            <a:rPr lang="en-US" sz="1000" b="0" dirty="0">
              <a:latin typeface="Times New Roman" panose="02020603050405020304" pitchFamily="18" charset="0"/>
              <a:cs typeface="Times New Roman" panose="02020603050405020304" pitchFamily="18" charset="0"/>
            </a:rPr>
            <a:t>- Understanding best practices for data analysis, visualization, and reporting followed by the company</a:t>
          </a:r>
        </a:p>
        <a:p>
          <a:r>
            <a:rPr lang="en-US" sz="1000" b="0" dirty="0">
              <a:latin typeface="Times New Roman" panose="02020603050405020304" pitchFamily="18" charset="0"/>
              <a:cs typeface="Times New Roman" panose="02020603050405020304" pitchFamily="18" charset="0"/>
            </a:rPr>
            <a:t>    - Reviewing and improving analysis methodologies based on feedback from mentors and team members</a:t>
          </a:r>
        </a:p>
        <a:p>
          <a:r>
            <a:rPr lang="en-US" sz="1000" b="0" dirty="0">
              <a:latin typeface="Times New Roman" panose="02020603050405020304" pitchFamily="18" charset="0"/>
              <a:cs typeface="Times New Roman" panose="02020603050405020304" pitchFamily="18" charset="0"/>
            </a:rPr>
            <a:t> - Gaining confidence in working independently on data-driven projects and generating actionable insights</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custT="1"/>
      <dgm:spPr/>
      <dgm:t>
        <a:bodyPr/>
        <a:lstStyle/>
        <a:p>
          <a:r>
            <a:rPr lang="en-US" sz="1000" b="0" dirty="0">
              <a:latin typeface="Times New Roman" panose="02020603050405020304" pitchFamily="18" charset="0"/>
              <a:cs typeface="Times New Roman" panose="02020603050405020304" pitchFamily="18" charset="0"/>
            </a:rPr>
            <a:t>- Handling more complex data analysis tasks, such as optimizing models, refining data pipelines, or creating advanced visualizations</a:t>
          </a:r>
        </a:p>
        <a:p>
          <a:r>
            <a:rPr lang="en-US" sz="1000" b="0" dirty="0">
              <a:latin typeface="Times New Roman" panose="02020603050405020304" pitchFamily="18" charset="0"/>
              <a:cs typeface="Times New Roman" panose="02020603050405020304" pitchFamily="18" charset="0"/>
            </a:rPr>
            <a:t>- Validating data accuracy and testing analysis methods to ensure reliable insights and fixing any discrepancies</a:t>
          </a:r>
        </a:p>
        <a:p>
          <a:r>
            <a:rPr lang="en-US" sz="1000" b="0" dirty="0">
              <a:latin typeface="Times New Roman" panose="02020603050405020304" pitchFamily="18" charset="0"/>
              <a:cs typeface="Times New Roman" panose="02020603050405020304" pitchFamily="18" charset="0"/>
            </a:rPr>
            <a:t>- Documenting data processing workflows, analysis techniques, and key findings for better knowledge retention and future reference</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E31A587F-90AB-47D5-BF31-C1ED26234251}">
      <dgm:prSet/>
      <dgm:spPr/>
      <dgm:t>
        <a:bodyPr/>
        <a:lstStyle/>
        <a:p>
          <a:r>
            <a:rPr lang="en-US" b="0" dirty="0">
              <a:latin typeface="Times New Roman" panose="02020603050405020304" pitchFamily="18" charset="0"/>
              <a:cs typeface="Times New Roman" panose="02020603050405020304" pitchFamily="18" charset="0"/>
            </a:rPr>
            <a:t>- Successfully completing all assigned data analysis tasks, including data cleaning, modeling, and visualization</a:t>
          </a:r>
        </a:p>
        <a:p>
          <a:r>
            <a:rPr lang="en-US" b="0" dirty="0">
              <a:latin typeface="Times New Roman" panose="02020603050405020304" pitchFamily="18" charset="0"/>
              <a:cs typeface="Times New Roman" panose="02020603050405020304" pitchFamily="18" charset="0"/>
            </a:rPr>
            <a:t>- Showcasing key learnings and improvements in analytical skills, statistical techniques, and data visualization tools</a:t>
          </a:r>
        </a:p>
        <a:p>
          <a:r>
            <a:rPr lang="en-US" b="0" dirty="0">
              <a:latin typeface="Times New Roman" panose="02020603050405020304" pitchFamily="18" charset="0"/>
              <a:cs typeface="Times New Roman" panose="02020603050405020304" pitchFamily="18" charset="0"/>
            </a:rPr>
            <a:t>- Receiving final feedback from mentors on analysis accuracy, insights, and presentation to continuously improve performance</a:t>
          </a:r>
          <a:endParaRPr lang="en-IN" b="0" dirty="0">
            <a:latin typeface="Times New Roman" panose="02020603050405020304" pitchFamily="18" charset="0"/>
            <a:cs typeface="Times New Roman" panose="02020603050405020304" pitchFamily="18" charset="0"/>
          </a:endParaRPr>
        </a:p>
      </dgm:t>
    </dgm:pt>
    <dgm:pt modelId="{20993186-02E9-492C-9B46-309A22D70569}" type="parTrans" cxnId="{94E26AB3-3B22-438D-9570-ECF66579CCD8}">
      <dgm:prSet/>
      <dgm:spPr/>
      <dgm:t>
        <a:bodyPr/>
        <a:lstStyle/>
        <a:p>
          <a:endParaRPr lang="en-IN"/>
        </a:p>
      </dgm:t>
    </dgm:pt>
    <dgm:pt modelId="{235E10DD-BFFB-41A1-A78C-F840002EF88F}" type="sibTrans" cxnId="{94E26AB3-3B22-438D-9570-ECF66579CCD8}">
      <dgm:prSet/>
      <dgm:spPr/>
      <dgm:t>
        <a:bodyPr/>
        <a:lstStyle/>
        <a:p>
          <a:endParaRPr lang="en-IN"/>
        </a:p>
      </dgm:t>
    </dgm:pt>
    <dgm:pt modelId="{95D5C5FB-BA93-46D5-9205-913A7F5A5D29}">
      <dgm:prSet custT="1"/>
      <dgm:spPr/>
      <dgm:t>
        <a:bodyPr/>
        <a:lstStyle/>
        <a:p>
          <a:r>
            <a:rPr lang="en-US" sz="1000" dirty="0">
              <a:latin typeface="Times New Roman" panose="02020603050405020304" pitchFamily="18" charset="0"/>
              <a:cs typeface="Times New Roman" panose="02020603050405020304" pitchFamily="18" charset="0"/>
            </a:rPr>
            <a:t>- Learning about the tasks assigned and expectations from the internship.</a:t>
          </a:r>
          <a:endParaRPr lang="en-IN" sz="1000" dirty="0">
            <a:latin typeface="Times New Roman" panose="02020603050405020304" pitchFamily="18" charset="0"/>
            <a:cs typeface="Times New Roman" panose="02020603050405020304" pitchFamily="18" charset="0"/>
          </a:endParaRPr>
        </a:p>
      </dgm:t>
    </dgm:pt>
    <dgm:pt modelId="{DC2D8EB9-8AA9-4C1E-9B0E-AB43825EE0A4}" type="parTrans" cxnId="{CF53E77B-F9F6-4F17-A2F1-F2D3DD0A82F6}">
      <dgm:prSet/>
      <dgm:spPr/>
      <dgm:t>
        <a:bodyPr/>
        <a:lstStyle/>
        <a:p>
          <a:endParaRPr lang="en-IN"/>
        </a:p>
      </dgm:t>
    </dgm:pt>
    <dgm:pt modelId="{A39A35BA-6568-4706-9FDC-4CF12AEDAD3D}" type="sibTrans" cxnId="{CF53E77B-F9F6-4F17-A2F1-F2D3DD0A82F6}">
      <dgm:prSet/>
      <dgm:spPr/>
      <dgm:t>
        <a:bodyPr/>
        <a:lstStyle/>
        <a:p>
          <a:endParaRPr lang="en-IN"/>
        </a:p>
      </dgm:t>
    </dgm:pt>
    <dgm:pt modelId="{5080D0AB-DE14-4136-BDEB-9D2B912D447C}">
      <dgm:prSet custT="1"/>
      <dgm:spPr/>
      <dgm:t>
        <a:bodyPr/>
        <a:lstStyle/>
        <a:p>
          <a:r>
            <a:rPr lang="en-IN" sz="1000" dirty="0">
              <a:latin typeface="Times New Roman" panose="02020603050405020304" pitchFamily="18" charset="0"/>
              <a:cs typeface="Times New Roman" panose="02020603050405020304" pitchFamily="18" charset="0"/>
            </a:rPr>
            <a:t>- Setting up required tools.</a:t>
          </a:r>
        </a:p>
      </dgm:t>
    </dgm:pt>
    <dgm:pt modelId="{E9142626-D14F-43B0-8FBF-3B6A20925F5A}" type="parTrans" cxnId="{4AFED671-AE10-4892-B696-9ECC428344A0}">
      <dgm:prSet/>
      <dgm:spPr/>
      <dgm:t>
        <a:bodyPr/>
        <a:lstStyle/>
        <a:p>
          <a:endParaRPr lang="en-IN"/>
        </a:p>
      </dgm:t>
    </dgm:pt>
    <dgm:pt modelId="{14692760-1213-48A4-A41C-7ACDEBDF80F2}" type="sibTrans" cxnId="{4AFED671-AE10-4892-B696-9ECC428344A0}">
      <dgm:prSet/>
      <dgm:spPr/>
      <dgm:t>
        <a:bodyPr/>
        <a:lstStyle/>
        <a:p>
          <a:endParaRPr lang="en-IN"/>
        </a:p>
      </dgm:t>
    </dgm:pt>
    <dgm:pt modelId="{6F272248-08FE-4A8B-A6A8-43B72C4DD92B}">
      <dgm:prSet custT="1"/>
      <dgm:spPr/>
      <dgm:t>
        <a:bodyPr/>
        <a:lstStyle/>
        <a:p>
          <a:r>
            <a:rPr lang="en-US" sz="1000" dirty="0">
              <a:latin typeface="Times New Roman" panose="02020603050405020304" pitchFamily="18" charset="0"/>
              <a:cs typeface="Times New Roman" panose="02020603050405020304" pitchFamily="18" charset="0"/>
            </a:rPr>
            <a:t>- Completing initial training or onboarding tasks</a:t>
          </a:r>
          <a:endParaRPr lang="en-IN" sz="1000" dirty="0"/>
        </a:p>
      </dgm:t>
    </dgm:pt>
    <dgm:pt modelId="{77FAF631-1837-4A6A-A8B0-EF616C2A2CCF}" type="parTrans" cxnId="{5FC9C2AF-5752-4DB4-80BD-34415EF0BBA5}">
      <dgm:prSet/>
      <dgm:spPr/>
      <dgm:t>
        <a:bodyPr/>
        <a:lstStyle/>
        <a:p>
          <a:endParaRPr lang="en-IN"/>
        </a:p>
      </dgm:t>
    </dgm:pt>
    <dgm:pt modelId="{9AADCC05-D424-468D-8382-CB3E941E8A11}" type="sibTrans" cxnId="{5FC9C2AF-5752-4DB4-80BD-34415EF0BBA5}">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custLinFactNeighborX="-719" custLinFactNeighborY="378"/>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6D3BB802-495A-48FC-BDC3-366408CEF183}" type="presOf" srcId="{95D5C5FB-BA93-46D5-9205-913A7F5A5D29}" destId="{1C91D7E3-8940-4A33-9182-677DD5415901}" srcOrd="1" destOrd="1" presId="urn:microsoft.com/office/officeart/2011/layout/InterconnectedBlockProcess"/>
    <dgm:cxn modelId="{C269B80D-01C4-45BB-9A77-87F54CA0AFB0}" type="presOf" srcId="{E31A587F-90AB-47D5-BF31-C1ED26234251}" destId="{98225A61-A0EC-450A-BED8-EF2E47E8FD18}" srcOrd="1"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3FC21D60-BECB-4638-9542-D13F421189B0}" type="presOf" srcId="{5080D0AB-DE14-4136-BDEB-9D2B912D447C}" destId="{1C91D7E3-8940-4A33-9182-677DD5415901}" srcOrd="1" destOrd="2"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21175C6C-26BF-49E6-8468-242590CD82C2}" type="presOf" srcId="{6F272248-08FE-4A8B-A6A8-43B72C4DD92B}" destId="{1C91D7E3-8940-4A33-9182-677DD5415901}" srcOrd="1" destOrd="3" presId="urn:microsoft.com/office/officeart/2011/layout/InterconnectedBlockProcess"/>
    <dgm:cxn modelId="{577A924F-88B2-405D-979C-52DF69B62E1B}" type="presOf" srcId="{95D5C5FB-BA93-46D5-9205-913A7F5A5D29}" destId="{A134CDD1-D85F-44EF-8BEE-9F99A855C1E6}" srcOrd="0" destOrd="1" presId="urn:microsoft.com/office/officeart/2011/layout/InterconnectedBlockProcess"/>
    <dgm:cxn modelId="{61334470-9F5E-4D9F-BFB7-286169F15B2E}" type="presOf" srcId="{6F272248-08FE-4A8B-A6A8-43B72C4DD92B}" destId="{A134CDD1-D85F-44EF-8BEE-9F99A855C1E6}" srcOrd="0" destOrd="3" presId="urn:microsoft.com/office/officeart/2011/layout/InterconnectedBlockProcess"/>
    <dgm:cxn modelId="{0A7AB670-EF6A-4834-B129-66B1F1B9D615}" type="presOf" srcId="{5080D0AB-DE14-4136-BDEB-9D2B912D447C}" destId="{A134CDD1-D85F-44EF-8BEE-9F99A855C1E6}" srcOrd="0" destOrd="2" presId="urn:microsoft.com/office/officeart/2011/layout/InterconnectedBlockProcess"/>
    <dgm:cxn modelId="{4AFED671-AE10-4892-B696-9ECC428344A0}" srcId="{988D96B0-D16E-4763-B393-84178CF4FF50}" destId="{5080D0AB-DE14-4136-BDEB-9D2B912D447C}" srcOrd="2" destOrd="0" parTransId="{E9142626-D14F-43B0-8FBF-3B6A20925F5A}" sibTransId="{14692760-1213-48A4-A41C-7ACDEBDF80F2}"/>
    <dgm:cxn modelId="{37A09778-2389-44AE-81FE-FFFF9234E026}" type="presOf" srcId="{E31A587F-90AB-47D5-BF31-C1ED26234251}" destId="{FC0F1314-3294-4A8C-8DCE-EB53E236164C}" srcOrd="0"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CF53E77B-F9F6-4F17-A2F1-F2D3DD0A82F6}" srcId="{988D96B0-D16E-4763-B393-84178CF4FF50}" destId="{95D5C5FB-BA93-46D5-9205-913A7F5A5D29}" srcOrd="1" destOrd="0" parTransId="{DC2D8EB9-8AA9-4C1E-9B0E-AB43825EE0A4}" sibTransId="{A39A35BA-6568-4706-9FDC-4CF12AEDAD3D}"/>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5FC9C2AF-5752-4DB4-80BD-34415EF0BBA5}" srcId="{988D96B0-D16E-4763-B393-84178CF4FF50}" destId="{6F272248-08FE-4A8B-A6A8-43B72C4DD92B}" srcOrd="3" destOrd="0" parTransId="{77FAF631-1837-4A6A-A8B0-EF616C2A2CCF}" sibTransId="{9AADCC05-D424-468D-8382-CB3E941E8A11}"/>
    <dgm:cxn modelId="{94E26AB3-3B22-438D-9570-ECF66579CCD8}" srcId="{5E92505A-51E0-4F78-B3C5-704ACF8710DE}" destId="{E31A587F-90AB-47D5-BF31-C1ED26234251}" srcOrd="0" destOrd="0" parTransId="{20993186-02E9-492C-9B46-309A22D70569}" sibTransId="{235E10DD-BFFB-41A1-A78C-F840002EF88F}"/>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t" anchorCtr="0">
          <a:noAutofit/>
        </a:bodyPr>
        <a:lstStyle/>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Successfully completing all assigned data analysis tasks, including data cleaning, modeling, and visualization</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Showcasing key learnings and improvements in analytical skills, statistical techniques, and data visualization tools</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Receiving final feedback from mentors on analysis accuracy, insights, and presentation to continuously improve performance</a:t>
          </a:r>
          <a:endParaRPr lang="en-IN" sz="1000" b="0" kern="1200" dirty="0">
            <a:latin typeface="Times New Roman" panose="02020603050405020304" pitchFamily="18" charset="0"/>
            <a:cs typeface="Times New Roman" panose="02020603050405020304" pitchFamily="18" charset="0"/>
          </a:endParaRPr>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t" anchorCtr="0">
          <a:noAutofit/>
        </a:bodyPr>
        <a:lstStyle/>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Handling more complex data analysis tasks, such as optimizing models, refining data pipelines, or creating advanced visualizations</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Validating data accuracy and testing analysis methods to ensure reliable insights and fixing any discrepancies</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Documenting data processing workflows, analysis techniques, and key findings for better knowledge retention and future reference</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t" anchorCtr="0">
          <a:noAutofit/>
        </a:bodyPr>
        <a:lstStyle/>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-Working on data cleaning, preprocessing, and analysis tasks </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Understanding best practices for data analysis, visualization, and reporting followed by the company</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 Reviewing and improving analysis methodologies based on feedback from mentors and team members</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 Gaining confidence in working independently on data-driven projects and generating actionable insights</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83826" y="77776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t" anchorCtr="0">
          <a:noAutofit/>
        </a:bodyPr>
        <a:lstStyle/>
        <a:p>
          <a:pPr marL="0" lvl="0" indent="0" algn="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 Understanding the company workflow and development environment.</a:t>
          </a:r>
        </a:p>
        <a:p>
          <a:pPr marL="0" lvl="0" indent="0" algn="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 Learning about the tasks assigned and expectations from the internship.</a:t>
          </a:r>
          <a:endParaRPr lang="en-IN" sz="1000" kern="1200" dirty="0">
            <a:latin typeface="Times New Roman" panose="02020603050405020304" pitchFamily="18" charset="0"/>
            <a:cs typeface="Times New Roman" panose="02020603050405020304" pitchFamily="18" charset="0"/>
          </a:endParaRPr>
        </a:p>
        <a:p>
          <a:pPr marL="0" lvl="0" indent="0" algn="r" defTabSz="444500">
            <a:lnSpc>
              <a:spcPct val="90000"/>
            </a:lnSpc>
            <a:spcBef>
              <a:spcPct val="0"/>
            </a:spcBef>
            <a:spcAft>
              <a:spcPct val="35000"/>
            </a:spcAft>
            <a:buNone/>
          </a:pPr>
          <a:r>
            <a:rPr lang="en-IN" sz="1000" kern="1200" dirty="0">
              <a:latin typeface="Times New Roman" panose="02020603050405020304" pitchFamily="18" charset="0"/>
              <a:cs typeface="Times New Roman" panose="02020603050405020304" pitchFamily="18" charset="0"/>
            </a:rPr>
            <a:t>- Setting up required tools.</a:t>
          </a:r>
        </a:p>
        <a:p>
          <a:pPr marL="0" lvl="0" indent="0" algn="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 Completing initial training or onboarding tasks</a:t>
          </a:r>
          <a:endParaRPr lang="en-IN" sz="1000" kern="1200" dirty="0"/>
        </a:p>
      </dsp:txBody>
      <dsp:txXfrm>
        <a:off x="2659066" y="77776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5/15/2025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5/15/2025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5/15/2025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5/15/2025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5/15/2025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5/15/2025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5/15/2025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5/15/2025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5/15/2025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5/15/2025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5/15/2025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5/15/2025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5/15/2025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dhanush66666/internship.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hr@inventeron.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lvl="0">
              <a:spcBef>
                <a:spcPts val="340"/>
              </a:spcBef>
              <a:spcAft>
                <a:spcPts val="0"/>
              </a:spcAft>
              <a:buClr>
                <a:srgbClr val="17365D"/>
              </a:buClr>
              <a:buSzPts val="1700"/>
            </a:pPr>
            <a:r>
              <a:rPr lang="en-GB" sz="2000" b="1" dirty="0">
                <a:solidFill>
                  <a:srgbClr val="17365D"/>
                </a:solidFill>
                <a:latin typeface="Cambria" panose="02040503050406030204" pitchFamily="18" charset="0"/>
                <a:ea typeface="Cambria" panose="02040503050406030204" pitchFamily="18" charset="0"/>
                <a:cs typeface="Verdana"/>
                <a:sym typeface="Verdana"/>
              </a:rPr>
              <a:t>Ms. M </a:t>
            </a:r>
            <a:r>
              <a:rPr lang="en-GB" sz="2000" b="1" dirty="0" err="1">
                <a:solidFill>
                  <a:srgbClr val="17365D"/>
                </a:solidFill>
                <a:latin typeface="Cambria" panose="02040503050406030204" pitchFamily="18" charset="0"/>
                <a:ea typeface="Cambria" panose="02040503050406030204" pitchFamily="18" charset="0"/>
                <a:cs typeface="Verdana"/>
                <a:sym typeface="Verdana"/>
              </a:rPr>
              <a:t>Pushpalatha</a:t>
            </a:r>
            <a:endParaRPr lang="en-GB"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Assistant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ISE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Pallavi</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385592"/>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endParaRPr lang="en-US" altLang="en-US"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US" altLang="en-US" dirty="0">
              <a:solidFill>
                <a:schemeClr val="accent1">
                  <a:lumMod val="75000"/>
                </a:schemeClr>
              </a:solidFill>
              <a:latin typeface="Times New Roman" panose="02020603050405020304" pitchFamily="18" charset="0"/>
              <a:cs typeface="Times New Roman" panose="02020603050405020304" pitchFamily="18" charset="0"/>
            </a:endParaRPr>
          </a:p>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a:solidFill>
                  <a:srgbClr val="0070C0"/>
                </a:solidFill>
                <a:latin typeface="Times New Roman" panose="02020603050405020304" pitchFamily="18" charset="0"/>
                <a:ea typeface="Tahoma" pitchFamily="34" charset="0"/>
                <a:cs typeface="Times New Roman" panose="02020603050405020304" pitchFamily="18" charset="0"/>
              </a:rPr>
              <a:t>Review-2 </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Presentation</a:t>
            </a:r>
          </a:p>
          <a:p>
            <a:pPr algn="ct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gn="ct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100388048"/>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Nikhil N</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20211ISE0008</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a:t>
                      </a:r>
                      <a:r>
                        <a:rPr lang="en-US" baseline="0" dirty="0">
                          <a:latin typeface="Cambria" panose="02040503050406030204" pitchFamily="18" charset="0"/>
                          <a:ea typeface="Cambria" panose="02040503050406030204" pitchFamily="18" charset="0"/>
                          <a:cs typeface="Times New Roman" panose="02020603050405020304" pitchFamily="18" charset="0"/>
                        </a:rPr>
                        <a:t> ISE 1</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
        <p:nvSpPr>
          <p:cNvPr id="5" name="Rectangle 1">
            <a:extLst>
              <a:ext uri="{FF2B5EF4-FFF2-40B4-BE49-F238E27FC236}">
                <a16:creationId xmlns:a16="http://schemas.microsoft.com/office/drawing/2014/main" id="{77BB0BF4-D0A8-94BC-10C1-3FAFD869B1A6}"/>
              </a:ext>
            </a:extLst>
          </p:cNvPr>
          <p:cNvSpPr>
            <a:spLocks noGrp="1" noChangeArrowheads="1"/>
          </p:cNvSpPr>
          <p:nvPr>
            <p:ph idx="1"/>
          </p:nvPr>
        </p:nvSpPr>
        <p:spPr bwMode="auto">
          <a:xfrm>
            <a:off x="838200" y="884706"/>
            <a:ext cx="1062765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Businesses struggle with decision-making due to unpredictable market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structured analytical models results in suboptimal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Need for a data-driven approach to optimize profitability and efficiency. </a:t>
            </a:r>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
        <p:nvSpPr>
          <p:cNvPr id="5" name="Rectangle 1">
            <a:extLst>
              <a:ext uri="{FF2B5EF4-FFF2-40B4-BE49-F238E27FC236}">
                <a16:creationId xmlns:a16="http://schemas.microsoft.com/office/drawing/2014/main" id="{70F2DCCD-718C-7893-8E2E-F3783D1A16E7}"/>
              </a:ext>
            </a:extLst>
          </p:cNvPr>
          <p:cNvSpPr>
            <a:spLocks noGrp="1" noChangeArrowheads="1"/>
          </p:cNvSpPr>
          <p:nvPr>
            <p:ph idx="1"/>
          </p:nvPr>
        </p:nvSpPr>
        <p:spPr bwMode="auto">
          <a:xfrm>
            <a:off x="838200" y="751344"/>
            <a:ext cx="1092349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analytics tools for statistical analysis (e.g., Python, M S Excel, Power BI).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 intelligence frameworks for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Cloud-based storage for handling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modeling techniques for future trend analysis </a:t>
            </a:r>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
        <p:nvSpPr>
          <p:cNvPr id="5" name="Rectangle 1">
            <a:extLst>
              <a:ext uri="{FF2B5EF4-FFF2-40B4-BE49-F238E27FC236}">
                <a16:creationId xmlns:a16="http://schemas.microsoft.com/office/drawing/2014/main" id="{B2337BF8-954A-9019-7952-21F827D59F3F}"/>
              </a:ext>
            </a:extLst>
          </p:cNvPr>
          <p:cNvSpPr>
            <a:spLocks noGrp="1" noChangeArrowheads="1"/>
          </p:cNvSpPr>
          <p:nvPr>
            <p:ph idx="1"/>
          </p:nvPr>
        </p:nvSpPr>
        <p:spPr bwMode="auto">
          <a:xfrm>
            <a:off x="838200" y="774745"/>
            <a:ext cx="847539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decision-making through data-driven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profitability by optimizing resource allocation.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efficiency in business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analytics for quick decision support. </a:t>
            </a:r>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graphicFrame>
        <p:nvGraphicFramePr>
          <p:cNvPr id="8" name="Content Placeholder 7"/>
          <p:cNvGraphicFramePr>
            <a:graphicFrameLocks noGrp="1"/>
          </p:cNvGraphicFramePr>
          <p:nvPr>
            <p:ph idx="1"/>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705369947"/>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hlinkClick r:id="rId2"/>
              </a:rPr>
              <a:t>https://github.com/nikhil0008/internship.git</a:t>
            </a:r>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15</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045031"/>
            <a:ext cx="10515600" cy="4193176"/>
          </a:xfrm>
        </p:spPr>
        <p:txBody>
          <a:bodyPr/>
          <a:lstStyle/>
          <a:p>
            <a:r>
              <a:rPr lang="en-US" dirty="0" err="1">
                <a:latin typeface="Times New Roman" panose="02020603050405020304" pitchFamily="18" charset="0"/>
                <a:cs typeface="Times New Roman" panose="02020603050405020304" pitchFamily="18" charset="0"/>
              </a:rPr>
              <a:t>Inventeron</a:t>
            </a:r>
            <a:r>
              <a:rPr lang="en-US" dirty="0">
                <a:latin typeface="Times New Roman" panose="02020603050405020304" pitchFamily="18" charset="0"/>
                <a:cs typeface="Times New Roman" panose="02020603050405020304" pitchFamily="18" charset="0"/>
              </a:rPr>
              <a:t> Technologies and Business Solutions LLP, or ITABS, is an Indian based engineering and electronics company headquartered in Bangalore, Karnataka, India. It is both product and service oriented software company having its products in wireless communication Technology and provides quality service to its valuable clients in its domain. </a:t>
            </a:r>
          </a:p>
          <a:p>
            <a:r>
              <a:rPr lang="en-US" dirty="0" err="1">
                <a:latin typeface="Times New Roman" panose="02020603050405020304" pitchFamily="18" charset="0"/>
                <a:cs typeface="Times New Roman" panose="02020603050405020304" pitchFamily="18" charset="0"/>
              </a:rPr>
              <a:t>Inventeron</a:t>
            </a:r>
            <a:r>
              <a:rPr lang="en-US" dirty="0">
                <a:latin typeface="Times New Roman" panose="02020603050405020304" pitchFamily="18" charset="0"/>
                <a:cs typeface="Times New Roman" panose="02020603050405020304" pitchFamily="18" charset="0"/>
              </a:rPr>
              <a:t> core products are Embedded components (including IC’s, control boards, Controllers, Microprocessors, fuel systems, Water Level controllers, Security Systems, Biometric login systems, Wireless devices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industrial products (Network Tower Management systems, ) and Apps (E-commerce apps, website design and development).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054" y="365125"/>
            <a:ext cx="10755746"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598054" y="990403"/>
            <a:ext cx="10515600" cy="4058194"/>
          </a:xfrm>
        </p:spPr>
        <p:txBody>
          <a:bodyPr/>
          <a:lstStyle/>
          <a:p>
            <a:r>
              <a:rPr lang="en-IN" dirty="0">
                <a:latin typeface="Times New Roman" panose="02020603050405020304" pitchFamily="18" charset="0"/>
                <a:cs typeface="Times New Roman" panose="02020603050405020304" pitchFamily="18" charset="0"/>
              </a:rPr>
              <a:t>Job Role :- Trainee Data Analysist</a:t>
            </a:r>
          </a:p>
          <a:p>
            <a:r>
              <a:rPr lang="en-IN" dirty="0">
                <a:latin typeface="Times New Roman" panose="02020603050405020304" pitchFamily="18" charset="0"/>
                <a:cs typeface="Times New Roman" panose="02020603050405020304" pitchFamily="18" charset="0"/>
              </a:rPr>
              <a:t>Domain :- Data science </a:t>
            </a:r>
          </a:p>
          <a:p>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Reporting Manager :- Nithin Kumar ( Senior Data Analyst) </a:t>
            </a:r>
          </a:p>
          <a:p>
            <a:r>
              <a:rPr lang="en-IN" dirty="0">
                <a:latin typeface="Times New Roman" panose="02020603050405020304" pitchFamily="18" charset="0"/>
                <a:cs typeface="Times New Roman" panose="02020603050405020304" pitchFamily="18" charset="0"/>
              </a:rPr>
              <a:t>Contact Details :- </a:t>
            </a:r>
          </a:p>
          <a:p>
            <a:r>
              <a:rPr lang="en-IN" dirty="0">
                <a:latin typeface="Times New Roman" panose="02020603050405020304" pitchFamily="18" charset="0"/>
                <a:cs typeface="Times New Roman" panose="02020603050405020304" pitchFamily="18" charset="0"/>
              </a:rPr>
              <a:t>Phone no :- 8660723535</a:t>
            </a:r>
          </a:p>
          <a:p>
            <a:r>
              <a:rPr lang="en-IN" dirty="0">
                <a:latin typeface="Times New Roman" panose="02020603050405020304" pitchFamily="18" charset="0"/>
                <a:cs typeface="Times New Roman" panose="02020603050405020304" pitchFamily="18" charset="0"/>
              </a:rPr>
              <a:t>Mail :- </a:t>
            </a:r>
            <a:r>
              <a:rPr lang="en-IN" dirty="0">
                <a:latin typeface="Times New Roman" panose="02020603050405020304" pitchFamily="18" charset="0"/>
                <a:cs typeface="Times New Roman" panose="02020603050405020304" pitchFamily="18" charset="0"/>
                <a:hlinkClick r:id="rId2"/>
              </a:rPr>
              <a:t>hr@inventeron.com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
        <p:nvSpPr>
          <p:cNvPr id="6" name="Rectangle 2">
            <a:extLst>
              <a:ext uri="{FF2B5EF4-FFF2-40B4-BE49-F238E27FC236}">
                <a16:creationId xmlns:a16="http://schemas.microsoft.com/office/drawing/2014/main" id="{2459E5AE-20D1-EA2D-DD0A-9FDAE38CF677}"/>
              </a:ext>
            </a:extLst>
          </p:cNvPr>
          <p:cNvSpPr>
            <a:spLocks noGrp="1" noChangeArrowheads="1"/>
          </p:cNvSpPr>
          <p:nvPr>
            <p:ph idx="1"/>
          </p:nvPr>
        </p:nvSpPr>
        <p:spPr bwMode="auto">
          <a:xfrm>
            <a:off x="775447" y="911601"/>
            <a:ext cx="8579528"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Understanding complex data analytics concepts.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statistical analysis and decision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Adapting to business intelligence tools and frameworks.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large datasets and deriving meaningful insights </a:t>
            </a:r>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
        <p:nvSpPr>
          <p:cNvPr id="5" name="Rectangle 1">
            <a:extLst>
              <a:ext uri="{FF2B5EF4-FFF2-40B4-BE49-F238E27FC236}">
                <a16:creationId xmlns:a16="http://schemas.microsoft.com/office/drawing/2014/main" id="{BF042677-E35C-17EC-53FA-ADB270FB8DDC}"/>
              </a:ext>
            </a:extLst>
          </p:cNvPr>
          <p:cNvSpPr>
            <a:spLocks noGrp="1" noChangeArrowheads="1"/>
          </p:cNvSpPr>
          <p:nvPr>
            <p:ph idx="1"/>
          </p:nvPr>
        </p:nvSpPr>
        <p:spPr bwMode="auto">
          <a:xfrm>
            <a:off x="838200" y="1048152"/>
            <a:ext cx="106518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Times New Roman" panose="02020603050405020304" pitchFamily="18" charset="0"/>
                <a:cs typeface="Times New Roman" panose="02020603050405020304" pitchFamily="18" charset="0"/>
              </a:rPr>
              <a:t>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data analytics techniques for business decision-making:</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 analytics involves statistical analysis, data mining, and quantitative techniques to interpret data. By leveraging these techniques, businesses can make informed decisions, optimize performance, and gain a competitive advantage.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2.Develop models for optimizing business processes:</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modeling provides a structured approach to analyzing problems using mathematical and logical representations. It helps businesses optimize operations by identifying key decision variables and assessing their impact on outcomes.</a:t>
            </a:r>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769FEF2-9860-C8AF-0EAB-600C36C795B6}"/>
              </a:ext>
            </a:extLst>
          </p:cNvPr>
          <p:cNvSpPr>
            <a:spLocks noGrp="1" noChangeArrowheads="1"/>
          </p:cNvSpPr>
          <p:nvPr>
            <p:ph type="subTitle" idx="1"/>
          </p:nvPr>
        </p:nvSpPr>
        <p:spPr bwMode="auto">
          <a:xfrm>
            <a:off x="316690" y="415065"/>
            <a:ext cx="1155862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3.Understand the impact of decision variables in business analytics:</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variables are controllable factors that influence business outcomes. Understanding their role allows businesses to test different scenarios and make strategic adjustments to improve efficiency and profitability.</a:t>
            </a:r>
          </a:p>
          <a:p>
            <a:pPr marL="0" marR="0" lvl="0" indent="0" algn="l" defTabSz="914400" rtl="0" eaLnBrk="0" fontAlgn="base" latinLnBrk="0" hangingPunct="0">
              <a:lnSpc>
                <a:spcPct val="100000"/>
              </a:lnSpc>
              <a:spcBef>
                <a:spcPct val="0"/>
              </a:spcBef>
              <a:spcAft>
                <a:spcPct val="0"/>
              </a:spcAft>
              <a:buClrTx/>
              <a:buSzTx/>
              <a:tabLst/>
            </a:pPr>
            <a:r>
              <a:rPr lang="en-US" altLang="en-US" sz="2800" b="1" dirty="0">
                <a:latin typeface="Times New Roman" panose="02020603050405020304" pitchFamily="18" charset="0"/>
                <a:cs typeface="Times New Roman" panose="02020603050405020304" pitchFamily="18" charset="0"/>
              </a:rPr>
              <a:t>4</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break-even and make-or-buy analysis for practical scenarios:</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Break-even analysis helps determine the point at which total revenue equals total costs, ensuring profitability. The make-or-buy decision model evaluates whether to produce goods internally or purchase them, considering factors like fixed costs and market conditions.</a:t>
            </a:r>
          </a:p>
        </p:txBody>
      </p:sp>
    </p:spTree>
    <p:extLst>
      <p:ext uri="{BB962C8B-B14F-4D97-AF65-F5344CB8AC3E}">
        <p14:creationId xmlns:p14="http://schemas.microsoft.com/office/powerpoint/2010/main" val="1575277687"/>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 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
        <p:nvSpPr>
          <p:cNvPr id="5" name="Rectangle 1">
            <a:extLst>
              <a:ext uri="{FF2B5EF4-FFF2-40B4-BE49-F238E27FC236}">
                <a16:creationId xmlns:a16="http://schemas.microsoft.com/office/drawing/2014/main" id="{606DD697-46A6-42DB-FAD5-F50BEC074C2E}"/>
              </a:ext>
            </a:extLst>
          </p:cNvPr>
          <p:cNvSpPr>
            <a:spLocks noGrp="1" noChangeArrowheads="1"/>
          </p:cNvSpPr>
          <p:nvPr>
            <p:ph idx="1"/>
          </p:nvPr>
        </p:nvSpPr>
        <p:spPr bwMode="auto">
          <a:xfrm>
            <a:off x="838200" y="655072"/>
            <a:ext cx="1073523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decision support system integrating statistical analysis and predictive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 of automated decision models to optimize resource allocation.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of business intelligence tools for enhanced decision-making. </a:t>
            </a:r>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7747</TotalTime>
  <Words>921</Words>
  <Application>Microsoft Office PowerPoint</Application>
  <PresentationFormat>Widescreen</PresentationFormat>
  <Paragraphs>119</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vt:lpstr>
      <vt:lpstr>Times New Roman</vt:lpstr>
      <vt:lpstr>Verdana</vt:lpstr>
      <vt:lpstr>Wingdings</vt:lpstr>
      <vt:lpstr>Office Theme</vt:lpstr>
      <vt:lpstr>PowerPoint Presentation</vt:lpstr>
      <vt:lpstr>Content</vt:lpstr>
      <vt:lpstr>About Company or Organization</vt:lpstr>
      <vt:lpstr>Working domain or the technology</vt:lpstr>
      <vt:lpstr>About your team and reporting Manager</vt:lpstr>
      <vt:lpstr>Challenges Faced in Internship</vt:lpstr>
      <vt:lpstr>Objectives of the work</vt:lpstr>
      <vt:lpstr>PowerPoint Presentation</vt:lpstr>
      <vt:lpstr>Proposed System / Work</vt:lpstr>
      <vt:lpstr>Problem Statement</vt:lpstr>
      <vt:lpstr>System Requirements</vt:lpstr>
      <vt:lpstr>Advantages of Proposed System/Work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AISHU S MAHADI</cp:lastModifiedBy>
  <cp:revision>922</cp:revision>
  <cp:lastPrinted>2018-07-24T06:37:20Z</cp:lastPrinted>
  <dcterms:created xsi:type="dcterms:W3CDTF">2018-06-07T04:06:17Z</dcterms:created>
  <dcterms:modified xsi:type="dcterms:W3CDTF">2025-05-15T08:56:44Z</dcterms:modified>
</cp:coreProperties>
</file>