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b9aa4fe61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b9aa4fe61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b9aa4fe61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b9aa4fe61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b9aa4fe61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b9aa4fe61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b9aa4fe6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b9aa4fe6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b9aa4fe6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b9aa4fe6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b9aa4fe61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b9aa4fe61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b9aa4fe61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b9aa4fe61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b9aa4fe61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b9aa4fe6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b9aa4fe61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b9aa4fe61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b9aa4fe6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b9aa4fe6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b9aa4fe6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b9aa4fe6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b9aa4fe6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b9aa4fe6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b9aa4fe6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b9aa4fe6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b9aa4fe6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b9aa4fe6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b9aa4fe6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b9aa4fe6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b9aa4fe61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b9aa4fe61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b9aa4fe61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b9aa4fe61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b9aa4fe61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b9aa4fe61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hyperlink" Target="https://www.google.com/imgres?imgurl=https%3A%2F%2Fcdn.analyticsvidhya.com%2Fwp-content%2Fuploads%2F2020%2F06%2Findex.png&amp;imgrefurl=https%3A%2F%2Fwww.analyticsvidhya.com%2Fblog%2F2020%2F07%2Fdeploy-an-image-classification-model-using-flask%2F&amp;tbnid=GCFqHmll1O7OtM&amp;vet=12ahUKEwj28ZCG1fDyAhUF-KwKHYDiCU8QMygOegUIARDgAQ..i&amp;docid=NCkSR2KlwHCFuM&amp;w=300&amp;h=168&amp;q=flask%20logo%20python&amp;client=safari&amp;ved=2ahUKEwj28ZCG1fDyAhUF-KwKHYDiCU8QMygOegUIARDgAQ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hyperlink" Target="https://www.google.com/imgres?imgurl=https%3A%2F%2F1000logos.net%2Fwp-content%2Fuploads%2F2017%2F08%2FDocker-logo.jpg&amp;imgrefurl=https%3A%2F%2F1000logos.net%2Fdocker-logo%2F&amp;tbnid=5xBdJUaqLlvTxM&amp;vet=12ahUKEwiqrp7G1fDyAhVOe6wKHS4qDvYQMygDegUIARDRAQ..i&amp;docid=Q1n-u_TTTAkEOM&amp;w=3300&amp;h=2100&amp;q=docker%20logo&amp;client=safari&amp;ved=2ahUKEwiqrp7G1fDyAhVOe6wKHS4qDvYQMygDegUIARDRAQ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hyperlink" Target="https://www.google.com/imgres?imgurl=https%3A%2F%2Fcloud.google.com%2F_static%2Fcloud%2Fimages%2Fsocial-icon-google-cloud-1200-630.png&amp;imgrefurl=https%3A%2F%2Fcloud.google.com%2F&amp;tbnid=xIkSNSOOyA48PM&amp;vet=12ahUKEwif4bPt1fDyAhUF0awKHRHuAksQMygCegUIARC1AQ..i&amp;docid=80SWJ_cSDhydbM&amp;w=1200&amp;h=630&amp;itg=1&amp;q=gcp%20logo&amp;client=safari&amp;ved=2ahUKEwif4bPt1fDyAhUF0awKHRHuAksQMygCegUIARC1AQ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edictiristype-4il23ksazq-uk.a.run.ap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edictiristype-4il23ksazq-uk.a.run.app/test" TargetMode="External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google.com/imgres?imgurl=https%3A%2F%2Fupload.wikimedia.org%2Fwikipedia%2Fcommons%2Fthumb%2F3%2F3e%2FFord_logo_flat.svg%2F2560px-Ford_logo_flat.svg.png&amp;imgrefurl=https%3A%2F%2Fcommons.wikimedia.org%2Fwiki%2FFile%3AFord_logo_flat.svg&amp;tbnid=a4IfkSo3p4X4oM&amp;vet=12ahUKEwi74_HU1vDyAhVF0KwKHT5yCssQMygAegUIARDbAQ..i&amp;docid=LCqrtGHbahGNVM&amp;w=2560&amp;h=982&amp;q=ford%20logo&amp;client=safari&amp;ved=2ahUKEwi74_HU1vDyAhVF0KwKHT5yCssQMygAegUIARDbAQ" TargetMode="External"/><Relationship Id="rId4" Type="http://schemas.openxmlformats.org/officeDocument/2006/relationships/hyperlink" Target="https://www.google.com/imgres?imgurl=https%3A%2F%2Fs3.amazonaws.com%2Fassets.datacamp.com%2Fblog_assets%2FMachine%2BLearning%2BR%2Firis-machinelearning.png&amp;imgrefurl=http%3A%2F%2Fwww.lac.inpe.br%2F~rafael.santos%2FDocs%2FCAP394%2FWholeStory-Iris.html&amp;tbnid=P-PGjABuYKeYpM&amp;vet=12ahUKEwiF87P01vDyAhVCTqwKHdEJAWwQMygBegUIARDFAQ..i&amp;docid=DWcNzEt0Tz4F4M&amp;w=1275&amp;h=477&amp;q=iris%20dataset&amp;client=safari&amp;ved=2ahUKEwiF87P01vDyAhVCTqwKHdEJAWwQMygBegUIARDFAQ" TargetMode="External"/><Relationship Id="rId5" Type="http://schemas.openxmlformats.org/officeDocument/2006/relationships/hyperlink" Target="https://docs.python-requests.org/en/master/user/quickstart/" TargetMode="External"/><Relationship Id="rId6" Type="http://schemas.openxmlformats.org/officeDocument/2006/relationships/hyperlink" Target="https://cloud.google.com/sdk/docs/install" TargetMode="External"/><Relationship Id="rId7" Type="http://schemas.openxmlformats.org/officeDocument/2006/relationships/hyperlink" Target="https://cloud.google.com/run/docs/quickstarts/build-and-deploy/python" TargetMode="External"/><Relationship Id="rId8" Type="http://schemas.openxmlformats.org/officeDocument/2006/relationships/hyperlink" Target="https://codelabs.developers.google.com/codelabs/cloud-run-deploy#0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20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hyperlink" Target="http://evomics.org/workshops/advanced-topics/python-logo-glassy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 WEBAPP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30352" y="21660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Nikhil Sunil Nandoskar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9425" y="604425"/>
            <a:ext cx="3457575" cy="1323975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880000" dist="123825">
              <a:srgbClr val="000000">
                <a:alpha val="82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grpSp>
        <p:nvGrpSpPr>
          <p:cNvPr id="89" name="Google Shape;89;p13"/>
          <p:cNvGrpSpPr/>
          <p:nvPr/>
        </p:nvGrpSpPr>
        <p:grpSpPr>
          <a:xfrm>
            <a:off x="830350" y="2571750"/>
            <a:ext cx="8149100" cy="2007000"/>
            <a:chOff x="830350" y="2571750"/>
            <a:chExt cx="8149100" cy="2007000"/>
          </a:xfrm>
        </p:grpSpPr>
        <p:pic>
          <p:nvPicPr>
            <p:cNvPr id="90" name="Google Shape;9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0350" y="2571750"/>
              <a:ext cx="2360675" cy="130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91025" y="2660950"/>
              <a:ext cx="1912900" cy="151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103925" y="2826525"/>
              <a:ext cx="1912900" cy="157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016825" y="3026175"/>
              <a:ext cx="1962625" cy="1552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Building: b) Model Results Continued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729450" y="2078875"/>
            <a:ext cx="7882200" cy="30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Classifier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050" y="2512026"/>
            <a:ext cx="3629025" cy="22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675" y="2512025"/>
            <a:ext cx="3826175" cy="22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Flask Api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729450" y="2078875"/>
            <a:ext cx="7994100" cy="28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Flask is one of the web service </a:t>
            </a:r>
            <a:r>
              <a:rPr lang="en"/>
              <a:t>development</a:t>
            </a:r>
            <a:r>
              <a:rPr lang="en"/>
              <a:t> framework for Python.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Instance of Flask class is created in the app.py script.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the trained models are downloaded once the local port is open.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main() function in the app.py is </a:t>
            </a:r>
            <a:r>
              <a:rPr lang="en"/>
              <a:t>executed</a:t>
            </a:r>
            <a:r>
              <a:rPr lang="en"/>
              <a:t> when triggered by method types “Post” and “Get”.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its a Post request, the script takes in the values for the 4 features and model type and generates prediction output.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renders the index.html file which is the front page of my application.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app.py </a:t>
            </a:r>
            <a:r>
              <a:rPr lang="en"/>
              <a:t>script</a:t>
            </a:r>
            <a:r>
              <a:rPr lang="en"/>
              <a:t> can be run in terminal by the command </a:t>
            </a:r>
            <a:r>
              <a:rPr b="1" i="1" lang="en"/>
              <a:t>“flask run”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default port number for flask is 5000. </a:t>
            </a:r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550" y="829000"/>
            <a:ext cx="2455525" cy="124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 txBox="1"/>
          <p:nvPr/>
        </p:nvSpPr>
        <p:spPr>
          <a:xfrm>
            <a:off x="1207675" y="4454975"/>
            <a:ext cx="7515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google.com/imgres?imgurl=https%3A%2F%2Fcdn.analyticsvidhya.com%2Fwp-content%2Fuploads%2F2020%2F06%2Findex.png&amp;imgrefurl=https%3A%2F%2Fwww.analyticsvidhya.com%2Fblog%2F2020%2F07%2Fdeploy-an-image-classification-model-using-flask%2F&amp;tbnid=GCFqHmll1O7OtM&amp;vet=12ahUKEwj28ZCG1fDyAhUF-KwKHYDiCU8QMygOegUIARDgAQ..i&amp;docid=NCkSR2KlwHCFuM&amp;w=300&amp;h=168&amp;q=flask%20logo%20python&amp;client=safari&amp;ved=2ahUKEwj28ZCG1fDyAhUF-KwKHYDiCU8QMygOegUIARDgAQ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Flask Api</a:t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729450" y="2000525"/>
            <a:ext cx="7688700" cy="31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of the Flask api is done using </a:t>
            </a:r>
            <a:r>
              <a:rPr b="1" i="1" lang="en"/>
              <a:t>“requests”</a:t>
            </a:r>
            <a:r>
              <a:rPr lang="en"/>
              <a:t> in Python.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Get request is sent to app.py through “localhost:5000/test”.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“/test” is triggered in app.py and executes test_api() function.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response generated is shown in json format as shown below: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have also explored “pytest” and the output is as follows: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200" y="3084750"/>
            <a:ext cx="59150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200" y="3633150"/>
            <a:ext cx="5915026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7225" y="4500800"/>
            <a:ext cx="5943000" cy="5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Image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729450" y="2078875"/>
            <a:ext cx="7865400" cy="29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Docker is a tool which lets us put our application into a </a:t>
            </a:r>
            <a:r>
              <a:rPr lang="en" sz="1400"/>
              <a:t>Container</a:t>
            </a:r>
            <a:r>
              <a:rPr lang="en" sz="1400"/>
              <a:t>.</a:t>
            </a:r>
            <a:br>
              <a:rPr lang="en" sz="1400"/>
            </a:b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It has three main files:</a:t>
            </a:r>
            <a:br>
              <a:rPr lang="en" sz="1400"/>
            </a:br>
            <a:r>
              <a:rPr lang="en" sz="1400"/>
              <a:t>1) Dockerfile: Blueprint for building images.</a:t>
            </a:r>
            <a:br>
              <a:rPr lang="en" sz="1400"/>
            </a:br>
            <a:r>
              <a:rPr lang="en" sz="1400"/>
              <a:t>2) Image: Template for </a:t>
            </a:r>
            <a:r>
              <a:rPr lang="en" sz="1400"/>
              <a:t>running</a:t>
            </a:r>
            <a:r>
              <a:rPr lang="en" sz="1400"/>
              <a:t> container.</a:t>
            </a:r>
            <a:br>
              <a:rPr lang="en" sz="1400"/>
            </a:br>
            <a:r>
              <a:rPr lang="en" sz="1400"/>
              <a:t>3) Container: Actual Running process where we have packages related to our application.</a:t>
            </a:r>
            <a:br>
              <a:rPr lang="en" sz="1400"/>
            </a:b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Inside</a:t>
            </a:r>
            <a:r>
              <a:rPr lang="en" sz="1400"/>
              <a:t> docker we pip </a:t>
            </a:r>
            <a:r>
              <a:rPr lang="en" sz="1400"/>
              <a:t>install</a:t>
            </a:r>
            <a:r>
              <a:rPr lang="en" sz="1400"/>
              <a:t> all the requirements by reading the requirement.txt file.</a:t>
            </a:r>
            <a:br>
              <a:rPr lang="en" sz="1400"/>
            </a:b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The docker image build process is started to the </a:t>
            </a:r>
            <a:r>
              <a:rPr lang="en" sz="1400"/>
              <a:t>Container</a:t>
            </a:r>
            <a:r>
              <a:rPr lang="en" sz="1400"/>
              <a:t> Registry in GCP using the following command:</a:t>
            </a:r>
            <a:br>
              <a:rPr lang="en" sz="1400"/>
            </a:br>
            <a:r>
              <a:rPr lang="en" sz="1400"/>
              <a:t>gcloud builds submit --tag gcr.io/${GOOGLE CLOUD PROJECT}/${FUNCTION TO EXECUTE}</a:t>
            </a:r>
            <a:br>
              <a:rPr lang="en" sz="1400"/>
            </a:br>
            <a:r>
              <a:rPr lang="en" sz="1400"/>
              <a:t>In my case:</a:t>
            </a:r>
            <a:br>
              <a:rPr lang="en" sz="1400"/>
            </a:br>
            <a:r>
              <a:rPr b="1" i="1" lang="en" sz="1400"/>
              <a:t>gcloud builds submit --tag gcr.io/irisapp-325313/main</a:t>
            </a:r>
            <a:endParaRPr b="1" i="1"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100" y="829500"/>
            <a:ext cx="2172125" cy="12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5"/>
          <p:cNvSpPr txBox="1"/>
          <p:nvPr/>
        </p:nvSpPr>
        <p:spPr>
          <a:xfrm>
            <a:off x="1174300" y="4662025"/>
            <a:ext cx="742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google.com/imgres?imgurl=https%3A%2F%2F1000logos.net%2Fwp-content%2Fuploads%2F2017%2F08%2FDocker-logo.jpg&amp;imgrefurl=https%3A%2F%2F1000logos.net%2Fdocker-logo%2F&amp;tbnid=5xBdJUaqLlvTxM&amp;vet=12ahUKEwiqrp7G1fDyAhVOe6wKHS4qDvYQMygDegUIARDRAQ..i&amp;docid=Q1n-u_TTTAkEOM&amp;w=3300&amp;h=2100&amp;q=docker%20logo&amp;client=safari&amp;ved=2ahUKEwiqrp7G1fDyAhVOe6wKHS4qDvYQMygDegUIARDRAQ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in Google Cloud Platform (GCP)</a:t>
            </a:r>
            <a:endParaRPr/>
          </a:p>
        </p:txBody>
      </p:sp>
      <p:sp>
        <p:nvSpPr>
          <p:cNvPr id="238" name="Google Shape;238;p26"/>
          <p:cNvSpPr txBox="1"/>
          <p:nvPr>
            <p:ph idx="1" type="body"/>
          </p:nvPr>
        </p:nvSpPr>
        <p:spPr>
          <a:xfrm>
            <a:off x="729450" y="2078875"/>
            <a:ext cx="8022000" cy="28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new project in GCP. A unique Project ID is generated.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Agree to the </a:t>
            </a:r>
            <a:r>
              <a:rPr lang="en"/>
              <a:t>payment information.</a:t>
            </a:r>
            <a:r>
              <a:rPr lang="en"/>
              <a:t>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Install Google Cloud SDK to your computer.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Install Cloud Run in GCP.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3750" y="592300"/>
            <a:ext cx="2019250" cy="14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6"/>
          <p:cNvSpPr txBox="1"/>
          <p:nvPr/>
        </p:nvSpPr>
        <p:spPr>
          <a:xfrm>
            <a:off x="1191075" y="4555725"/>
            <a:ext cx="766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google.com/imgres?imgurl=https%3A%2F%2Fcloud.google.com%2F_static%2Fcloud%2Fimages%2Fsocial-icon-google-cloud-1200-630.png&amp;imgrefurl=https%3A%2F%2Fcloud.google.com%2F&amp;tbnid=xIkSNSOOyA48PM&amp;vet=12ahUKEwif4bPt1fDyAhUF0awKHRHuAksQMygCegUIARC1AQ..i&amp;docid=80SWJ_cSDhydbM&amp;w=1200&amp;h=630&amp;itg=1&amp;q=gcp%20logo&amp;client=safari&amp;ved=2ahUKEwif4bPt1fDyAhUF0awKHRHuAksQMygCegUIARC1AQ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729450" y="1318650"/>
            <a:ext cx="8027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in Google Cloud Platform (GCP) Continued</a:t>
            </a:r>
            <a:endParaRPr/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729450" y="2078875"/>
            <a:ext cx="7688700" cy="25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building up the Docker Image we can deploy the application using the following command:</a:t>
            </a:r>
            <a:br>
              <a:rPr lang="en"/>
            </a:br>
            <a:r>
              <a:rPr lang="en"/>
              <a:t>run deploy --image=gcr.io/${GOOGLE_CLOUD_PROJECT}/${FUNCTION TO EXECUTE} --platform managed</a:t>
            </a:r>
            <a:br>
              <a:rPr lang="en"/>
            </a:br>
            <a:r>
              <a:rPr lang="en"/>
              <a:t>In my case:</a:t>
            </a:r>
            <a:br>
              <a:rPr lang="en"/>
            </a:br>
            <a:r>
              <a:rPr b="1" i="1" lang="en"/>
              <a:t>gcloud run deploy --image gcr.io/irisapp-325313/main --platform managed</a:t>
            </a:r>
            <a:br>
              <a:rPr b="1" i="1" lang="en"/>
            </a:b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then asks for region to select: Enter the number associated to your region.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verify deployment run the following command:</a:t>
            </a:r>
            <a:br>
              <a:rPr lang="en"/>
            </a:br>
            <a:r>
              <a:rPr b="1" i="1" lang="en"/>
              <a:t>gcloud run services list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Application Api: </a:t>
            </a:r>
            <a:r>
              <a:rPr b="1"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https://predictiristype-4il23ksazq-uk.a.run.app</a:t>
            </a:r>
            <a:endParaRPr/>
          </a:p>
        </p:txBody>
      </p:sp>
      <p:sp>
        <p:nvSpPr>
          <p:cNvPr id="248" name="Google Shape;248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729450" y="2078875"/>
            <a:ext cx="7688700" cy="29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28"/>
          <p:cNvGrpSpPr/>
          <p:nvPr/>
        </p:nvGrpSpPr>
        <p:grpSpPr>
          <a:xfrm>
            <a:off x="729415" y="1931237"/>
            <a:ext cx="7982408" cy="3134017"/>
            <a:chOff x="729450" y="2078875"/>
            <a:chExt cx="7688700" cy="2986200"/>
          </a:xfrm>
        </p:grpSpPr>
        <p:pic>
          <p:nvPicPr>
            <p:cNvPr id="256" name="Google Shape;256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9450" y="2078875"/>
              <a:ext cx="3842550" cy="298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43875" y="2078875"/>
              <a:ext cx="3774275" cy="2986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GCP Api</a:t>
            </a:r>
            <a:endParaRPr/>
          </a:p>
        </p:txBody>
      </p:sp>
      <p:sp>
        <p:nvSpPr>
          <p:cNvPr id="264" name="Google Shape;264;p29"/>
          <p:cNvSpPr txBox="1"/>
          <p:nvPr>
            <p:ph idx="1" type="body"/>
          </p:nvPr>
        </p:nvSpPr>
        <p:spPr>
          <a:xfrm>
            <a:off x="729450" y="2078875"/>
            <a:ext cx="7688700" cy="2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 to Testing Flask Api we can Test the GCP Api by </a:t>
            </a:r>
            <a:r>
              <a:rPr lang="en"/>
              <a:t>querying</a:t>
            </a:r>
            <a:r>
              <a:rPr lang="en"/>
              <a:t> it.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Replace the localhost port </a:t>
            </a:r>
            <a:r>
              <a:rPr lang="en"/>
              <a:t>with</a:t>
            </a:r>
            <a:r>
              <a:rPr lang="en"/>
              <a:t> the GCP Api as follows:</a:t>
            </a:r>
            <a:br>
              <a:rPr lang="en"/>
            </a:br>
            <a:r>
              <a:rPr b="1" i="1" lang="en" u="sng">
                <a:solidFill>
                  <a:schemeClr val="hlink"/>
                </a:solidFill>
                <a:hlinkClick r:id="rId3"/>
              </a:rPr>
              <a:t>https://predictiristype-4il23ksazq-uk.a.run.app/test</a:t>
            </a:r>
            <a:br>
              <a:rPr lang="en"/>
            </a:br>
            <a:endParaRPr/>
          </a:p>
        </p:txBody>
      </p:sp>
      <p:pic>
        <p:nvPicPr>
          <p:cNvPr id="265" name="Google Shape;2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213" y="3365125"/>
            <a:ext cx="65340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3225" y="3991325"/>
            <a:ext cx="6534024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3" name="Google Shape;273;p30"/>
          <p:cNvSpPr txBox="1"/>
          <p:nvPr>
            <p:ph idx="1" type="body"/>
          </p:nvPr>
        </p:nvSpPr>
        <p:spPr>
          <a:xfrm>
            <a:off x="729450" y="1853850"/>
            <a:ext cx="7688700" cy="32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8"/>
              <a:t>Ford Logo Image:</a:t>
            </a:r>
            <a:br>
              <a:rPr lang="en"/>
            </a:br>
            <a:r>
              <a:rPr lang="en" sz="500" u="sng">
                <a:solidFill>
                  <a:schemeClr val="hlink"/>
                </a:solidFill>
                <a:hlinkClick r:id="rId3"/>
              </a:rPr>
              <a:t>https://www.google.com/imgres?imgurl=https%3A%2F%2Fupload.wikimedia.org%2Fwikipedia%2Fcommons%2Fthumb%2F3%2F3e%2FFord_logo_flat.svg%2F2560px-Ford_logo_flat.svg.png&amp;imgrefurl=https%3A%2F%2Fcommons.wikimedia.org%2Fwiki%2FFile%3AFord_logo_flat.svg&amp;tbnid=a4IfkSo3p4X4oM&amp;vet=12ahUKEwi74_HU1vDyAhVF0KwKHT5yCssQMygAegUIARDbAQ..i&amp;docid=LCqrtGHbahGNVM&amp;w=2560&amp;h=982&amp;q=ford%20logo&amp;client=safari&amp;ved=2ahUKEwi74_HU1vDyAhVF0KwKHT5yCssQMygAegUIARDbAQ</a:t>
            </a:r>
            <a:endParaRPr sz="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8"/>
              <a:t>Iris Dataset Image:</a:t>
            </a:r>
            <a:br>
              <a:rPr lang="en" sz="1408"/>
            </a:br>
            <a:r>
              <a:rPr lang="en" sz="500" u="sng">
                <a:solidFill>
                  <a:schemeClr val="hlink"/>
                </a:solidFill>
                <a:hlinkClick r:id="rId4"/>
              </a:rPr>
              <a:t>https://www.google.com/imgres?imgurl=https%3A%2F%2Fs3.amazonaws.com%2Fassets.datacamp.com%2Fblog_assets%2FMachine%2BLearning%2BR%2Firis-machinelearning.png&amp;imgrefurl=http%3A%2F%2Fwww.lac.inpe.br%2F~rafael.santos%2FDocs%2FCAP394%2FWholeStory-Iris.html&amp;tbnid=P-PGjABuYKeYpM&amp;vet=12ahUKEwiF87P01vDyAhVCTqwKHdEJAWwQMygBegUIARDFAQ..i&amp;docid=DWcNzEt0Tz4F4M&amp;w=1275&amp;h=477&amp;q=iris%20dataset&amp;client=safari&amp;ved=2ahUKEwiF87P01vDyAhVCTqwKHdEJAWwQMygBegUIARDFAQ</a:t>
            </a:r>
            <a:endParaRPr sz="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8"/>
              <a:t>Python Requests Library:</a:t>
            </a:r>
            <a:br>
              <a:rPr lang="en"/>
            </a:br>
            <a:r>
              <a:rPr lang="en" sz="500" u="sng">
                <a:solidFill>
                  <a:schemeClr val="hlink"/>
                </a:solidFill>
                <a:hlinkClick r:id="rId5"/>
              </a:rPr>
              <a:t>https://docs.python-requests.org/en/master/user/quickstart/</a:t>
            </a:r>
            <a:endParaRPr sz="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8"/>
              <a:t>Google SDK Download:</a:t>
            </a:r>
            <a:br>
              <a:rPr lang="en" sz="1408"/>
            </a:br>
            <a:r>
              <a:rPr lang="en" sz="500" u="sng">
                <a:solidFill>
                  <a:schemeClr val="hlink"/>
                </a:solidFill>
                <a:hlinkClick r:id="rId6"/>
              </a:rPr>
              <a:t>https://cloud.google.com/sdk/docs/install</a:t>
            </a:r>
            <a:endParaRPr sz="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8"/>
              <a:t>Docker File:</a:t>
            </a:r>
            <a:br>
              <a:rPr lang="en" sz="1408"/>
            </a:br>
            <a:r>
              <a:rPr lang="en" sz="500" u="sng">
                <a:solidFill>
                  <a:schemeClr val="hlink"/>
                </a:solidFill>
                <a:hlinkClick r:id="rId7"/>
              </a:rPr>
              <a:t>https://cloud.google.com/run/docs/quickstarts/build-and-deploy/python</a:t>
            </a:r>
            <a:endParaRPr sz="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8"/>
              <a:t>Docker Deployment:</a:t>
            </a:r>
            <a:br>
              <a:rPr lang="en"/>
            </a:br>
            <a:r>
              <a:rPr lang="en" sz="500" u="sng">
                <a:solidFill>
                  <a:schemeClr val="hlink"/>
                </a:solidFill>
                <a:hlinkClick r:id="rId8"/>
              </a:rPr>
              <a:t>https://codelabs.developers.google.com/codelabs/cloud-run-deploy#0</a:t>
            </a:r>
            <a:endParaRPr sz="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74" name="Google Shape;274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729450" y="2720200"/>
            <a:ext cx="7688700" cy="16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000"/>
              <a:t>THANK YOU</a:t>
            </a:r>
            <a:endParaRPr b="1" sz="4000"/>
          </a:p>
        </p:txBody>
      </p:sp>
      <p:sp>
        <p:nvSpPr>
          <p:cNvPr id="281" name="Google Shape;281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Acknowledgment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would like to thank </a:t>
            </a:r>
            <a:r>
              <a:rPr b="1" lang="en"/>
              <a:t>Nevi Kaja</a:t>
            </a:r>
            <a:r>
              <a:rPr lang="en"/>
              <a:t>,</a:t>
            </a:r>
            <a:r>
              <a:rPr lang="en"/>
              <a:t> </a:t>
            </a:r>
            <a:r>
              <a:rPr b="1" lang="en">
                <a:highlight>
                  <a:srgbClr val="FFFFFF"/>
                </a:highlight>
              </a:rPr>
              <a:t>Ravi Chellasamy</a:t>
            </a:r>
            <a:r>
              <a:rPr lang="en">
                <a:highlight>
                  <a:srgbClr val="FFFFFF"/>
                </a:highlight>
              </a:rPr>
              <a:t> and </a:t>
            </a:r>
            <a:r>
              <a:rPr b="1" lang="en">
                <a:highlight>
                  <a:srgbClr val="FFFFFF"/>
                </a:highlight>
              </a:rPr>
              <a:t>Team</a:t>
            </a:r>
            <a:r>
              <a:rPr lang="en">
                <a:highlight>
                  <a:srgbClr val="FFFFFF"/>
                </a:highlight>
              </a:rPr>
              <a:t> for giving me an opportunity to present my work. </a:t>
            </a:r>
            <a:endParaRPr sz="1600"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r>
              <a:rPr lang="en"/>
              <a:t> and Problem Statement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motivation behind this project is to get hands on experience on deploying Machine Learning models to Google Cloud Platform.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Problem Statement: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 Machine Learning models on Iris dataset.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a web service of trained model to predict Iris species.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the </a:t>
            </a:r>
            <a:r>
              <a:rPr lang="en"/>
              <a:t>web service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Docker Image.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Deploying </a:t>
            </a:r>
            <a:r>
              <a:rPr lang="en"/>
              <a:t>the</a:t>
            </a:r>
            <a:r>
              <a:rPr lang="en"/>
              <a:t> application on Google Cloud Platform.</a:t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553175" y="1995200"/>
            <a:ext cx="7688700" cy="31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Working Directory Structure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Model Building:</a:t>
            </a:r>
            <a:br>
              <a:rPr lang="en"/>
            </a:br>
            <a:r>
              <a:rPr lang="en"/>
              <a:t>a) Exploratory Data Analysis</a:t>
            </a:r>
            <a:br>
              <a:rPr lang="en"/>
            </a:br>
            <a:r>
              <a:rPr lang="en"/>
              <a:t>b) Model Training</a:t>
            </a:r>
            <a:br>
              <a:rPr lang="en"/>
            </a:br>
            <a:r>
              <a:rPr lang="en"/>
              <a:t>c) Model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Creating Flask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Testing Flask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Docker 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Deployment on Google Cloud Platform (GCP)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Testing GCP Api</a:t>
            </a:r>
            <a:endParaRPr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3972375" y="2843175"/>
            <a:ext cx="1521900" cy="1201589"/>
            <a:chOff x="4011525" y="2065552"/>
            <a:chExt cx="1521900" cy="1279375"/>
          </a:xfrm>
        </p:grpSpPr>
        <p:pic>
          <p:nvPicPr>
            <p:cNvPr id="116" name="Google Shape;11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63325" y="2065552"/>
              <a:ext cx="900975" cy="961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6"/>
            <p:cNvSpPr txBox="1"/>
            <p:nvPr/>
          </p:nvSpPr>
          <p:spPr>
            <a:xfrm>
              <a:off x="4011525" y="2885926"/>
              <a:ext cx="1521900" cy="45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Lato"/>
                <a:buChar char="●"/>
              </a:pPr>
              <a:r>
                <a:rPr lang="en" sz="800">
                  <a:latin typeface="Lato"/>
                  <a:ea typeface="Lato"/>
                  <a:cs typeface="Lato"/>
                  <a:sym typeface="Lato"/>
                </a:rPr>
                <a:t>Data Exploration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Lato"/>
                <a:buChar char="●"/>
              </a:pPr>
              <a:r>
                <a:rPr lang="en" sz="800">
                  <a:latin typeface="Lato"/>
                  <a:ea typeface="Lato"/>
                  <a:cs typeface="Lato"/>
                  <a:sym typeface="Lato"/>
                </a:rPr>
                <a:t>Model Training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5303975" y="2843275"/>
            <a:ext cx="2937900" cy="1303975"/>
            <a:chOff x="5303975" y="2143775"/>
            <a:chExt cx="2937900" cy="1303975"/>
          </a:xfrm>
        </p:grpSpPr>
        <p:pic>
          <p:nvPicPr>
            <p:cNvPr id="119" name="Google Shape;11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35100" y="2143775"/>
              <a:ext cx="1435275" cy="749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6"/>
            <p:cNvSpPr txBox="1"/>
            <p:nvPr/>
          </p:nvSpPr>
          <p:spPr>
            <a:xfrm>
              <a:off x="5303975" y="2893650"/>
              <a:ext cx="29379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Lato"/>
                <a:buChar char="●"/>
              </a:pPr>
              <a:r>
                <a:rPr lang="en" sz="800">
                  <a:latin typeface="Lato"/>
                  <a:ea typeface="Lato"/>
                  <a:cs typeface="Lato"/>
                  <a:sym typeface="Lato"/>
                </a:rPr>
                <a:t>Web Service Framework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Lato"/>
                <a:buChar char="●"/>
              </a:pPr>
              <a:r>
                <a:rPr lang="en" sz="800">
                  <a:latin typeface="Lato"/>
                  <a:ea typeface="Lato"/>
                  <a:cs typeface="Lato"/>
                  <a:sym typeface="Lato"/>
                </a:rPr>
                <a:t>Renders index.html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Lato"/>
                <a:buChar char="●"/>
              </a:pPr>
              <a:r>
                <a:rPr lang="en" sz="800">
                  <a:latin typeface="Lato"/>
                  <a:ea typeface="Lato"/>
                  <a:cs typeface="Lato"/>
                  <a:sym typeface="Lato"/>
                </a:rPr>
                <a:t>Displays Prediction Output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1" name="Google Shape;121;p16"/>
          <p:cNvSpPr txBox="1"/>
          <p:nvPr/>
        </p:nvSpPr>
        <p:spPr>
          <a:xfrm>
            <a:off x="5922675" y="4660350"/>
            <a:ext cx="17826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2" name="Google Shape;122;p16"/>
          <p:cNvGrpSpPr/>
          <p:nvPr/>
        </p:nvGrpSpPr>
        <p:grpSpPr>
          <a:xfrm>
            <a:off x="4159100" y="841950"/>
            <a:ext cx="2489350" cy="1560900"/>
            <a:chOff x="4159100" y="841950"/>
            <a:chExt cx="2489350" cy="1560900"/>
          </a:xfrm>
        </p:grpSpPr>
        <p:pic>
          <p:nvPicPr>
            <p:cNvPr id="123" name="Google Shape;123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59100" y="841950"/>
              <a:ext cx="2489350" cy="125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6"/>
            <p:cNvSpPr txBox="1"/>
            <p:nvPr/>
          </p:nvSpPr>
          <p:spPr>
            <a:xfrm>
              <a:off x="4384375" y="2095050"/>
              <a:ext cx="194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Lato"/>
                <a:buChar char="●"/>
              </a:pPr>
              <a:r>
                <a:rPr lang="en" sz="800">
                  <a:latin typeface="Lato"/>
                  <a:ea typeface="Lato"/>
                  <a:cs typeface="Lato"/>
                  <a:sym typeface="Lato"/>
                </a:rPr>
                <a:t>Containerize Application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5" name="Google Shape;125;p16"/>
          <p:cNvGrpSpPr/>
          <p:nvPr/>
        </p:nvGrpSpPr>
        <p:grpSpPr>
          <a:xfrm>
            <a:off x="4673450" y="2444850"/>
            <a:ext cx="1522250" cy="398400"/>
            <a:chOff x="4673450" y="2444850"/>
            <a:chExt cx="1522250" cy="398400"/>
          </a:xfrm>
        </p:grpSpPr>
        <p:cxnSp>
          <p:nvCxnSpPr>
            <p:cNvPr id="126" name="Google Shape;126;p16"/>
            <p:cNvCxnSpPr>
              <a:endCxn id="116" idx="0"/>
            </p:cNvCxnSpPr>
            <p:nvPr/>
          </p:nvCxnSpPr>
          <p:spPr>
            <a:xfrm>
              <a:off x="4673462" y="2643975"/>
              <a:ext cx="1200" cy="199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7" name="Google Shape;127;p16"/>
            <p:cNvCxnSpPr/>
            <p:nvPr/>
          </p:nvCxnSpPr>
          <p:spPr>
            <a:xfrm>
              <a:off x="6194500" y="2644050"/>
              <a:ext cx="1200" cy="199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8" name="Google Shape;128;p16"/>
            <p:cNvCxnSpPr/>
            <p:nvPr/>
          </p:nvCxnSpPr>
          <p:spPr>
            <a:xfrm>
              <a:off x="4673450" y="2644050"/>
              <a:ext cx="1517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16"/>
            <p:cNvCxnSpPr/>
            <p:nvPr/>
          </p:nvCxnSpPr>
          <p:spPr>
            <a:xfrm flipH="1" rot="10800000">
              <a:off x="5403175" y="2444850"/>
              <a:ext cx="1200" cy="199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30" name="Google Shape;130;p16"/>
          <p:cNvCxnSpPr>
            <a:endCxn id="131" idx="1"/>
          </p:cNvCxnSpPr>
          <p:nvPr/>
        </p:nvCxnSpPr>
        <p:spPr>
          <a:xfrm flipH="1" rot="10800000">
            <a:off x="6467100" y="1223625"/>
            <a:ext cx="861600" cy="11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6"/>
          <p:cNvCxnSpPr>
            <a:stCxn id="133" idx="2"/>
            <a:endCxn id="119" idx="3"/>
          </p:cNvCxnSpPr>
          <p:nvPr/>
        </p:nvCxnSpPr>
        <p:spPr>
          <a:xfrm flipH="1">
            <a:off x="6770400" y="2058550"/>
            <a:ext cx="1449600" cy="115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4" name="Google Shape;134;p16"/>
          <p:cNvGrpSpPr/>
          <p:nvPr/>
        </p:nvGrpSpPr>
        <p:grpSpPr>
          <a:xfrm>
            <a:off x="7328700" y="509600"/>
            <a:ext cx="1782600" cy="1548950"/>
            <a:chOff x="7328700" y="509600"/>
            <a:chExt cx="1782600" cy="1548950"/>
          </a:xfrm>
        </p:grpSpPr>
        <p:pic>
          <p:nvPicPr>
            <p:cNvPr id="131" name="Google Shape;131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328700" y="509600"/>
              <a:ext cx="1782600" cy="1428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16"/>
            <p:cNvSpPr txBox="1"/>
            <p:nvPr/>
          </p:nvSpPr>
          <p:spPr>
            <a:xfrm>
              <a:off x="7344900" y="1750750"/>
              <a:ext cx="1750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Font typeface="Lato"/>
                <a:buChar char="●"/>
              </a:pPr>
              <a:r>
                <a:rPr lang="en" sz="800">
                  <a:latin typeface="Lato"/>
                  <a:ea typeface="Lato"/>
                  <a:cs typeface="Lato"/>
                  <a:sym typeface="Lato"/>
                </a:rPr>
                <a:t>Deployed Model Api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135" name="Google Shape;135;p16"/>
          <p:cNvCxnSpPr/>
          <p:nvPr/>
        </p:nvCxnSpPr>
        <p:spPr>
          <a:xfrm flipH="1" rot="10800000">
            <a:off x="6812000" y="2092250"/>
            <a:ext cx="1542600" cy="253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6" name="Google Shape;136;p16"/>
          <p:cNvGrpSpPr/>
          <p:nvPr/>
        </p:nvGrpSpPr>
        <p:grpSpPr>
          <a:xfrm>
            <a:off x="5911713" y="4147250"/>
            <a:ext cx="1972375" cy="913300"/>
            <a:chOff x="5911713" y="4147250"/>
            <a:chExt cx="1972375" cy="913300"/>
          </a:xfrm>
        </p:grpSpPr>
        <p:cxnSp>
          <p:nvCxnSpPr>
            <p:cNvPr id="137" name="Google Shape;137;p16"/>
            <p:cNvCxnSpPr/>
            <p:nvPr/>
          </p:nvCxnSpPr>
          <p:spPr>
            <a:xfrm rot="10800000">
              <a:off x="6597225" y="4147250"/>
              <a:ext cx="173400" cy="481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38" name="Google Shape;138;p16"/>
            <p:cNvGrpSpPr/>
            <p:nvPr/>
          </p:nvGrpSpPr>
          <p:grpSpPr>
            <a:xfrm>
              <a:off x="5911713" y="4660350"/>
              <a:ext cx="1972375" cy="400200"/>
              <a:chOff x="3485475" y="4616350"/>
              <a:chExt cx="1972375" cy="400200"/>
            </a:xfrm>
          </p:grpSpPr>
          <p:sp>
            <p:nvSpPr>
              <p:cNvPr id="139" name="Google Shape;139;p16"/>
              <p:cNvSpPr/>
              <p:nvPr/>
            </p:nvSpPr>
            <p:spPr>
              <a:xfrm>
                <a:off x="3485475" y="4617250"/>
                <a:ext cx="1689900" cy="39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6"/>
              <p:cNvSpPr txBox="1"/>
              <p:nvPr/>
            </p:nvSpPr>
            <p:spPr>
              <a:xfrm>
                <a:off x="3935950" y="4616350"/>
                <a:ext cx="1521900" cy="400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>
                  <a:srgbClr val="000000">
                    <a:alpha val="57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Lato"/>
                    <a:ea typeface="Lato"/>
                    <a:cs typeface="Lato"/>
                    <a:sym typeface="Lato"/>
                  </a:rPr>
                  <a:t>Test Api</a:t>
                </a:r>
                <a:endParaRPr b="1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cxnSp>
        <p:nvCxnSpPr>
          <p:cNvPr id="141" name="Google Shape;141;p16"/>
          <p:cNvCxnSpPr/>
          <p:nvPr/>
        </p:nvCxnSpPr>
        <p:spPr>
          <a:xfrm flipH="1" rot="10800000">
            <a:off x="6587050" y="2043150"/>
            <a:ext cx="1212900" cy="9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Directory Structure</a:t>
            </a:r>
            <a:endParaRPr/>
          </a:p>
        </p:txBody>
      </p:sp>
      <p:pic>
        <p:nvPicPr>
          <p:cNvPr id="148" name="Google Shape;14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450" y="1853850"/>
            <a:ext cx="5307926" cy="32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Building: a) Exploratory Data Analysis</a:t>
            </a:r>
            <a:endParaRPr/>
          </a:p>
        </p:txBody>
      </p:sp>
      <p:sp>
        <p:nvSpPr>
          <p:cNvPr id="155" name="Google Shape;155;p18"/>
          <p:cNvSpPr txBox="1"/>
          <p:nvPr>
            <p:ph idx="1" type="body"/>
          </p:nvPr>
        </p:nvSpPr>
        <p:spPr>
          <a:xfrm>
            <a:off x="729450" y="2078875"/>
            <a:ext cx="7688700" cy="29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Total Number of Data Points: </a:t>
            </a:r>
            <a:r>
              <a:rPr b="1" lang="en">
                <a:solidFill>
                  <a:srgbClr val="FF0000"/>
                </a:solidFill>
              </a:rPr>
              <a:t>150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Total Number of Features: 4, Feature Names: </a:t>
            </a:r>
            <a:r>
              <a:rPr b="1" i="1" lang="en">
                <a:solidFill>
                  <a:srgbClr val="0000FF"/>
                </a:solidFill>
              </a:rPr>
              <a:t>“Sepal Length”, “Sepal Width”, “Petal Length”, “Petal Width”</a:t>
            </a:r>
            <a:br>
              <a:rPr b="1" i="1" lang="en">
                <a:solidFill>
                  <a:srgbClr val="0000FF"/>
                </a:solidFill>
              </a:rPr>
            </a:b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Target Column is named </a:t>
            </a:r>
            <a:r>
              <a:rPr b="1" i="1" lang="en">
                <a:solidFill>
                  <a:srgbClr val="0000FF"/>
                </a:solidFill>
              </a:rPr>
              <a:t>“Species”</a:t>
            </a:r>
            <a:r>
              <a:rPr lang="en"/>
              <a:t> and has three types: </a:t>
            </a:r>
            <a:r>
              <a:rPr b="1" i="1" lang="en">
                <a:solidFill>
                  <a:srgbClr val="0000FF"/>
                </a:solidFill>
              </a:rPr>
              <a:t>“Versicolor”, “Setosa” , “Virginica”</a:t>
            </a:r>
            <a:br>
              <a:rPr b="1" i="1" lang="en">
                <a:solidFill>
                  <a:srgbClr val="0000FF"/>
                </a:solidFill>
              </a:rPr>
            </a:br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150" y="3529925"/>
            <a:ext cx="2715934" cy="10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/>
        </p:nvSpPr>
        <p:spPr>
          <a:xfrm>
            <a:off x="4535475" y="215775"/>
            <a:ext cx="31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325" y="1972775"/>
            <a:ext cx="7431598" cy="308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18"/>
          <p:cNvGrpSpPr/>
          <p:nvPr/>
        </p:nvGrpSpPr>
        <p:grpSpPr>
          <a:xfrm>
            <a:off x="338675" y="2022471"/>
            <a:ext cx="473649" cy="2973603"/>
            <a:chOff x="338675" y="2022471"/>
            <a:chExt cx="473649" cy="2973603"/>
          </a:xfrm>
        </p:grpSpPr>
        <p:sp>
          <p:nvSpPr>
            <p:cNvPr id="160" name="Google Shape;160;p18"/>
            <p:cNvSpPr/>
            <p:nvPr/>
          </p:nvSpPr>
          <p:spPr>
            <a:xfrm rot="-5400000">
              <a:off x="-125915" y="2487061"/>
              <a:ext cx="1402828" cy="473649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gradFill>
                    <a:gsLst>
                      <a:gs pos="0">
                        <a:srgbClr val="FFC002"/>
                      </a:gs>
                      <a:gs pos="100000">
                        <a:srgbClr val="795B04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atin typeface="Arial"/>
                </a:rPr>
                <a:t>Histogram</a:t>
              </a:r>
            </a:p>
          </p:txBody>
        </p:sp>
        <p:sp>
          <p:nvSpPr>
            <p:cNvPr id="161" name="Google Shape;161;p18"/>
            <p:cNvSpPr/>
            <p:nvPr/>
          </p:nvSpPr>
          <p:spPr>
            <a:xfrm rot="-5400000">
              <a:off x="-151151" y="4038223"/>
              <a:ext cx="1447678" cy="4680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gradFill>
                    <a:gsLst>
                      <a:gs pos="0">
                        <a:srgbClr val="FFC002"/>
                      </a:gs>
                      <a:gs pos="100000">
                        <a:srgbClr val="795B04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atin typeface="Arial"/>
                </a:rPr>
                <a:t>Heatmap</a:t>
              </a:r>
            </a:p>
          </p:txBody>
        </p:sp>
      </p:grpSp>
      <p:grpSp>
        <p:nvGrpSpPr>
          <p:cNvPr id="162" name="Google Shape;162;p18"/>
          <p:cNvGrpSpPr/>
          <p:nvPr/>
        </p:nvGrpSpPr>
        <p:grpSpPr>
          <a:xfrm>
            <a:off x="8369149" y="2022475"/>
            <a:ext cx="378501" cy="2980928"/>
            <a:chOff x="8369149" y="2022475"/>
            <a:chExt cx="378501" cy="2980928"/>
          </a:xfrm>
        </p:grpSpPr>
        <p:sp>
          <p:nvSpPr>
            <p:cNvPr id="163" name="Google Shape;163;p18"/>
            <p:cNvSpPr/>
            <p:nvPr/>
          </p:nvSpPr>
          <p:spPr>
            <a:xfrm rot="5400000">
              <a:off x="7884975" y="2509725"/>
              <a:ext cx="1346850" cy="37235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gradFill>
                    <a:gsLst>
                      <a:gs pos="0">
                        <a:srgbClr val="FFC002"/>
                      </a:gs>
                      <a:gs pos="100000">
                        <a:srgbClr val="795B04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atin typeface="Arial"/>
                </a:rPr>
                <a:t>Box Plot</a:t>
              </a:r>
            </a:p>
          </p:txBody>
        </p:sp>
        <p:sp>
          <p:nvSpPr>
            <p:cNvPr id="164" name="Google Shape;164;p18"/>
            <p:cNvSpPr/>
            <p:nvPr/>
          </p:nvSpPr>
          <p:spPr>
            <a:xfrm rot="5400000">
              <a:off x="7821660" y="4077413"/>
              <a:ext cx="1473479" cy="378501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gradFill>
                    <a:gsLst>
                      <a:gs pos="0">
                        <a:srgbClr val="FFC002"/>
                      </a:gs>
                      <a:gs pos="100000">
                        <a:srgbClr val="795B04"/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atin typeface="Arial"/>
                </a:rPr>
                <a:t>Pts/Class</a:t>
              </a:r>
            </a:p>
          </p:txBody>
        </p:sp>
      </p:grpSp>
      <p:sp>
        <p:nvSpPr>
          <p:cNvPr id="165" name="Google Shape;16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729450" y="1318650"/>
            <a:ext cx="8005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Building: a) Exploratory Data Analysis Continued</a:t>
            </a:r>
            <a:endParaRPr b="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729450" y="2078875"/>
            <a:ext cx="8005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Train Test split from sklearn to obtain 70% Training Data and 30% Testing Data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Number of Training Data Points: </a:t>
            </a:r>
            <a:r>
              <a:rPr b="1" lang="en">
                <a:solidFill>
                  <a:srgbClr val="FF0000"/>
                </a:solidFill>
              </a:rPr>
              <a:t>105</a:t>
            </a:r>
            <a:r>
              <a:rPr lang="en"/>
              <a:t>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Number of Testing Data Points: </a:t>
            </a:r>
            <a:r>
              <a:rPr b="1" lang="en">
                <a:solidFill>
                  <a:srgbClr val="FF0000"/>
                </a:solidFill>
              </a:rPr>
              <a:t>45</a:t>
            </a:r>
            <a:r>
              <a:rPr lang="en"/>
              <a:t> 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19"/>
          <p:cNvGrpSpPr/>
          <p:nvPr/>
        </p:nvGrpSpPr>
        <p:grpSpPr>
          <a:xfrm>
            <a:off x="854450" y="1887975"/>
            <a:ext cx="7825626" cy="3112575"/>
            <a:chOff x="854450" y="1887975"/>
            <a:chExt cx="7825626" cy="3112575"/>
          </a:xfrm>
        </p:grpSpPr>
        <p:pic>
          <p:nvPicPr>
            <p:cNvPr id="173" name="Google Shape;17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4450" y="1887975"/>
              <a:ext cx="3940426" cy="3112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27975" y="1887975"/>
              <a:ext cx="3852101" cy="3112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Building: b) Model Training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729450" y="2078875"/>
            <a:ext cx="7688700" cy="30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1) Logistic Regression: </a:t>
            </a:r>
            <a:br>
              <a:rPr lang="en" sz="5200"/>
            </a:br>
            <a:r>
              <a:rPr lang="en" sz="5200"/>
              <a:t>      a) 1 hidden layer with 6 neurons built from scratch</a:t>
            </a:r>
            <a:br>
              <a:rPr lang="en" sz="5200"/>
            </a:br>
            <a:r>
              <a:rPr lang="en" sz="5200"/>
              <a:t>      b) Hyperparameters: Learning Rate = 0.001,</a:t>
            </a:r>
            <a:br>
              <a:rPr lang="en" sz="5200"/>
            </a:br>
            <a:r>
              <a:rPr lang="en" sz="5200"/>
              <a:t>                                                      Regularization Factor = 0.04,</a:t>
            </a:r>
            <a:br>
              <a:rPr lang="en" sz="5200"/>
            </a:br>
            <a:r>
              <a:rPr lang="en" sz="5200"/>
              <a:t>                                                      Epochs = 500</a:t>
            </a:r>
            <a:br>
              <a:rPr lang="en" sz="5200"/>
            </a:br>
            <a:r>
              <a:rPr lang="en" sz="5200"/>
              <a:t>                                                      Minibatch Size = 10</a:t>
            </a:r>
            <a:br>
              <a:rPr lang="en" sz="5200"/>
            </a:br>
            <a:r>
              <a:rPr lang="en" sz="5200"/>
              <a:t>                                                  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00"/>
              <a:t>2) Support Vector Machine Classifier:</a:t>
            </a:r>
            <a:br>
              <a:rPr lang="en" sz="5200"/>
            </a:br>
            <a:r>
              <a:rPr lang="en" sz="5200"/>
              <a:t>      a) Imported from sklearn</a:t>
            </a:r>
            <a:br>
              <a:rPr lang="en" sz="5200"/>
            </a:br>
            <a:r>
              <a:rPr lang="en" sz="5200"/>
              <a:t>      b) Hyperparameters: Regularization Factor (C) = 0.6</a:t>
            </a:r>
            <a:br>
              <a:rPr lang="en" sz="5200"/>
            </a:br>
            <a:r>
              <a:rPr lang="en" sz="5200"/>
              <a:t>                                                      Kernel = Radial Basis Function (rbf)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4675" y="1007775"/>
            <a:ext cx="1629550" cy="15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/>
        </p:nvSpPr>
        <p:spPr>
          <a:xfrm>
            <a:off x="883300" y="4846700"/>
            <a:ext cx="5053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http://evomics.org/workshops/advanced-topics/python-logo-glassy/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Building: b) Model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329275" y="2078875"/>
            <a:ext cx="8752200" cy="30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Logistic Regression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91" name="Google Shape;19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2" name="Google Shape;192;p21"/>
          <p:cNvGrpSpPr/>
          <p:nvPr/>
        </p:nvGrpSpPr>
        <p:grpSpPr>
          <a:xfrm>
            <a:off x="665050" y="2479550"/>
            <a:ext cx="8173050" cy="2568600"/>
            <a:chOff x="665050" y="2479550"/>
            <a:chExt cx="8173050" cy="2568600"/>
          </a:xfrm>
        </p:grpSpPr>
        <p:pic>
          <p:nvPicPr>
            <p:cNvPr id="193" name="Google Shape;193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5050" y="2479550"/>
              <a:ext cx="2826024" cy="256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26750" y="2479550"/>
              <a:ext cx="2655300" cy="244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82800" y="2479550"/>
              <a:ext cx="2655300" cy="2417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