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64" r:id="rId5"/>
    <p:sldId id="266" r:id="rId6"/>
    <p:sldId id="267" r:id="rId7"/>
    <p:sldId id="268" r:id="rId8"/>
    <p:sldId id="270" r:id="rId9"/>
    <p:sldId id="265" r:id="rId10"/>
    <p:sldId id="273" r:id="rId11"/>
    <p:sldId id="269" r:id="rId12"/>
    <p:sldId id="274" r:id="rId13"/>
    <p:sldId id="271" r:id="rId14"/>
    <p:sldId id="261" r:id="rId15"/>
    <p:sldId id="272" r:id="rId16"/>
    <p:sldId id="262"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dirty="0"/>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nikhil-neve-463408247"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1700" y="3311513"/>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b="1"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11079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lang="en-IN" dirty="0"/>
          </a:p>
          <a:p>
            <a:r>
              <a:rPr lang="en-IN" dirty="0"/>
              <a:t>Nikhil Neve</a:t>
            </a:r>
          </a:p>
          <a:p>
            <a:r>
              <a:rPr lang="en-IN" dirty="0"/>
              <a:t>KPMG Data Analytics Consulting Team</a:t>
            </a:r>
          </a:p>
          <a:p>
            <a:r>
              <a:rPr lang="en-IN" dirty="0"/>
              <a:t>Virtual Intern</a:t>
            </a:r>
          </a:p>
          <a:p>
            <a:r>
              <a:rPr lang="en-IN" i="0" dirty="0">
                <a:solidFill>
                  <a:schemeClr val="tx2">
                    <a:lumMod val="20000"/>
                    <a:lumOff val="80000"/>
                  </a:schemeClr>
                </a:solidFill>
                <a:effectLst/>
                <a:latin typeface="-apple-system"/>
                <a:hlinkClick r:id="rId3">
                  <a:extLst>
                    <a:ext uri="{A12FA001-AC4F-418D-AE19-62706E023703}">
                      <ahyp:hlinkClr xmlns:ahyp="http://schemas.microsoft.com/office/drawing/2018/hyperlinkcolor" val="tx"/>
                    </a:ext>
                  </a:extLst>
                </a:hlinkClick>
              </a:rPr>
              <a:t>linkedin.com/in/nikhil-neve-463408247</a:t>
            </a:r>
            <a:r>
              <a:rPr lang="en-IN" dirty="0">
                <a:solidFill>
                  <a:schemeClr val="tx2">
                    <a:lumMod val="20000"/>
                    <a:lumOff val="80000"/>
                  </a:schemeClr>
                </a:solidFill>
              </a:rPr>
              <a:t>  </a:t>
            </a:r>
            <a:endParaRPr dirty="0">
              <a:solidFill>
                <a:schemeClr val="tx2">
                  <a:lumMod val="20000"/>
                  <a:lumOff val="80000"/>
                </a:schemeClr>
              </a:solidFill>
            </a:endParaRP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34925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sz="600" dirty="0"/>
              <a:t>       Note: 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709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123" name="Shape 72"/>
          <p:cNvSpPr/>
          <p:nvPr/>
        </p:nvSpPr>
        <p:spPr>
          <a:xfrm>
            <a:off x="205025" y="1083299"/>
            <a:ext cx="8565600" cy="37994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RFM Calculations </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05024" y="1434956"/>
            <a:ext cx="8672276" cy="356543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Recency is calculated from the reference date 2018-3-31</a:t>
            </a:r>
          </a:p>
          <a:p>
            <a:pPr algn="just"/>
            <a:r>
              <a:rPr lang="en-US" sz="1200" dirty="0" err="1">
                <a:solidFill>
                  <a:schemeClr val="tx1"/>
                </a:solidFill>
                <a:latin typeface="Times New Roman" panose="02020603050405020304" pitchFamily="18" charset="0"/>
                <a:cs typeface="Times New Roman" panose="02020603050405020304" pitchFamily="18" charset="0"/>
              </a:rPr>
              <a:t>df</a:t>
            </a:r>
            <a:r>
              <a:rPr lang="en-US" sz="1200" dirty="0">
                <a:solidFill>
                  <a:schemeClr val="tx1"/>
                </a:solidFill>
                <a:latin typeface="Times New Roman" panose="02020603050405020304" pitchFamily="18" charset="0"/>
                <a:cs typeface="Times New Roman" panose="02020603050405020304" pitchFamily="18" charset="0"/>
              </a:rPr>
              <a:t>['recency']=(</a:t>
            </a:r>
            <a:r>
              <a:rPr lang="en-US" sz="1200" dirty="0" err="1">
                <a:solidFill>
                  <a:schemeClr val="tx1"/>
                </a:solidFill>
                <a:latin typeface="Times New Roman" panose="02020603050405020304" pitchFamily="18" charset="0"/>
                <a:cs typeface="Times New Roman" panose="02020603050405020304" pitchFamily="18" charset="0"/>
              </a:rPr>
              <a:t>cd_ts-df</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transaction_date</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dt.days</a:t>
            </a:r>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Frequency is calculated as the number of times customers purchase different items.</a:t>
            </a:r>
          </a:p>
          <a:p>
            <a:pPr algn="just"/>
            <a:r>
              <a:rPr lang="en-US" sz="1200" dirty="0" err="1">
                <a:solidFill>
                  <a:schemeClr val="tx1"/>
                </a:solidFill>
                <a:latin typeface="Times New Roman" panose="02020603050405020304" pitchFamily="18" charset="0"/>
                <a:cs typeface="Times New Roman" panose="02020603050405020304" pitchFamily="18" charset="0"/>
              </a:rPr>
              <a:t>frequency_df</a:t>
            </a:r>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df.groupby</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customer_id</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product_id</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nunique</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reset_index</a:t>
            </a:r>
            <a:r>
              <a:rPr lang="en-US" sz="1200" dirty="0">
                <a:solidFill>
                  <a:schemeClr val="tx1"/>
                </a:solidFill>
                <a:latin typeface="Times New Roman" panose="02020603050405020304" pitchFamily="18" charset="0"/>
                <a:cs typeface="Times New Roman" panose="02020603050405020304" pitchFamily="18" charset="0"/>
              </a:rPr>
              <a:t>()</a:t>
            </a:r>
          </a:p>
          <a:p>
            <a:pPr algn="just"/>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Monetary (Total money customer spent on purchases over a period of time.)</a:t>
            </a:r>
          </a:p>
          <a:p>
            <a:pPr algn="just"/>
            <a:r>
              <a:rPr lang="en-US" sz="1200" dirty="0" err="1">
                <a:solidFill>
                  <a:schemeClr val="tx1"/>
                </a:solidFill>
                <a:latin typeface="Times New Roman" panose="02020603050405020304" pitchFamily="18" charset="0"/>
                <a:cs typeface="Times New Roman" panose="02020603050405020304" pitchFamily="18" charset="0"/>
              </a:rPr>
              <a:t>monetary_df</a:t>
            </a:r>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df.groupby</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customer_id</a:t>
            </a:r>
            <a:r>
              <a:rPr lang="en-US" sz="1200" dirty="0">
                <a:solidFill>
                  <a:schemeClr val="tx1"/>
                </a:solidFill>
                <a:latin typeface="Times New Roman" panose="02020603050405020304" pitchFamily="18" charset="0"/>
                <a:cs typeface="Times New Roman" panose="02020603050405020304" pitchFamily="18" charset="0"/>
              </a:rPr>
              <a:t>')['profit'].sum().</a:t>
            </a:r>
            <a:r>
              <a:rPr lang="en-US" sz="1200" dirty="0" err="1">
                <a:solidFill>
                  <a:schemeClr val="tx1"/>
                </a:solidFill>
                <a:latin typeface="Times New Roman" panose="02020603050405020304" pitchFamily="18" charset="0"/>
                <a:cs typeface="Times New Roman" panose="02020603050405020304" pitchFamily="18" charset="0"/>
              </a:rPr>
              <a:t>reset_index</a:t>
            </a:r>
            <a:r>
              <a:rPr lang="en-US" sz="1200" dirty="0">
                <a:solidFill>
                  <a:schemeClr val="tx1"/>
                </a:solidFill>
                <a:latin typeface="Times New Roman" panose="02020603050405020304" pitchFamily="18" charset="0"/>
                <a:cs typeface="Times New Roman" panose="02020603050405020304" pitchFamily="18" charset="0"/>
              </a:rPr>
              <a:t>()\</a:t>
            </a: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r>
              <a:rPr lang="en-US" sz="1200" b="1" dirty="0">
                <a:solidFill>
                  <a:schemeClr val="tx1"/>
                </a:solidFill>
                <a:latin typeface="Times New Roman" panose="02020603050405020304" pitchFamily="18" charset="0"/>
                <a:cs typeface="Times New Roman" panose="02020603050405020304" pitchFamily="18" charset="0"/>
              </a:rPr>
              <a:t>RFM score</a:t>
            </a:r>
          </a:p>
          <a:p>
            <a:pPr algn="just"/>
            <a:r>
              <a:rPr lang="en-US" sz="1200" dirty="0" err="1">
                <a:solidFill>
                  <a:schemeClr val="tx1"/>
                </a:solidFill>
                <a:latin typeface="Times New Roman" panose="02020603050405020304" pitchFamily="18" charset="0"/>
                <a:cs typeface="Times New Roman" panose="02020603050405020304" pitchFamily="18" charset="0"/>
              </a:rPr>
              <a:t>rfm_score</a:t>
            </a:r>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recency_score</a:t>
            </a:r>
            <a:r>
              <a:rPr lang="en-US" sz="1200" dirty="0">
                <a:solidFill>
                  <a:schemeClr val="tx1"/>
                </a:solidFill>
                <a:latin typeface="Times New Roman" panose="02020603050405020304" pitchFamily="18" charset="0"/>
                <a:cs typeface="Times New Roman" panose="02020603050405020304" pitchFamily="18" charset="0"/>
              </a:rPr>
              <a:t> * 100 + </a:t>
            </a:r>
            <a:r>
              <a:rPr lang="en-US" sz="1200" dirty="0" err="1">
                <a:solidFill>
                  <a:schemeClr val="tx1"/>
                </a:solidFill>
                <a:latin typeface="Times New Roman" panose="02020603050405020304" pitchFamily="18" charset="0"/>
                <a:cs typeface="Times New Roman" panose="02020603050405020304" pitchFamily="18" charset="0"/>
              </a:rPr>
              <a:t>frequency_score</a:t>
            </a:r>
            <a:r>
              <a:rPr lang="en-US" sz="1200" dirty="0">
                <a:solidFill>
                  <a:schemeClr val="tx1"/>
                </a:solidFill>
                <a:latin typeface="Times New Roman" panose="02020603050405020304" pitchFamily="18" charset="0"/>
                <a:cs typeface="Times New Roman" panose="02020603050405020304" pitchFamily="18" charset="0"/>
              </a:rPr>
              <a:t> * 10 + </a:t>
            </a:r>
            <a:r>
              <a:rPr lang="en-US" sz="1200" dirty="0" err="1">
                <a:solidFill>
                  <a:schemeClr val="tx1"/>
                </a:solidFill>
                <a:latin typeface="Times New Roman" panose="02020603050405020304" pitchFamily="18" charset="0"/>
                <a:cs typeface="Times New Roman" panose="02020603050405020304" pitchFamily="18" charset="0"/>
              </a:rPr>
              <a:t>monetary_score</a:t>
            </a:r>
            <a:endParaRPr lang="en-US" sz="1200" dirty="0">
              <a:solidFill>
                <a:schemeClr val="tx1"/>
              </a:solidFill>
              <a:latin typeface="Times New Roman" panose="02020603050405020304" pitchFamily="18" charset="0"/>
              <a:cs typeface="Times New Roman" panose="02020603050405020304" pitchFamily="18" charset="0"/>
            </a:endParaRPr>
          </a:p>
          <a:p>
            <a:pPr algn="just"/>
            <a:endParaRPr lang="en-US" sz="1200" b="1" dirty="0">
              <a:solidFill>
                <a:schemeClr val="tx1"/>
              </a:solidFill>
              <a:latin typeface="Times New Roman" panose="02020603050405020304" pitchFamily="18" charset="0"/>
              <a:cs typeface="Times New Roman" panose="02020603050405020304" pitchFamily="18" charset="0"/>
            </a:endParaRPr>
          </a:p>
          <a:p>
            <a:pPr algn="just"/>
            <a:r>
              <a:rPr lang="en-US" sz="1200" b="1" dirty="0" err="1">
                <a:solidFill>
                  <a:schemeClr val="tx1"/>
                </a:solidFill>
                <a:latin typeface="Times New Roman" panose="02020603050405020304" pitchFamily="18" charset="0"/>
                <a:cs typeface="Times New Roman" panose="02020603050405020304" pitchFamily="18" charset="0"/>
              </a:rPr>
              <a:t>Customer_Segments</a:t>
            </a:r>
            <a:r>
              <a:rPr lang="en-US" sz="1200" dirty="0">
                <a:solidFill>
                  <a:schemeClr val="tx1"/>
                </a:solidFill>
                <a:latin typeface="Times New Roman" panose="02020603050405020304" pitchFamily="18" charset="0"/>
                <a:cs typeface="Times New Roman" panose="02020603050405020304" pitchFamily="18" charset="0"/>
              </a:rPr>
              <a:t>=['Need </a:t>
            </a:r>
            <a:r>
              <a:rPr lang="en-US" sz="1200" dirty="0" err="1">
                <a:solidFill>
                  <a:schemeClr val="tx1"/>
                </a:solidFill>
                <a:latin typeface="Times New Roman" panose="02020603050405020304" pitchFamily="18" charset="0"/>
                <a:cs typeface="Times New Roman" panose="02020603050405020304" pitchFamily="18" charset="0"/>
              </a:rPr>
              <a:t>Attention','Low</a:t>
            </a:r>
            <a:r>
              <a:rPr lang="en-US" sz="1200" dirty="0">
                <a:solidFill>
                  <a:schemeClr val="tx1"/>
                </a:solidFill>
                <a:latin typeface="Times New Roman" panose="02020603050405020304" pitchFamily="18" charset="0"/>
                <a:cs typeface="Times New Roman" panose="02020603050405020304" pitchFamily="18" charset="0"/>
              </a:rPr>
              <a:t> Value </a:t>
            </a:r>
            <a:r>
              <a:rPr lang="en-US" sz="1200" dirty="0" err="1">
                <a:solidFill>
                  <a:schemeClr val="tx1"/>
                </a:solidFill>
                <a:latin typeface="Times New Roman" panose="02020603050405020304" pitchFamily="18" charset="0"/>
                <a:cs typeface="Times New Roman" panose="02020603050405020304" pitchFamily="18" charset="0"/>
              </a:rPr>
              <a:t>Customer','Potential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Customer','high</a:t>
            </a:r>
            <a:r>
              <a:rPr lang="en-US" sz="1200" dirty="0">
                <a:solidFill>
                  <a:schemeClr val="tx1"/>
                </a:solidFill>
                <a:latin typeface="Times New Roman" panose="02020603050405020304" pitchFamily="18" charset="0"/>
                <a:cs typeface="Times New Roman" panose="02020603050405020304" pitchFamily="18" charset="0"/>
              </a:rPr>
              <a:t> Value </a:t>
            </a:r>
            <a:r>
              <a:rPr lang="en-US" sz="1200" dirty="0" err="1">
                <a:solidFill>
                  <a:schemeClr val="tx1"/>
                </a:solidFill>
                <a:latin typeface="Times New Roman" panose="02020603050405020304" pitchFamily="18" charset="0"/>
                <a:cs typeface="Times New Roman" panose="02020603050405020304" pitchFamily="18" charset="0"/>
              </a:rPr>
              <a:t>Customer','Loyal</a:t>
            </a:r>
            <a:r>
              <a:rPr lang="en-US" sz="1200" dirty="0">
                <a:solidFill>
                  <a:schemeClr val="tx1"/>
                </a:solidFill>
                <a:latin typeface="Times New Roman" panose="02020603050405020304" pitchFamily="18" charset="0"/>
                <a:cs typeface="Times New Roman" panose="02020603050405020304" pitchFamily="18" charset="0"/>
              </a:rPr>
              <a:t> Customer’]</a:t>
            </a: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r>
              <a:rPr lang="en-US" sz="1200" dirty="0" err="1">
                <a:solidFill>
                  <a:schemeClr val="tx1"/>
                </a:solidFill>
                <a:latin typeface="Times New Roman" panose="02020603050405020304" pitchFamily="18" charset="0"/>
                <a:cs typeface="Times New Roman" panose="02020603050405020304" pitchFamily="18" charset="0"/>
              </a:rPr>
              <a:t>mergedRFM</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Customer_Segment</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pd.cut</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mergedRFM</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RFM_Score</a:t>
            </a:r>
            <a:r>
              <a:rPr lang="en-US" sz="1200" dirty="0">
                <a:solidFill>
                  <a:schemeClr val="tx1"/>
                </a:solidFill>
                <a:latin typeface="Times New Roman" panose="02020603050405020304" pitchFamily="18" charset="0"/>
                <a:cs typeface="Times New Roman" panose="02020603050405020304" pitchFamily="18" charset="0"/>
              </a:rPr>
              <a:t>'],bins=[000,112,223,334,445,556],labels=</a:t>
            </a:r>
            <a:r>
              <a:rPr lang="en-US" sz="1200" dirty="0" err="1">
                <a:solidFill>
                  <a:schemeClr val="tx1"/>
                </a:solidFill>
                <a:latin typeface="Times New Roman" panose="02020603050405020304" pitchFamily="18" charset="0"/>
                <a:cs typeface="Times New Roman" panose="02020603050405020304" pitchFamily="18" charset="0"/>
              </a:rPr>
              <a:t>Customer_Segments</a:t>
            </a:r>
            <a:r>
              <a:rPr lang="en-US" sz="1200" dirty="0">
                <a:solidFill>
                  <a:schemeClr val="tx1"/>
                </a:solidFill>
                <a:latin typeface="Times New Roman" panose="02020603050405020304" pitchFamily="18" charset="0"/>
                <a:cs typeface="Times New Roman" panose="02020603050405020304" pitchFamily="18" charset="0"/>
              </a:rPr>
              <a:t>)</a:t>
            </a:r>
          </a:p>
          <a:p>
            <a:pPr algn="just"/>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9101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709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23" name="Shape 72"/>
          <p:cNvSpPr/>
          <p:nvPr/>
        </p:nvSpPr>
        <p:spPr>
          <a:xfrm>
            <a:off x="205024" y="904520"/>
            <a:ext cx="4168501" cy="37994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Recency Vs </a:t>
            </a:r>
            <a:r>
              <a:rPr lang="en-IN" sz="1200" dirty="0" err="1">
                <a:latin typeface="Times New Roman" panose="02020603050405020304" pitchFamily="18" charset="0"/>
                <a:cs typeface="Times New Roman" panose="02020603050405020304" pitchFamily="18" charset="0"/>
              </a:rPr>
              <a:t>Avg</a:t>
            </a:r>
            <a:r>
              <a:rPr lang="en-IN" sz="1200" dirty="0">
                <a:latin typeface="Times New Roman" panose="02020603050405020304" pitchFamily="18" charset="0"/>
                <a:cs typeface="Times New Roman" panose="02020603050405020304" pitchFamily="18" charset="0"/>
              </a:rPr>
              <a:t> Profit</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66700" y="1231617"/>
            <a:ext cx="4366976" cy="122940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This </a:t>
            </a:r>
            <a:r>
              <a:rPr lang="en-US" sz="1200" dirty="0">
                <a:solidFill>
                  <a:schemeClr val="tx1"/>
                </a:solidFill>
                <a:latin typeface="Times New Roman" panose="02020603050405020304" pitchFamily="18" charset="0"/>
                <a:cs typeface="Times New Roman" panose="02020603050405020304" pitchFamily="18" charset="0"/>
              </a:rPr>
              <a:t>s</a:t>
            </a:r>
            <a:r>
              <a:rPr lang="en-US" sz="1200" b="0" i="0" dirty="0">
                <a:solidFill>
                  <a:schemeClr val="tx1"/>
                </a:solidFill>
                <a:effectLst/>
                <a:latin typeface="Times New Roman" panose="02020603050405020304" pitchFamily="18" charset="0"/>
                <a:cs typeface="Times New Roman" panose="02020603050405020304" pitchFamily="18" charset="0"/>
              </a:rPr>
              <a:t>catter plot displays </a:t>
            </a:r>
            <a:r>
              <a:rPr lang="en-US" sz="1200" dirty="0">
                <a:solidFill>
                  <a:schemeClr val="tx1"/>
                </a:solidFill>
                <a:latin typeface="Times New Roman" panose="02020603050405020304" pitchFamily="18" charset="0"/>
                <a:cs typeface="Times New Roman" panose="02020603050405020304" pitchFamily="18" charset="0"/>
              </a:rPr>
              <a:t>the </a:t>
            </a:r>
            <a:r>
              <a:rPr lang="en-US" sz="1200" b="0" i="0" dirty="0">
                <a:solidFill>
                  <a:schemeClr val="tx1"/>
                </a:solidFill>
                <a:effectLst/>
                <a:latin typeface="Times New Roman" panose="02020603050405020304" pitchFamily="18" charset="0"/>
                <a:cs typeface="Times New Roman" panose="02020603050405020304" pitchFamily="18" charset="0"/>
              </a:rPr>
              <a:t>relationship between ‘recency’ and </a:t>
            </a:r>
            <a:r>
              <a:rPr lang="en-US" sz="1200" dirty="0">
                <a:solidFill>
                  <a:schemeClr val="tx1"/>
                </a:solidFill>
                <a:latin typeface="Times New Roman" panose="02020603050405020304" pitchFamily="18" charset="0"/>
                <a:cs typeface="Times New Roman" panose="02020603050405020304" pitchFamily="18" charset="0"/>
              </a:rPr>
              <a:t>“</a:t>
            </a:r>
            <a:r>
              <a:rPr lang="en-US" sz="1200" b="0" i="0" dirty="0">
                <a:solidFill>
                  <a:schemeClr val="tx1"/>
                </a:solidFill>
                <a:effectLst/>
                <a:latin typeface="Times New Roman" panose="02020603050405020304" pitchFamily="18" charset="0"/>
                <a:cs typeface="Times New Roman" panose="02020603050405020304" pitchFamily="18" charset="0"/>
              </a:rPr>
              <a:t>avg profit” of products purchased over the “</a:t>
            </a:r>
            <a:r>
              <a:rPr lang="en-US" sz="1200" b="0" i="0" dirty="0" err="1">
                <a:solidFill>
                  <a:schemeClr val="tx1"/>
                </a:solidFill>
                <a:effectLst/>
                <a:latin typeface="Times New Roman" panose="02020603050405020304" pitchFamily="18" charset="0"/>
                <a:cs typeface="Times New Roman" panose="02020603050405020304" pitchFamily="18" charset="0"/>
              </a:rPr>
              <a:t>age_range</a:t>
            </a:r>
            <a:r>
              <a:rPr lang="en-US" sz="1200" b="0" i="0" dirty="0">
                <a:solidFill>
                  <a:schemeClr val="tx1"/>
                </a:solidFill>
                <a:effectLst/>
                <a:latin typeface="Times New Roman" panose="02020603050405020304" pitchFamily="18" charset="0"/>
                <a:cs typeface="Times New Roman" panose="02020603050405020304" pitchFamily="18" charset="0"/>
              </a:rPr>
              <a:t>”. From the </a:t>
            </a:r>
            <a:r>
              <a:rPr lang="en-US" sz="1200" dirty="0">
                <a:solidFill>
                  <a:schemeClr val="tx1"/>
                </a:solidFill>
                <a:latin typeface="Times New Roman" panose="02020603050405020304" pitchFamily="18" charset="0"/>
                <a:cs typeface="Times New Roman" panose="02020603050405020304" pitchFamily="18" charset="0"/>
              </a:rPr>
              <a:t>plot, it can be inferred that customers in the age range of 33-50 years are more recently active (engaged) customers and generate a good amount of profit.</a:t>
            </a:r>
            <a:endParaRPr lang="en-US" sz="1200" b="0" i="0" dirty="0">
              <a:solidFill>
                <a:schemeClr val="tx1"/>
              </a:solidFill>
              <a:effectLst/>
              <a:latin typeface="Times New Roman" panose="02020603050405020304" pitchFamily="18" charset="0"/>
              <a:cs typeface="Times New Roman" panose="02020603050405020304" pitchFamily="18" charset="0"/>
            </a:endParaRPr>
          </a:p>
        </p:txBody>
      </p:sp>
      <p:sp>
        <p:nvSpPr>
          <p:cNvPr id="2" name="Shape 72">
            <a:extLst>
              <a:ext uri="{FF2B5EF4-FFF2-40B4-BE49-F238E27FC236}">
                <a16:creationId xmlns:a16="http://schemas.microsoft.com/office/drawing/2014/main" id="{19D759E3-72E4-5A6A-8025-F17EFBFBDD08}"/>
              </a:ext>
            </a:extLst>
          </p:cNvPr>
          <p:cNvSpPr/>
          <p:nvPr/>
        </p:nvSpPr>
        <p:spPr>
          <a:xfrm>
            <a:off x="205023" y="2986708"/>
            <a:ext cx="4230179" cy="37994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Top 5 Industry by </a:t>
            </a:r>
            <a:r>
              <a:rPr lang="en-IN" sz="1200" dirty="0" err="1">
                <a:latin typeface="Times New Roman" panose="02020603050405020304" pitchFamily="18" charset="0"/>
                <a:cs typeface="Times New Roman" panose="02020603050405020304" pitchFamily="18" charset="0"/>
              </a:rPr>
              <a:t>M_Score</a:t>
            </a:r>
            <a:endParaRPr sz="1200" dirty="0">
              <a:latin typeface="Times New Roman" panose="02020603050405020304" pitchFamily="18" charset="0"/>
              <a:cs typeface="Times New Roman" panose="02020603050405020304" pitchFamily="18" charset="0"/>
            </a:endParaRPr>
          </a:p>
        </p:txBody>
      </p:sp>
      <p:sp>
        <p:nvSpPr>
          <p:cNvPr id="3" name="Shape 73">
            <a:extLst>
              <a:ext uri="{FF2B5EF4-FFF2-40B4-BE49-F238E27FC236}">
                <a16:creationId xmlns:a16="http://schemas.microsoft.com/office/drawing/2014/main" id="{A3399713-02D9-B68A-A8DD-3EFBA6C7C59B}"/>
              </a:ext>
            </a:extLst>
          </p:cNvPr>
          <p:cNvSpPr/>
          <p:nvPr/>
        </p:nvSpPr>
        <p:spPr>
          <a:xfrm>
            <a:off x="205025" y="3297179"/>
            <a:ext cx="4366976" cy="122940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Based on the scatter plot showing the relationship between "</a:t>
            </a:r>
            <a:r>
              <a:rPr lang="en-US" sz="1200" b="0" i="0" dirty="0" err="1">
                <a:solidFill>
                  <a:schemeClr val="tx1"/>
                </a:solidFill>
                <a:effectLst/>
                <a:latin typeface="Times New Roman" panose="02020603050405020304" pitchFamily="18" charset="0"/>
                <a:cs typeface="Times New Roman" panose="02020603050405020304" pitchFamily="18" charset="0"/>
              </a:rPr>
              <a:t>M_score</a:t>
            </a:r>
            <a:r>
              <a:rPr lang="en-US" sz="1200" b="0" i="0" dirty="0">
                <a:solidFill>
                  <a:schemeClr val="tx1"/>
                </a:solidFill>
                <a:effectLst/>
                <a:latin typeface="Times New Roman" panose="02020603050405020304" pitchFamily="18" charset="0"/>
                <a:cs typeface="Times New Roman" panose="02020603050405020304" pitchFamily="18" charset="0"/>
              </a:rPr>
              <a:t>" and "Top_5_job_industry", it appears that customers in the Manufacturing and Financial Services industries have a higher </a:t>
            </a:r>
            <a:r>
              <a:rPr lang="en-US" sz="1200" b="0" i="0" dirty="0" err="1">
                <a:solidFill>
                  <a:schemeClr val="tx1"/>
                </a:solidFill>
                <a:effectLst/>
                <a:latin typeface="Times New Roman" panose="02020603050405020304" pitchFamily="18" charset="0"/>
                <a:cs typeface="Times New Roman" panose="02020603050405020304" pitchFamily="18" charset="0"/>
              </a:rPr>
              <a:t>M_score</a:t>
            </a:r>
            <a:r>
              <a:rPr lang="en-US" sz="1200" b="0" i="0" dirty="0">
                <a:solidFill>
                  <a:schemeClr val="tx1"/>
                </a:solidFill>
                <a:effectLst/>
                <a:latin typeface="Times New Roman" panose="02020603050405020304" pitchFamily="18" charset="0"/>
                <a:cs typeface="Times New Roman" panose="02020603050405020304" pitchFamily="18" charset="0"/>
              </a:rPr>
              <a:t>, indicating that these industries may have a higher likelihood of engaging in earnings manipulation.</a:t>
            </a:r>
          </a:p>
        </p:txBody>
      </p:sp>
      <p:pic>
        <p:nvPicPr>
          <p:cNvPr id="5" name="Picture 4">
            <a:extLst>
              <a:ext uri="{FF2B5EF4-FFF2-40B4-BE49-F238E27FC236}">
                <a16:creationId xmlns:a16="http://schemas.microsoft.com/office/drawing/2014/main" id="{778EECEB-2DCC-1FAB-CA15-3E12B4C025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0477" y="2986708"/>
            <a:ext cx="4000148" cy="1926435"/>
          </a:xfrm>
          <a:prstGeom prst="rect">
            <a:avLst/>
          </a:prstGeom>
        </p:spPr>
      </p:pic>
      <p:pic>
        <p:nvPicPr>
          <p:cNvPr id="7" name="Picture 6">
            <a:extLst>
              <a:ext uri="{FF2B5EF4-FFF2-40B4-BE49-F238E27FC236}">
                <a16:creationId xmlns:a16="http://schemas.microsoft.com/office/drawing/2014/main" id="{53C595FE-D851-63A5-A8CF-710F75F86F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70477" y="929983"/>
            <a:ext cx="4000148" cy="1809063"/>
          </a:xfrm>
          <a:prstGeom prst="rect">
            <a:avLst/>
          </a:prstGeom>
        </p:spPr>
      </p:pic>
    </p:spTree>
    <p:extLst>
      <p:ext uri="{BB962C8B-B14F-4D97-AF65-F5344CB8AC3E}">
        <p14:creationId xmlns:p14="http://schemas.microsoft.com/office/powerpoint/2010/main" val="598894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709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23" name="Shape 72"/>
          <p:cNvSpPr/>
          <p:nvPr/>
        </p:nvSpPr>
        <p:spPr>
          <a:xfrm>
            <a:off x="205024" y="904520"/>
            <a:ext cx="4168501" cy="37994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err="1">
                <a:latin typeface="Times New Roman" panose="02020603050405020304" pitchFamily="18" charset="0"/>
                <a:cs typeface="Times New Roman" panose="02020603050405020304" pitchFamily="18" charset="0"/>
              </a:rPr>
              <a:t>R_Score</a:t>
            </a:r>
            <a:r>
              <a:rPr lang="en-IN" sz="1200" dirty="0">
                <a:latin typeface="Times New Roman" panose="02020603050405020304" pitchFamily="18" charset="0"/>
                <a:cs typeface="Times New Roman" panose="02020603050405020304" pitchFamily="18" charset="0"/>
              </a:rPr>
              <a:t> Vs Frequency</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66700" y="1231617"/>
            <a:ext cx="4366976" cy="122940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This </a:t>
            </a:r>
            <a:r>
              <a:rPr lang="en-US" sz="1200" dirty="0">
                <a:solidFill>
                  <a:schemeClr val="tx1"/>
                </a:solidFill>
                <a:latin typeface="Times New Roman" panose="02020603050405020304" pitchFamily="18" charset="0"/>
                <a:cs typeface="Times New Roman" panose="02020603050405020304" pitchFamily="18" charset="0"/>
              </a:rPr>
              <a:t>s</a:t>
            </a:r>
            <a:r>
              <a:rPr lang="en-US" sz="1200" b="0" i="0" dirty="0">
                <a:solidFill>
                  <a:schemeClr val="tx1"/>
                </a:solidFill>
                <a:effectLst/>
                <a:latin typeface="Times New Roman" panose="02020603050405020304" pitchFamily="18" charset="0"/>
                <a:cs typeface="Times New Roman" panose="02020603050405020304" pitchFamily="18" charset="0"/>
              </a:rPr>
              <a:t>catter plot displays </a:t>
            </a:r>
            <a:r>
              <a:rPr lang="en-US" sz="1200" dirty="0">
                <a:solidFill>
                  <a:schemeClr val="tx1"/>
                </a:solidFill>
                <a:latin typeface="Times New Roman" panose="02020603050405020304" pitchFamily="18" charset="0"/>
                <a:cs typeface="Times New Roman" panose="02020603050405020304" pitchFamily="18" charset="0"/>
              </a:rPr>
              <a:t>the </a:t>
            </a:r>
            <a:r>
              <a:rPr lang="en-US" sz="1200" b="0" i="0" dirty="0">
                <a:solidFill>
                  <a:schemeClr val="tx1"/>
                </a:solidFill>
                <a:effectLst/>
                <a:latin typeface="Times New Roman" panose="02020603050405020304" pitchFamily="18" charset="0"/>
                <a:cs typeface="Times New Roman" panose="02020603050405020304" pitchFamily="18" charset="0"/>
              </a:rPr>
              <a:t>relationship between ‘</a:t>
            </a:r>
            <a:r>
              <a:rPr lang="en-US" sz="1200" dirty="0" err="1">
                <a:solidFill>
                  <a:schemeClr val="tx1"/>
                </a:solidFill>
                <a:latin typeface="Times New Roman" panose="02020603050405020304" pitchFamily="18" charset="0"/>
                <a:cs typeface="Times New Roman" panose="02020603050405020304" pitchFamily="18" charset="0"/>
              </a:rPr>
              <a:t>r</a:t>
            </a:r>
            <a:r>
              <a:rPr lang="en-US" sz="1200" b="0" i="0" dirty="0" err="1">
                <a:solidFill>
                  <a:schemeClr val="tx1"/>
                </a:solidFill>
                <a:effectLst/>
                <a:latin typeface="Times New Roman" panose="02020603050405020304" pitchFamily="18" charset="0"/>
                <a:cs typeface="Times New Roman" panose="02020603050405020304" pitchFamily="18" charset="0"/>
              </a:rPr>
              <a:t>_score</a:t>
            </a:r>
            <a:r>
              <a:rPr lang="en-US" sz="1200" b="0" i="0" dirty="0">
                <a:solidFill>
                  <a:schemeClr val="tx1"/>
                </a:solidFill>
                <a:effectLst/>
                <a:latin typeface="Times New Roman" panose="02020603050405020304" pitchFamily="18" charset="0"/>
                <a:cs typeface="Times New Roman" panose="02020603050405020304" pitchFamily="18" charset="0"/>
              </a:rPr>
              <a:t>’ and </a:t>
            </a:r>
            <a:r>
              <a:rPr lang="en-US" sz="1200" dirty="0">
                <a:solidFill>
                  <a:schemeClr val="tx1"/>
                </a:solidFill>
                <a:latin typeface="Times New Roman" panose="02020603050405020304" pitchFamily="18" charset="0"/>
                <a:cs typeface="Times New Roman" panose="02020603050405020304" pitchFamily="18" charset="0"/>
              </a:rPr>
              <a:t>“</a:t>
            </a:r>
            <a:r>
              <a:rPr lang="en-US" sz="1200" b="0" i="0" dirty="0">
                <a:solidFill>
                  <a:schemeClr val="tx1"/>
                </a:solidFill>
                <a:effectLst/>
                <a:latin typeface="Times New Roman" panose="02020603050405020304" pitchFamily="18" charset="0"/>
                <a:cs typeface="Times New Roman" panose="02020603050405020304" pitchFamily="18" charset="0"/>
              </a:rPr>
              <a:t>frequency” of products purchased over the “</a:t>
            </a:r>
            <a:r>
              <a:rPr lang="en-US" sz="1200" b="0" i="0" dirty="0" err="1">
                <a:solidFill>
                  <a:schemeClr val="tx1"/>
                </a:solidFill>
                <a:effectLst/>
                <a:latin typeface="Times New Roman" panose="02020603050405020304" pitchFamily="18" charset="0"/>
                <a:cs typeface="Times New Roman" panose="02020603050405020304" pitchFamily="18" charset="0"/>
              </a:rPr>
              <a:t>age_range</a:t>
            </a:r>
            <a:r>
              <a:rPr lang="en-US" sz="1200" b="0" i="0" dirty="0">
                <a:solidFill>
                  <a:schemeClr val="tx1"/>
                </a:solidFill>
                <a:effectLst/>
                <a:latin typeface="Times New Roman" panose="02020603050405020304" pitchFamily="18" charset="0"/>
                <a:cs typeface="Times New Roman" panose="02020603050405020304" pitchFamily="18" charset="0"/>
              </a:rPr>
              <a:t>”. From the </a:t>
            </a:r>
            <a:r>
              <a:rPr lang="en-US" sz="1200" dirty="0">
                <a:solidFill>
                  <a:schemeClr val="tx1"/>
                </a:solidFill>
                <a:latin typeface="Times New Roman" panose="02020603050405020304" pitchFamily="18" charset="0"/>
                <a:cs typeface="Times New Roman" panose="02020603050405020304" pitchFamily="18" charset="0"/>
              </a:rPr>
              <a:t>plot, it is understood that customers in ‘</a:t>
            </a:r>
            <a:r>
              <a:rPr lang="en-US" sz="1200" dirty="0" err="1">
                <a:solidFill>
                  <a:schemeClr val="tx1"/>
                </a:solidFill>
                <a:latin typeface="Times New Roman" panose="02020603050405020304" pitchFamily="18" charset="0"/>
                <a:cs typeface="Times New Roman" panose="02020603050405020304" pitchFamily="18" charset="0"/>
              </a:rPr>
              <a:t>age_range</a:t>
            </a:r>
            <a:r>
              <a:rPr lang="en-US" sz="1200" dirty="0">
                <a:solidFill>
                  <a:schemeClr val="tx1"/>
                </a:solidFill>
                <a:latin typeface="Times New Roman" panose="02020603050405020304" pitchFamily="18" charset="0"/>
                <a:cs typeface="Times New Roman" panose="02020603050405020304" pitchFamily="18" charset="0"/>
              </a:rPr>
              <a:t>’ of 33-50 years have a maximum recency score and their frequency of purchasing products is also high.</a:t>
            </a:r>
            <a:endParaRPr lang="en-US" sz="1200" b="0" i="0" dirty="0">
              <a:solidFill>
                <a:schemeClr val="tx1"/>
              </a:solidFill>
              <a:effectLst/>
              <a:latin typeface="Times New Roman" panose="02020603050405020304" pitchFamily="18" charset="0"/>
              <a:cs typeface="Times New Roman" panose="02020603050405020304" pitchFamily="18" charset="0"/>
            </a:endParaRPr>
          </a:p>
        </p:txBody>
      </p:sp>
      <p:sp>
        <p:nvSpPr>
          <p:cNvPr id="2" name="Shape 72">
            <a:extLst>
              <a:ext uri="{FF2B5EF4-FFF2-40B4-BE49-F238E27FC236}">
                <a16:creationId xmlns:a16="http://schemas.microsoft.com/office/drawing/2014/main" id="{19D759E3-72E4-5A6A-8025-F17EFBFBDD08}"/>
              </a:ext>
            </a:extLst>
          </p:cNvPr>
          <p:cNvSpPr/>
          <p:nvPr/>
        </p:nvSpPr>
        <p:spPr>
          <a:xfrm>
            <a:off x="205023" y="2986708"/>
            <a:ext cx="4230179" cy="37994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err="1">
                <a:latin typeface="Times New Roman" panose="02020603050405020304" pitchFamily="18" charset="0"/>
                <a:cs typeface="Times New Roman" panose="02020603050405020304" pitchFamily="18" charset="0"/>
              </a:rPr>
              <a:t>M_Score</a:t>
            </a:r>
            <a:r>
              <a:rPr lang="en-IN" sz="1200" dirty="0">
                <a:latin typeface="Times New Roman" panose="02020603050405020304" pitchFamily="18" charset="0"/>
                <a:cs typeface="Times New Roman" panose="02020603050405020304" pitchFamily="18" charset="0"/>
              </a:rPr>
              <a:t> Vs </a:t>
            </a:r>
            <a:r>
              <a:rPr lang="en-IN" sz="1200" dirty="0" err="1">
                <a:latin typeface="Times New Roman" panose="02020603050405020304" pitchFamily="18" charset="0"/>
                <a:cs typeface="Times New Roman" panose="02020603050405020304" pitchFamily="18" charset="0"/>
              </a:rPr>
              <a:t>Frequncy</a:t>
            </a:r>
            <a:endParaRPr sz="1200" dirty="0">
              <a:latin typeface="Times New Roman" panose="02020603050405020304" pitchFamily="18" charset="0"/>
              <a:cs typeface="Times New Roman" panose="02020603050405020304" pitchFamily="18" charset="0"/>
            </a:endParaRPr>
          </a:p>
        </p:txBody>
      </p:sp>
      <p:sp>
        <p:nvSpPr>
          <p:cNvPr id="3" name="Shape 73">
            <a:extLst>
              <a:ext uri="{FF2B5EF4-FFF2-40B4-BE49-F238E27FC236}">
                <a16:creationId xmlns:a16="http://schemas.microsoft.com/office/drawing/2014/main" id="{A3399713-02D9-B68A-A8DD-3EFBA6C7C59B}"/>
              </a:ext>
            </a:extLst>
          </p:cNvPr>
          <p:cNvSpPr/>
          <p:nvPr/>
        </p:nvSpPr>
        <p:spPr>
          <a:xfrm>
            <a:off x="205025" y="3297179"/>
            <a:ext cx="4366976" cy="122940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This </a:t>
            </a:r>
            <a:r>
              <a:rPr lang="en-US" sz="1200" dirty="0">
                <a:solidFill>
                  <a:schemeClr val="tx1"/>
                </a:solidFill>
                <a:latin typeface="Times New Roman" panose="02020603050405020304" pitchFamily="18" charset="0"/>
                <a:cs typeface="Times New Roman" panose="02020603050405020304" pitchFamily="18" charset="0"/>
              </a:rPr>
              <a:t>s</a:t>
            </a:r>
            <a:r>
              <a:rPr lang="en-US" sz="1200" b="0" i="0" dirty="0">
                <a:solidFill>
                  <a:schemeClr val="tx1"/>
                </a:solidFill>
                <a:effectLst/>
                <a:latin typeface="Times New Roman" panose="02020603050405020304" pitchFamily="18" charset="0"/>
                <a:cs typeface="Times New Roman" panose="02020603050405020304" pitchFamily="18" charset="0"/>
              </a:rPr>
              <a:t>catter plot displays </a:t>
            </a:r>
            <a:r>
              <a:rPr lang="en-US" sz="1200" dirty="0">
                <a:solidFill>
                  <a:schemeClr val="tx1"/>
                </a:solidFill>
                <a:latin typeface="Times New Roman" panose="02020603050405020304" pitchFamily="18" charset="0"/>
                <a:cs typeface="Times New Roman" panose="02020603050405020304" pitchFamily="18" charset="0"/>
              </a:rPr>
              <a:t>the </a:t>
            </a:r>
            <a:r>
              <a:rPr lang="en-US" sz="1200" b="0" i="0" dirty="0">
                <a:solidFill>
                  <a:schemeClr val="tx1"/>
                </a:solidFill>
                <a:effectLst/>
                <a:latin typeface="Times New Roman" panose="02020603050405020304" pitchFamily="18" charset="0"/>
                <a:cs typeface="Times New Roman" panose="02020603050405020304" pitchFamily="18" charset="0"/>
              </a:rPr>
              <a:t>relationship between ‘</a:t>
            </a:r>
            <a:r>
              <a:rPr lang="en-US" sz="1200" b="0" i="0" dirty="0" err="1">
                <a:solidFill>
                  <a:schemeClr val="tx1"/>
                </a:solidFill>
                <a:effectLst/>
                <a:latin typeface="Times New Roman" panose="02020603050405020304" pitchFamily="18" charset="0"/>
                <a:cs typeface="Times New Roman" panose="02020603050405020304" pitchFamily="18" charset="0"/>
              </a:rPr>
              <a:t>m_score</a:t>
            </a:r>
            <a:r>
              <a:rPr lang="en-US" sz="1200" b="0" i="0" dirty="0">
                <a:solidFill>
                  <a:schemeClr val="tx1"/>
                </a:solidFill>
                <a:effectLst/>
                <a:latin typeface="Times New Roman" panose="02020603050405020304" pitchFamily="18" charset="0"/>
                <a:cs typeface="Times New Roman" panose="02020603050405020304" pitchFamily="18" charset="0"/>
              </a:rPr>
              <a:t>’ and </a:t>
            </a:r>
            <a:r>
              <a:rPr lang="en-US" sz="1200" dirty="0">
                <a:solidFill>
                  <a:schemeClr val="tx1"/>
                </a:solidFill>
                <a:latin typeface="Times New Roman" panose="02020603050405020304" pitchFamily="18" charset="0"/>
                <a:cs typeface="Times New Roman" panose="02020603050405020304" pitchFamily="18" charset="0"/>
              </a:rPr>
              <a:t>“</a:t>
            </a:r>
            <a:r>
              <a:rPr lang="en-US" sz="1200" b="0" i="0" dirty="0">
                <a:solidFill>
                  <a:schemeClr val="tx1"/>
                </a:solidFill>
                <a:effectLst/>
                <a:latin typeface="Times New Roman" panose="02020603050405020304" pitchFamily="18" charset="0"/>
                <a:cs typeface="Times New Roman" panose="02020603050405020304" pitchFamily="18" charset="0"/>
              </a:rPr>
              <a:t>frequency” of products purchased over the “</a:t>
            </a:r>
            <a:r>
              <a:rPr lang="en-US" sz="1200" b="0" i="0" dirty="0" err="1">
                <a:solidFill>
                  <a:schemeClr val="tx1"/>
                </a:solidFill>
                <a:effectLst/>
                <a:latin typeface="Times New Roman" panose="02020603050405020304" pitchFamily="18" charset="0"/>
                <a:cs typeface="Times New Roman" panose="02020603050405020304" pitchFamily="18" charset="0"/>
              </a:rPr>
              <a:t>age_range</a:t>
            </a:r>
            <a:r>
              <a:rPr lang="en-US" sz="1200" b="0" i="0" dirty="0">
                <a:solidFill>
                  <a:schemeClr val="tx1"/>
                </a:solidFill>
                <a:effectLst/>
                <a:latin typeface="Times New Roman" panose="02020603050405020304" pitchFamily="18" charset="0"/>
                <a:cs typeface="Times New Roman" panose="02020603050405020304" pitchFamily="18" charset="0"/>
              </a:rPr>
              <a:t>”. From the </a:t>
            </a:r>
            <a:r>
              <a:rPr lang="en-US" sz="1200" dirty="0">
                <a:solidFill>
                  <a:schemeClr val="tx1"/>
                </a:solidFill>
                <a:latin typeface="Times New Roman" panose="02020603050405020304" pitchFamily="18" charset="0"/>
                <a:cs typeface="Times New Roman" panose="02020603050405020304" pitchFamily="18" charset="0"/>
              </a:rPr>
              <a:t>plot, it is understood that customers in ‘</a:t>
            </a:r>
            <a:r>
              <a:rPr lang="en-US" sz="1200" dirty="0" err="1">
                <a:solidFill>
                  <a:schemeClr val="tx1"/>
                </a:solidFill>
                <a:latin typeface="Times New Roman" panose="02020603050405020304" pitchFamily="18" charset="0"/>
                <a:cs typeface="Times New Roman" panose="02020603050405020304" pitchFamily="18" charset="0"/>
              </a:rPr>
              <a:t>age_range</a:t>
            </a:r>
            <a:r>
              <a:rPr lang="en-US" sz="1200" dirty="0">
                <a:solidFill>
                  <a:schemeClr val="tx1"/>
                </a:solidFill>
                <a:latin typeface="Times New Roman" panose="02020603050405020304" pitchFamily="18" charset="0"/>
                <a:cs typeface="Times New Roman" panose="02020603050405020304" pitchFamily="18" charset="0"/>
              </a:rPr>
              <a:t>’ of 33-50 years have a maximum monetary score and their frequency of purchasing products is high too.</a:t>
            </a:r>
            <a:endParaRPr lang="en-US" sz="1200" b="0" i="0" dirty="0">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8EECEB-2DCC-1FAB-CA15-3E12B4C02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799" y="2986708"/>
            <a:ext cx="4168501" cy="1926435"/>
          </a:xfrm>
          <a:prstGeom prst="rect">
            <a:avLst/>
          </a:prstGeom>
        </p:spPr>
      </p:pic>
      <p:pic>
        <p:nvPicPr>
          <p:cNvPr id="7" name="Picture 6">
            <a:extLst>
              <a:ext uri="{FF2B5EF4-FFF2-40B4-BE49-F238E27FC236}">
                <a16:creationId xmlns:a16="http://schemas.microsoft.com/office/drawing/2014/main" id="{53C595FE-D851-63A5-A8CF-710F75F86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799" y="929983"/>
            <a:ext cx="4168501" cy="1809063"/>
          </a:xfrm>
          <a:prstGeom prst="rect">
            <a:avLst/>
          </a:prstGeom>
        </p:spPr>
      </p:pic>
    </p:spTree>
    <p:extLst>
      <p:ext uri="{BB962C8B-B14F-4D97-AF65-F5344CB8AC3E}">
        <p14:creationId xmlns:p14="http://schemas.microsoft.com/office/powerpoint/2010/main" val="18398839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709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23" name="Shape 72"/>
          <p:cNvSpPr/>
          <p:nvPr/>
        </p:nvSpPr>
        <p:spPr>
          <a:xfrm>
            <a:off x="205025" y="1083299"/>
            <a:ext cx="4195000" cy="37994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Customers by Customer Segment</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05024" y="1434956"/>
            <a:ext cx="3742136" cy="165413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dirty="0">
                <a:solidFill>
                  <a:schemeClr val="tx1"/>
                </a:solidFill>
                <a:latin typeface="Times New Roman" panose="02020603050405020304" pitchFamily="18" charset="0"/>
                <a:cs typeface="Times New Roman" panose="02020603050405020304" pitchFamily="18" charset="0"/>
              </a:rPr>
              <a:t>As per our RFM analysis and Customer Segmentation on existing customers, this stacked column bar chart indicates that we have the maximum number of customers (4372) in ‘Potential’ segment firstly, ‘Need Attention’ secondly (4161), ‘Low-Value Customer’ category thirdly (4053), ‘High-Value’ fourthly (3878) and then there are 2964 ‘loyal’ customers.</a:t>
            </a:r>
          </a:p>
        </p:txBody>
      </p:sp>
      <p:sp>
        <p:nvSpPr>
          <p:cNvPr id="3" name="Shape 73">
            <a:extLst>
              <a:ext uri="{FF2B5EF4-FFF2-40B4-BE49-F238E27FC236}">
                <a16:creationId xmlns:a16="http://schemas.microsoft.com/office/drawing/2014/main" id="{A3399713-02D9-B68A-A8DD-3EFBA6C7C59B}"/>
              </a:ext>
            </a:extLst>
          </p:cNvPr>
          <p:cNvSpPr/>
          <p:nvPr/>
        </p:nvSpPr>
        <p:spPr>
          <a:xfrm>
            <a:off x="205025" y="3569982"/>
            <a:ext cx="4130756" cy="59230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Note: We haven’t considered customers whose Gender is Unknown.</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65D3EA-EB1B-4052-7CC2-0F2BC5D03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200" y="1193574"/>
            <a:ext cx="4195000" cy="3409863"/>
          </a:xfrm>
          <a:prstGeom prst="rect">
            <a:avLst/>
          </a:prstGeom>
        </p:spPr>
      </p:pic>
    </p:spTree>
    <p:extLst>
      <p:ext uri="{BB962C8B-B14F-4D97-AF65-F5344CB8AC3E}">
        <p14:creationId xmlns:p14="http://schemas.microsoft.com/office/powerpoint/2010/main" val="99454677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2" name="Shape 73">
            <a:extLst>
              <a:ext uri="{FF2B5EF4-FFF2-40B4-BE49-F238E27FC236}">
                <a16:creationId xmlns:a16="http://schemas.microsoft.com/office/drawing/2014/main" id="{4BF8F690-F036-0C56-C650-E460A3863A33}"/>
              </a:ext>
            </a:extLst>
          </p:cNvPr>
          <p:cNvSpPr/>
          <p:nvPr/>
        </p:nvSpPr>
        <p:spPr>
          <a:xfrm>
            <a:off x="373323" y="1103974"/>
            <a:ext cx="8397302" cy="59230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After analyzing our existing customer base, we have identified a list of 100+ customers who are likely to provide the most value to our company based on their demographic data. We recommend targeting these customers for our marketing efforts.</a:t>
            </a:r>
          </a:p>
        </p:txBody>
      </p:sp>
      <p:pic>
        <p:nvPicPr>
          <p:cNvPr id="4" name="Picture 3">
            <a:extLst>
              <a:ext uri="{FF2B5EF4-FFF2-40B4-BE49-F238E27FC236}">
                <a16:creationId xmlns:a16="http://schemas.microsoft.com/office/drawing/2014/main" id="{8AD0DCB3-CEE5-E59A-83A6-D515488AC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37" y="2141220"/>
            <a:ext cx="8382726" cy="2738306"/>
          </a:xfrm>
          <a:prstGeom prst="rect">
            <a:avLst/>
          </a:prstGeom>
        </p:spPr>
      </p:pic>
      <p:sp>
        <p:nvSpPr>
          <p:cNvPr id="5" name="Shape 73">
            <a:extLst>
              <a:ext uri="{FF2B5EF4-FFF2-40B4-BE49-F238E27FC236}">
                <a16:creationId xmlns:a16="http://schemas.microsoft.com/office/drawing/2014/main" id="{91B15AB5-DC77-90B5-45EE-264781E81AAD}"/>
              </a:ext>
            </a:extLst>
          </p:cNvPr>
          <p:cNvSpPr/>
          <p:nvPr/>
        </p:nvSpPr>
        <p:spPr>
          <a:xfrm>
            <a:off x="381549" y="1696283"/>
            <a:ext cx="8397302" cy="36372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050" b="1" dirty="0">
                <a:solidFill>
                  <a:schemeClr val="tx1"/>
                </a:solidFill>
                <a:latin typeface="Times New Roman" panose="02020603050405020304" pitchFamily="18" charset="0"/>
                <a:cs typeface="Times New Roman" panose="02020603050405020304" pitchFamily="18" charset="0"/>
              </a:rPr>
              <a:t>The following snap contains some of those customers</a:t>
            </a:r>
            <a:endParaRPr lang="en-US" sz="1050" b="1"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Future Work</a:t>
            </a:r>
            <a:endParaRPr dirty="0"/>
          </a:p>
        </p:txBody>
      </p:sp>
      <p:sp>
        <p:nvSpPr>
          <p:cNvPr id="2" name="Shape 73">
            <a:extLst>
              <a:ext uri="{FF2B5EF4-FFF2-40B4-BE49-F238E27FC236}">
                <a16:creationId xmlns:a16="http://schemas.microsoft.com/office/drawing/2014/main" id="{4BF8F690-F036-0C56-C650-E460A3863A33}"/>
              </a:ext>
            </a:extLst>
          </p:cNvPr>
          <p:cNvSpPr/>
          <p:nvPr/>
        </p:nvSpPr>
        <p:spPr>
          <a:xfrm>
            <a:off x="373323" y="1103974"/>
            <a:ext cx="8397302" cy="33530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The followings are some observations and suggestions for future work that can be carried out.</a:t>
            </a:r>
          </a:p>
          <a:p>
            <a:pPr algn="just"/>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details of variables in datasets were not provided, it will be much easier to understand if provided.</a:t>
            </a:r>
          </a:p>
          <a:p>
            <a:pPr marL="171450" indent="-171450">
              <a:buFont typeface="Arial" panose="020B0604020202020204" pitchFamily="34" charset="0"/>
              <a:buChar char="•"/>
            </a:pPr>
            <a:r>
              <a:rPr lang="en-US" sz="1200" dirty="0">
                <a:solidFill>
                  <a:schemeClr val="tx1"/>
                </a:solidFill>
                <a:effectLst/>
                <a:latin typeface="Times New Roman" panose="02020603050405020304" pitchFamily="18" charset="0"/>
                <a:cs typeface="Times New Roman" panose="02020603050405020304" pitchFamily="18" charset="0"/>
              </a:rPr>
              <a:t>As per state records, the highest number of bikes are purchased in NSW state.</a:t>
            </a:r>
          </a:p>
          <a:p>
            <a:pPr marL="171450" indent="-171450">
              <a:buFont typeface="Arial" panose="020B0604020202020204" pitchFamily="34" charset="0"/>
              <a:buChar char="•"/>
            </a:pPr>
            <a:r>
              <a:rPr lang="en-US" sz="1200" dirty="0">
                <a:solidFill>
                  <a:schemeClr val="tx1"/>
                </a:solidFill>
                <a:effectLst/>
                <a:latin typeface="Times New Roman" panose="02020603050405020304" pitchFamily="18" charset="0"/>
                <a:cs typeface="Times New Roman" panose="02020603050405020304" pitchFamily="18" charset="0"/>
              </a:rPr>
              <a:t>The mass customer wealth segment is found to be purchasing more items.</a:t>
            </a:r>
          </a:p>
          <a:p>
            <a:pPr marL="171450" indent="-171450">
              <a:buFont typeface="Arial" panose="020B0604020202020204" pitchFamily="34" charset="0"/>
              <a:buChar char="•"/>
            </a:pPr>
            <a:r>
              <a:rPr lang="en-US" sz="1200" dirty="0">
                <a:solidFill>
                  <a:schemeClr val="tx1"/>
                </a:solidFill>
                <a:effectLst/>
                <a:latin typeface="Times New Roman" panose="02020603050405020304" pitchFamily="18" charset="0"/>
                <a:cs typeface="Times New Roman" panose="02020603050405020304" pitchFamily="18" charset="0"/>
              </a:rPr>
              <a:t>Customers in the age range of 33-50 years have made more purchases related to bikes.</a:t>
            </a:r>
          </a:p>
          <a:p>
            <a:pPr marL="171450" indent="-171450">
              <a:buFont typeface="Arial" panose="020B0604020202020204" pitchFamily="34" charset="0"/>
              <a:buChar char="•"/>
            </a:pPr>
            <a:r>
              <a:rPr lang="en-US" sz="1200" dirty="0">
                <a:solidFill>
                  <a:schemeClr val="tx1"/>
                </a:solidFill>
                <a:effectLst/>
                <a:latin typeface="Times New Roman" panose="02020603050405020304" pitchFamily="18" charset="0"/>
                <a:cs typeface="Times New Roman" panose="02020603050405020304" pitchFamily="18" charset="0"/>
              </a:rPr>
              <a:t>Customers in the Manufacturing and  Financial Services Industry are the most valuable customers.</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a:t>
            </a:r>
            <a:r>
              <a:rPr lang="en-US" sz="1200" dirty="0">
                <a:solidFill>
                  <a:schemeClr val="tx1"/>
                </a:solidFill>
                <a:effectLst/>
                <a:latin typeface="Times New Roman" panose="02020603050405020304" pitchFamily="18" charset="0"/>
                <a:cs typeface="Times New Roman" panose="02020603050405020304" pitchFamily="18" charset="0"/>
              </a:rPr>
              <a:t>otential Customer Segment has the highest customer value.</a:t>
            </a:r>
          </a:p>
          <a:p>
            <a:endParaRPr lang="en-US" sz="1200" dirty="0">
              <a:solidFill>
                <a:schemeClr val="tx1"/>
              </a:solidFill>
              <a:effectLst/>
              <a:latin typeface="Times New Roman" panose="02020603050405020304" pitchFamily="18" charset="0"/>
              <a:cs typeface="Times New Roman" panose="02020603050405020304" pitchFamily="18" charset="0"/>
            </a:endParaRPr>
          </a:p>
          <a:p>
            <a:r>
              <a:rPr lang="en-US" sz="1200" dirty="0">
                <a:solidFill>
                  <a:schemeClr val="tx1"/>
                </a:solidFill>
                <a:effectLst/>
                <a:latin typeface="Times New Roman" panose="02020603050405020304" pitchFamily="18" charset="0"/>
                <a:cs typeface="Times New Roman" panose="02020603050405020304" pitchFamily="18" charset="0"/>
              </a:rPr>
              <a:t>Focusing on customer experience, utilization of various marketing channels like email, social, and content marketing, and regularly testing new strategies for growth will might help for business growth</a:t>
            </a:r>
          </a:p>
          <a:p>
            <a:br>
              <a:rPr lang="en-US" sz="1200" dirty="0">
                <a:solidFill>
                  <a:schemeClr val="tx1"/>
                </a:solidFill>
                <a:effectLst/>
                <a:latin typeface="Times New Roman" panose="02020603050405020304" pitchFamily="18" charset="0"/>
                <a:cs typeface="Times New Roman" panose="02020603050405020304" pitchFamily="18" charset="0"/>
              </a:rPr>
            </a:br>
            <a:r>
              <a:rPr lang="en-US" sz="1200" dirty="0">
                <a:solidFill>
                  <a:schemeClr val="tx1"/>
                </a:solidFill>
                <a:effectLst/>
                <a:latin typeface="Times New Roman" panose="02020603050405020304" pitchFamily="18" charset="0"/>
                <a:cs typeface="Times New Roman" panose="02020603050405020304" pitchFamily="18" charset="0"/>
              </a:rPr>
              <a:t>Customer Income, Product Rating and Review, and Customers Sentiments are additional variables that can be added to the dataset.</a:t>
            </a:r>
          </a:p>
          <a:p>
            <a:br>
              <a:rPr lang="en-US" sz="1200" dirty="0">
                <a:solidFill>
                  <a:schemeClr val="tx1"/>
                </a:solidFill>
                <a:effectLst/>
                <a:latin typeface="Times New Roman" panose="02020603050405020304" pitchFamily="18" charset="0"/>
                <a:cs typeface="Times New Roman" panose="02020603050405020304" pitchFamily="18" charset="0"/>
              </a:rPr>
            </a:br>
            <a:endParaRPr lang="en-US" sz="12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2459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762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2107619" y="1848507"/>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 </a:t>
            </a:r>
            <a:endParaRPr dirty="0"/>
          </a:p>
        </p:txBody>
      </p:sp>
      <p:sp>
        <p:nvSpPr>
          <p:cNvPr id="2" name="Smiley Face 1">
            <a:extLst>
              <a:ext uri="{FF2B5EF4-FFF2-40B4-BE49-F238E27FC236}">
                <a16:creationId xmlns:a16="http://schemas.microsoft.com/office/drawing/2014/main" id="{72DBCCA3-357C-937F-0DCC-15960B683CF9}"/>
              </a:ext>
            </a:extLst>
          </p:cNvPr>
          <p:cNvSpPr/>
          <p:nvPr/>
        </p:nvSpPr>
        <p:spPr>
          <a:xfrm>
            <a:off x="5021580" y="1888840"/>
            <a:ext cx="571500" cy="589893"/>
          </a:xfrm>
          <a:prstGeom prst="smileyFace">
            <a:avLst/>
          </a:prstGeom>
          <a:solidFill>
            <a:schemeClr val="accent6">
              <a:lumMod val="75000"/>
            </a:schemeClr>
          </a:solidFill>
          <a:ln w="25400" cap="flat">
            <a:solidFill>
              <a:schemeClr val="tx1">
                <a:lumMod val="95000"/>
                <a:lumOff val="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22860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t>Feature Selection</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t>Future Work</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37994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Synopsis:</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05025" y="1434956"/>
            <a:ext cx="4599450" cy="165413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Specializing in high-quality bikes and accessible cycling accessories for riders, </a:t>
            </a:r>
            <a:r>
              <a:rPr lang="en-US" sz="1200" b="1" i="0" dirty="0">
                <a:solidFill>
                  <a:schemeClr val="tx1"/>
                </a:solidFill>
                <a:effectLst/>
                <a:latin typeface="Times New Roman" panose="02020603050405020304" pitchFamily="18" charset="0"/>
                <a:cs typeface="Times New Roman" panose="02020603050405020304" pitchFamily="18" charset="0"/>
              </a:rPr>
              <a:t>Sprocket Central Pty Ltd</a:t>
            </a:r>
            <a:r>
              <a:rPr lang="en-US" sz="1200" b="0" i="0" dirty="0">
                <a:solidFill>
                  <a:schemeClr val="tx1"/>
                </a:solidFill>
                <a:effectLst/>
                <a:latin typeface="Times New Roman" panose="02020603050405020304" pitchFamily="18" charset="0"/>
                <a:cs typeface="Times New Roman" panose="02020603050405020304" pitchFamily="18" charset="0"/>
              </a:rPr>
              <a:t> offers a range of products to meet the needs of cyclists. By analyzing their existing customer dataset to determine customer trends and behavior, their marketing team is looking to boost business.</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A labelled dataset consisting of customer demographic, customer address, and transaction data was given.</a:t>
            </a:r>
            <a:endParaRPr sz="1200" dirty="0">
              <a:solidFill>
                <a:schemeClr val="tx1"/>
              </a:solidFill>
              <a:latin typeface="Times New Roman" panose="02020603050405020304" pitchFamily="18" charset="0"/>
              <a:cs typeface="Times New Roman" panose="02020603050405020304" pitchFamily="18" charset="0"/>
            </a:endParaRPr>
          </a:p>
        </p:txBody>
      </p:sp>
      <p:sp>
        <p:nvSpPr>
          <p:cNvPr id="2" name="Shape 72">
            <a:extLst>
              <a:ext uri="{FF2B5EF4-FFF2-40B4-BE49-F238E27FC236}">
                <a16:creationId xmlns:a16="http://schemas.microsoft.com/office/drawing/2014/main" id="{19D759E3-72E4-5A6A-8025-F17EFBFBDD08}"/>
              </a:ext>
            </a:extLst>
          </p:cNvPr>
          <p:cNvSpPr/>
          <p:nvPr/>
        </p:nvSpPr>
        <p:spPr>
          <a:xfrm>
            <a:off x="205025" y="3197658"/>
            <a:ext cx="8565600" cy="37994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Aim:</a:t>
            </a:r>
            <a:endParaRPr sz="1200" dirty="0">
              <a:latin typeface="Times New Roman" panose="02020603050405020304" pitchFamily="18" charset="0"/>
              <a:cs typeface="Times New Roman" panose="02020603050405020304" pitchFamily="18" charset="0"/>
            </a:endParaRPr>
          </a:p>
        </p:txBody>
      </p:sp>
      <p:sp>
        <p:nvSpPr>
          <p:cNvPr id="3" name="Shape 73">
            <a:extLst>
              <a:ext uri="{FF2B5EF4-FFF2-40B4-BE49-F238E27FC236}">
                <a16:creationId xmlns:a16="http://schemas.microsoft.com/office/drawing/2014/main" id="{A3399713-02D9-B68A-A8DD-3EFBA6C7C59B}"/>
              </a:ext>
            </a:extLst>
          </p:cNvPr>
          <p:cNvSpPr/>
          <p:nvPr/>
        </p:nvSpPr>
        <p:spPr>
          <a:xfrm>
            <a:off x="205025" y="3577602"/>
            <a:ext cx="4599450" cy="80833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The objective of this analysis was to recommend which of the 1000 new customers, </a:t>
            </a:r>
            <a:r>
              <a:rPr lang="en-US" sz="1200" dirty="0">
                <a:solidFill>
                  <a:schemeClr val="tx1"/>
                </a:solidFill>
                <a:latin typeface="Times New Roman" panose="02020603050405020304" pitchFamily="18" charset="0"/>
                <a:cs typeface="Times New Roman" panose="02020603050405020304" pitchFamily="18" charset="0"/>
              </a:rPr>
              <a:t>who</a:t>
            </a:r>
            <a:r>
              <a:rPr lang="en-US" sz="1200" b="0" i="0" dirty="0">
                <a:solidFill>
                  <a:schemeClr val="tx1"/>
                </a:solidFill>
                <a:effectLst/>
                <a:latin typeface="Times New Roman" panose="02020603050405020304" pitchFamily="18" charset="0"/>
                <a:cs typeface="Times New Roman" panose="02020603050405020304" pitchFamily="18" charset="0"/>
              </a:rPr>
              <a:t> were given separately, should be targeted to drive the most value for the organization.</a:t>
            </a:r>
            <a:endParaRPr sz="1100" dirty="0">
              <a:solidFill>
                <a:schemeClr val="tx1"/>
              </a:solidFill>
              <a:latin typeface="Times New Roman" panose="02020603050405020304" pitchFamily="18" charset="0"/>
              <a:cs typeface="Times New Roman" panose="02020603050405020304" pitchFamily="18" charset="0"/>
            </a:endParaRPr>
          </a:p>
        </p:txBody>
      </p:sp>
      <p:grpSp>
        <p:nvGrpSpPr>
          <p:cNvPr id="49" name="Group 48">
            <a:extLst>
              <a:ext uri="{FF2B5EF4-FFF2-40B4-BE49-F238E27FC236}">
                <a16:creationId xmlns:a16="http://schemas.microsoft.com/office/drawing/2014/main" id="{4452E803-D414-EEDE-BA0C-6337EDDC7B66}"/>
              </a:ext>
            </a:extLst>
          </p:cNvPr>
          <p:cNvGrpSpPr/>
          <p:nvPr/>
        </p:nvGrpSpPr>
        <p:grpSpPr>
          <a:xfrm>
            <a:off x="5258319" y="1500252"/>
            <a:ext cx="3680655" cy="2953907"/>
            <a:chOff x="5258319" y="1500252"/>
            <a:chExt cx="3746893" cy="2953907"/>
          </a:xfrm>
        </p:grpSpPr>
        <p:sp>
          <p:nvSpPr>
            <p:cNvPr id="37" name="Freeform: Shape 36">
              <a:extLst>
                <a:ext uri="{FF2B5EF4-FFF2-40B4-BE49-F238E27FC236}">
                  <a16:creationId xmlns:a16="http://schemas.microsoft.com/office/drawing/2014/main" id="{B64400E6-AF75-A7C3-B32D-7AE32DF058E6}"/>
                </a:ext>
              </a:extLst>
            </p:cNvPr>
            <p:cNvSpPr/>
            <p:nvPr/>
          </p:nvSpPr>
          <p:spPr>
            <a:xfrm>
              <a:off x="5258319" y="1500252"/>
              <a:ext cx="2101895" cy="451522"/>
            </a:xfrm>
            <a:custGeom>
              <a:avLst/>
              <a:gdLst>
                <a:gd name="connsiteX0" fmla="*/ 0 w 2285479"/>
                <a:gd name="connsiteY0" fmla="*/ 45152 h 451522"/>
                <a:gd name="connsiteX1" fmla="*/ 45152 w 2285479"/>
                <a:gd name="connsiteY1" fmla="*/ 0 h 451522"/>
                <a:gd name="connsiteX2" fmla="*/ 2240327 w 2285479"/>
                <a:gd name="connsiteY2" fmla="*/ 0 h 451522"/>
                <a:gd name="connsiteX3" fmla="*/ 2285479 w 2285479"/>
                <a:gd name="connsiteY3" fmla="*/ 45152 h 451522"/>
                <a:gd name="connsiteX4" fmla="*/ 2285479 w 2285479"/>
                <a:gd name="connsiteY4" fmla="*/ 406370 h 451522"/>
                <a:gd name="connsiteX5" fmla="*/ 2240327 w 2285479"/>
                <a:gd name="connsiteY5" fmla="*/ 451522 h 451522"/>
                <a:gd name="connsiteX6" fmla="*/ 45152 w 2285479"/>
                <a:gd name="connsiteY6" fmla="*/ 451522 h 451522"/>
                <a:gd name="connsiteX7" fmla="*/ 0 w 2285479"/>
                <a:gd name="connsiteY7" fmla="*/ 406370 h 451522"/>
                <a:gd name="connsiteX8" fmla="*/ 0 w 2285479"/>
                <a:gd name="connsiteY8" fmla="*/ 45152 h 4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479" h="451522">
                  <a:moveTo>
                    <a:pt x="0" y="45152"/>
                  </a:moveTo>
                  <a:cubicBezTo>
                    <a:pt x="0" y="20215"/>
                    <a:pt x="20215" y="0"/>
                    <a:pt x="45152" y="0"/>
                  </a:cubicBezTo>
                  <a:lnTo>
                    <a:pt x="2240327" y="0"/>
                  </a:lnTo>
                  <a:cubicBezTo>
                    <a:pt x="2265264" y="0"/>
                    <a:pt x="2285479" y="20215"/>
                    <a:pt x="2285479" y="45152"/>
                  </a:cubicBezTo>
                  <a:lnTo>
                    <a:pt x="2285479" y="406370"/>
                  </a:lnTo>
                  <a:cubicBezTo>
                    <a:pt x="2285479" y="431307"/>
                    <a:pt x="2265264" y="451522"/>
                    <a:pt x="2240327" y="451522"/>
                  </a:cubicBezTo>
                  <a:lnTo>
                    <a:pt x="45152" y="451522"/>
                  </a:lnTo>
                  <a:cubicBezTo>
                    <a:pt x="20215" y="451522"/>
                    <a:pt x="0" y="431307"/>
                    <a:pt x="0" y="406370"/>
                  </a:cubicBezTo>
                  <a:lnTo>
                    <a:pt x="0" y="45152"/>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5135" tIns="55135" rIns="772723" bIns="55135" numCol="1" spcCol="1270" anchor="ctr" anchorCtr="0">
              <a:noAutofit/>
            </a:bodyPr>
            <a:lstStyle/>
            <a:p>
              <a:pPr marL="0" lvl="0" indent="0" algn="r" defTabSz="466725">
                <a:lnSpc>
                  <a:spcPct val="90000"/>
                </a:lnSpc>
                <a:spcBef>
                  <a:spcPct val="0"/>
                </a:spcBef>
                <a:spcAft>
                  <a:spcPct val="35000"/>
                </a:spcAft>
                <a:buNone/>
              </a:pPr>
              <a:r>
                <a:rPr lang="en-US" sz="1600" kern="1200" dirty="0"/>
                <a:t>Identify</a:t>
              </a:r>
            </a:p>
          </p:txBody>
        </p:sp>
        <p:sp>
          <p:nvSpPr>
            <p:cNvPr id="38" name="Freeform: Shape 37">
              <a:extLst>
                <a:ext uri="{FF2B5EF4-FFF2-40B4-BE49-F238E27FC236}">
                  <a16:creationId xmlns:a16="http://schemas.microsoft.com/office/drawing/2014/main" id="{64B1617F-B49B-3583-8812-8A8F210474DF}"/>
                </a:ext>
              </a:extLst>
            </p:cNvPr>
            <p:cNvSpPr/>
            <p:nvPr/>
          </p:nvSpPr>
          <p:spPr>
            <a:xfrm>
              <a:off x="5539303" y="2114685"/>
              <a:ext cx="2217858" cy="440559"/>
            </a:xfrm>
            <a:custGeom>
              <a:avLst/>
              <a:gdLst>
                <a:gd name="connsiteX0" fmla="*/ 0 w 3187291"/>
                <a:gd name="connsiteY0" fmla="*/ 44056 h 440559"/>
                <a:gd name="connsiteX1" fmla="*/ 44056 w 3187291"/>
                <a:gd name="connsiteY1" fmla="*/ 0 h 440559"/>
                <a:gd name="connsiteX2" fmla="*/ 3143235 w 3187291"/>
                <a:gd name="connsiteY2" fmla="*/ 0 h 440559"/>
                <a:gd name="connsiteX3" fmla="*/ 3187291 w 3187291"/>
                <a:gd name="connsiteY3" fmla="*/ 44056 h 440559"/>
                <a:gd name="connsiteX4" fmla="*/ 3187291 w 3187291"/>
                <a:gd name="connsiteY4" fmla="*/ 396503 h 440559"/>
                <a:gd name="connsiteX5" fmla="*/ 3143235 w 3187291"/>
                <a:gd name="connsiteY5" fmla="*/ 440559 h 440559"/>
                <a:gd name="connsiteX6" fmla="*/ 44056 w 3187291"/>
                <a:gd name="connsiteY6" fmla="*/ 440559 h 440559"/>
                <a:gd name="connsiteX7" fmla="*/ 0 w 3187291"/>
                <a:gd name="connsiteY7" fmla="*/ 396503 h 440559"/>
                <a:gd name="connsiteX8" fmla="*/ 0 w 3187291"/>
                <a:gd name="connsiteY8" fmla="*/ 44056 h 4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7291" h="440559">
                  <a:moveTo>
                    <a:pt x="0" y="44056"/>
                  </a:moveTo>
                  <a:cubicBezTo>
                    <a:pt x="0" y="19725"/>
                    <a:pt x="19725" y="0"/>
                    <a:pt x="44056" y="0"/>
                  </a:cubicBezTo>
                  <a:lnTo>
                    <a:pt x="3143235" y="0"/>
                  </a:lnTo>
                  <a:cubicBezTo>
                    <a:pt x="3167566" y="0"/>
                    <a:pt x="3187291" y="19725"/>
                    <a:pt x="3187291" y="44056"/>
                  </a:cubicBezTo>
                  <a:lnTo>
                    <a:pt x="3187291" y="396503"/>
                  </a:lnTo>
                  <a:cubicBezTo>
                    <a:pt x="3187291" y="420834"/>
                    <a:pt x="3167566" y="440559"/>
                    <a:pt x="3143235" y="440559"/>
                  </a:cubicBezTo>
                  <a:lnTo>
                    <a:pt x="44056" y="440559"/>
                  </a:lnTo>
                  <a:cubicBezTo>
                    <a:pt x="19725" y="440559"/>
                    <a:pt x="0" y="420834"/>
                    <a:pt x="0" y="396503"/>
                  </a:cubicBezTo>
                  <a:lnTo>
                    <a:pt x="0" y="4405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4814" tIns="54814" rIns="973457" bIns="54814" numCol="1" spcCol="1270" anchor="ctr" anchorCtr="0">
              <a:noAutofit/>
            </a:bodyPr>
            <a:lstStyle/>
            <a:p>
              <a:pPr marL="0" lvl="0" indent="0" algn="r" defTabSz="466725">
                <a:lnSpc>
                  <a:spcPct val="90000"/>
                </a:lnSpc>
                <a:spcBef>
                  <a:spcPct val="0"/>
                </a:spcBef>
                <a:spcAft>
                  <a:spcPct val="35000"/>
                </a:spcAft>
                <a:buNone/>
              </a:pPr>
              <a:r>
                <a:rPr lang="en-US" sz="1600" kern="1200" dirty="0"/>
                <a:t>Collect</a:t>
              </a:r>
            </a:p>
          </p:txBody>
        </p:sp>
        <p:sp>
          <p:nvSpPr>
            <p:cNvPr id="40" name="Freeform: Shape 39">
              <a:extLst>
                <a:ext uri="{FF2B5EF4-FFF2-40B4-BE49-F238E27FC236}">
                  <a16:creationId xmlns:a16="http://schemas.microsoft.com/office/drawing/2014/main" id="{C3280C6A-01A2-611B-EDF3-0F0A3A2E1112}"/>
                </a:ext>
              </a:extLst>
            </p:cNvPr>
            <p:cNvSpPr/>
            <p:nvPr/>
          </p:nvSpPr>
          <p:spPr>
            <a:xfrm flipH="1">
              <a:off x="6905683" y="1931478"/>
              <a:ext cx="454531" cy="219601"/>
            </a:xfrm>
            <a:custGeom>
              <a:avLst/>
              <a:gdLst>
                <a:gd name="connsiteX0" fmla="*/ 0 w 454531"/>
                <a:gd name="connsiteY0" fmla="*/ 120781 h 219601"/>
                <a:gd name="connsiteX1" fmla="*/ 102269 w 454531"/>
                <a:gd name="connsiteY1" fmla="*/ 120781 h 219601"/>
                <a:gd name="connsiteX2" fmla="*/ 102269 w 454531"/>
                <a:gd name="connsiteY2" fmla="*/ 0 h 219601"/>
                <a:gd name="connsiteX3" fmla="*/ 352262 w 454531"/>
                <a:gd name="connsiteY3" fmla="*/ 0 h 219601"/>
                <a:gd name="connsiteX4" fmla="*/ 352262 w 454531"/>
                <a:gd name="connsiteY4" fmla="*/ 120781 h 219601"/>
                <a:gd name="connsiteX5" fmla="*/ 454531 w 454531"/>
                <a:gd name="connsiteY5" fmla="*/ 120781 h 219601"/>
                <a:gd name="connsiteX6" fmla="*/ 227266 w 454531"/>
                <a:gd name="connsiteY6" fmla="*/ 219601 h 219601"/>
                <a:gd name="connsiteX7" fmla="*/ 0 w 454531"/>
                <a:gd name="connsiteY7" fmla="*/ 120781 h 21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531" h="219601">
                  <a:moveTo>
                    <a:pt x="0" y="120781"/>
                  </a:moveTo>
                  <a:lnTo>
                    <a:pt x="102269" y="120781"/>
                  </a:lnTo>
                  <a:lnTo>
                    <a:pt x="102269" y="0"/>
                  </a:lnTo>
                  <a:lnTo>
                    <a:pt x="352262" y="0"/>
                  </a:lnTo>
                  <a:lnTo>
                    <a:pt x="352262" y="120781"/>
                  </a:lnTo>
                  <a:lnTo>
                    <a:pt x="454531" y="120781"/>
                  </a:lnTo>
                  <a:lnTo>
                    <a:pt x="227266" y="219601"/>
                  </a:lnTo>
                  <a:lnTo>
                    <a:pt x="0" y="120781"/>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6239" tIns="13970" rIns="116239" bIns="68321" numCol="1" spcCol="1270" anchor="ctr" anchorCtr="0">
              <a:noAutofit/>
            </a:bodyPr>
            <a:lstStyle/>
            <a:p>
              <a:pPr marL="0" lvl="0" indent="0" algn="ctr" defTabSz="466725">
                <a:lnSpc>
                  <a:spcPct val="90000"/>
                </a:lnSpc>
                <a:spcBef>
                  <a:spcPct val="0"/>
                </a:spcBef>
                <a:spcAft>
                  <a:spcPct val="35000"/>
                </a:spcAft>
                <a:buNone/>
              </a:pPr>
              <a:endParaRPr lang="en-US" sz="1050" kern="1200"/>
            </a:p>
          </p:txBody>
        </p:sp>
        <p:sp>
          <p:nvSpPr>
            <p:cNvPr id="43" name="Freeform: Shape 42">
              <a:extLst>
                <a:ext uri="{FF2B5EF4-FFF2-40B4-BE49-F238E27FC236}">
                  <a16:creationId xmlns:a16="http://schemas.microsoft.com/office/drawing/2014/main" id="{6785C6C2-128F-E68D-E3D2-74B8EAA869B1}"/>
                </a:ext>
              </a:extLst>
            </p:cNvPr>
            <p:cNvSpPr/>
            <p:nvPr/>
          </p:nvSpPr>
          <p:spPr>
            <a:xfrm>
              <a:off x="5933914" y="2732372"/>
              <a:ext cx="2217858" cy="440559"/>
            </a:xfrm>
            <a:custGeom>
              <a:avLst/>
              <a:gdLst>
                <a:gd name="connsiteX0" fmla="*/ 0 w 3187291"/>
                <a:gd name="connsiteY0" fmla="*/ 44056 h 440559"/>
                <a:gd name="connsiteX1" fmla="*/ 44056 w 3187291"/>
                <a:gd name="connsiteY1" fmla="*/ 0 h 440559"/>
                <a:gd name="connsiteX2" fmla="*/ 3143235 w 3187291"/>
                <a:gd name="connsiteY2" fmla="*/ 0 h 440559"/>
                <a:gd name="connsiteX3" fmla="*/ 3187291 w 3187291"/>
                <a:gd name="connsiteY3" fmla="*/ 44056 h 440559"/>
                <a:gd name="connsiteX4" fmla="*/ 3187291 w 3187291"/>
                <a:gd name="connsiteY4" fmla="*/ 396503 h 440559"/>
                <a:gd name="connsiteX5" fmla="*/ 3143235 w 3187291"/>
                <a:gd name="connsiteY5" fmla="*/ 440559 h 440559"/>
                <a:gd name="connsiteX6" fmla="*/ 44056 w 3187291"/>
                <a:gd name="connsiteY6" fmla="*/ 440559 h 440559"/>
                <a:gd name="connsiteX7" fmla="*/ 0 w 3187291"/>
                <a:gd name="connsiteY7" fmla="*/ 396503 h 440559"/>
                <a:gd name="connsiteX8" fmla="*/ 0 w 3187291"/>
                <a:gd name="connsiteY8" fmla="*/ 44056 h 4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7291" h="440559">
                  <a:moveTo>
                    <a:pt x="0" y="44056"/>
                  </a:moveTo>
                  <a:cubicBezTo>
                    <a:pt x="0" y="19725"/>
                    <a:pt x="19725" y="0"/>
                    <a:pt x="44056" y="0"/>
                  </a:cubicBezTo>
                  <a:lnTo>
                    <a:pt x="3143235" y="0"/>
                  </a:lnTo>
                  <a:cubicBezTo>
                    <a:pt x="3167566" y="0"/>
                    <a:pt x="3187291" y="19725"/>
                    <a:pt x="3187291" y="44056"/>
                  </a:cubicBezTo>
                  <a:lnTo>
                    <a:pt x="3187291" y="396503"/>
                  </a:lnTo>
                  <a:cubicBezTo>
                    <a:pt x="3187291" y="420834"/>
                    <a:pt x="3167566" y="440559"/>
                    <a:pt x="3143235" y="440559"/>
                  </a:cubicBezTo>
                  <a:lnTo>
                    <a:pt x="44056" y="440559"/>
                  </a:lnTo>
                  <a:cubicBezTo>
                    <a:pt x="19725" y="440559"/>
                    <a:pt x="0" y="420834"/>
                    <a:pt x="0" y="396503"/>
                  </a:cubicBezTo>
                  <a:lnTo>
                    <a:pt x="0" y="4405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4814" tIns="54814" rIns="973457" bIns="54814" numCol="1" spcCol="1270" anchor="ctr" anchorCtr="0">
              <a:noAutofit/>
            </a:bodyPr>
            <a:lstStyle/>
            <a:p>
              <a:pPr marL="0" lvl="0" indent="0" algn="r" defTabSz="466725">
                <a:lnSpc>
                  <a:spcPct val="90000"/>
                </a:lnSpc>
                <a:spcBef>
                  <a:spcPct val="0"/>
                </a:spcBef>
                <a:spcAft>
                  <a:spcPct val="35000"/>
                </a:spcAft>
                <a:buNone/>
              </a:pPr>
              <a:r>
                <a:rPr lang="en-US" sz="1600" kern="1200" dirty="0"/>
                <a:t>Clean</a:t>
              </a:r>
            </a:p>
          </p:txBody>
        </p:sp>
        <p:sp>
          <p:nvSpPr>
            <p:cNvPr id="44" name="Freeform: Shape 43">
              <a:extLst>
                <a:ext uri="{FF2B5EF4-FFF2-40B4-BE49-F238E27FC236}">
                  <a16:creationId xmlns:a16="http://schemas.microsoft.com/office/drawing/2014/main" id="{E30B6DE8-7DAC-5FE5-0920-62167A3DBDB2}"/>
                </a:ext>
              </a:extLst>
            </p:cNvPr>
            <p:cNvSpPr/>
            <p:nvPr/>
          </p:nvSpPr>
          <p:spPr>
            <a:xfrm flipH="1">
              <a:off x="7302630" y="2540617"/>
              <a:ext cx="454531" cy="219601"/>
            </a:xfrm>
            <a:custGeom>
              <a:avLst/>
              <a:gdLst>
                <a:gd name="connsiteX0" fmla="*/ 0 w 454531"/>
                <a:gd name="connsiteY0" fmla="*/ 120781 h 219601"/>
                <a:gd name="connsiteX1" fmla="*/ 102269 w 454531"/>
                <a:gd name="connsiteY1" fmla="*/ 120781 h 219601"/>
                <a:gd name="connsiteX2" fmla="*/ 102269 w 454531"/>
                <a:gd name="connsiteY2" fmla="*/ 0 h 219601"/>
                <a:gd name="connsiteX3" fmla="*/ 352262 w 454531"/>
                <a:gd name="connsiteY3" fmla="*/ 0 h 219601"/>
                <a:gd name="connsiteX4" fmla="*/ 352262 w 454531"/>
                <a:gd name="connsiteY4" fmla="*/ 120781 h 219601"/>
                <a:gd name="connsiteX5" fmla="*/ 454531 w 454531"/>
                <a:gd name="connsiteY5" fmla="*/ 120781 h 219601"/>
                <a:gd name="connsiteX6" fmla="*/ 227266 w 454531"/>
                <a:gd name="connsiteY6" fmla="*/ 219601 h 219601"/>
                <a:gd name="connsiteX7" fmla="*/ 0 w 454531"/>
                <a:gd name="connsiteY7" fmla="*/ 120781 h 21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531" h="219601">
                  <a:moveTo>
                    <a:pt x="0" y="120781"/>
                  </a:moveTo>
                  <a:lnTo>
                    <a:pt x="102269" y="120781"/>
                  </a:lnTo>
                  <a:lnTo>
                    <a:pt x="102269" y="0"/>
                  </a:lnTo>
                  <a:lnTo>
                    <a:pt x="352262" y="0"/>
                  </a:lnTo>
                  <a:lnTo>
                    <a:pt x="352262" y="120781"/>
                  </a:lnTo>
                  <a:lnTo>
                    <a:pt x="454531" y="120781"/>
                  </a:lnTo>
                  <a:lnTo>
                    <a:pt x="227266" y="219601"/>
                  </a:lnTo>
                  <a:lnTo>
                    <a:pt x="0" y="120781"/>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6239" tIns="13970" rIns="116239" bIns="68321" numCol="1" spcCol="1270" anchor="ctr" anchorCtr="0">
              <a:noAutofit/>
            </a:bodyPr>
            <a:lstStyle/>
            <a:p>
              <a:pPr marL="0" lvl="0" indent="0" algn="ctr" defTabSz="466725">
                <a:lnSpc>
                  <a:spcPct val="90000"/>
                </a:lnSpc>
                <a:spcBef>
                  <a:spcPct val="0"/>
                </a:spcBef>
                <a:spcAft>
                  <a:spcPct val="35000"/>
                </a:spcAft>
                <a:buNone/>
              </a:pPr>
              <a:endParaRPr lang="en-US" sz="1050" kern="1200"/>
            </a:p>
          </p:txBody>
        </p:sp>
        <p:sp>
          <p:nvSpPr>
            <p:cNvPr id="45" name="Freeform: Shape 44">
              <a:extLst>
                <a:ext uri="{FF2B5EF4-FFF2-40B4-BE49-F238E27FC236}">
                  <a16:creationId xmlns:a16="http://schemas.microsoft.com/office/drawing/2014/main" id="{7DCAA741-F2F0-0721-C20A-5BE77C4CF3C3}"/>
                </a:ext>
              </a:extLst>
            </p:cNvPr>
            <p:cNvSpPr/>
            <p:nvPr/>
          </p:nvSpPr>
          <p:spPr>
            <a:xfrm>
              <a:off x="6324249" y="3343340"/>
              <a:ext cx="2217858" cy="440559"/>
            </a:xfrm>
            <a:custGeom>
              <a:avLst/>
              <a:gdLst>
                <a:gd name="connsiteX0" fmla="*/ 0 w 3187291"/>
                <a:gd name="connsiteY0" fmla="*/ 44056 h 440559"/>
                <a:gd name="connsiteX1" fmla="*/ 44056 w 3187291"/>
                <a:gd name="connsiteY1" fmla="*/ 0 h 440559"/>
                <a:gd name="connsiteX2" fmla="*/ 3143235 w 3187291"/>
                <a:gd name="connsiteY2" fmla="*/ 0 h 440559"/>
                <a:gd name="connsiteX3" fmla="*/ 3187291 w 3187291"/>
                <a:gd name="connsiteY3" fmla="*/ 44056 h 440559"/>
                <a:gd name="connsiteX4" fmla="*/ 3187291 w 3187291"/>
                <a:gd name="connsiteY4" fmla="*/ 396503 h 440559"/>
                <a:gd name="connsiteX5" fmla="*/ 3143235 w 3187291"/>
                <a:gd name="connsiteY5" fmla="*/ 440559 h 440559"/>
                <a:gd name="connsiteX6" fmla="*/ 44056 w 3187291"/>
                <a:gd name="connsiteY6" fmla="*/ 440559 h 440559"/>
                <a:gd name="connsiteX7" fmla="*/ 0 w 3187291"/>
                <a:gd name="connsiteY7" fmla="*/ 396503 h 440559"/>
                <a:gd name="connsiteX8" fmla="*/ 0 w 3187291"/>
                <a:gd name="connsiteY8" fmla="*/ 44056 h 4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7291" h="440559">
                  <a:moveTo>
                    <a:pt x="0" y="44056"/>
                  </a:moveTo>
                  <a:cubicBezTo>
                    <a:pt x="0" y="19725"/>
                    <a:pt x="19725" y="0"/>
                    <a:pt x="44056" y="0"/>
                  </a:cubicBezTo>
                  <a:lnTo>
                    <a:pt x="3143235" y="0"/>
                  </a:lnTo>
                  <a:cubicBezTo>
                    <a:pt x="3167566" y="0"/>
                    <a:pt x="3187291" y="19725"/>
                    <a:pt x="3187291" y="44056"/>
                  </a:cubicBezTo>
                  <a:lnTo>
                    <a:pt x="3187291" y="396503"/>
                  </a:lnTo>
                  <a:cubicBezTo>
                    <a:pt x="3187291" y="420834"/>
                    <a:pt x="3167566" y="440559"/>
                    <a:pt x="3143235" y="440559"/>
                  </a:cubicBezTo>
                  <a:lnTo>
                    <a:pt x="44056" y="440559"/>
                  </a:lnTo>
                  <a:cubicBezTo>
                    <a:pt x="19725" y="440559"/>
                    <a:pt x="0" y="420834"/>
                    <a:pt x="0" y="396503"/>
                  </a:cubicBezTo>
                  <a:lnTo>
                    <a:pt x="0" y="4405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4814" tIns="54814" rIns="973457" bIns="54814" numCol="1" spcCol="1270" anchor="ctr" anchorCtr="0">
              <a:noAutofit/>
            </a:bodyPr>
            <a:lstStyle/>
            <a:p>
              <a:pPr marL="0" lvl="0" indent="0" algn="r" defTabSz="466725">
                <a:lnSpc>
                  <a:spcPct val="90000"/>
                </a:lnSpc>
                <a:spcBef>
                  <a:spcPct val="0"/>
                </a:spcBef>
                <a:spcAft>
                  <a:spcPct val="35000"/>
                </a:spcAft>
                <a:buNone/>
              </a:pPr>
              <a:r>
                <a:rPr lang="en-US" sz="1600" kern="1200" dirty="0"/>
                <a:t>   Analyze	</a:t>
              </a:r>
            </a:p>
          </p:txBody>
        </p:sp>
        <p:sp>
          <p:nvSpPr>
            <p:cNvPr id="46" name="Freeform: Shape 45">
              <a:extLst>
                <a:ext uri="{FF2B5EF4-FFF2-40B4-BE49-F238E27FC236}">
                  <a16:creationId xmlns:a16="http://schemas.microsoft.com/office/drawing/2014/main" id="{0A39F222-1806-A22D-60BD-3AAD57928D79}"/>
                </a:ext>
              </a:extLst>
            </p:cNvPr>
            <p:cNvSpPr/>
            <p:nvPr/>
          </p:nvSpPr>
          <p:spPr>
            <a:xfrm flipH="1">
              <a:off x="7692965" y="3151585"/>
              <a:ext cx="454531" cy="219601"/>
            </a:xfrm>
            <a:custGeom>
              <a:avLst/>
              <a:gdLst>
                <a:gd name="connsiteX0" fmla="*/ 0 w 454531"/>
                <a:gd name="connsiteY0" fmla="*/ 120781 h 219601"/>
                <a:gd name="connsiteX1" fmla="*/ 102269 w 454531"/>
                <a:gd name="connsiteY1" fmla="*/ 120781 h 219601"/>
                <a:gd name="connsiteX2" fmla="*/ 102269 w 454531"/>
                <a:gd name="connsiteY2" fmla="*/ 0 h 219601"/>
                <a:gd name="connsiteX3" fmla="*/ 352262 w 454531"/>
                <a:gd name="connsiteY3" fmla="*/ 0 h 219601"/>
                <a:gd name="connsiteX4" fmla="*/ 352262 w 454531"/>
                <a:gd name="connsiteY4" fmla="*/ 120781 h 219601"/>
                <a:gd name="connsiteX5" fmla="*/ 454531 w 454531"/>
                <a:gd name="connsiteY5" fmla="*/ 120781 h 219601"/>
                <a:gd name="connsiteX6" fmla="*/ 227266 w 454531"/>
                <a:gd name="connsiteY6" fmla="*/ 219601 h 219601"/>
                <a:gd name="connsiteX7" fmla="*/ 0 w 454531"/>
                <a:gd name="connsiteY7" fmla="*/ 120781 h 21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531" h="219601">
                  <a:moveTo>
                    <a:pt x="0" y="120781"/>
                  </a:moveTo>
                  <a:lnTo>
                    <a:pt x="102269" y="120781"/>
                  </a:lnTo>
                  <a:lnTo>
                    <a:pt x="102269" y="0"/>
                  </a:lnTo>
                  <a:lnTo>
                    <a:pt x="352262" y="0"/>
                  </a:lnTo>
                  <a:lnTo>
                    <a:pt x="352262" y="120781"/>
                  </a:lnTo>
                  <a:lnTo>
                    <a:pt x="454531" y="120781"/>
                  </a:lnTo>
                  <a:lnTo>
                    <a:pt x="227266" y="219601"/>
                  </a:lnTo>
                  <a:lnTo>
                    <a:pt x="0" y="120781"/>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6239" tIns="13970" rIns="116239" bIns="68321" numCol="1" spcCol="1270" anchor="ctr" anchorCtr="0">
              <a:noAutofit/>
            </a:bodyPr>
            <a:lstStyle/>
            <a:p>
              <a:pPr marL="0" lvl="0" indent="0" algn="ctr" defTabSz="466725">
                <a:lnSpc>
                  <a:spcPct val="90000"/>
                </a:lnSpc>
                <a:spcBef>
                  <a:spcPct val="0"/>
                </a:spcBef>
                <a:spcAft>
                  <a:spcPct val="35000"/>
                </a:spcAft>
                <a:buNone/>
              </a:pPr>
              <a:endParaRPr lang="en-US" sz="1050" kern="1200"/>
            </a:p>
          </p:txBody>
        </p:sp>
        <p:sp>
          <p:nvSpPr>
            <p:cNvPr id="47" name="Freeform: Shape 46">
              <a:extLst>
                <a:ext uri="{FF2B5EF4-FFF2-40B4-BE49-F238E27FC236}">
                  <a16:creationId xmlns:a16="http://schemas.microsoft.com/office/drawing/2014/main" id="{1EB509EB-33C7-26B2-CC48-83542B0F46E9}"/>
                </a:ext>
              </a:extLst>
            </p:cNvPr>
            <p:cNvSpPr/>
            <p:nvPr/>
          </p:nvSpPr>
          <p:spPr>
            <a:xfrm>
              <a:off x="6787354" y="4013600"/>
              <a:ext cx="2217858" cy="440559"/>
            </a:xfrm>
            <a:custGeom>
              <a:avLst/>
              <a:gdLst>
                <a:gd name="connsiteX0" fmla="*/ 0 w 3187291"/>
                <a:gd name="connsiteY0" fmla="*/ 44056 h 440559"/>
                <a:gd name="connsiteX1" fmla="*/ 44056 w 3187291"/>
                <a:gd name="connsiteY1" fmla="*/ 0 h 440559"/>
                <a:gd name="connsiteX2" fmla="*/ 3143235 w 3187291"/>
                <a:gd name="connsiteY2" fmla="*/ 0 h 440559"/>
                <a:gd name="connsiteX3" fmla="*/ 3187291 w 3187291"/>
                <a:gd name="connsiteY3" fmla="*/ 44056 h 440559"/>
                <a:gd name="connsiteX4" fmla="*/ 3187291 w 3187291"/>
                <a:gd name="connsiteY4" fmla="*/ 396503 h 440559"/>
                <a:gd name="connsiteX5" fmla="*/ 3143235 w 3187291"/>
                <a:gd name="connsiteY5" fmla="*/ 440559 h 440559"/>
                <a:gd name="connsiteX6" fmla="*/ 44056 w 3187291"/>
                <a:gd name="connsiteY6" fmla="*/ 440559 h 440559"/>
                <a:gd name="connsiteX7" fmla="*/ 0 w 3187291"/>
                <a:gd name="connsiteY7" fmla="*/ 396503 h 440559"/>
                <a:gd name="connsiteX8" fmla="*/ 0 w 3187291"/>
                <a:gd name="connsiteY8" fmla="*/ 44056 h 4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7291" h="440559">
                  <a:moveTo>
                    <a:pt x="0" y="44056"/>
                  </a:moveTo>
                  <a:cubicBezTo>
                    <a:pt x="0" y="19725"/>
                    <a:pt x="19725" y="0"/>
                    <a:pt x="44056" y="0"/>
                  </a:cubicBezTo>
                  <a:lnTo>
                    <a:pt x="3143235" y="0"/>
                  </a:lnTo>
                  <a:cubicBezTo>
                    <a:pt x="3167566" y="0"/>
                    <a:pt x="3187291" y="19725"/>
                    <a:pt x="3187291" y="44056"/>
                  </a:cubicBezTo>
                  <a:lnTo>
                    <a:pt x="3187291" y="396503"/>
                  </a:lnTo>
                  <a:cubicBezTo>
                    <a:pt x="3187291" y="420834"/>
                    <a:pt x="3167566" y="440559"/>
                    <a:pt x="3143235" y="440559"/>
                  </a:cubicBezTo>
                  <a:lnTo>
                    <a:pt x="44056" y="440559"/>
                  </a:lnTo>
                  <a:cubicBezTo>
                    <a:pt x="19725" y="440559"/>
                    <a:pt x="0" y="420834"/>
                    <a:pt x="0" y="396503"/>
                  </a:cubicBezTo>
                  <a:lnTo>
                    <a:pt x="0" y="4405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4814" tIns="54814" rIns="973457" bIns="54814" numCol="1" spcCol="1270" anchor="ctr" anchorCtr="0">
              <a:noAutofit/>
            </a:bodyPr>
            <a:lstStyle/>
            <a:p>
              <a:pPr marL="0" lvl="0" indent="0" algn="r" defTabSz="466725">
                <a:lnSpc>
                  <a:spcPct val="90000"/>
                </a:lnSpc>
                <a:spcBef>
                  <a:spcPct val="0"/>
                </a:spcBef>
                <a:spcAft>
                  <a:spcPct val="35000"/>
                </a:spcAft>
                <a:buNone/>
              </a:pPr>
              <a:r>
                <a:rPr lang="en-US" sz="1600" kern="1200" dirty="0"/>
                <a:t>Interpret</a:t>
              </a:r>
            </a:p>
          </p:txBody>
        </p:sp>
        <p:sp>
          <p:nvSpPr>
            <p:cNvPr id="48" name="Freeform: Shape 47">
              <a:extLst>
                <a:ext uri="{FF2B5EF4-FFF2-40B4-BE49-F238E27FC236}">
                  <a16:creationId xmlns:a16="http://schemas.microsoft.com/office/drawing/2014/main" id="{3EF6893F-22FF-E915-509A-12A6604F82ED}"/>
                </a:ext>
              </a:extLst>
            </p:cNvPr>
            <p:cNvSpPr/>
            <p:nvPr/>
          </p:nvSpPr>
          <p:spPr>
            <a:xfrm flipH="1">
              <a:off x="8156070" y="3821845"/>
              <a:ext cx="454531" cy="219601"/>
            </a:xfrm>
            <a:custGeom>
              <a:avLst/>
              <a:gdLst>
                <a:gd name="connsiteX0" fmla="*/ 0 w 454531"/>
                <a:gd name="connsiteY0" fmla="*/ 120781 h 219601"/>
                <a:gd name="connsiteX1" fmla="*/ 102269 w 454531"/>
                <a:gd name="connsiteY1" fmla="*/ 120781 h 219601"/>
                <a:gd name="connsiteX2" fmla="*/ 102269 w 454531"/>
                <a:gd name="connsiteY2" fmla="*/ 0 h 219601"/>
                <a:gd name="connsiteX3" fmla="*/ 352262 w 454531"/>
                <a:gd name="connsiteY3" fmla="*/ 0 h 219601"/>
                <a:gd name="connsiteX4" fmla="*/ 352262 w 454531"/>
                <a:gd name="connsiteY4" fmla="*/ 120781 h 219601"/>
                <a:gd name="connsiteX5" fmla="*/ 454531 w 454531"/>
                <a:gd name="connsiteY5" fmla="*/ 120781 h 219601"/>
                <a:gd name="connsiteX6" fmla="*/ 227266 w 454531"/>
                <a:gd name="connsiteY6" fmla="*/ 219601 h 219601"/>
                <a:gd name="connsiteX7" fmla="*/ 0 w 454531"/>
                <a:gd name="connsiteY7" fmla="*/ 120781 h 21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531" h="219601">
                  <a:moveTo>
                    <a:pt x="0" y="120781"/>
                  </a:moveTo>
                  <a:lnTo>
                    <a:pt x="102269" y="120781"/>
                  </a:lnTo>
                  <a:lnTo>
                    <a:pt x="102269" y="0"/>
                  </a:lnTo>
                  <a:lnTo>
                    <a:pt x="352262" y="0"/>
                  </a:lnTo>
                  <a:lnTo>
                    <a:pt x="352262" y="120781"/>
                  </a:lnTo>
                  <a:lnTo>
                    <a:pt x="454531" y="120781"/>
                  </a:lnTo>
                  <a:lnTo>
                    <a:pt x="227266" y="219601"/>
                  </a:lnTo>
                  <a:lnTo>
                    <a:pt x="0" y="120781"/>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6239" tIns="13970" rIns="116239" bIns="68321" numCol="1" spcCol="1270" anchor="ctr" anchorCtr="0">
              <a:noAutofit/>
            </a:bodyPr>
            <a:lstStyle/>
            <a:p>
              <a:pPr marL="0" lvl="0" indent="0" algn="ctr" defTabSz="466725">
                <a:lnSpc>
                  <a:spcPct val="90000"/>
                </a:lnSpc>
                <a:spcBef>
                  <a:spcPct val="0"/>
                </a:spcBef>
                <a:spcAft>
                  <a:spcPct val="35000"/>
                </a:spcAft>
                <a:buNone/>
              </a:pPr>
              <a:endParaRPr lang="en-US" sz="1050" kern="1200"/>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709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1083299"/>
            <a:ext cx="8565600" cy="37994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Data Pre-Processing</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05024" y="1434956"/>
            <a:ext cx="8672276" cy="186650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dirty="0">
                <a:solidFill>
                  <a:schemeClr val="tx1"/>
                </a:solidFill>
                <a:latin typeface="Times New Roman" panose="02020603050405020304" pitchFamily="18" charset="0"/>
                <a:cs typeface="Times New Roman" panose="02020603050405020304" pitchFamily="18" charset="0"/>
              </a:rPr>
              <a:t>Three datasets of existing customers are given to us which initially consist -</a:t>
            </a:r>
          </a:p>
          <a:p>
            <a:pPr marL="228600" indent="-228600"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Transaction (20000 x 13), (Total Missing Values- 1542  )</a:t>
            </a:r>
          </a:p>
          <a:p>
            <a:pPr marL="228600" indent="-228600" algn="just">
              <a:buFontTx/>
              <a:buAutoNum type="arabicPeriod"/>
            </a:pPr>
            <a:r>
              <a:rPr lang="en-US" sz="1200" dirty="0">
                <a:solidFill>
                  <a:schemeClr val="tx1"/>
                </a:solidFill>
                <a:latin typeface="Times New Roman" panose="02020603050405020304" pitchFamily="18" charset="0"/>
                <a:cs typeface="Times New Roman" panose="02020603050405020304" pitchFamily="18" charset="0"/>
              </a:rPr>
              <a:t>Customer Demographic (4000 x 13), (Total Missing Values- 1763 )</a:t>
            </a:r>
          </a:p>
          <a:p>
            <a:pPr marL="228600" indent="-228600" algn="just">
              <a:buFontTx/>
              <a:buAutoNum type="arabicPeriod"/>
            </a:pPr>
            <a:r>
              <a:rPr lang="en-US" sz="1200" dirty="0">
                <a:solidFill>
                  <a:schemeClr val="tx1"/>
                </a:solidFill>
                <a:latin typeface="Times New Roman" panose="02020603050405020304" pitchFamily="18" charset="0"/>
                <a:cs typeface="Times New Roman" panose="02020603050405020304" pitchFamily="18" charset="0"/>
              </a:rPr>
              <a:t>Customer Address (3999 x 6), (Total Missing Values- No null values  )</a:t>
            </a:r>
          </a:p>
          <a:p>
            <a:pPr algn="just"/>
            <a:r>
              <a:rPr lang="en-US" sz="1200" dirty="0">
                <a:solidFill>
                  <a:schemeClr val="tx1"/>
                </a:solidFill>
                <a:latin typeface="Times New Roman" panose="02020603050405020304" pitchFamily="18" charset="0"/>
                <a:cs typeface="Times New Roman" panose="02020603050405020304" pitchFamily="18" charset="0"/>
              </a:rPr>
              <a:t>We have performed Data Quality Assessment on it as per 1</a:t>
            </a:r>
            <a:r>
              <a:rPr lang="en-US" sz="1200" baseline="30000" dirty="0">
                <a:solidFill>
                  <a:schemeClr val="tx1"/>
                </a:solidFill>
                <a:latin typeface="Times New Roman" panose="02020603050405020304" pitchFamily="18" charset="0"/>
                <a:cs typeface="Times New Roman" panose="02020603050405020304" pitchFamily="18" charset="0"/>
              </a:rPr>
              <a:t>st</a:t>
            </a:r>
            <a:r>
              <a:rPr lang="en-US" sz="1200" dirty="0">
                <a:solidFill>
                  <a:schemeClr val="tx1"/>
                </a:solidFill>
                <a:latin typeface="Times New Roman" panose="02020603050405020304" pitchFamily="18" charset="0"/>
                <a:cs typeface="Times New Roman" panose="02020603050405020304" pitchFamily="18" charset="0"/>
              </a:rPr>
              <a:t> task. The data cleaning, data reduction, and data transformation process of data mining are done. Missing data is checked and filled with an appropriate or dropped whenever required. </a:t>
            </a:r>
          </a:p>
          <a:p>
            <a:pPr algn="just"/>
            <a:r>
              <a:rPr lang="en-US" sz="1200" dirty="0">
                <a:solidFill>
                  <a:schemeClr val="tx1"/>
                </a:solidFill>
                <a:latin typeface="Times New Roman" panose="02020603050405020304" pitchFamily="18" charset="0"/>
                <a:cs typeface="Times New Roman" panose="02020603050405020304" pitchFamily="18" charset="0"/>
              </a:rPr>
              <a:t>Afterward, these three datasets are merged on a common column called “</a:t>
            </a:r>
            <a:r>
              <a:rPr lang="en-US" sz="1200" dirty="0" err="1">
                <a:solidFill>
                  <a:schemeClr val="tx1"/>
                </a:solidFill>
                <a:latin typeface="Times New Roman" panose="02020603050405020304" pitchFamily="18" charset="0"/>
                <a:cs typeface="Times New Roman" panose="02020603050405020304" pitchFamily="18" charset="0"/>
              </a:rPr>
              <a:t>customer_ID</a:t>
            </a:r>
            <a:r>
              <a:rPr lang="en-US" sz="1200" dirty="0">
                <a:solidFill>
                  <a:schemeClr val="tx1"/>
                </a:solidFill>
                <a:latin typeface="Times New Roman" panose="02020603050405020304" pitchFamily="18" charset="0"/>
                <a:cs typeface="Times New Roman" panose="02020603050405020304" pitchFamily="18" charset="0"/>
              </a:rPr>
              <a:t>” and performed data cleaning and preparing data to enable feature engineering to work on module 2.</a:t>
            </a:r>
          </a:p>
        </p:txBody>
      </p:sp>
      <p:sp>
        <p:nvSpPr>
          <p:cNvPr id="2" name="Shape 72">
            <a:extLst>
              <a:ext uri="{FF2B5EF4-FFF2-40B4-BE49-F238E27FC236}">
                <a16:creationId xmlns:a16="http://schemas.microsoft.com/office/drawing/2014/main" id="{19D759E3-72E4-5A6A-8025-F17EFBFBDD08}"/>
              </a:ext>
            </a:extLst>
          </p:cNvPr>
          <p:cNvSpPr/>
          <p:nvPr/>
        </p:nvSpPr>
        <p:spPr>
          <a:xfrm>
            <a:off x="205025" y="3273487"/>
            <a:ext cx="8565600" cy="37994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Feature Engineering</a:t>
            </a:r>
            <a:endParaRPr sz="1200" dirty="0">
              <a:latin typeface="Times New Roman" panose="02020603050405020304" pitchFamily="18" charset="0"/>
              <a:cs typeface="Times New Roman" panose="02020603050405020304" pitchFamily="18" charset="0"/>
            </a:endParaRPr>
          </a:p>
        </p:txBody>
      </p:sp>
      <p:sp>
        <p:nvSpPr>
          <p:cNvPr id="3" name="Shape 73">
            <a:extLst>
              <a:ext uri="{FF2B5EF4-FFF2-40B4-BE49-F238E27FC236}">
                <a16:creationId xmlns:a16="http://schemas.microsoft.com/office/drawing/2014/main" id="{A3399713-02D9-B68A-A8DD-3EFBA6C7C59B}"/>
              </a:ext>
            </a:extLst>
          </p:cNvPr>
          <p:cNvSpPr/>
          <p:nvPr/>
        </p:nvSpPr>
        <p:spPr>
          <a:xfrm>
            <a:off x="205024" y="3569982"/>
            <a:ext cx="8565599" cy="78845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‘age’ column is added from ‘DOB’ column.</a:t>
            </a:r>
          </a:p>
          <a:p>
            <a:pPr marL="171450" indent="-171450" algn="jus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Created new column ‘</a:t>
            </a:r>
            <a:r>
              <a:rPr lang="en-US" sz="1200" dirty="0" err="1">
                <a:solidFill>
                  <a:schemeClr val="tx1"/>
                </a:solidFill>
                <a:latin typeface="Times New Roman" panose="02020603050405020304" pitchFamily="18" charset="0"/>
                <a:cs typeface="Times New Roman" panose="02020603050405020304" pitchFamily="18" charset="0"/>
              </a:rPr>
              <a:t>transaction_month</a:t>
            </a:r>
            <a:r>
              <a:rPr lang="en-US" sz="1200" dirty="0">
                <a:solidFill>
                  <a:schemeClr val="tx1"/>
                </a:solidFill>
                <a:latin typeface="Times New Roman" panose="02020603050405020304" pitchFamily="18" charset="0"/>
                <a:cs typeface="Times New Roman" panose="02020603050405020304" pitchFamily="18" charset="0"/>
              </a:rPr>
              <a:t>’ column using ‘</a:t>
            </a:r>
            <a:r>
              <a:rPr lang="en-US" sz="1200" dirty="0" err="1">
                <a:solidFill>
                  <a:schemeClr val="tx1"/>
                </a:solidFill>
                <a:latin typeface="Times New Roman" panose="02020603050405020304" pitchFamily="18" charset="0"/>
                <a:cs typeface="Times New Roman" panose="02020603050405020304" pitchFamily="18" charset="0"/>
              </a:rPr>
              <a:t>transaction_date</a:t>
            </a:r>
            <a:r>
              <a:rPr lang="en-US" sz="1200" dirty="0">
                <a:solidFill>
                  <a:schemeClr val="tx1"/>
                </a:solidFill>
                <a:latin typeface="Times New Roman" panose="02020603050405020304" pitchFamily="18" charset="0"/>
                <a:cs typeface="Times New Roman" panose="02020603050405020304" pitchFamily="18" charset="0"/>
              </a:rPr>
              <a:t>’ and “profit” column from “</a:t>
            </a:r>
            <a:r>
              <a:rPr lang="en-US" sz="1200" dirty="0" err="1">
                <a:solidFill>
                  <a:schemeClr val="tx1"/>
                </a:solidFill>
                <a:latin typeface="Times New Roman" panose="02020603050405020304" pitchFamily="18" charset="0"/>
                <a:cs typeface="Times New Roman" panose="02020603050405020304" pitchFamily="18" charset="0"/>
              </a:rPr>
              <a:t>list_price</a:t>
            </a:r>
            <a:r>
              <a:rPr lang="en-US" sz="1200" dirty="0">
                <a:solidFill>
                  <a:schemeClr val="tx1"/>
                </a:solidFill>
                <a:latin typeface="Times New Roman" panose="02020603050405020304" pitchFamily="18" charset="0"/>
                <a:cs typeface="Times New Roman" panose="02020603050405020304" pitchFamily="18" charset="0"/>
              </a:rPr>
              <a:t>”  &amp; “</a:t>
            </a:r>
            <a:r>
              <a:rPr lang="en-US" sz="1200" dirty="0" err="1">
                <a:solidFill>
                  <a:schemeClr val="tx1"/>
                </a:solidFill>
                <a:latin typeface="Times New Roman" panose="02020603050405020304" pitchFamily="18" charset="0"/>
                <a:cs typeface="Times New Roman" panose="02020603050405020304" pitchFamily="18" charset="0"/>
              </a:rPr>
              <a:t>standard_cost</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r>
              <a:rPr lang="en-US" sz="1100" dirty="0">
                <a:solidFill>
                  <a:schemeClr val="tx1"/>
                </a:solidFill>
                <a:latin typeface="Times New Roman" panose="02020603050405020304" pitchFamily="18" charset="0"/>
                <a:cs typeface="Times New Roman" panose="02020603050405020304" pitchFamily="18" charset="0"/>
              </a:rPr>
              <a:t>Unknown columns deleted from New Customer List.</a:t>
            </a:r>
          </a:p>
        </p:txBody>
      </p:sp>
    </p:spTree>
    <p:extLst>
      <p:ext uri="{BB962C8B-B14F-4D97-AF65-F5344CB8AC3E}">
        <p14:creationId xmlns:p14="http://schemas.microsoft.com/office/powerpoint/2010/main" val="135164954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709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Feature Selection</a:t>
            </a:r>
            <a:endParaRPr dirty="0"/>
          </a:p>
        </p:txBody>
      </p:sp>
      <p:sp>
        <p:nvSpPr>
          <p:cNvPr id="123" name="Shape 72"/>
          <p:cNvSpPr/>
          <p:nvPr/>
        </p:nvSpPr>
        <p:spPr>
          <a:xfrm>
            <a:off x="205025" y="1083299"/>
            <a:ext cx="8565600" cy="37994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Features Selection</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05024" y="1434956"/>
            <a:ext cx="8672276" cy="190189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solidFill>
                  <a:schemeClr val="tx1"/>
                </a:solidFill>
                <a:latin typeface="Times New Roman" panose="02020603050405020304" pitchFamily="18" charset="0"/>
                <a:cs typeface="Times New Roman" panose="02020603050405020304" pitchFamily="18" charset="0"/>
              </a:rPr>
              <a:t>Feature Selection is t</a:t>
            </a:r>
            <a:r>
              <a:rPr lang="en-US" sz="1200" b="0" i="0" dirty="0">
                <a:solidFill>
                  <a:schemeClr val="tx1"/>
                </a:solidFill>
                <a:effectLst/>
                <a:latin typeface="Times New Roman" panose="02020603050405020304" pitchFamily="18" charset="0"/>
                <a:cs typeface="Times New Roman" panose="02020603050405020304" pitchFamily="18" charset="0"/>
              </a:rPr>
              <a:t>he process of selecting a subset of relevant features for use in model construction.</a:t>
            </a:r>
            <a:endParaRPr lang="en-GB" sz="12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200" dirty="0">
                <a:solidFill>
                  <a:schemeClr val="tx1"/>
                </a:solidFill>
                <a:latin typeface="Times New Roman" panose="02020603050405020304" pitchFamily="18" charset="0"/>
                <a:cs typeface="Times New Roman" panose="02020603050405020304" pitchFamily="18" charset="0"/>
              </a:rPr>
              <a:t>Gender</a:t>
            </a:r>
          </a:p>
          <a:p>
            <a:pPr marL="285750" indent="-285750">
              <a:buFont typeface="Arial" panose="020B0604020202020204" pitchFamily="34" charset="0"/>
              <a:buChar char="•"/>
            </a:pPr>
            <a:r>
              <a:rPr lang="en-GB" sz="1200" dirty="0">
                <a:solidFill>
                  <a:schemeClr val="tx1"/>
                </a:solidFill>
                <a:latin typeface="Times New Roman" panose="02020603050405020304" pitchFamily="18" charset="0"/>
                <a:cs typeface="Times New Roman" panose="02020603050405020304" pitchFamily="18" charset="0"/>
              </a:rPr>
              <a:t>Age Range  </a:t>
            </a:r>
          </a:p>
          <a:p>
            <a:pPr marL="285750" indent="-285750">
              <a:buFont typeface="Arial" panose="020B0604020202020204" pitchFamily="34" charset="0"/>
              <a:buChar char="•"/>
            </a:pPr>
            <a:r>
              <a:rPr lang="en-GB" sz="1200" dirty="0">
                <a:solidFill>
                  <a:schemeClr val="tx1"/>
                </a:solidFill>
                <a:latin typeface="Times New Roman" panose="02020603050405020304" pitchFamily="18" charset="0"/>
                <a:cs typeface="Times New Roman" panose="02020603050405020304" pitchFamily="18" charset="0"/>
              </a:rPr>
              <a:t>Past 3 years Bike Related Purchase </a:t>
            </a:r>
          </a:p>
          <a:p>
            <a:pPr marL="285750" indent="-285750">
              <a:buFont typeface="Arial" panose="020B0604020202020204" pitchFamily="34" charset="0"/>
              <a:buChar char="•"/>
            </a:pPr>
            <a:r>
              <a:rPr lang="en-GB" sz="1200" dirty="0">
                <a:solidFill>
                  <a:schemeClr val="tx1"/>
                </a:solidFill>
                <a:latin typeface="Times New Roman" panose="02020603050405020304" pitchFamily="18" charset="0"/>
                <a:cs typeface="Times New Roman" panose="02020603050405020304" pitchFamily="18" charset="0"/>
              </a:rPr>
              <a:t>Job Industry Category </a:t>
            </a:r>
          </a:p>
          <a:p>
            <a:pPr marL="285750" indent="-285750">
              <a:buFont typeface="Arial" panose="020B0604020202020204" pitchFamily="34" charset="0"/>
              <a:buChar char="•"/>
            </a:pPr>
            <a:r>
              <a:rPr lang="en-GB" sz="1200" dirty="0">
                <a:solidFill>
                  <a:schemeClr val="tx1"/>
                </a:solidFill>
                <a:latin typeface="Times New Roman" panose="02020603050405020304" pitchFamily="18" charset="0"/>
                <a:cs typeface="Times New Roman" panose="02020603050405020304" pitchFamily="18" charset="0"/>
              </a:rPr>
              <a:t>Customers Own Car</a:t>
            </a:r>
          </a:p>
          <a:p>
            <a:pPr marL="285750" indent="-285750">
              <a:buFont typeface="Arial" panose="020B0604020202020204" pitchFamily="34" charset="0"/>
              <a:buChar char="•"/>
            </a:pPr>
            <a:r>
              <a:rPr lang="en-GB" sz="1200" dirty="0">
                <a:solidFill>
                  <a:schemeClr val="tx1"/>
                </a:solidFill>
                <a:latin typeface="Times New Roman" panose="02020603050405020304" pitchFamily="18" charset="0"/>
                <a:cs typeface="Times New Roman" panose="02020603050405020304" pitchFamily="18" charset="0"/>
              </a:rPr>
              <a:t>Wealth Segment</a:t>
            </a:r>
          </a:p>
          <a:p>
            <a:pPr marL="285750" indent="-285750">
              <a:buFont typeface="Arial" panose="020B0604020202020204" pitchFamily="34" charset="0"/>
              <a:buChar char="•"/>
            </a:pPr>
            <a:endParaRPr lang="en-GB"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34645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4" name="Shape 73"/>
          <p:cNvSpPr/>
          <p:nvPr/>
        </p:nvSpPr>
        <p:spPr>
          <a:xfrm>
            <a:off x="6025340" y="962036"/>
            <a:ext cx="2913635" cy="66559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lang="en-US" sz="1400" dirty="0">
              <a:solidFill>
                <a:srgbClr val="374151"/>
              </a:solidFill>
              <a:latin typeface="Söhne"/>
            </a:endParaRPr>
          </a:p>
          <a:p>
            <a:endParaRPr lang="en-US" sz="1400" b="0" i="0" dirty="0">
              <a:solidFill>
                <a:srgbClr val="374151"/>
              </a:solidFill>
              <a:effectLst/>
              <a:latin typeface="Söhne"/>
            </a:endParaRPr>
          </a:p>
        </p:txBody>
      </p:sp>
      <p:sp>
        <p:nvSpPr>
          <p:cNvPr id="2" name="Shape 72">
            <a:extLst>
              <a:ext uri="{FF2B5EF4-FFF2-40B4-BE49-F238E27FC236}">
                <a16:creationId xmlns:a16="http://schemas.microsoft.com/office/drawing/2014/main" id="{40B3A281-11CE-A564-EA5C-077ED24C7F05}"/>
              </a:ext>
            </a:extLst>
          </p:cNvPr>
          <p:cNvSpPr/>
          <p:nvPr/>
        </p:nvSpPr>
        <p:spPr>
          <a:xfrm>
            <a:off x="205025" y="956135"/>
            <a:ext cx="8565600" cy="37994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latin typeface="Times New Roman" panose="02020603050405020304" pitchFamily="18" charset="0"/>
                <a:cs typeface="Times New Roman" panose="02020603050405020304" pitchFamily="18" charset="0"/>
              </a:rPr>
              <a:t>Summary of Data Quality Assessment</a:t>
            </a:r>
            <a:endParaRPr sz="12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FBFF0A5-4817-B55F-6FC6-6DE999D0B86E}"/>
              </a:ext>
            </a:extLst>
          </p:cNvPr>
          <p:cNvGraphicFramePr>
            <a:graphicFrameLocks noGrp="1"/>
          </p:cNvGraphicFramePr>
          <p:nvPr>
            <p:extLst>
              <p:ext uri="{D42A27DB-BD31-4B8C-83A1-F6EECF244321}">
                <p14:modId xmlns:p14="http://schemas.microsoft.com/office/powerpoint/2010/main" val="3139513794"/>
              </p:ext>
            </p:extLst>
          </p:nvPr>
        </p:nvGraphicFramePr>
        <p:xfrm>
          <a:off x="445203" y="1452214"/>
          <a:ext cx="5346915" cy="2237717"/>
        </p:xfrm>
        <a:graphic>
          <a:graphicData uri="http://schemas.openxmlformats.org/drawingml/2006/table">
            <a:tbl>
              <a:tblPr firstRow="1" firstCol="1" bandRow="1">
                <a:tableStyleId>{5940675A-B579-460E-94D1-54222C63F5DA}</a:tableStyleId>
              </a:tblPr>
              <a:tblGrid>
                <a:gridCol w="645666">
                  <a:extLst>
                    <a:ext uri="{9D8B030D-6E8A-4147-A177-3AD203B41FA5}">
                      <a16:colId xmlns:a16="http://schemas.microsoft.com/office/drawing/2014/main" val="1081375462"/>
                    </a:ext>
                  </a:extLst>
                </a:gridCol>
                <a:gridCol w="958629">
                  <a:extLst>
                    <a:ext uri="{9D8B030D-6E8A-4147-A177-3AD203B41FA5}">
                      <a16:colId xmlns:a16="http://schemas.microsoft.com/office/drawing/2014/main" val="829378424"/>
                    </a:ext>
                  </a:extLst>
                </a:gridCol>
                <a:gridCol w="3742620">
                  <a:extLst>
                    <a:ext uri="{9D8B030D-6E8A-4147-A177-3AD203B41FA5}">
                      <a16:colId xmlns:a16="http://schemas.microsoft.com/office/drawing/2014/main" val="1419246438"/>
                    </a:ext>
                  </a:extLst>
                </a:gridCol>
              </a:tblGrid>
              <a:tr h="350949">
                <a:tc>
                  <a:txBody>
                    <a:bodyPr/>
                    <a:lstStyle/>
                    <a:p>
                      <a:pPr algn="ctr">
                        <a:lnSpc>
                          <a:spcPct val="107000"/>
                        </a:lnSpc>
                        <a:spcAft>
                          <a:spcPts val="800"/>
                        </a:spcAft>
                      </a:pPr>
                      <a:r>
                        <a:rPr lang="en-IN" sz="1100" b="1" kern="100" dirty="0">
                          <a:effectLst/>
                        </a:rPr>
                        <a:t>Dataset No</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ctr">
                        <a:lnSpc>
                          <a:spcPct val="107000"/>
                        </a:lnSpc>
                        <a:spcAft>
                          <a:spcPts val="800"/>
                        </a:spcAft>
                      </a:pPr>
                      <a:r>
                        <a:rPr lang="en-IN" sz="1100" b="1" kern="100" dirty="0">
                          <a:effectLst/>
                        </a:rPr>
                        <a:t>Dataset Name </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ctr">
                        <a:lnSpc>
                          <a:spcPct val="107000"/>
                        </a:lnSpc>
                        <a:spcAft>
                          <a:spcPts val="800"/>
                        </a:spcAft>
                      </a:pPr>
                      <a:r>
                        <a:rPr lang="en-IN" sz="1100" b="1" kern="100" dirty="0">
                          <a:effectLst/>
                        </a:rPr>
                        <a:t>Data Quality Issue</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1718784061"/>
                  </a:ext>
                </a:extLst>
              </a:tr>
              <a:tr h="170951">
                <a:tc rowSpan="3">
                  <a:txBody>
                    <a:bodyPr/>
                    <a:lstStyle/>
                    <a:p>
                      <a:pPr algn="ctr">
                        <a:lnSpc>
                          <a:spcPct val="107000"/>
                        </a:lnSpc>
                        <a:spcAft>
                          <a:spcPts val="800"/>
                        </a:spcAft>
                      </a:pPr>
                      <a:r>
                        <a:rPr lang="en-IN" sz="1100" kern="100">
                          <a:effectLst/>
                        </a:rPr>
                        <a:t> </a:t>
                      </a:r>
                    </a:p>
                    <a:p>
                      <a:pPr algn="ctr">
                        <a:lnSpc>
                          <a:spcPct val="107000"/>
                        </a:lnSpc>
                        <a:spcAft>
                          <a:spcPts val="800"/>
                        </a:spcAft>
                      </a:pPr>
                      <a:r>
                        <a:rPr lang="en-IN" sz="11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rowSpan="3">
                  <a:txBody>
                    <a:bodyPr/>
                    <a:lstStyle/>
                    <a:p>
                      <a:pPr algn="ctr">
                        <a:lnSpc>
                          <a:spcPct val="107000"/>
                        </a:lnSpc>
                        <a:spcAft>
                          <a:spcPts val="800"/>
                        </a:spcAft>
                      </a:pPr>
                      <a:r>
                        <a:rPr lang="en-IN" sz="1100" kern="100">
                          <a:effectLst/>
                        </a:rPr>
                        <a:t> </a:t>
                      </a:r>
                    </a:p>
                    <a:p>
                      <a:pPr algn="ctr">
                        <a:lnSpc>
                          <a:spcPct val="107000"/>
                        </a:lnSpc>
                        <a:spcAft>
                          <a:spcPts val="800"/>
                        </a:spcAft>
                      </a:pPr>
                      <a:r>
                        <a:rPr lang="en-IN" sz="1100" kern="100">
                          <a:effectLst/>
                        </a:rPr>
                        <a:t>Transaction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l">
                        <a:lnSpc>
                          <a:spcPct val="107000"/>
                        </a:lnSpc>
                        <a:spcAft>
                          <a:spcPts val="800"/>
                        </a:spcAft>
                      </a:pPr>
                      <a:r>
                        <a:rPr lang="en-IN" sz="1100" kern="100" dirty="0">
                          <a:effectLst/>
                        </a:rPr>
                        <a:t>Completeness-  Missing Values found in data.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3487505085"/>
                  </a:ext>
                </a:extLst>
              </a:tr>
              <a:tr h="168211">
                <a:tc vMerge="1">
                  <a:txBody>
                    <a:bodyPr/>
                    <a:lstStyle/>
                    <a:p>
                      <a:endParaRPr lang="en-IN"/>
                    </a:p>
                  </a:txBody>
                  <a:tcPr/>
                </a:tc>
                <a:tc vMerge="1">
                  <a:txBody>
                    <a:bodyPr/>
                    <a:lstStyle/>
                    <a:p>
                      <a:endParaRPr lang="en-IN"/>
                    </a:p>
                  </a:txBody>
                  <a:tcPr/>
                </a:tc>
                <a:tc>
                  <a:txBody>
                    <a:bodyPr/>
                    <a:lstStyle/>
                    <a:p>
                      <a:pPr algn="l"/>
                      <a:r>
                        <a:rPr lang="en-IN" sz="1100" kern="100" dirty="0">
                          <a:effectLst/>
                        </a:rPr>
                        <a:t>Validity-  “product_first_sold_date” is not a date.</a:t>
                      </a:r>
                      <a:endParaRPr lang="en-IN" sz="1100" kern="100" dirty="0">
                        <a:effectLst/>
                        <a:latin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2299284789"/>
                  </a:ext>
                </a:extLst>
              </a:tr>
              <a:tr h="170951">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100" kern="100" dirty="0">
                          <a:effectLst/>
                        </a:rPr>
                        <a:t>Accuracy-  Profit data could be included for analysis.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4128916445"/>
                  </a:ext>
                </a:extLst>
              </a:tr>
              <a:tr h="170951">
                <a:tc>
                  <a:txBody>
                    <a:bodyPr/>
                    <a:lstStyle/>
                    <a:p>
                      <a:pPr algn="ct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ct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l">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1398202809"/>
                  </a:ext>
                </a:extLst>
              </a:tr>
              <a:tr h="170951">
                <a:tc rowSpan="4">
                  <a:txBody>
                    <a:bodyPr/>
                    <a:lstStyle/>
                    <a:p>
                      <a:pPr algn="ctr">
                        <a:lnSpc>
                          <a:spcPct val="107000"/>
                        </a:lnSpc>
                        <a:spcAft>
                          <a:spcPts val="800"/>
                        </a:spcAft>
                      </a:pPr>
                      <a:r>
                        <a:rPr lang="en-IN" sz="1100" kern="100">
                          <a:effectLst/>
                        </a:rPr>
                        <a:t> </a:t>
                      </a:r>
                    </a:p>
                    <a:p>
                      <a:pPr algn="ctr">
                        <a:lnSpc>
                          <a:spcPct val="107000"/>
                        </a:lnSpc>
                        <a:spcAft>
                          <a:spcPts val="800"/>
                        </a:spcAft>
                      </a:pPr>
                      <a:r>
                        <a:rPr lang="en-IN" sz="1100" kern="1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rowSpan="4">
                  <a:txBody>
                    <a:bodyPr/>
                    <a:lstStyle/>
                    <a:p>
                      <a:pPr algn="ctr">
                        <a:lnSpc>
                          <a:spcPct val="107000"/>
                        </a:lnSpc>
                        <a:spcAft>
                          <a:spcPts val="800"/>
                        </a:spcAft>
                      </a:pPr>
                      <a:r>
                        <a:rPr lang="en-IN" sz="1100" kern="100">
                          <a:effectLst/>
                        </a:rPr>
                        <a:t> </a:t>
                      </a:r>
                    </a:p>
                    <a:p>
                      <a:pPr algn="ctr">
                        <a:lnSpc>
                          <a:spcPct val="107000"/>
                        </a:lnSpc>
                        <a:spcAft>
                          <a:spcPts val="800"/>
                        </a:spcAft>
                      </a:pPr>
                      <a:r>
                        <a:rPr lang="en-IN" sz="1100" kern="100">
                          <a:effectLst/>
                        </a:rPr>
                        <a:t>Customer Demography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l">
                        <a:lnSpc>
                          <a:spcPct val="107000"/>
                        </a:lnSpc>
                        <a:spcAft>
                          <a:spcPts val="800"/>
                        </a:spcAft>
                      </a:pPr>
                      <a:r>
                        <a:rPr lang="en-IN" sz="1100" kern="100" dirty="0">
                          <a:effectLst/>
                        </a:rPr>
                        <a:t>Completeness- Missing Values found in data.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205343277"/>
                  </a:ext>
                </a:extLst>
              </a:tr>
              <a:tr h="170951">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100" kern="100" dirty="0">
                          <a:effectLst/>
                        </a:rPr>
                        <a:t>Consistency- “gender” column has inconsistent values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1306196341"/>
                  </a:ext>
                </a:extLst>
              </a:tr>
              <a:tr h="170951">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100" kern="100" dirty="0">
                          <a:effectLst/>
                        </a:rPr>
                        <a:t>Validity- “default” column has invalid data.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1685350349"/>
                  </a:ext>
                </a:extLst>
              </a:tr>
              <a:tr h="170951">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100" kern="100" dirty="0">
                          <a:effectLst/>
                        </a:rPr>
                        <a:t>Timeliness- “DOB” has one outlier for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3630007377"/>
                  </a:ext>
                </a:extLst>
              </a:tr>
              <a:tr h="170951">
                <a:tc>
                  <a:txBody>
                    <a:bodyPr/>
                    <a:lstStyle/>
                    <a:p>
                      <a:pPr algn="ct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ct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l">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1144414833"/>
                  </a:ext>
                </a:extLst>
              </a:tr>
              <a:tr h="350949">
                <a:tc>
                  <a:txBody>
                    <a:bodyPr/>
                    <a:lstStyle/>
                    <a:p>
                      <a:pPr algn="ctr">
                        <a:lnSpc>
                          <a:spcPct val="107000"/>
                        </a:lnSpc>
                        <a:spcAft>
                          <a:spcPts val="800"/>
                        </a:spcAft>
                      </a:pPr>
                      <a:r>
                        <a:rPr lang="en-IN" sz="1100" kern="10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ctr">
                        <a:lnSpc>
                          <a:spcPct val="107000"/>
                        </a:lnSpc>
                        <a:spcAft>
                          <a:spcPts val="800"/>
                        </a:spcAft>
                      </a:pPr>
                      <a:r>
                        <a:rPr lang="en-IN" sz="1100" kern="100">
                          <a:effectLst/>
                        </a:rPr>
                        <a:t>Customer Address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tc>
                  <a:txBody>
                    <a:bodyPr/>
                    <a:lstStyle/>
                    <a:p>
                      <a:pPr algn="l">
                        <a:lnSpc>
                          <a:spcPct val="107000"/>
                        </a:lnSpc>
                        <a:spcAft>
                          <a:spcPts val="800"/>
                        </a:spcAft>
                      </a:pPr>
                      <a:r>
                        <a:rPr lang="en-IN" sz="1100" kern="100" dirty="0">
                          <a:effectLst/>
                        </a:rPr>
                        <a:t>Consistency- “state” column has inconsistent data.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6064" marR="66064" marT="0" marB="0"/>
                </a:tc>
                <a:extLst>
                  <a:ext uri="{0D108BD9-81ED-4DB2-BD59-A6C34878D82A}">
                    <a16:rowId xmlns:a16="http://schemas.microsoft.com/office/drawing/2014/main" val="8447476"/>
                  </a:ext>
                </a:extLst>
              </a:tr>
            </a:tbl>
          </a:graphicData>
        </a:graphic>
      </p:graphicFrame>
      <p:pic>
        <p:nvPicPr>
          <p:cNvPr id="5" name="Picture 4">
            <a:extLst>
              <a:ext uri="{FF2B5EF4-FFF2-40B4-BE49-F238E27FC236}">
                <a16:creationId xmlns:a16="http://schemas.microsoft.com/office/drawing/2014/main" id="{9978283D-8C61-AE2B-46CE-8411FE324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514" y="1103975"/>
            <a:ext cx="2745285" cy="3544226"/>
          </a:xfrm>
          <a:prstGeom prst="rect">
            <a:avLst/>
          </a:prstGeom>
        </p:spPr>
      </p:pic>
      <p:sp>
        <p:nvSpPr>
          <p:cNvPr id="4" name="Shape 73">
            <a:extLst>
              <a:ext uri="{FF2B5EF4-FFF2-40B4-BE49-F238E27FC236}">
                <a16:creationId xmlns:a16="http://schemas.microsoft.com/office/drawing/2014/main" id="{5921A896-6936-F040-1F56-4A6A0DC0B259}"/>
              </a:ext>
            </a:extLst>
          </p:cNvPr>
          <p:cNvSpPr/>
          <p:nvPr/>
        </p:nvSpPr>
        <p:spPr>
          <a:xfrm>
            <a:off x="289200" y="3831869"/>
            <a:ext cx="8565599" cy="37994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Appropriate actions on the datasets were taken for further analysis.</a:t>
            </a:r>
            <a:endParaRPr lang="en-US" sz="1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4101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709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1083299"/>
            <a:ext cx="3124915" cy="37994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Customers by Gender</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05023" y="1434956"/>
            <a:ext cx="3932637" cy="101704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b="0" i="0" dirty="0">
                <a:solidFill>
                  <a:schemeClr val="tx1"/>
                </a:solidFill>
                <a:effectLst/>
                <a:latin typeface="Times New Roman" panose="02020603050405020304" pitchFamily="18" charset="0"/>
                <a:cs typeface="Times New Roman" panose="02020603050405020304" pitchFamily="18" charset="0"/>
              </a:rPr>
              <a:t>Based on the information presented in the bar chart, we can deduce that our customer base consists of a higher number of females than males, and the dataset also includes 446 customers whose gender is not specified.</a:t>
            </a:r>
            <a:endParaRPr lang="en-GB" sz="12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5341BD0-47F6-4379-D591-B6751735C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700" y="2393047"/>
            <a:ext cx="3550925" cy="2574017"/>
          </a:xfrm>
          <a:prstGeom prst="rect">
            <a:avLst/>
          </a:prstGeom>
        </p:spPr>
      </p:pic>
      <p:pic>
        <p:nvPicPr>
          <p:cNvPr id="6" name="Picture 5">
            <a:extLst>
              <a:ext uri="{FF2B5EF4-FFF2-40B4-BE49-F238E27FC236}">
                <a16:creationId xmlns:a16="http://schemas.microsoft.com/office/drawing/2014/main" id="{BAF0B141-7C0F-D84D-64EC-9243C908B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75" y="2460575"/>
            <a:ext cx="2728672" cy="2438959"/>
          </a:xfrm>
          <a:prstGeom prst="rect">
            <a:avLst/>
          </a:prstGeom>
        </p:spPr>
      </p:pic>
      <p:sp>
        <p:nvSpPr>
          <p:cNvPr id="7" name="Shape 72">
            <a:extLst>
              <a:ext uri="{FF2B5EF4-FFF2-40B4-BE49-F238E27FC236}">
                <a16:creationId xmlns:a16="http://schemas.microsoft.com/office/drawing/2014/main" id="{ABF182BA-1D45-49FA-8210-BFF5D630D1A8}"/>
              </a:ext>
            </a:extLst>
          </p:cNvPr>
          <p:cNvSpPr/>
          <p:nvPr/>
        </p:nvSpPr>
        <p:spPr>
          <a:xfrm>
            <a:off x="5219700" y="1083299"/>
            <a:ext cx="3124915" cy="37994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Top 5 Bikes Related Purchase by Industry</a:t>
            </a:r>
            <a:endParaRPr sz="1200" dirty="0">
              <a:latin typeface="Times New Roman" panose="02020603050405020304" pitchFamily="18" charset="0"/>
              <a:cs typeface="Times New Roman" panose="02020603050405020304" pitchFamily="18" charset="0"/>
            </a:endParaRPr>
          </a:p>
        </p:txBody>
      </p:sp>
      <p:sp>
        <p:nvSpPr>
          <p:cNvPr id="9" name="Shape 73">
            <a:extLst>
              <a:ext uri="{FF2B5EF4-FFF2-40B4-BE49-F238E27FC236}">
                <a16:creationId xmlns:a16="http://schemas.microsoft.com/office/drawing/2014/main" id="{DEA58182-4E2D-3554-864F-59B9479F96CF}"/>
              </a:ext>
            </a:extLst>
          </p:cNvPr>
          <p:cNvSpPr/>
          <p:nvPr/>
        </p:nvSpPr>
        <p:spPr>
          <a:xfrm>
            <a:off x="5219700" y="1439734"/>
            <a:ext cx="3719277" cy="80467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b="0" i="0" dirty="0">
                <a:solidFill>
                  <a:schemeClr val="tx1"/>
                </a:solidFill>
                <a:effectLst/>
                <a:latin typeface="Times New Roman" panose="02020603050405020304" pitchFamily="18" charset="0"/>
                <a:cs typeface="Times New Roman" panose="02020603050405020304" pitchFamily="18" charset="0"/>
              </a:rPr>
              <a:t>The vertical bar chart below shows the top 5 industries, out of 9 total, that contributes the most to purchases of bike-related products. </a:t>
            </a:r>
            <a:endParaRPr lang="en-GB"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36948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709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735" y="1273271"/>
            <a:ext cx="4130755" cy="37994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Top 5 bikes related purchases by Job Title</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96464" y="1655367"/>
            <a:ext cx="3795476" cy="8046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200" dirty="0">
                <a:solidFill>
                  <a:schemeClr val="tx1"/>
                </a:solidFill>
                <a:latin typeface="Times New Roman" panose="02020603050405020304" pitchFamily="18" charset="0"/>
                <a:cs typeface="Times New Roman" panose="02020603050405020304" pitchFamily="18" charset="0"/>
              </a:rPr>
              <a:t>From the area chart, it can be inferred that the group of Business System Development Analysts has made the highest number of purchases for products related to bikes.</a:t>
            </a:r>
            <a:endParaRPr lang="en-GB" sz="1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ADC3C4-26C6-4F8C-30E1-21976E212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01" y="3328601"/>
            <a:ext cx="4312924" cy="1637427"/>
          </a:xfrm>
          <a:prstGeom prst="rect">
            <a:avLst/>
          </a:prstGeom>
        </p:spPr>
      </p:pic>
      <p:pic>
        <p:nvPicPr>
          <p:cNvPr id="8" name="Picture 7">
            <a:extLst>
              <a:ext uri="{FF2B5EF4-FFF2-40B4-BE49-F238E27FC236}">
                <a16:creationId xmlns:a16="http://schemas.microsoft.com/office/drawing/2014/main" id="{DFC0E03B-6405-F822-6B40-BB2AFFBC4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1" y="1273271"/>
            <a:ext cx="4221479" cy="1637427"/>
          </a:xfrm>
          <a:prstGeom prst="rect">
            <a:avLst/>
          </a:prstGeom>
        </p:spPr>
      </p:pic>
      <p:sp>
        <p:nvSpPr>
          <p:cNvPr id="9" name="Shape 72">
            <a:extLst>
              <a:ext uri="{FF2B5EF4-FFF2-40B4-BE49-F238E27FC236}">
                <a16:creationId xmlns:a16="http://schemas.microsoft.com/office/drawing/2014/main" id="{204014E7-377D-CA16-74AB-C365B7279B46}"/>
              </a:ext>
            </a:extLst>
          </p:cNvPr>
          <p:cNvSpPr/>
          <p:nvPr/>
        </p:nvSpPr>
        <p:spPr>
          <a:xfrm>
            <a:off x="205025" y="3365032"/>
            <a:ext cx="3963115" cy="37994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Top 5 bikes related purchases by brand</a:t>
            </a:r>
            <a:endParaRPr sz="1200" dirty="0">
              <a:latin typeface="Times New Roman" panose="02020603050405020304" pitchFamily="18" charset="0"/>
              <a:cs typeface="Times New Roman" panose="02020603050405020304" pitchFamily="18" charset="0"/>
            </a:endParaRPr>
          </a:p>
        </p:txBody>
      </p:sp>
      <p:sp>
        <p:nvSpPr>
          <p:cNvPr id="11" name="Shape 73">
            <a:extLst>
              <a:ext uri="{FF2B5EF4-FFF2-40B4-BE49-F238E27FC236}">
                <a16:creationId xmlns:a16="http://schemas.microsoft.com/office/drawing/2014/main" id="{0C9CB051-7E79-90A2-3B75-6DBC95A61848}"/>
              </a:ext>
            </a:extLst>
          </p:cNvPr>
          <p:cNvSpPr/>
          <p:nvPr/>
        </p:nvSpPr>
        <p:spPr>
          <a:xfrm>
            <a:off x="373374" y="3744976"/>
            <a:ext cx="3795476" cy="8046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b="0" i="0" dirty="0">
                <a:solidFill>
                  <a:schemeClr val="tx1"/>
                </a:solidFill>
                <a:effectLst/>
                <a:latin typeface="Times New Roman" panose="02020603050405020304" pitchFamily="18" charset="0"/>
                <a:cs typeface="Times New Roman" panose="02020603050405020304" pitchFamily="18" charset="0"/>
              </a:rPr>
              <a:t>Based on the information provided in the area chart, it can be inferred that the brand "SOLEX" has been purchased the most number of times in relation to bikes.</a:t>
            </a:r>
            <a:endParaRPr lang="en-GB"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5631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709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123" name="Shape 72"/>
          <p:cNvSpPr/>
          <p:nvPr/>
        </p:nvSpPr>
        <p:spPr>
          <a:xfrm>
            <a:off x="205025" y="1083299"/>
            <a:ext cx="8565600" cy="37994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200" dirty="0">
                <a:latin typeface="Times New Roman" panose="02020603050405020304" pitchFamily="18" charset="0"/>
                <a:cs typeface="Times New Roman" panose="02020603050405020304" pitchFamily="18" charset="0"/>
              </a:rPr>
              <a:t>RFM Analysis </a:t>
            </a:r>
            <a:endParaRPr sz="1200" dirty="0">
              <a:latin typeface="Times New Roman" panose="02020603050405020304" pitchFamily="18" charset="0"/>
              <a:cs typeface="Times New Roman" panose="02020603050405020304" pitchFamily="18" charset="0"/>
            </a:endParaRPr>
          </a:p>
        </p:txBody>
      </p:sp>
      <p:sp>
        <p:nvSpPr>
          <p:cNvPr id="124" name="Shape 73"/>
          <p:cNvSpPr/>
          <p:nvPr/>
        </p:nvSpPr>
        <p:spPr>
          <a:xfrm>
            <a:off x="205024" y="1434956"/>
            <a:ext cx="8672276" cy="22912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As per our business requirement, RFM analysis is performed on data.</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The RFM analysis technique is used for targeted marketing based on the metrics of Recency, Frequency, and Monetary. It helps to determine which customers are high-value to the industry and should be targeted. The model uses RFM scores to segment customers based on their transaction history.</a:t>
            </a: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r>
              <a:rPr lang="en-US" sz="1200" dirty="0">
                <a:solidFill>
                  <a:schemeClr val="tx1"/>
                </a:solidFill>
                <a:latin typeface="Times New Roman" panose="02020603050405020304" pitchFamily="18" charset="0"/>
                <a:cs typeface="Times New Roman" panose="02020603050405020304" pitchFamily="18" charset="0"/>
              </a:rPr>
              <a:t>Key metrics:</a:t>
            </a:r>
          </a:p>
          <a:p>
            <a:pPr algn="l">
              <a:buFont typeface="+mj-lt"/>
              <a:buAutoNum type="arabicPeriod"/>
            </a:pPr>
            <a:r>
              <a:rPr lang="en-US" sz="1200" b="0" i="0" dirty="0">
                <a:solidFill>
                  <a:schemeClr val="tx1"/>
                </a:solidFill>
                <a:effectLst/>
                <a:latin typeface="Times New Roman" panose="02020603050405020304" pitchFamily="18" charset="0"/>
                <a:cs typeface="Times New Roman" panose="02020603050405020304" pitchFamily="18" charset="0"/>
              </a:rPr>
              <a:t>Recency: When was the customer's last transaction or interaction with the business?</a:t>
            </a:r>
          </a:p>
          <a:p>
            <a:pPr algn="l">
              <a:buFont typeface="+mj-lt"/>
              <a:buAutoNum type="arabicPeriod"/>
            </a:pPr>
            <a:r>
              <a:rPr lang="en-US" sz="1200" b="0" i="0" dirty="0">
                <a:solidFill>
                  <a:schemeClr val="tx1"/>
                </a:solidFill>
                <a:effectLst/>
                <a:latin typeface="Times New Roman" panose="02020603050405020304" pitchFamily="18" charset="0"/>
                <a:cs typeface="Times New Roman" panose="02020603050405020304" pitchFamily="18" charset="0"/>
              </a:rPr>
              <a:t>Frequency: How often does the customer transact or interact with the business?</a:t>
            </a:r>
          </a:p>
          <a:p>
            <a:pPr algn="l">
              <a:buFont typeface="+mj-lt"/>
              <a:buAutoNum type="arabicPeriod"/>
            </a:pPr>
            <a:r>
              <a:rPr lang="en-US" sz="1200" b="0" i="0" dirty="0">
                <a:solidFill>
                  <a:schemeClr val="tx1"/>
                </a:solidFill>
                <a:effectLst/>
                <a:latin typeface="Times New Roman" panose="02020603050405020304" pitchFamily="18" charset="0"/>
                <a:cs typeface="Times New Roman" panose="02020603050405020304" pitchFamily="18" charset="0"/>
              </a:rPr>
              <a:t>Monetary: How much money has the customer spent on transactions or purchases?</a:t>
            </a:r>
          </a:p>
          <a:p>
            <a:pPr algn="just"/>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65122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2187</TotalTime>
  <Words>1514</Words>
  <Application>Microsoft Office PowerPoint</Application>
  <PresentationFormat>On-screen Show (16:9)</PresentationFormat>
  <Paragraphs>144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Open Sans</vt:lpstr>
      <vt:lpstr>Open Sans Extrabold</vt:lpstr>
      <vt:lpstr>Open Sans Light</vt:lpstr>
      <vt:lpstr>Söhne</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Nikhil Neve</cp:lastModifiedBy>
  <cp:revision>24</cp:revision>
  <dcterms:modified xsi:type="dcterms:W3CDTF">2023-03-16T05:42:29Z</dcterms:modified>
</cp:coreProperties>
</file>