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69" r:id="rId4"/>
    <p:sldId id="258" r:id="rId5"/>
    <p:sldId id="260" r:id="rId6"/>
    <p:sldId id="261" r:id="rId7"/>
    <p:sldId id="268" r:id="rId8"/>
    <p:sldId id="265" r:id="rId9"/>
    <p:sldId id="263" r:id="rId10"/>
    <p:sldId id="264" r:id="rId11"/>
    <p:sldId id="267" r:id="rId12"/>
    <p:sldId id="266" r:id="rId13"/>
    <p:sldId id="272" r:id="rId14"/>
    <p:sldId id="262" r:id="rId15"/>
    <p:sldId id="270" r:id="rId16"/>
    <p:sldId id="271" r:id="rId17"/>
    <p:sldId id="273" r:id="rId18"/>
    <p:sldId id="274" r:id="rId19"/>
    <p:sldId id="283" r:id="rId20"/>
    <p:sldId id="277" r:id="rId21"/>
    <p:sldId id="278" r:id="rId22"/>
    <p:sldId id="279" r:id="rId23"/>
    <p:sldId id="280" r:id="rId24"/>
    <p:sldId id="281" r:id="rId25"/>
    <p:sldId id="282" r:id="rId26"/>
    <p:sldId id="284" r:id="rId27"/>
    <p:sldId id="286" r:id="rId28"/>
    <p:sldId id="287" r:id="rId29"/>
    <p:sldId id="289" r:id="rId30"/>
    <p:sldId id="290" r:id="rId31"/>
    <p:sldId id="291"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Paliwal" initials="NP" lastIdx="1" clrIdx="0">
    <p:extLst>
      <p:ext uri="{19B8F6BF-5375-455C-9EA6-DF929625EA0E}">
        <p15:presenceInfo xmlns:p15="http://schemas.microsoft.com/office/powerpoint/2012/main" userId="6ea283decbf116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11859547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21F231-0DB1-49CC-B3C6-996772D7A924}"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185033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112246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8679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847705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3453133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3918296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3681554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367608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11927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4078471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21F231-0DB1-49CC-B3C6-996772D7A924}"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402480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21F231-0DB1-49CC-B3C6-996772D7A924}" type="datetimeFigureOut">
              <a:rPr lang="en-IN" smtClean="0"/>
              <a:t>05-05-2020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55495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240371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42692681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21F231-0DB1-49CC-B3C6-996772D7A924}" type="datetimeFigureOut">
              <a:rPr lang="en-IN" smtClean="0"/>
              <a:t>05-05-2020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394605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21F231-0DB1-49CC-B3C6-996772D7A924}"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C4827-AD9D-4569-9C1A-BD8DF684C511}" type="slidenum">
              <a:rPr lang="en-IN" smtClean="0"/>
              <a:t>‹#›</a:t>
            </a:fld>
            <a:endParaRPr lang="en-IN"/>
          </a:p>
        </p:txBody>
      </p:sp>
    </p:spTree>
    <p:extLst>
      <p:ext uri="{BB962C8B-B14F-4D97-AF65-F5344CB8AC3E}">
        <p14:creationId xmlns:p14="http://schemas.microsoft.com/office/powerpoint/2010/main" val="68696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21F231-0DB1-49CC-B3C6-996772D7A924}" type="datetimeFigureOut">
              <a:rPr lang="en-IN" smtClean="0"/>
              <a:t>05-05-2020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9C4827-AD9D-4569-9C1A-BD8DF684C511}" type="slidenum">
              <a:rPr lang="en-IN" smtClean="0"/>
              <a:t>‹#›</a:t>
            </a:fld>
            <a:endParaRPr lang="en-IN"/>
          </a:p>
        </p:txBody>
      </p:sp>
    </p:spTree>
    <p:extLst>
      <p:ext uri="{BB962C8B-B14F-4D97-AF65-F5344CB8AC3E}">
        <p14:creationId xmlns:p14="http://schemas.microsoft.com/office/powerpoint/2010/main" val="2947845369"/>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web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7CC0-E156-4B59-83B1-6063F48F837E}"/>
              </a:ext>
            </a:extLst>
          </p:cNvPr>
          <p:cNvSpPr>
            <a:spLocks noGrp="1"/>
          </p:cNvSpPr>
          <p:nvPr>
            <p:ph type="ctrTitle"/>
          </p:nvPr>
        </p:nvSpPr>
        <p:spPr/>
        <p:txBody>
          <a:bodyPr/>
          <a:lstStyle/>
          <a:p>
            <a:r>
              <a:rPr lang="en-US" dirty="0"/>
              <a:t>Exploratory Data Analysis</a:t>
            </a:r>
            <a:endParaRPr lang="en-IN" dirty="0"/>
          </a:p>
        </p:txBody>
      </p:sp>
      <p:sp>
        <p:nvSpPr>
          <p:cNvPr id="3" name="Subtitle 2">
            <a:extLst>
              <a:ext uri="{FF2B5EF4-FFF2-40B4-BE49-F238E27FC236}">
                <a16:creationId xmlns:a16="http://schemas.microsoft.com/office/drawing/2014/main" id="{2D98BB8F-F277-4B1F-A8DB-379C1270F339}"/>
              </a:ext>
            </a:extLst>
          </p:cNvPr>
          <p:cNvSpPr>
            <a:spLocks noGrp="1"/>
          </p:cNvSpPr>
          <p:nvPr>
            <p:ph type="subTitle" idx="1"/>
          </p:nvPr>
        </p:nvSpPr>
        <p:spPr/>
        <p:txBody>
          <a:bodyPr/>
          <a:lstStyle/>
          <a:p>
            <a:r>
              <a:rPr lang="en-US" dirty="0"/>
              <a:t>EDA</a:t>
            </a:r>
            <a:endParaRPr lang="en-IN" dirty="0"/>
          </a:p>
        </p:txBody>
      </p:sp>
    </p:spTree>
    <p:extLst>
      <p:ext uri="{BB962C8B-B14F-4D97-AF65-F5344CB8AC3E}">
        <p14:creationId xmlns:p14="http://schemas.microsoft.com/office/powerpoint/2010/main" val="571201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F9BE-CB9E-43FF-A33A-8B282D164E50}"/>
              </a:ext>
            </a:extLst>
          </p:cNvPr>
          <p:cNvSpPr>
            <a:spLocks noGrp="1"/>
          </p:cNvSpPr>
          <p:nvPr>
            <p:ph type="title"/>
          </p:nvPr>
        </p:nvSpPr>
        <p:spPr>
          <a:xfrm>
            <a:off x="646111" y="452718"/>
            <a:ext cx="8773097" cy="1091997"/>
          </a:xfrm>
        </p:spPr>
        <p:txBody>
          <a:bodyPr/>
          <a:lstStyle/>
          <a:p>
            <a:r>
              <a:rPr lang="en-IN" sz="4000" dirty="0">
                <a:solidFill>
                  <a:schemeClr val="tx1"/>
                </a:solidFill>
                <a:latin typeface="Arial Narrow" panose="020B0606020202030204" pitchFamily="34" charset="0"/>
              </a:rPr>
              <a:t>Histogram</a:t>
            </a:r>
            <a:br>
              <a:rPr lang="en-IN" b="1" u="sng" dirty="0">
                <a:solidFill>
                  <a:schemeClr val="bg2">
                    <a:lumMod val="40000"/>
                    <a:lumOff val="60000"/>
                  </a:schemeClr>
                </a:solidFill>
              </a:rPr>
            </a:br>
            <a:endParaRPr lang="en-IN" sz="2000" dirty="0"/>
          </a:p>
        </p:txBody>
      </p:sp>
      <p:sp>
        <p:nvSpPr>
          <p:cNvPr id="3" name="Content Placeholder 2">
            <a:extLst>
              <a:ext uri="{FF2B5EF4-FFF2-40B4-BE49-F238E27FC236}">
                <a16:creationId xmlns:a16="http://schemas.microsoft.com/office/drawing/2014/main" id="{A65C8ACE-0BF7-47D6-BE4D-6092A9B4099C}"/>
              </a:ext>
            </a:extLst>
          </p:cNvPr>
          <p:cNvSpPr>
            <a:spLocks noGrp="1"/>
          </p:cNvSpPr>
          <p:nvPr>
            <p:ph idx="1"/>
          </p:nvPr>
        </p:nvSpPr>
        <p:spPr>
          <a:xfrm>
            <a:off x="559388" y="1395971"/>
            <a:ext cx="8946541" cy="4195481"/>
          </a:xfrm>
        </p:spPr>
        <p:txBody>
          <a:bodyPr/>
          <a:lstStyle/>
          <a:p>
            <a:r>
              <a:rPr lang="en-US" dirty="0"/>
              <a:t> A </a:t>
            </a:r>
            <a:r>
              <a:rPr lang="en-US" b="1" dirty="0"/>
              <a:t>histogram</a:t>
            </a:r>
            <a:r>
              <a:rPr lang="en-US" dirty="0"/>
              <a:t> is a </a:t>
            </a:r>
            <a:r>
              <a:rPr lang="en-US" b="1" dirty="0"/>
              <a:t>plot</a:t>
            </a:r>
            <a:r>
              <a:rPr lang="en-US" dirty="0"/>
              <a:t> that lets you discover, and show, the      underlying frequency distribution of a set of  continuous data.</a:t>
            </a:r>
            <a:br>
              <a:rPr lang="en-IN" b="1" dirty="0"/>
            </a:br>
            <a:endParaRPr lang="en-IN" dirty="0"/>
          </a:p>
        </p:txBody>
      </p:sp>
      <p:pic>
        <p:nvPicPr>
          <p:cNvPr id="6" name="Picture 5">
            <a:extLst>
              <a:ext uri="{FF2B5EF4-FFF2-40B4-BE49-F238E27FC236}">
                <a16:creationId xmlns:a16="http://schemas.microsoft.com/office/drawing/2014/main" id="{DB7B3815-BFDC-4841-B610-52DC46623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93" y="2095314"/>
            <a:ext cx="4225577" cy="4481672"/>
          </a:xfrm>
          <a:prstGeom prst="rect">
            <a:avLst/>
          </a:prstGeom>
        </p:spPr>
      </p:pic>
    </p:spTree>
    <p:extLst>
      <p:ext uri="{BB962C8B-B14F-4D97-AF65-F5344CB8AC3E}">
        <p14:creationId xmlns:p14="http://schemas.microsoft.com/office/powerpoint/2010/main" val="259842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E4B2-0794-4F73-85E7-36AE9F7CF4C1}"/>
              </a:ext>
            </a:extLst>
          </p:cNvPr>
          <p:cNvSpPr>
            <a:spLocks noGrp="1"/>
          </p:cNvSpPr>
          <p:nvPr>
            <p:ph type="title"/>
          </p:nvPr>
        </p:nvSpPr>
        <p:spPr>
          <a:xfrm>
            <a:off x="131206" y="235325"/>
            <a:ext cx="9404723" cy="1400530"/>
          </a:xfrm>
        </p:spPr>
        <p:txBody>
          <a:bodyPr/>
          <a:lstStyle/>
          <a:p>
            <a:r>
              <a:rPr lang="en-IN" sz="3600" dirty="0"/>
              <a:t>   Distribution plot</a:t>
            </a:r>
            <a:br>
              <a:rPr lang="en-IN" b="1" u="sng" dirty="0">
                <a:solidFill>
                  <a:schemeClr val="bg2">
                    <a:lumMod val="40000"/>
                    <a:lumOff val="60000"/>
                  </a:schemeClr>
                </a:solidFill>
              </a:rPr>
            </a:br>
            <a:endParaRPr lang="en-IN" dirty="0"/>
          </a:p>
        </p:txBody>
      </p:sp>
      <p:sp>
        <p:nvSpPr>
          <p:cNvPr id="3" name="Content Placeholder 2">
            <a:extLst>
              <a:ext uri="{FF2B5EF4-FFF2-40B4-BE49-F238E27FC236}">
                <a16:creationId xmlns:a16="http://schemas.microsoft.com/office/drawing/2014/main" id="{E3CC63F7-ECF6-4AC4-BD22-B6E43E73F14F}"/>
              </a:ext>
            </a:extLst>
          </p:cNvPr>
          <p:cNvSpPr>
            <a:spLocks noGrp="1"/>
          </p:cNvSpPr>
          <p:nvPr>
            <p:ph idx="1"/>
          </p:nvPr>
        </p:nvSpPr>
        <p:spPr>
          <a:xfrm>
            <a:off x="431743" y="1167328"/>
            <a:ext cx="8946541" cy="4195481"/>
          </a:xfrm>
        </p:spPr>
        <p:txBody>
          <a:bodyPr/>
          <a:lstStyle/>
          <a:p>
            <a:r>
              <a:rPr lang="en-US" b="1" dirty="0"/>
              <a:t>Distribution plot</a:t>
            </a:r>
            <a:r>
              <a:rPr lang="en-US" dirty="0"/>
              <a:t> is used to determine the probabilities of specific data values within the distribution.</a:t>
            </a:r>
            <a:endParaRPr lang="en-IN" dirty="0"/>
          </a:p>
        </p:txBody>
      </p:sp>
      <p:pic>
        <p:nvPicPr>
          <p:cNvPr id="6" name="Picture 5">
            <a:extLst>
              <a:ext uri="{FF2B5EF4-FFF2-40B4-BE49-F238E27FC236}">
                <a16:creationId xmlns:a16="http://schemas.microsoft.com/office/drawing/2014/main" id="{F044ABC5-5186-4800-9B77-00058AF7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94" y="2030355"/>
            <a:ext cx="4809528" cy="4390756"/>
          </a:xfrm>
          <a:prstGeom prst="rect">
            <a:avLst/>
          </a:prstGeom>
        </p:spPr>
      </p:pic>
    </p:spTree>
    <p:extLst>
      <p:ext uri="{BB962C8B-B14F-4D97-AF65-F5344CB8AC3E}">
        <p14:creationId xmlns:p14="http://schemas.microsoft.com/office/powerpoint/2010/main" val="150723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9747-7C61-4F37-9C75-FC120AE70159}"/>
              </a:ext>
            </a:extLst>
          </p:cNvPr>
          <p:cNvSpPr>
            <a:spLocks noGrp="1"/>
          </p:cNvSpPr>
          <p:nvPr>
            <p:ph type="title"/>
          </p:nvPr>
        </p:nvSpPr>
        <p:spPr/>
        <p:txBody>
          <a:bodyPr/>
          <a:lstStyle/>
          <a:p>
            <a:r>
              <a:rPr lang="en-US" dirty="0"/>
              <a:t>Violin plot</a:t>
            </a:r>
            <a:br>
              <a:rPr lang="en-US" dirty="0"/>
            </a:br>
            <a:endParaRPr lang="en-IN" sz="2400" dirty="0"/>
          </a:p>
        </p:txBody>
      </p:sp>
      <p:sp>
        <p:nvSpPr>
          <p:cNvPr id="3" name="Content Placeholder 2">
            <a:extLst>
              <a:ext uri="{FF2B5EF4-FFF2-40B4-BE49-F238E27FC236}">
                <a16:creationId xmlns:a16="http://schemas.microsoft.com/office/drawing/2014/main" id="{E3F94D47-C226-464A-A8DC-9D61EA23D27F}"/>
              </a:ext>
            </a:extLst>
          </p:cNvPr>
          <p:cNvSpPr>
            <a:spLocks noGrp="1"/>
          </p:cNvSpPr>
          <p:nvPr>
            <p:ph idx="1"/>
          </p:nvPr>
        </p:nvSpPr>
        <p:spPr>
          <a:xfrm>
            <a:off x="579529" y="1331259"/>
            <a:ext cx="8946541" cy="4195481"/>
          </a:xfrm>
        </p:spPr>
        <p:txBody>
          <a:bodyPr/>
          <a:lstStyle/>
          <a:p>
            <a:r>
              <a:rPr lang="en-US" b="1" dirty="0"/>
              <a:t>Violin plots</a:t>
            </a:r>
            <a:r>
              <a:rPr lang="en-US" dirty="0"/>
              <a:t> are a method of plotting numeric data and can be considered a combination of the box plot and density plot.</a:t>
            </a:r>
            <a:br>
              <a:rPr lang="en-US" dirty="0"/>
            </a:br>
            <a:endParaRPr lang="en-IN" dirty="0"/>
          </a:p>
        </p:txBody>
      </p:sp>
      <p:pic>
        <p:nvPicPr>
          <p:cNvPr id="5" name="Picture 4">
            <a:extLst>
              <a:ext uri="{FF2B5EF4-FFF2-40B4-BE49-F238E27FC236}">
                <a16:creationId xmlns:a16="http://schemas.microsoft.com/office/drawing/2014/main" id="{0B57CAAB-1CD3-4656-B72A-9C375F119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114" y="2095680"/>
            <a:ext cx="5613288" cy="4209966"/>
          </a:xfrm>
          <a:prstGeom prst="rect">
            <a:avLst/>
          </a:prstGeom>
        </p:spPr>
      </p:pic>
    </p:spTree>
    <p:extLst>
      <p:ext uri="{BB962C8B-B14F-4D97-AF65-F5344CB8AC3E}">
        <p14:creationId xmlns:p14="http://schemas.microsoft.com/office/powerpoint/2010/main" val="3050565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7568-C276-45DB-8D1E-2C62565905F9}"/>
              </a:ext>
            </a:extLst>
          </p:cNvPr>
          <p:cNvSpPr>
            <a:spLocks noGrp="1"/>
          </p:cNvSpPr>
          <p:nvPr>
            <p:ph type="title"/>
          </p:nvPr>
        </p:nvSpPr>
        <p:spPr>
          <a:xfrm>
            <a:off x="362026" y="106489"/>
            <a:ext cx="9404723" cy="1400530"/>
          </a:xfrm>
        </p:spPr>
        <p:txBody>
          <a:bodyPr/>
          <a:lstStyle/>
          <a:p>
            <a:r>
              <a:rPr lang="en-IN" dirty="0"/>
              <a:t>KDE Plot</a:t>
            </a:r>
          </a:p>
        </p:txBody>
      </p:sp>
      <p:sp>
        <p:nvSpPr>
          <p:cNvPr id="3" name="Content Placeholder 2">
            <a:extLst>
              <a:ext uri="{FF2B5EF4-FFF2-40B4-BE49-F238E27FC236}">
                <a16:creationId xmlns:a16="http://schemas.microsoft.com/office/drawing/2014/main" id="{D5DBDED4-7CCF-4AD8-9574-F00E7681D213}"/>
              </a:ext>
            </a:extLst>
          </p:cNvPr>
          <p:cNvSpPr>
            <a:spLocks noGrp="1"/>
          </p:cNvSpPr>
          <p:nvPr>
            <p:ph idx="1"/>
          </p:nvPr>
        </p:nvSpPr>
        <p:spPr>
          <a:xfrm>
            <a:off x="0" y="806754"/>
            <a:ext cx="8946541" cy="4195481"/>
          </a:xfrm>
        </p:spPr>
        <p:txBody>
          <a:bodyPr/>
          <a:lstStyle/>
          <a:p>
            <a:r>
              <a:rPr lang="en-US" b="1" dirty="0"/>
              <a:t>KDE Plot</a:t>
            </a:r>
            <a:r>
              <a:rPr lang="en-US" dirty="0"/>
              <a:t> also known as Kernel Density Estimate is used for visualizing the Probability Density of a continuous variable.</a:t>
            </a:r>
          </a:p>
          <a:p>
            <a:pPr marL="0" indent="0">
              <a:buNone/>
            </a:pPr>
            <a:endParaRPr lang="en-IN" dirty="0"/>
          </a:p>
        </p:txBody>
      </p:sp>
      <p:pic>
        <p:nvPicPr>
          <p:cNvPr id="5" name="Picture 4">
            <a:extLst>
              <a:ext uri="{FF2B5EF4-FFF2-40B4-BE49-F238E27FC236}">
                <a16:creationId xmlns:a16="http://schemas.microsoft.com/office/drawing/2014/main" id="{1C35D0A8-C489-405E-B7ED-8FA8B2C89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36" y="1705385"/>
            <a:ext cx="6820009" cy="4251805"/>
          </a:xfrm>
          <a:prstGeom prst="rect">
            <a:avLst/>
          </a:prstGeom>
        </p:spPr>
      </p:pic>
    </p:spTree>
    <p:extLst>
      <p:ext uri="{BB962C8B-B14F-4D97-AF65-F5344CB8AC3E}">
        <p14:creationId xmlns:p14="http://schemas.microsoft.com/office/powerpoint/2010/main" val="302861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7E26-C1D3-4BFC-8EC9-574E7E696669}"/>
              </a:ext>
            </a:extLst>
          </p:cNvPr>
          <p:cNvSpPr>
            <a:spLocks noGrp="1"/>
          </p:cNvSpPr>
          <p:nvPr>
            <p:ph type="title"/>
          </p:nvPr>
        </p:nvSpPr>
        <p:spPr/>
        <p:txBody>
          <a:bodyPr/>
          <a:lstStyle/>
          <a:p>
            <a:r>
              <a:rPr lang="en-IN" sz="3600" dirty="0">
                <a:latin typeface="Calibri" panose="020F0502020204030204" pitchFamily="34" charset="0"/>
                <a:cs typeface="Calibri" panose="020F0502020204030204" pitchFamily="34" charset="0"/>
              </a:rPr>
              <a:t>Bivariate Plots</a:t>
            </a:r>
          </a:p>
        </p:txBody>
      </p:sp>
      <p:sp>
        <p:nvSpPr>
          <p:cNvPr id="3" name="Content Placeholder 2">
            <a:extLst>
              <a:ext uri="{FF2B5EF4-FFF2-40B4-BE49-F238E27FC236}">
                <a16:creationId xmlns:a16="http://schemas.microsoft.com/office/drawing/2014/main" id="{7DA21964-4C9F-40A1-95CB-0F1D54FE835E}"/>
              </a:ext>
            </a:extLst>
          </p:cNvPr>
          <p:cNvSpPr>
            <a:spLocks noGrp="1"/>
          </p:cNvSpPr>
          <p:nvPr>
            <p:ph idx="1"/>
          </p:nvPr>
        </p:nvSpPr>
        <p:spPr>
          <a:xfrm>
            <a:off x="739328" y="1040864"/>
            <a:ext cx="9594280" cy="4195481"/>
          </a:xfrm>
        </p:spPr>
        <p:txBody>
          <a:bodyPr/>
          <a:lstStyle/>
          <a:p>
            <a:pPr marL="0" indent="0">
              <a:buNone/>
            </a:pPr>
            <a:r>
              <a:rPr lang="en-IN" sz="3200" b="1" dirty="0"/>
              <a:t>Bar plot</a:t>
            </a:r>
          </a:p>
          <a:p>
            <a:pPr marL="0" indent="0">
              <a:buNone/>
            </a:pPr>
            <a:r>
              <a:rPr lang="en-US" dirty="0"/>
              <a:t>A </a:t>
            </a:r>
            <a:r>
              <a:rPr lang="en-US" b="1" dirty="0"/>
              <a:t>bar graph</a:t>
            </a:r>
            <a:r>
              <a:rPr lang="en-US" dirty="0"/>
              <a:t> is a </a:t>
            </a:r>
            <a:r>
              <a:rPr lang="en-US" b="1" dirty="0"/>
              <a:t>chart</a:t>
            </a:r>
            <a:r>
              <a:rPr lang="en-US" dirty="0"/>
              <a:t> that uses </a:t>
            </a:r>
            <a:r>
              <a:rPr lang="en-US" b="1" dirty="0"/>
              <a:t>bars</a:t>
            </a:r>
            <a:r>
              <a:rPr lang="en-US" dirty="0"/>
              <a:t> to show comparisons between categories of data. A </a:t>
            </a:r>
            <a:r>
              <a:rPr lang="en-US" b="1" dirty="0"/>
              <a:t>bar graph</a:t>
            </a:r>
            <a:r>
              <a:rPr lang="en-US" dirty="0"/>
              <a:t> will have two axes. One axis will describe the types of categories being compared, and the other axis will show the numerical values.  The </a:t>
            </a:r>
            <a:r>
              <a:rPr lang="en-US" b="1" dirty="0"/>
              <a:t>bars</a:t>
            </a:r>
            <a:r>
              <a:rPr lang="en-US" dirty="0"/>
              <a:t> can be either horizontal or vertical.</a:t>
            </a:r>
          </a:p>
        </p:txBody>
      </p:sp>
      <p:pic>
        <p:nvPicPr>
          <p:cNvPr id="5" name="Picture 4">
            <a:extLst>
              <a:ext uri="{FF2B5EF4-FFF2-40B4-BE49-F238E27FC236}">
                <a16:creationId xmlns:a16="http://schemas.microsoft.com/office/drawing/2014/main" id="{137851B9-1C50-4C44-9EF9-5A51905D7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819" y="3080551"/>
            <a:ext cx="4640061" cy="3480046"/>
          </a:xfrm>
          <a:prstGeom prst="rect">
            <a:avLst/>
          </a:prstGeom>
        </p:spPr>
      </p:pic>
    </p:spTree>
    <p:extLst>
      <p:ext uri="{BB962C8B-B14F-4D97-AF65-F5344CB8AC3E}">
        <p14:creationId xmlns:p14="http://schemas.microsoft.com/office/powerpoint/2010/main" val="170482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9C37-393F-4061-B73E-571CE423F82F}"/>
              </a:ext>
            </a:extLst>
          </p:cNvPr>
          <p:cNvSpPr>
            <a:spLocks noGrp="1"/>
          </p:cNvSpPr>
          <p:nvPr>
            <p:ph type="title"/>
          </p:nvPr>
        </p:nvSpPr>
        <p:spPr/>
        <p:txBody>
          <a:bodyPr/>
          <a:lstStyle/>
          <a:p>
            <a:r>
              <a:rPr lang="en-IN" dirty="0"/>
              <a:t>Scatter Plot</a:t>
            </a:r>
          </a:p>
        </p:txBody>
      </p:sp>
      <p:sp>
        <p:nvSpPr>
          <p:cNvPr id="3" name="Content Placeholder 2">
            <a:extLst>
              <a:ext uri="{FF2B5EF4-FFF2-40B4-BE49-F238E27FC236}">
                <a16:creationId xmlns:a16="http://schemas.microsoft.com/office/drawing/2014/main" id="{1E703693-4850-471C-A2AF-E499A8D92D5C}"/>
              </a:ext>
            </a:extLst>
          </p:cNvPr>
          <p:cNvSpPr>
            <a:spLocks noGrp="1"/>
          </p:cNvSpPr>
          <p:nvPr>
            <p:ph idx="1"/>
          </p:nvPr>
        </p:nvSpPr>
        <p:spPr>
          <a:xfrm>
            <a:off x="646111" y="1152983"/>
            <a:ext cx="9696374" cy="4195481"/>
          </a:xfrm>
        </p:spPr>
        <p:txBody>
          <a:bodyPr/>
          <a:lstStyle/>
          <a:p>
            <a:r>
              <a:rPr lang="en-US" dirty="0"/>
              <a:t>A </a:t>
            </a:r>
            <a:r>
              <a:rPr lang="en-US" b="1" dirty="0"/>
              <a:t>scatter plot</a:t>
            </a:r>
            <a:r>
              <a:rPr lang="en-US" dirty="0"/>
              <a:t> is a set of points plotted on a horizontal and vertical axes. If no correlation exists between the variables, the points appear randomly </a:t>
            </a:r>
            <a:r>
              <a:rPr lang="en-US" b="1" dirty="0"/>
              <a:t>scattered</a:t>
            </a:r>
            <a:r>
              <a:rPr lang="en-US" dirty="0"/>
              <a:t> on the coordinate plane. If a large correlation exists, the points concentrate near a straight line</a:t>
            </a:r>
            <a:endParaRPr lang="en-IN" dirty="0"/>
          </a:p>
        </p:txBody>
      </p:sp>
      <p:pic>
        <p:nvPicPr>
          <p:cNvPr id="5" name="Picture 4">
            <a:extLst>
              <a:ext uri="{FF2B5EF4-FFF2-40B4-BE49-F238E27FC236}">
                <a16:creationId xmlns:a16="http://schemas.microsoft.com/office/drawing/2014/main" id="{9E326F93-C7EB-4AC2-BC0E-29B70FDF5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515" y="2620204"/>
            <a:ext cx="5927324" cy="3951550"/>
          </a:xfrm>
          <a:prstGeom prst="rect">
            <a:avLst/>
          </a:prstGeom>
        </p:spPr>
      </p:pic>
    </p:spTree>
    <p:extLst>
      <p:ext uri="{BB962C8B-B14F-4D97-AF65-F5344CB8AC3E}">
        <p14:creationId xmlns:p14="http://schemas.microsoft.com/office/powerpoint/2010/main" val="206843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0B3A-FA8D-41CB-965D-93AB0BF81A46}"/>
              </a:ext>
            </a:extLst>
          </p:cNvPr>
          <p:cNvSpPr>
            <a:spLocks noGrp="1"/>
          </p:cNvSpPr>
          <p:nvPr>
            <p:ph type="title"/>
          </p:nvPr>
        </p:nvSpPr>
        <p:spPr>
          <a:xfrm>
            <a:off x="548456" y="168633"/>
            <a:ext cx="9404723" cy="1400530"/>
          </a:xfrm>
        </p:spPr>
        <p:txBody>
          <a:bodyPr/>
          <a:lstStyle/>
          <a:p>
            <a:r>
              <a:rPr lang="en-IN" sz="3600" dirty="0"/>
              <a:t>Multivariate Plots</a:t>
            </a:r>
          </a:p>
        </p:txBody>
      </p:sp>
      <p:sp>
        <p:nvSpPr>
          <p:cNvPr id="3" name="Content Placeholder 2">
            <a:extLst>
              <a:ext uri="{FF2B5EF4-FFF2-40B4-BE49-F238E27FC236}">
                <a16:creationId xmlns:a16="http://schemas.microsoft.com/office/drawing/2014/main" id="{DEC8AE21-5B95-4574-8DB9-4E69DBED1107}"/>
              </a:ext>
            </a:extLst>
          </p:cNvPr>
          <p:cNvSpPr>
            <a:spLocks noGrp="1"/>
          </p:cNvSpPr>
          <p:nvPr>
            <p:ph idx="1"/>
          </p:nvPr>
        </p:nvSpPr>
        <p:spPr>
          <a:xfrm>
            <a:off x="188171" y="694635"/>
            <a:ext cx="10624831" cy="4195481"/>
          </a:xfrm>
        </p:spPr>
        <p:txBody>
          <a:bodyPr/>
          <a:lstStyle/>
          <a:p>
            <a:r>
              <a:rPr lang="en-US" sz="1800" b="1" dirty="0"/>
              <a:t>Multivariate</a:t>
            </a:r>
            <a:r>
              <a:rPr lang="en-US" sz="1800" dirty="0"/>
              <a:t>  </a:t>
            </a:r>
            <a:r>
              <a:rPr lang="en-US" sz="1800" b="1" dirty="0"/>
              <a:t>plots</a:t>
            </a:r>
            <a:r>
              <a:rPr lang="en-US" sz="1800" dirty="0"/>
              <a:t> are designed to reveal the relationship among several variables simultaneously.</a:t>
            </a:r>
          </a:p>
          <a:p>
            <a:pPr marL="0" indent="0">
              <a:buNone/>
            </a:pPr>
            <a:r>
              <a:rPr lang="en-IN" dirty="0"/>
              <a:t>     Pair Plot</a:t>
            </a:r>
            <a:endParaRPr lang="en-US" dirty="0"/>
          </a:p>
        </p:txBody>
      </p:sp>
      <p:pic>
        <p:nvPicPr>
          <p:cNvPr id="7" name="Picture 6">
            <a:extLst>
              <a:ext uri="{FF2B5EF4-FFF2-40B4-BE49-F238E27FC236}">
                <a16:creationId xmlns:a16="http://schemas.microsoft.com/office/drawing/2014/main" id="{A61E395C-6387-4C7F-BB74-36C84F5F2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930" y="1865833"/>
            <a:ext cx="4639322" cy="4639322"/>
          </a:xfrm>
          <a:prstGeom prst="rect">
            <a:avLst/>
          </a:prstGeom>
        </p:spPr>
      </p:pic>
    </p:spTree>
    <p:extLst>
      <p:ext uri="{BB962C8B-B14F-4D97-AF65-F5344CB8AC3E}">
        <p14:creationId xmlns:p14="http://schemas.microsoft.com/office/powerpoint/2010/main" val="116173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5C10-108C-40F0-8902-0414C43167D2}"/>
              </a:ext>
            </a:extLst>
          </p:cNvPr>
          <p:cNvSpPr>
            <a:spLocks noGrp="1"/>
          </p:cNvSpPr>
          <p:nvPr>
            <p:ph type="title"/>
          </p:nvPr>
        </p:nvSpPr>
        <p:spPr>
          <a:xfrm>
            <a:off x="646112" y="452718"/>
            <a:ext cx="8355846" cy="488315"/>
          </a:xfrm>
        </p:spPr>
        <p:txBody>
          <a:bodyPr/>
          <a:lstStyle/>
          <a:p>
            <a:r>
              <a:rPr lang="en-IN" sz="3600" dirty="0"/>
              <a:t>Heat Map</a:t>
            </a:r>
          </a:p>
        </p:txBody>
      </p:sp>
      <p:sp>
        <p:nvSpPr>
          <p:cNvPr id="3" name="Content Placeholder 2">
            <a:extLst>
              <a:ext uri="{FF2B5EF4-FFF2-40B4-BE49-F238E27FC236}">
                <a16:creationId xmlns:a16="http://schemas.microsoft.com/office/drawing/2014/main" id="{8B8B1DAD-A511-4B8D-97E5-F23EFE8B4E11}"/>
              </a:ext>
            </a:extLst>
          </p:cNvPr>
          <p:cNvSpPr>
            <a:spLocks noGrp="1"/>
          </p:cNvSpPr>
          <p:nvPr>
            <p:ph idx="1"/>
          </p:nvPr>
        </p:nvSpPr>
        <p:spPr>
          <a:xfrm>
            <a:off x="646112" y="941033"/>
            <a:ext cx="8946541" cy="4195481"/>
          </a:xfrm>
        </p:spPr>
        <p:txBody>
          <a:bodyPr/>
          <a:lstStyle/>
          <a:p>
            <a:r>
              <a:rPr lang="en-US" dirty="0"/>
              <a:t>A </a:t>
            </a:r>
            <a:r>
              <a:rPr lang="en-US" b="1" dirty="0"/>
              <a:t>heat map </a:t>
            </a:r>
            <a:r>
              <a:rPr lang="en-US" dirty="0"/>
              <a:t> is a data visualization technique that shows magnitude of a phenomenon as color in two dimensions.</a:t>
            </a:r>
          </a:p>
          <a:p>
            <a:endParaRPr lang="en-IN" dirty="0"/>
          </a:p>
        </p:txBody>
      </p:sp>
      <p:pic>
        <p:nvPicPr>
          <p:cNvPr id="5" name="Picture 4">
            <a:extLst>
              <a:ext uri="{FF2B5EF4-FFF2-40B4-BE49-F238E27FC236}">
                <a16:creationId xmlns:a16="http://schemas.microsoft.com/office/drawing/2014/main" id="{BDCDE5B9-4E74-4632-AB89-25BF04900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70" y="1610187"/>
            <a:ext cx="6565037" cy="4923777"/>
          </a:xfrm>
          <a:prstGeom prst="rect">
            <a:avLst/>
          </a:prstGeom>
        </p:spPr>
      </p:pic>
    </p:spTree>
    <p:extLst>
      <p:ext uri="{BB962C8B-B14F-4D97-AF65-F5344CB8AC3E}">
        <p14:creationId xmlns:p14="http://schemas.microsoft.com/office/powerpoint/2010/main" val="3670251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B569-8246-4159-9305-68319C345234}"/>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5C8BEEF6-6C44-48A6-94F5-7FFA864C2BE3}"/>
              </a:ext>
            </a:extLst>
          </p:cNvPr>
          <p:cNvSpPr>
            <a:spLocks noGrp="1"/>
          </p:cNvSpPr>
          <p:nvPr>
            <p:ph idx="1"/>
          </p:nvPr>
        </p:nvSpPr>
        <p:spPr>
          <a:xfrm>
            <a:off x="579529" y="1996362"/>
            <a:ext cx="8946541" cy="4195481"/>
          </a:xfrm>
        </p:spPr>
        <p:txBody>
          <a:bodyPr/>
          <a:lstStyle/>
          <a:p>
            <a:r>
              <a:rPr lang="en-US" b="1" dirty="0"/>
              <a:t>Feature engineering</a:t>
            </a:r>
            <a:r>
              <a:rPr lang="en-US" dirty="0"/>
              <a:t> is the process of using domain knowledge to extract </a:t>
            </a:r>
            <a:r>
              <a:rPr lang="en-US" b="1" dirty="0"/>
              <a:t>features</a:t>
            </a:r>
            <a:r>
              <a:rPr lang="en-US" dirty="0"/>
              <a:t> from raw data .</a:t>
            </a:r>
          </a:p>
          <a:p>
            <a:r>
              <a:rPr lang="en-US" dirty="0"/>
              <a:t>These </a:t>
            </a:r>
            <a:r>
              <a:rPr lang="en-US" b="1" dirty="0"/>
              <a:t>features</a:t>
            </a:r>
            <a:r>
              <a:rPr lang="en-US" dirty="0"/>
              <a:t> can be used to improve the performance of machine learning algorithms.</a:t>
            </a:r>
          </a:p>
        </p:txBody>
      </p:sp>
    </p:spTree>
    <p:extLst>
      <p:ext uri="{BB962C8B-B14F-4D97-AF65-F5344CB8AC3E}">
        <p14:creationId xmlns:p14="http://schemas.microsoft.com/office/powerpoint/2010/main" val="133188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4D89-AAB9-4628-A4FC-CF94CCB9C22D}"/>
              </a:ext>
            </a:extLst>
          </p:cNvPr>
          <p:cNvSpPr>
            <a:spLocks noGrp="1"/>
          </p:cNvSpPr>
          <p:nvPr>
            <p:ph type="title"/>
          </p:nvPr>
        </p:nvSpPr>
        <p:spPr>
          <a:xfrm>
            <a:off x="326515" y="168633"/>
            <a:ext cx="9404723" cy="1400530"/>
          </a:xfrm>
        </p:spPr>
        <p:txBody>
          <a:bodyPr/>
          <a:lstStyle/>
          <a:p>
            <a:r>
              <a:rPr lang="en-US" b="1" dirty="0"/>
              <a:t>Methods to treat missing values</a:t>
            </a:r>
            <a:endParaRPr lang="en-IN" dirty="0"/>
          </a:p>
        </p:txBody>
      </p:sp>
      <p:sp>
        <p:nvSpPr>
          <p:cNvPr id="3" name="Content Placeholder 2">
            <a:extLst>
              <a:ext uri="{FF2B5EF4-FFF2-40B4-BE49-F238E27FC236}">
                <a16:creationId xmlns:a16="http://schemas.microsoft.com/office/drawing/2014/main" id="{67CC3D05-C69D-425F-A34C-56942AB27782}"/>
              </a:ext>
            </a:extLst>
          </p:cNvPr>
          <p:cNvSpPr>
            <a:spLocks noGrp="1"/>
          </p:cNvSpPr>
          <p:nvPr>
            <p:ph idx="1"/>
          </p:nvPr>
        </p:nvSpPr>
        <p:spPr>
          <a:xfrm>
            <a:off x="619479" y="996475"/>
            <a:ext cx="8946541" cy="4195481"/>
          </a:xfrm>
        </p:spPr>
        <p:txBody>
          <a:bodyPr/>
          <a:lstStyle/>
          <a:p>
            <a:r>
              <a:rPr lang="en-US" b="1" dirty="0"/>
              <a:t>Deletion: </a:t>
            </a:r>
            <a:r>
              <a:rPr lang="en-US" dirty="0"/>
              <a:t> It is of two types: List Wise Deletion and Pair Wise Deletion.</a:t>
            </a:r>
          </a:p>
          <a:p>
            <a:pPr lvl="1"/>
            <a:r>
              <a:rPr lang="en-US" dirty="0"/>
              <a:t>In list wise deletion, we delete observations where any of the variable is missing. This method reduces the power of model because it reduces the sample size.</a:t>
            </a:r>
          </a:p>
          <a:p>
            <a:pPr lvl="1"/>
            <a:r>
              <a:rPr lang="en-US" dirty="0"/>
              <a:t>In pair wise deletion, we perform analysis with all cases in which the variables of interest are present.  Advantage: It keeps as many cases available for analysis. Disadvantage: It uses different sample size for different variables.</a:t>
            </a:r>
          </a:p>
          <a:p>
            <a:endParaRPr lang="en-IN" dirty="0"/>
          </a:p>
        </p:txBody>
      </p:sp>
      <p:pic>
        <p:nvPicPr>
          <p:cNvPr id="1026" name="Picture 2" descr="Data Exploration, Missing Values, Deletion Methods">
            <a:extLst>
              <a:ext uri="{FF2B5EF4-FFF2-40B4-BE49-F238E27FC236}">
                <a16:creationId xmlns:a16="http://schemas.microsoft.com/office/drawing/2014/main" id="{D00EB2FF-E890-45E2-8800-296D169A8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631" y="3572450"/>
            <a:ext cx="6889256" cy="325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5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CE729-EF54-408E-80E8-E75416F9807D}"/>
              </a:ext>
            </a:extLst>
          </p:cNvPr>
          <p:cNvSpPr>
            <a:spLocks noGrp="1"/>
          </p:cNvSpPr>
          <p:nvPr>
            <p:ph type="title"/>
          </p:nvPr>
        </p:nvSpPr>
        <p:spPr>
          <a:xfrm rot="10800000" flipV="1">
            <a:off x="573024" y="407203"/>
            <a:ext cx="10515600" cy="549592"/>
          </a:xfrm>
        </p:spPr>
        <p:txBody>
          <a:bodyPr>
            <a:normAutofit fontScale="90000"/>
          </a:bodyPr>
          <a:lstStyle/>
          <a:p>
            <a:r>
              <a:rPr lang="en-US" sz="4000" dirty="0"/>
              <a:t>What is EDA ?</a:t>
            </a:r>
            <a:endParaRPr lang="en-IN" sz="4000" dirty="0"/>
          </a:p>
        </p:txBody>
      </p:sp>
      <p:sp>
        <p:nvSpPr>
          <p:cNvPr id="3" name="Content Placeholder 2">
            <a:extLst>
              <a:ext uri="{FF2B5EF4-FFF2-40B4-BE49-F238E27FC236}">
                <a16:creationId xmlns:a16="http://schemas.microsoft.com/office/drawing/2014/main" id="{CE8EA10F-C656-47CE-900C-60FAF3916664}"/>
              </a:ext>
            </a:extLst>
          </p:cNvPr>
          <p:cNvSpPr>
            <a:spLocks noGrp="1"/>
          </p:cNvSpPr>
          <p:nvPr>
            <p:ph idx="1"/>
          </p:nvPr>
        </p:nvSpPr>
        <p:spPr>
          <a:xfrm>
            <a:off x="573024" y="1549076"/>
            <a:ext cx="10515600" cy="2903411"/>
          </a:xfrm>
        </p:spPr>
        <p:txBody>
          <a:bodyPr>
            <a:normAutofit/>
          </a:bodyPr>
          <a:lstStyle/>
          <a:p>
            <a:r>
              <a:rPr lang="en-US" dirty="0"/>
              <a:t>Exploratory Data Analysis(EDA) is an approach to analyzing  data set to summarize their main characteristics , often with visual methods. </a:t>
            </a:r>
          </a:p>
          <a:p>
            <a:pPr marL="0" indent="0">
              <a:buNone/>
            </a:pPr>
            <a:endParaRPr lang="en-US" dirty="0"/>
          </a:p>
          <a:p>
            <a:r>
              <a:rPr lang="en-US" dirty="0"/>
              <a:t>Every machine learning problem solving starts with EDA. </a:t>
            </a:r>
          </a:p>
          <a:p>
            <a:pPr marL="0" indent="0">
              <a:buNone/>
            </a:pPr>
            <a:endParaRPr lang="en-US" dirty="0"/>
          </a:p>
          <a:p>
            <a:r>
              <a:rPr lang="en-US" dirty="0"/>
              <a:t>It is probably the most important part of a machine learning project.</a:t>
            </a:r>
            <a:endParaRPr lang="en-IN" sz="3600" dirty="0">
              <a:latin typeface="+mj-lt"/>
            </a:endParaRPr>
          </a:p>
        </p:txBody>
      </p:sp>
    </p:spTree>
    <p:extLst>
      <p:ext uri="{BB962C8B-B14F-4D97-AF65-F5344CB8AC3E}">
        <p14:creationId xmlns:p14="http://schemas.microsoft.com/office/powerpoint/2010/main" val="4178694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395A-4DAD-45E9-9A50-01535D2C25BE}"/>
              </a:ext>
            </a:extLst>
          </p:cNvPr>
          <p:cNvSpPr>
            <a:spLocks noGrp="1"/>
          </p:cNvSpPr>
          <p:nvPr>
            <p:ph type="title"/>
          </p:nvPr>
        </p:nvSpPr>
        <p:spPr>
          <a:xfrm>
            <a:off x="291005" y="0"/>
            <a:ext cx="9404723" cy="1400530"/>
          </a:xfrm>
        </p:spPr>
        <p:txBody>
          <a:bodyPr/>
          <a:lstStyle/>
          <a:p>
            <a:r>
              <a:rPr lang="en-US" sz="3200" b="1" dirty="0"/>
              <a:t>Mean/ Mode/ Median Imputation</a:t>
            </a:r>
            <a:endParaRPr lang="en-IN" sz="3200" dirty="0"/>
          </a:p>
        </p:txBody>
      </p:sp>
      <p:sp>
        <p:nvSpPr>
          <p:cNvPr id="3" name="Content Placeholder 2">
            <a:extLst>
              <a:ext uri="{FF2B5EF4-FFF2-40B4-BE49-F238E27FC236}">
                <a16:creationId xmlns:a16="http://schemas.microsoft.com/office/drawing/2014/main" id="{668A12FA-68F4-4334-AE0A-A01B9FB2EDAE}"/>
              </a:ext>
            </a:extLst>
          </p:cNvPr>
          <p:cNvSpPr>
            <a:spLocks noGrp="1"/>
          </p:cNvSpPr>
          <p:nvPr>
            <p:ph idx="1"/>
          </p:nvPr>
        </p:nvSpPr>
        <p:spPr>
          <a:xfrm>
            <a:off x="291005" y="845555"/>
            <a:ext cx="10575263" cy="5395447"/>
          </a:xfrm>
        </p:spPr>
        <p:txBody>
          <a:bodyPr>
            <a:normAutofit/>
          </a:bodyPr>
          <a:lstStyle/>
          <a:p>
            <a:r>
              <a:rPr lang="en-US" dirty="0"/>
              <a:t>This method consists of replacing the missing data for a given attribute by the mean or median (quantitative attribute) or mode (qualitative attribute) of all known values of that variable. </a:t>
            </a:r>
          </a:p>
          <a:p>
            <a:pPr marL="0" indent="0">
              <a:buNone/>
            </a:pPr>
            <a:endParaRPr lang="en-US" dirty="0"/>
          </a:p>
          <a:p>
            <a:r>
              <a:rPr lang="en-US" dirty="0"/>
              <a:t>Strategies </a:t>
            </a:r>
          </a:p>
          <a:p>
            <a:pPr marL="0" indent="0">
              <a:buNone/>
            </a:pPr>
            <a:r>
              <a:rPr lang="en-US" dirty="0"/>
              <a:t>     ○ Mean:  Basic approach.</a:t>
            </a:r>
          </a:p>
          <a:p>
            <a:pPr marL="0" indent="0">
              <a:buNone/>
            </a:pPr>
            <a:r>
              <a:rPr lang="en-US" dirty="0"/>
              <a:t>     ○ Median: When we have outliers in dataset.</a:t>
            </a:r>
          </a:p>
          <a:p>
            <a:pPr marL="0" indent="0">
              <a:buNone/>
            </a:pPr>
            <a:r>
              <a:rPr lang="en-US" dirty="0"/>
              <a:t>     ○ Mode: Most frequent value.</a:t>
            </a:r>
            <a:endParaRPr lang="en-IN" dirty="0"/>
          </a:p>
        </p:txBody>
      </p:sp>
    </p:spTree>
    <p:extLst>
      <p:ext uri="{BB962C8B-B14F-4D97-AF65-F5344CB8AC3E}">
        <p14:creationId xmlns:p14="http://schemas.microsoft.com/office/powerpoint/2010/main" val="3552390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910-470B-4DCA-B34B-FBD500272086}"/>
              </a:ext>
            </a:extLst>
          </p:cNvPr>
          <p:cNvSpPr>
            <a:spLocks noGrp="1"/>
          </p:cNvSpPr>
          <p:nvPr>
            <p:ph type="title"/>
          </p:nvPr>
        </p:nvSpPr>
        <p:spPr>
          <a:xfrm>
            <a:off x="616767" y="150920"/>
            <a:ext cx="9404723" cy="1400530"/>
          </a:xfrm>
        </p:spPr>
        <p:txBody>
          <a:bodyPr/>
          <a:lstStyle/>
          <a:p>
            <a:r>
              <a:rPr lang="en-US" sz="3600" b="1" dirty="0"/>
              <a:t>Prediction Model</a:t>
            </a:r>
            <a:endParaRPr lang="en-IN" sz="3600" dirty="0"/>
          </a:p>
        </p:txBody>
      </p:sp>
      <p:sp>
        <p:nvSpPr>
          <p:cNvPr id="3" name="Content Placeholder 2">
            <a:extLst>
              <a:ext uri="{FF2B5EF4-FFF2-40B4-BE49-F238E27FC236}">
                <a16:creationId xmlns:a16="http://schemas.microsoft.com/office/drawing/2014/main" id="{F4557EDE-291F-4F75-B3E8-4948090373F0}"/>
              </a:ext>
            </a:extLst>
          </p:cNvPr>
          <p:cNvSpPr>
            <a:spLocks noGrp="1"/>
          </p:cNvSpPr>
          <p:nvPr>
            <p:ph idx="1"/>
          </p:nvPr>
        </p:nvSpPr>
        <p:spPr>
          <a:xfrm>
            <a:off x="616767" y="864441"/>
            <a:ext cx="9913876" cy="5129117"/>
          </a:xfrm>
        </p:spPr>
        <p:txBody>
          <a:bodyPr>
            <a:normAutofit lnSpcReduction="10000"/>
          </a:bodyPr>
          <a:lstStyle/>
          <a:p>
            <a:r>
              <a:rPr lang="en-US" dirty="0"/>
              <a:t>Prediction model is one of the advance method for handling missing data. Here, we create a predictive model to estimate values that will substitute the missing data.  </a:t>
            </a:r>
          </a:p>
          <a:p>
            <a:r>
              <a:rPr lang="en-US" dirty="0"/>
              <a:t>In this case, we divide our data set into two sets: One set with no missing values for the variable and another one with missing values.</a:t>
            </a:r>
          </a:p>
          <a:p>
            <a:r>
              <a:rPr lang="en-US" dirty="0"/>
              <a:t>First data set become training data set of the model while second data set with missing values is test data set and variable with missing values is treated as target variable. </a:t>
            </a:r>
          </a:p>
          <a:p>
            <a:r>
              <a:rPr lang="en-US" dirty="0"/>
              <a:t>Next, we create a model to predict target variable based on other attributes of the training data set and populate missing values of test data set.</a:t>
            </a:r>
          </a:p>
          <a:p>
            <a:r>
              <a:rPr lang="en-US" dirty="0"/>
              <a:t>We can use regression, ANOVA, Logistic regression and various modeling technique to perform this. </a:t>
            </a:r>
          </a:p>
          <a:p>
            <a:r>
              <a:rPr lang="en-US" dirty="0"/>
              <a:t>Drawbacks : If there are no relationships with attributes in the data set and the attribute with missing values, then the model will not be precise for estimating missing values.</a:t>
            </a:r>
          </a:p>
          <a:p>
            <a:endParaRPr lang="en-IN" dirty="0"/>
          </a:p>
        </p:txBody>
      </p:sp>
    </p:spTree>
    <p:extLst>
      <p:ext uri="{BB962C8B-B14F-4D97-AF65-F5344CB8AC3E}">
        <p14:creationId xmlns:p14="http://schemas.microsoft.com/office/powerpoint/2010/main" val="260362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F434-5734-47CA-8BFF-F5FBBA873159}"/>
              </a:ext>
            </a:extLst>
          </p:cNvPr>
          <p:cNvSpPr>
            <a:spLocks noGrp="1"/>
          </p:cNvSpPr>
          <p:nvPr>
            <p:ph type="title"/>
          </p:nvPr>
        </p:nvSpPr>
        <p:spPr>
          <a:xfrm>
            <a:off x="832543" y="168632"/>
            <a:ext cx="8675442" cy="1056486"/>
          </a:xfrm>
        </p:spPr>
        <p:txBody>
          <a:bodyPr/>
          <a:lstStyle/>
          <a:p>
            <a:r>
              <a:rPr lang="en-US" b="1" dirty="0"/>
              <a:t>KNN Imputation</a:t>
            </a:r>
            <a:endParaRPr lang="en-IN" dirty="0"/>
          </a:p>
        </p:txBody>
      </p:sp>
      <p:sp>
        <p:nvSpPr>
          <p:cNvPr id="3" name="Content Placeholder 2">
            <a:extLst>
              <a:ext uri="{FF2B5EF4-FFF2-40B4-BE49-F238E27FC236}">
                <a16:creationId xmlns:a16="http://schemas.microsoft.com/office/drawing/2014/main" id="{24D45D75-304B-4C9A-B1CC-B38AFC4BA3AC}"/>
              </a:ext>
            </a:extLst>
          </p:cNvPr>
          <p:cNvSpPr>
            <a:spLocks noGrp="1"/>
          </p:cNvSpPr>
          <p:nvPr>
            <p:ph idx="1"/>
          </p:nvPr>
        </p:nvSpPr>
        <p:spPr>
          <a:xfrm>
            <a:off x="832543" y="1002045"/>
            <a:ext cx="9434481" cy="4853909"/>
          </a:xfrm>
        </p:spPr>
        <p:txBody>
          <a:bodyPr>
            <a:normAutofit/>
          </a:bodyPr>
          <a:lstStyle/>
          <a:p>
            <a:r>
              <a:rPr lang="en-US" dirty="0"/>
              <a:t>In this method of imputation, the missing values of an feature are imputed using the given number of feature that are most similar to the feature whose values are missing. The similarity of two features is determined using a distance function. </a:t>
            </a:r>
          </a:p>
          <a:p>
            <a:r>
              <a:rPr lang="en-US" b="1" dirty="0"/>
              <a:t>Advantages:</a:t>
            </a:r>
            <a:endParaRPr lang="en-US" dirty="0"/>
          </a:p>
          <a:p>
            <a:pPr lvl="1"/>
            <a:r>
              <a:rPr lang="en-US" dirty="0"/>
              <a:t>k-nearest </a:t>
            </a:r>
            <a:r>
              <a:rPr lang="en-US" dirty="0" err="1"/>
              <a:t>neighbour</a:t>
            </a:r>
            <a:r>
              <a:rPr lang="en-US" dirty="0"/>
              <a:t> can predict both categorical &amp; </a:t>
            </a:r>
            <a:r>
              <a:rPr lang="en-IN" dirty="0"/>
              <a:t>numerical </a:t>
            </a:r>
            <a:r>
              <a:rPr lang="en-US" dirty="0"/>
              <a:t>features.</a:t>
            </a:r>
          </a:p>
          <a:p>
            <a:pPr lvl="1"/>
            <a:r>
              <a:rPr lang="en-US" dirty="0"/>
              <a:t>Attributes with multiple missing values can be easily treated</a:t>
            </a:r>
          </a:p>
          <a:p>
            <a:pPr lvl="1"/>
            <a:r>
              <a:rPr lang="en-US" dirty="0"/>
              <a:t>Correlation structure of the data is taken into consideration</a:t>
            </a:r>
          </a:p>
          <a:p>
            <a:r>
              <a:rPr lang="en-US" b="1" dirty="0"/>
              <a:t>Disadvantage:</a:t>
            </a:r>
            <a:endParaRPr lang="en-US" dirty="0"/>
          </a:p>
          <a:p>
            <a:pPr lvl="1"/>
            <a:r>
              <a:rPr lang="en-US" dirty="0"/>
              <a:t>Choice of k-value is very critical. Higher value of k would include features which are significantly different from what we need whereas lower value of k implies missing out of significant attributes.</a:t>
            </a:r>
          </a:p>
          <a:p>
            <a:endParaRPr lang="en-IN" dirty="0"/>
          </a:p>
        </p:txBody>
      </p:sp>
    </p:spTree>
    <p:extLst>
      <p:ext uri="{BB962C8B-B14F-4D97-AF65-F5344CB8AC3E}">
        <p14:creationId xmlns:p14="http://schemas.microsoft.com/office/powerpoint/2010/main" val="1150761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EEAB-435D-4955-8FBC-77E6A8001FBD}"/>
              </a:ext>
            </a:extLst>
          </p:cNvPr>
          <p:cNvSpPr>
            <a:spLocks noGrp="1"/>
          </p:cNvSpPr>
          <p:nvPr>
            <p:ph type="title"/>
          </p:nvPr>
        </p:nvSpPr>
        <p:spPr/>
        <p:txBody>
          <a:bodyPr/>
          <a:lstStyle/>
          <a:p>
            <a:r>
              <a:rPr lang="en-US" sz="3200" dirty="0"/>
              <a:t>Techniques of Outlier Detection and Treatment</a:t>
            </a:r>
            <a:br>
              <a:rPr lang="en-US" b="1" dirty="0"/>
            </a:br>
            <a:br>
              <a:rPr lang="en-US" dirty="0"/>
            </a:br>
            <a:endParaRPr lang="en-IN" dirty="0"/>
          </a:p>
        </p:txBody>
      </p:sp>
      <p:sp>
        <p:nvSpPr>
          <p:cNvPr id="3" name="Content Placeholder 2">
            <a:extLst>
              <a:ext uri="{FF2B5EF4-FFF2-40B4-BE49-F238E27FC236}">
                <a16:creationId xmlns:a16="http://schemas.microsoft.com/office/drawing/2014/main" id="{E912F408-5B5E-4AB8-A250-ECF00298D622}"/>
              </a:ext>
            </a:extLst>
          </p:cNvPr>
          <p:cNvSpPr>
            <a:spLocks noGrp="1"/>
          </p:cNvSpPr>
          <p:nvPr>
            <p:ph idx="1"/>
          </p:nvPr>
        </p:nvSpPr>
        <p:spPr>
          <a:xfrm>
            <a:off x="646111" y="1331259"/>
            <a:ext cx="9975039" cy="4195481"/>
          </a:xfrm>
        </p:spPr>
        <p:txBody>
          <a:bodyPr/>
          <a:lstStyle/>
          <a:p>
            <a:pPr marL="0" indent="0">
              <a:buNone/>
            </a:pPr>
            <a:r>
              <a:rPr lang="en-IN" b="1" dirty="0"/>
              <a:t>     Outlier?</a:t>
            </a:r>
            <a:endParaRPr lang="en-US" dirty="0"/>
          </a:p>
          <a:p>
            <a:r>
              <a:rPr lang="en-US" dirty="0"/>
              <a:t>Outlier is a data point that differs significantly from other observations.</a:t>
            </a:r>
          </a:p>
          <a:p>
            <a:r>
              <a:rPr lang="en-US" dirty="0"/>
              <a:t>In below box plot there two customers annual income is much higher than rest of the population. These two observations will be seen as Outliers.</a:t>
            </a:r>
          </a:p>
          <a:p>
            <a:endParaRPr lang="en-IN" dirty="0"/>
          </a:p>
        </p:txBody>
      </p:sp>
      <p:pic>
        <p:nvPicPr>
          <p:cNvPr id="1026" name="Picture 2" descr="Outlier">
            <a:extLst>
              <a:ext uri="{FF2B5EF4-FFF2-40B4-BE49-F238E27FC236}">
                <a16:creationId xmlns:a16="http://schemas.microsoft.com/office/drawing/2014/main" id="{98CBD756-3027-4253-BF60-EB25A5F92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817" y="2959262"/>
            <a:ext cx="5473490" cy="373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BD67-ECE6-42FE-8EED-8BA993B69269}"/>
              </a:ext>
            </a:extLst>
          </p:cNvPr>
          <p:cNvSpPr>
            <a:spLocks noGrp="1"/>
          </p:cNvSpPr>
          <p:nvPr>
            <p:ph type="title"/>
          </p:nvPr>
        </p:nvSpPr>
        <p:spPr>
          <a:xfrm>
            <a:off x="708255" y="578451"/>
            <a:ext cx="9404723" cy="1400530"/>
          </a:xfrm>
        </p:spPr>
        <p:txBody>
          <a:bodyPr/>
          <a:lstStyle/>
          <a:p>
            <a:r>
              <a:rPr lang="en-IN" sz="3200" b="1" dirty="0"/>
              <a:t>What causes Outliers?</a:t>
            </a:r>
            <a:br>
              <a:rPr lang="en-IN" b="1" dirty="0"/>
            </a:br>
            <a:endParaRPr lang="en-IN" dirty="0"/>
          </a:p>
        </p:txBody>
      </p:sp>
      <p:sp>
        <p:nvSpPr>
          <p:cNvPr id="3" name="Content Placeholder 2">
            <a:extLst>
              <a:ext uri="{FF2B5EF4-FFF2-40B4-BE49-F238E27FC236}">
                <a16:creationId xmlns:a16="http://schemas.microsoft.com/office/drawing/2014/main" id="{83DA425E-31F2-4D79-8C4D-B394975CE266}"/>
              </a:ext>
            </a:extLst>
          </p:cNvPr>
          <p:cNvSpPr>
            <a:spLocks noGrp="1"/>
          </p:cNvSpPr>
          <p:nvPr>
            <p:ph idx="1"/>
          </p:nvPr>
        </p:nvSpPr>
        <p:spPr>
          <a:xfrm>
            <a:off x="598763" y="1526568"/>
            <a:ext cx="10606334" cy="4195481"/>
          </a:xfrm>
        </p:spPr>
        <p:txBody>
          <a:bodyPr/>
          <a:lstStyle/>
          <a:p>
            <a:r>
              <a:rPr lang="en-US" b="1" dirty="0"/>
              <a:t>Data Entry Errors:-</a:t>
            </a:r>
            <a:r>
              <a:rPr lang="en-US" dirty="0"/>
              <a:t> </a:t>
            </a:r>
            <a:r>
              <a:rPr lang="en-US" sz="1800" dirty="0"/>
              <a:t>Human errors such as errors caused during data collection, recording, or entry can cause outliers in data</a:t>
            </a:r>
          </a:p>
          <a:p>
            <a:r>
              <a:rPr lang="en-US" b="1" dirty="0"/>
              <a:t>Data Processing Error: </a:t>
            </a:r>
            <a:r>
              <a:rPr lang="en-US" sz="1800" dirty="0"/>
              <a:t>Whenever we perform data mining, we extract data from multiple sources. It is possible that some manipulation or extraction errors may lead to outliers in the dataset.</a:t>
            </a:r>
          </a:p>
          <a:p>
            <a:r>
              <a:rPr lang="en-US" b="1" dirty="0"/>
              <a:t>Measurement Error: </a:t>
            </a:r>
            <a:r>
              <a:rPr lang="en-US" dirty="0"/>
              <a:t>It is the most common source of outliers. This is caused when the measurement instrument used turns out to be faulty.</a:t>
            </a:r>
          </a:p>
          <a:p>
            <a:r>
              <a:rPr lang="en-US" b="1" dirty="0"/>
              <a:t>Sampling error:</a:t>
            </a:r>
            <a:r>
              <a:rPr lang="en-US" dirty="0"/>
              <a:t> </a:t>
            </a:r>
            <a:r>
              <a:rPr lang="en-US" sz="1800" dirty="0"/>
              <a:t>For instance, we have to measure the height of athletes. By mistake, we include a few basketball players in the sample. This inclusion is likely to cause outliers in the dataset.</a:t>
            </a:r>
            <a:endParaRPr lang="en-IN" sz="1800" dirty="0"/>
          </a:p>
        </p:txBody>
      </p:sp>
    </p:spTree>
    <p:extLst>
      <p:ext uri="{BB962C8B-B14F-4D97-AF65-F5344CB8AC3E}">
        <p14:creationId xmlns:p14="http://schemas.microsoft.com/office/powerpoint/2010/main" val="3536325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D410-DA92-47C1-B6F0-31685124CAC2}"/>
              </a:ext>
            </a:extLst>
          </p:cNvPr>
          <p:cNvSpPr>
            <a:spLocks noGrp="1"/>
          </p:cNvSpPr>
          <p:nvPr>
            <p:ph type="title"/>
          </p:nvPr>
        </p:nvSpPr>
        <p:spPr>
          <a:xfrm>
            <a:off x="344270" y="150878"/>
            <a:ext cx="9404723" cy="1400530"/>
          </a:xfrm>
        </p:spPr>
        <p:txBody>
          <a:bodyPr/>
          <a:lstStyle/>
          <a:p>
            <a:r>
              <a:rPr lang="en-US" sz="3600" b="1" dirty="0"/>
              <a:t>Impact of Outliers ?</a:t>
            </a:r>
            <a:br>
              <a:rPr lang="en-US" b="1" dirty="0"/>
            </a:br>
            <a:endParaRPr lang="en-IN" dirty="0"/>
          </a:p>
        </p:txBody>
      </p:sp>
      <p:sp>
        <p:nvSpPr>
          <p:cNvPr id="3" name="Content Placeholder 2">
            <a:extLst>
              <a:ext uri="{FF2B5EF4-FFF2-40B4-BE49-F238E27FC236}">
                <a16:creationId xmlns:a16="http://schemas.microsoft.com/office/drawing/2014/main" id="{4934DE40-C10C-498D-96E7-AA4E548240C0}"/>
              </a:ext>
            </a:extLst>
          </p:cNvPr>
          <p:cNvSpPr>
            <a:spLocks noGrp="1"/>
          </p:cNvSpPr>
          <p:nvPr>
            <p:ph idx="1"/>
          </p:nvPr>
        </p:nvSpPr>
        <p:spPr>
          <a:xfrm>
            <a:off x="437486" y="851142"/>
            <a:ext cx="10411027" cy="5425370"/>
          </a:xfrm>
        </p:spPr>
        <p:txBody>
          <a:bodyPr>
            <a:normAutofit/>
          </a:bodyPr>
          <a:lstStyle/>
          <a:p>
            <a:r>
              <a:rPr lang="en-US" dirty="0"/>
              <a:t>Outliers increases the error variance and reduces the power of statistical tests</a:t>
            </a:r>
          </a:p>
          <a:p>
            <a:r>
              <a:rPr lang="en-US" dirty="0"/>
              <a:t> Outliers are non-randomly distributed, they can decrease normality</a:t>
            </a:r>
          </a:p>
          <a:p>
            <a:r>
              <a:rPr lang="en-US" dirty="0"/>
              <a:t>They can bias or influence estimates that may be of substantive interest</a:t>
            </a:r>
          </a:p>
          <a:p>
            <a:r>
              <a:rPr lang="en-US" dirty="0"/>
              <a:t>Outlier also impact the basic assumption of Regression, ANOVA and other statistical model assumptions.</a:t>
            </a:r>
          </a:p>
          <a:p>
            <a:r>
              <a:rPr lang="en-US" dirty="0"/>
              <a:t>let’s take an example to check what happens to a data set with and without outliers in the data set.</a:t>
            </a:r>
          </a:p>
          <a:p>
            <a:pPr marL="0" indent="0">
              <a:buNone/>
            </a:pPr>
            <a:endParaRPr lang="en-IN" dirty="0"/>
          </a:p>
        </p:txBody>
      </p:sp>
      <p:pic>
        <p:nvPicPr>
          <p:cNvPr id="2050" name="Picture 2" descr="Outlier, Mean, Median, Mode">
            <a:extLst>
              <a:ext uri="{FF2B5EF4-FFF2-40B4-BE49-F238E27FC236}">
                <a16:creationId xmlns:a16="http://schemas.microsoft.com/office/drawing/2014/main" id="{C4A41AD5-65B6-4384-88C2-B9826B2EC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955" y="3719743"/>
            <a:ext cx="7187607" cy="3068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32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C940-72EE-46AC-BAC7-E32FC50494DC}"/>
              </a:ext>
            </a:extLst>
          </p:cNvPr>
          <p:cNvSpPr>
            <a:spLocks noGrp="1"/>
          </p:cNvSpPr>
          <p:nvPr>
            <p:ph type="title"/>
          </p:nvPr>
        </p:nvSpPr>
        <p:spPr/>
        <p:txBody>
          <a:bodyPr/>
          <a:lstStyle/>
          <a:p>
            <a:r>
              <a:rPr lang="en-IN" sz="3600" b="1" dirty="0"/>
              <a:t>How to detect Outliers?</a:t>
            </a:r>
            <a:br>
              <a:rPr lang="en-IN" b="1" dirty="0"/>
            </a:br>
            <a:endParaRPr lang="en-IN" dirty="0"/>
          </a:p>
        </p:txBody>
      </p:sp>
      <p:sp>
        <p:nvSpPr>
          <p:cNvPr id="3" name="Content Placeholder 2">
            <a:extLst>
              <a:ext uri="{FF2B5EF4-FFF2-40B4-BE49-F238E27FC236}">
                <a16:creationId xmlns:a16="http://schemas.microsoft.com/office/drawing/2014/main" id="{A867F176-08DE-4497-B1B2-4DEFDBC636D4}"/>
              </a:ext>
            </a:extLst>
          </p:cNvPr>
          <p:cNvSpPr>
            <a:spLocks noGrp="1"/>
          </p:cNvSpPr>
          <p:nvPr>
            <p:ph idx="1"/>
          </p:nvPr>
        </p:nvSpPr>
        <p:spPr>
          <a:xfrm>
            <a:off x="774838" y="1437069"/>
            <a:ext cx="10011531" cy="4635257"/>
          </a:xfrm>
        </p:spPr>
        <p:txBody>
          <a:bodyPr>
            <a:normAutofit/>
          </a:bodyPr>
          <a:lstStyle/>
          <a:p>
            <a:r>
              <a:rPr lang="en-US" dirty="0"/>
              <a:t>We can use various visualization methods, like </a:t>
            </a:r>
            <a:r>
              <a:rPr lang="en-US" b="1" dirty="0"/>
              <a:t>Box-plot</a:t>
            </a:r>
            <a:r>
              <a:rPr lang="en-US" dirty="0"/>
              <a:t>, </a:t>
            </a:r>
            <a:r>
              <a:rPr lang="en-US" b="1" dirty="0"/>
              <a:t>Histogram</a:t>
            </a:r>
            <a:r>
              <a:rPr lang="en-US" dirty="0"/>
              <a:t>, </a:t>
            </a:r>
            <a:r>
              <a:rPr lang="en-US" b="1" dirty="0"/>
              <a:t>Scatter Plot</a:t>
            </a:r>
            <a:r>
              <a:rPr lang="en-US" dirty="0"/>
              <a:t>. Some methods to detect outliers:</a:t>
            </a:r>
          </a:p>
          <a:p>
            <a:r>
              <a:rPr lang="en-US" dirty="0"/>
              <a:t>In Box-plot any value, which is beyond the range of (-1.5 x IQR to 1.5 x IQR) can be considered as  Outlier.</a:t>
            </a:r>
          </a:p>
          <a:p>
            <a:r>
              <a:rPr lang="en-US" dirty="0"/>
              <a:t>Capping methods: Any value which out of range of 5th and 95th percentile can be considered as outlier</a:t>
            </a:r>
          </a:p>
          <a:p>
            <a:r>
              <a:rPr lang="en-US" dirty="0"/>
              <a:t>Data points, three or more standard deviation away from mean are considered outlier.</a:t>
            </a:r>
          </a:p>
          <a:p>
            <a:r>
              <a:rPr lang="en-US" dirty="0"/>
              <a:t>Indices such as </a:t>
            </a:r>
            <a:r>
              <a:rPr lang="en-IN" dirty="0" err="1"/>
              <a:t>Mahalanobis</a:t>
            </a:r>
            <a:r>
              <a:rPr lang="en-US" dirty="0"/>
              <a:t> distance and Cook’s </a:t>
            </a:r>
            <a:r>
              <a:rPr lang="en-US" i="1" dirty="0"/>
              <a:t>D</a:t>
            </a:r>
            <a:r>
              <a:rPr lang="en-US" dirty="0"/>
              <a:t> are frequently used to detect outliers.</a:t>
            </a:r>
          </a:p>
          <a:p>
            <a:endParaRPr lang="en-IN" dirty="0"/>
          </a:p>
        </p:txBody>
      </p:sp>
    </p:spTree>
    <p:extLst>
      <p:ext uri="{BB962C8B-B14F-4D97-AF65-F5344CB8AC3E}">
        <p14:creationId xmlns:p14="http://schemas.microsoft.com/office/powerpoint/2010/main" val="3941359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28E6-B968-48EE-924B-8280D80B0F99}"/>
              </a:ext>
            </a:extLst>
          </p:cNvPr>
          <p:cNvSpPr>
            <a:spLocks noGrp="1"/>
          </p:cNvSpPr>
          <p:nvPr>
            <p:ph type="title"/>
          </p:nvPr>
        </p:nvSpPr>
        <p:spPr>
          <a:xfrm>
            <a:off x="445091" y="80470"/>
            <a:ext cx="9404723" cy="1400530"/>
          </a:xfrm>
        </p:spPr>
        <p:txBody>
          <a:bodyPr/>
          <a:lstStyle/>
          <a:p>
            <a:r>
              <a:rPr lang="en-IN" sz="3600" b="1" dirty="0"/>
              <a:t>How to remove Outliers?</a:t>
            </a:r>
            <a:br>
              <a:rPr lang="en-IN" b="1" dirty="0"/>
            </a:br>
            <a:endParaRPr lang="en-IN" dirty="0"/>
          </a:p>
        </p:txBody>
      </p:sp>
      <p:sp>
        <p:nvSpPr>
          <p:cNvPr id="3" name="Content Placeholder 2">
            <a:extLst>
              <a:ext uri="{FF2B5EF4-FFF2-40B4-BE49-F238E27FC236}">
                <a16:creationId xmlns:a16="http://schemas.microsoft.com/office/drawing/2014/main" id="{C74E93DF-24E4-4B28-957E-3723CF495F2C}"/>
              </a:ext>
            </a:extLst>
          </p:cNvPr>
          <p:cNvSpPr>
            <a:spLocks noGrp="1"/>
          </p:cNvSpPr>
          <p:nvPr>
            <p:ph idx="1"/>
          </p:nvPr>
        </p:nvSpPr>
        <p:spPr>
          <a:xfrm>
            <a:off x="445091" y="687263"/>
            <a:ext cx="11099525" cy="4195481"/>
          </a:xfrm>
        </p:spPr>
        <p:txBody>
          <a:bodyPr/>
          <a:lstStyle/>
          <a:p>
            <a:r>
              <a:rPr lang="en-US" b="1" dirty="0"/>
              <a:t>Deleting observations: </a:t>
            </a:r>
            <a:r>
              <a:rPr lang="en-US" sz="1800" dirty="0"/>
              <a:t>We delete outlier values if it is due to data entry error, data processing error or outlier observations are very small in numbers. We can also use trimming at both ends to remove outliers.</a:t>
            </a:r>
          </a:p>
          <a:p>
            <a:r>
              <a:rPr lang="en-US" b="1" dirty="0"/>
              <a:t>Transforming values: </a:t>
            </a:r>
            <a:r>
              <a:rPr lang="en-US" dirty="0"/>
              <a:t>Transforming variables can also eliminate outliers. Natural log of a value reduces the variation caused by extreme values. </a:t>
            </a:r>
          </a:p>
          <a:p>
            <a:r>
              <a:rPr lang="en-US" dirty="0"/>
              <a:t>Binning values: Binning is also a form of variable transformation. Decision Tree algorithm allows to deal with outliers well due to binning of variable. We can also use the process of assigning weights to different observations.</a:t>
            </a:r>
          </a:p>
          <a:p>
            <a:endParaRPr lang="en-IN" dirty="0"/>
          </a:p>
        </p:txBody>
      </p:sp>
      <p:pic>
        <p:nvPicPr>
          <p:cNvPr id="4098" name="Picture 2" descr="Variable Transformation, LOG">
            <a:extLst>
              <a:ext uri="{FF2B5EF4-FFF2-40B4-BE49-F238E27FC236}">
                <a16:creationId xmlns:a16="http://schemas.microsoft.com/office/drawing/2014/main" id="{9A1CE2A6-BBC3-43EE-8A2F-8AAB39672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742" y="3506680"/>
            <a:ext cx="10222222" cy="318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109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8507F-3A11-4967-83D0-17845D6AD9E9}"/>
              </a:ext>
            </a:extLst>
          </p:cNvPr>
          <p:cNvSpPr>
            <a:spLocks noGrp="1"/>
          </p:cNvSpPr>
          <p:nvPr>
            <p:ph idx="1"/>
          </p:nvPr>
        </p:nvSpPr>
        <p:spPr>
          <a:xfrm>
            <a:off x="481876" y="1161843"/>
            <a:ext cx="9771833" cy="4534313"/>
          </a:xfrm>
        </p:spPr>
        <p:txBody>
          <a:bodyPr/>
          <a:lstStyle/>
          <a:p>
            <a:r>
              <a:rPr lang="en-US" b="1" dirty="0"/>
              <a:t>Imputing: </a:t>
            </a:r>
            <a:r>
              <a:rPr lang="en-US" dirty="0"/>
              <a:t>We can also impute outliers. We can use mean, median, mode imputation methods.</a:t>
            </a:r>
          </a:p>
          <a:p>
            <a:pPr marL="0" indent="0">
              <a:buNone/>
            </a:pPr>
            <a:endParaRPr lang="en-US" dirty="0"/>
          </a:p>
          <a:p>
            <a:r>
              <a:rPr lang="en-US" dirty="0"/>
              <a:t>Use statistical model to predict values of outlier observation and after that we can impute it with predicted values.</a:t>
            </a:r>
          </a:p>
          <a:p>
            <a:pPr marL="0" indent="0">
              <a:buNone/>
            </a:pPr>
            <a:endParaRPr lang="en-US" dirty="0"/>
          </a:p>
          <a:p>
            <a:r>
              <a:rPr lang="en-US" b="1" dirty="0"/>
              <a:t>Treat separately: </a:t>
            </a:r>
            <a:r>
              <a:rPr lang="en-US" dirty="0"/>
              <a:t>If there are significant number of outliers, we should treat them separately in the statistical model. One of the approach is to treat both groups as two different groups and build individual model for both groups and then combine the output.</a:t>
            </a:r>
          </a:p>
          <a:p>
            <a:pPr marL="0" indent="0">
              <a:buNone/>
            </a:pPr>
            <a:endParaRPr lang="en-IN" dirty="0"/>
          </a:p>
        </p:txBody>
      </p:sp>
    </p:spTree>
    <p:extLst>
      <p:ext uri="{BB962C8B-B14F-4D97-AF65-F5344CB8AC3E}">
        <p14:creationId xmlns:p14="http://schemas.microsoft.com/office/powerpoint/2010/main" val="3342154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46F-E6D0-45C7-84A7-968B317738A7}"/>
              </a:ext>
            </a:extLst>
          </p:cNvPr>
          <p:cNvSpPr>
            <a:spLocks noGrp="1"/>
          </p:cNvSpPr>
          <p:nvPr>
            <p:ph type="title"/>
          </p:nvPr>
        </p:nvSpPr>
        <p:spPr>
          <a:xfrm>
            <a:off x="646111" y="0"/>
            <a:ext cx="9404723" cy="1400530"/>
          </a:xfrm>
        </p:spPr>
        <p:txBody>
          <a:bodyPr/>
          <a:lstStyle/>
          <a:p>
            <a:r>
              <a:rPr lang="en-US" sz="3200" dirty="0"/>
              <a:t>Categorical values into numerical values.</a:t>
            </a:r>
            <a:endParaRPr lang="en-IN" sz="3200" dirty="0"/>
          </a:p>
        </p:txBody>
      </p:sp>
      <p:sp>
        <p:nvSpPr>
          <p:cNvPr id="3" name="Content Placeholder 2">
            <a:extLst>
              <a:ext uri="{FF2B5EF4-FFF2-40B4-BE49-F238E27FC236}">
                <a16:creationId xmlns:a16="http://schemas.microsoft.com/office/drawing/2014/main" id="{8DC0F03E-1BFB-4B3D-9614-804E88BA91EF}"/>
              </a:ext>
            </a:extLst>
          </p:cNvPr>
          <p:cNvSpPr>
            <a:spLocks noGrp="1"/>
          </p:cNvSpPr>
          <p:nvPr>
            <p:ph idx="1"/>
          </p:nvPr>
        </p:nvSpPr>
        <p:spPr>
          <a:xfrm>
            <a:off x="710474" y="558179"/>
            <a:ext cx="10771051" cy="5049914"/>
          </a:xfrm>
        </p:spPr>
        <p:txBody>
          <a:bodyPr/>
          <a:lstStyle/>
          <a:p>
            <a:pPr marL="0" indent="0">
              <a:buNone/>
            </a:pPr>
            <a:r>
              <a:rPr lang="en-US" dirty="0"/>
              <a:t> Two main methods are </a:t>
            </a:r>
            <a:r>
              <a:rPr lang="en-IN" dirty="0"/>
              <a:t> One-Hot-Encoding and Label-Encoder.</a:t>
            </a:r>
          </a:p>
          <a:p>
            <a:r>
              <a:rPr lang="en-IN" u="sng" dirty="0"/>
              <a:t>One-Hot-Encoding</a:t>
            </a:r>
            <a:r>
              <a:rPr lang="en-IN" dirty="0"/>
              <a:t>.</a:t>
            </a:r>
          </a:p>
          <a:p>
            <a:r>
              <a:rPr lang="en-US" b="1" dirty="0"/>
              <a:t>One hot encoding</a:t>
            </a:r>
            <a:r>
              <a:rPr lang="en-US" dirty="0"/>
              <a:t> is a process by which categorical variables are converted into a form that could be provided to ML algorithms to do a better job in prediction.</a:t>
            </a:r>
            <a:endParaRPr lang="en-IN" dirty="0"/>
          </a:p>
          <a:p>
            <a:r>
              <a:rPr lang="en-US" sz="1800" dirty="0"/>
              <a:t>Categorical variable binary representation is called one-hot, because each row has one feature with a value of 1, and the other features with value 0.</a:t>
            </a:r>
          </a:p>
          <a:p>
            <a:r>
              <a:rPr lang="en-US" sz="1800" dirty="0"/>
              <a:t>For example. Below table contains one categorical variable Company Name and applying one-hot-encoding we get this output. </a:t>
            </a:r>
          </a:p>
          <a:p>
            <a:r>
              <a:rPr lang="en-US" sz="1800" dirty="0"/>
              <a:t>One-hot encoding is done on mostly Nominal Data.</a:t>
            </a:r>
          </a:p>
        </p:txBody>
      </p:sp>
      <p:pic>
        <p:nvPicPr>
          <p:cNvPr id="5" name="Picture 4">
            <a:extLst>
              <a:ext uri="{FF2B5EF4-FFF2-40B4-BE49-F238E27FC236}">
                <a16:creationId xmlns:a16="http://schemas.microsoft.com/office/drawing/2014/main" id="{E1A16E1E-8982-44E9-8608-76D696992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333" y="4049115"/>
            <a:ext cx="10123725" cy="2640209"/>
          </a:xfrm>
          <a:prstGeom prst="rect">
            <a:avLst/>
          </a:prstGeom>
        </p:spPr>
      </p:pic>
    </p:spTree>
    <p:extLst>
      <p:ext uri="{BB962C8B-B14F-4D97-AF65-F5344CB8AC3E}">
        <p14:creationId xmlns:p14="http://schemas.microsoft.com/office/powerpoint/2010/main" val="13982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AA4F-C6AC-498D-9599-DEBD13531A95}"/>
              </a:ext>
            </a:extLst>
          </p:cNvPr>
          <p:cNvSpPr>
            <a:spLocks noGrp="1"/>
          </p:cNvSpPr>
          <p:nvPr>
            <p:ph type="title"/>
          </p:nvPr>
        </p:nvSpPr>
        <p:spPr/>
        <p:txBody>
          <a:bodyPr/>
          <a:lstStyle/>
          <a:p>
            <a:r>
              <a:rPr lang="en-IN" sz="4000" dirty="0"/>
              <a:t>Why do we use EDA?</a:t>
            </a:r>
            <a:br>
              <a:rPr lang="en-IN" dirty="0"/>
            </a:br>
            <a:endParaRPr lang="en-IN" dirty="0"/>
          </a:p>
        </p:txBody>
      </p:sp>
      <p:sp>
        <p:nvSpPr>
          <p:cNvPr id="3" name="Content Placeholder 2">
            <a:extLst>
              <a:ext uri="{FF2B5EF4-FFF2-40B4-BE49-F238E27FC236}">
                <a16:creationId xmlns:a16="http://schemas.microsoft.com/office/drawing/2014/main" id="{23DF8630-79EC-4DB1-8222-E6E372A6EC15}"/>
              </a:ext>
            </a:extLst>
          </p:cNvPr>
          <p:cNvSpPr>
            <a:spLocks noGrp="1"/>
          </p:cNvSpPr>
          <p:nvPr>
            <p:ph idx="1"/>
          </p:nvPr>
        </p:nvSpPr>
        <p:spPr/>
        <p:txBody>
          <a:bodyPr/>
          <a:lstStyle/>
          <a:p>
            <a:r>
              <a:rPr lang="en-IN" dirty="0"/>
              <a:t>Checking for Assumption.</a:t>
            </a:r>
          </a:p>
          <a:p>
            <a:r>
              <a:rPr lang="en-IN" dirty="0"/>
              <a:t>Preliminary Selection of appropriate model.</a:t>
            </a:r>
          </a:p>
          <a:p>
            <a:r>
              <a:rPr lang="en-IN" dirty="0"/>
              <a:t>Determining relationship among explanatory variables.</a:t>
            </a:r>
          </a:p>
          <a:p>
            <a:r>
              <a:rPr lang="en-IN" dirty="0"/>
              <a:t>Determining the direction and rough size of relationship between explanatory variable and outcome variable.</a:t>
            </a:r>
          </a:p>
        </p:txBody>
      </p:sp>
    </p:spTree>
    <p:extLst>
      <p:ext uri="{BB962C8B-B14F-4D97-AF65-F5344CB8AC3E}">
        <p14:creationId xmlns:p14="http://schemas.microsoft.com/office/powerpoint/2010/main" val="292429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D61D-15E9-46AC-AF33-A9DAF7327A9A}"/>
              </a:ext>
            </a:extLst>
          </p:cNvPr>
          <p:cNvSpPr>
            <a:spLocks noGrp="1"/>
          </p:cNvSpPr>
          <p:nvPr>
            <p:ph type="title"/>
          </p:nvPr>
        </p:nvSpPr>
        <p:spPr>
          <a:xfrm>
            <a:off x="690500" y="168632"/>
            <a:ext cx="9404723" cy="1400530"/>
          </a:xfrm>
        </p:spPr>
        <p:txBody>
          <a:bodyPr/>
          <a:lstStyle/>
          <a:p>
            <a:r>
              <a:rPr lang="en-IN" sz="3200" dirty="0"/>
              <a:t>Label Encoding</a:t>
            </a:r>
          </a:p>
        </p:txBody>
      </p:sp>
      <p:sp>
        <p:nvSpPr>
          <p:cNvPr id="3" name="Content Placeholder 2">
            <a:extLst>
              <a:ext uri="{FF2B5EF4-FFF2-40B4-BE49-F238E27FC236}">
                <a16:creationId xmlns:a16="http://schemas.microsoft.com/office/drawing/2014/main" id="{15B36441-B205-45EE-9A4B-7F8A2BDFEA4B}"/>
              </a:ext>
            </a:extLst>
          </p:cNvPr>
          <p:cNvSpPr>
            <a:spLocks noGrp="1"/>
          </p:cNvSpPr>
          <p:nvPr>
            <p:ph idx="1"/>
          </p:nvPr>
        </p:nvSpPr>
        <p:spPr>
          <a:xfrm>
            <a:off x="557334" y="711797"/>
            <a:ext cx="8946541" cy="4206535"/>
          </a:xfrm>
        </p:spPr>
        <p:txBody>
          <a:bodyPr/>
          <a:lstStyle/>
          <a:p>
            <a:r>
              <a:rPr lang="en-US" dirty="0" err="1"/>
              <a:t>LabelEncoder</a:t>
            </a:r>
            <a:r>
              <a:rPr lang="en-US" dirty="0"/>
              <a:t> encode labels with a value between 0 and n-1 where n is the number of distinct labels. </a:t>
            </a:r>
          </a:p>
          <a:p>
            <a:r>
              <a:rPr lang="en-US" dirty="0"/>
              <a:t>If a label repeats it assigns the same value to as assigned earlier. </a:t>
            </a:r>
          </a:p>
          <a:p>
            <a:r>
              <a:rPr lang="en-US" dirty="0"/>
              <a:t>The categorical values have been converted into numeric values. </a:t>
            </a:r>
          </a:p>
          <a:p>
            <a:r>
              <a:rPr lang="en-US" dirty="0"/>
              <a:t>Label Encoding is done on mostly Ordinal Data.</a:t>
            </a:r>
          </a:p>
          <a:p>
            <a:r>
              <a:rPr lang="en-IN" dirty="0"/>
              <a:t>For example, Below Safety-level column as Ordinal type data so we can apply Label Encoding.</a:t>
            </a:r>
          </a:p>
        </p:txBody>
      </p:sp>
      <p:pic>
        <p:nvPicPr>
          <p:cNvPr id="1028" name="Picture 4" descr="Categorical encoding using Label-Encoding and One-Hot-Encoder">
            <a:extLst>
              <a:ext uri="{FF2B5EF4-FFF2-40B4-BE49-F238E27FC236}">
                <a16:creationId xmlns:a16="http://schemas.microsoft.com/office/drawing/2014/main" id="{E02C37C8-FCF3-40E4-AC43-83FEBC0E6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491" y="3563541"/>
            <a:ext cx="4077821" cy="302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790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574C-C413-483C-94CA-010CFF559B3A}"/>
              </a:ext>
            </a:extLst>
          </p:cNvPr>
          <p:cNvSpPr>
            <a:spLocks noGrp="1"/>
          </p:cNvSpPr>
          <p:nvPr>
            <p:ph type="title"/>
          </p:nvPr>
        </p:nvSpPr>
        <p:spPr/>
        <p:txBody>
          <a:bodyPr/>
          <a:lstStyle/>
          <a:p>
            <a:r>
              <a:rPr lang="en-IN" dirty="0"/>
              <a:t>Imbalance Data Set.</a:t>
            </a:r>
          </a:p>
        </p:txBody>
      </p:sp>
      <p:sp>
        <p:nvSpPr>
          <p:cNvPr id="3" name="Content Placeholder 2">
            <a:extLst>
              <a:ext uri="{FF2B5EF4-FFF2-40B4-BE49-F238E27FC236}">
                <a16:creationId xmlns:a16="http://schemas.microsoft.com/office/drawing/2014/main" id="{13E9AFCC-2F61-48DD-9BD3-5DEE66C7ED32}"/>
              </a:ext>
            </a:extLst>
          </p:cNvPr>
          <p:cNvSpPr>
            <a:spLocks noGrp="1"/>
          </p:cNvSpPr>
          <p:nvPr>
            <p:ph idx="1"/>
          </p:nvPr>
        </p:nvSpPr>
        <p:spPr>
          <a:xfrm>
            <a:off x="646111" y="1552480"/>
            <a:ext cx="10260431" cy="5061386"/>
          </a:xfrm>
        </p:spPr>
        <p:txBody>
          <a:bodyPr>
            <a:normAutofit/>
          </a:bodyPr>
          <a:lstStyle/>
          <a:p>
            <a:pPr marL="0" indent="0">
              <a:buNone/>
            </a:pPr>
            <a:r>
              <a:rPr lang="en-IN" dirty="0"/>
              <a:t>For Handling Imbalance Data Set we can apply these method  -   </a:t>
            </a:r>
            <a:r>
              <a:rPr lang="en-IN" dirty="0" err="1"/>
              <a:t>Undersampling</a:t>
            </a:r>
            <a:r>
              <a:rPr lang="en-IN" dirty="0"/>
              <a:t>, Oversampling.</a:t>
            </a:r>
          </a:p>
          <a:p>
            <a:r>
              <a:rPr lang="en-US" sz="1800" dirty="0" err="1"/>
              <a:t>Undersampling</a:t>
            </a:r>
            <a:r>
              <a:rPr lang="en-US" sz="1800" dirty="0"/>
              <a:t> consists in sampling from the majority class in order to keep only a part of these points. </a:t>
            </a:r>
            <a:r>
              <a:rPr lang="en-US" sz="1800" dirty="0" err="1"/>
              <a:t>Undersampling</a:t>
            </a:r>
            <a:r>
              <a:rPr lang="en-US" sz="1800" dirty="0"/>
              <a:t> techniques remove examples from the training dataset that belong to the majority class in order to better balance the class distribution, such as reducing the skew from a 200:500 to a 200:200 class distribution.</a:t>
            </a:r>
          </a:p>
          <a:p>
            <a:r>
              <a:rPr lang="en-US" dirty="0"/>
              <a:t> Oversampling that involves adding examples to the minority class in an effort to reduce the skew in the class distribution. In this technique we add examples in the training dataset that belong to minority class in order to better balance the class distribution, for example converting 200:500 to a 500:500 class distribution by using SMOTE method.</a:t>
            </a:r>
            <a:endParaRPr lang="en-IN" dirty="0"/>
          </a:p>
        </p:txBody>
      </p:sp>
    </p:spTree>
    <p:extLst>
      <p:ext uri="{BB962C8B-B14F-4D97-AF65-F5344CB8AC3E}">
        <p14:creationId xmlns:p14="http://schemas.microsoft.com/office/powerpoint/2010/main" val="3642898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401C-E94E-4196-9598-3898C03D2EA2}"/>
              </a:ext>
            </a:extLst>
          </p:cNvPr>
          <p:cNvSpPr>
            <a:spLocks noGrp="1"/>
          </p:cNvSpPr>
          <p:nvPr>
            <p:ph type="title"/>
          </p:nvPr>
        </p:nvSpPr>
        <p:spPr>
          <a:xfrm>
            <a:off x="530701" y="221898"/>
            <a:ext cx="9404723" cy="1400530"/>
          </a:xfrm>
        </p:spPr>
        <p:txBody>
          <a:bodyPr/>
          <a:lstStyle/>
          <a:p>
            <a:r>
              <a:rPr lang="en-US" sz="3600" b="1" dirty="0"/>
              <a:t>Variable Transformation.</a:t>
            </a:r>
            <a:br>
              <a:rPr lang="en-US" b="1" dirty="0"/>
            </a:br>
            <a:endParaRPr lang="en-IN" dirty="0"/>
          </a:p>
        </p:txBody>
      </p:sp>
      <p:sp>
        <p:nvSpPr>
          <p:cNvPr id="3" name="Content Placeholder 2">
            <a:extLst>
              <a:ext uri="{FF2B5EF4-FFF2-40B4-BE49-F238E27FC236}">
                <a16:creationId xmlns:a16="http://schemas.microsoft.com/office/drawing/2014/main" id="{C286C885-05E1-4F19-A2C3-90B133FB2B12}"/>
              </a:ext>
            </a:extLst>
          </p:cNvPr>
          <p:cNvSpPr>
            <a:spLocks noGrp="1"/>
          </p:cNvSpPr>
          <p:nvPr>
            <p:ph idx="1"/>
          </p:nvPr>
        </p:nvSpPr>
        <p:spPr>
          <a:xfrm>
            <a:off x="530701" y="922163"/>
            <a:ext cx="11088688" cy="5066973"/>
          </a:xfrm>
        </p:spPr>
        <p:txBody>
          <a:bodyPr>
            <a:normAutofit fontScale="92500" lnSpcReduction="10000"/>
          </a:bodyPr>
          <a:lstStyle/>
          <a:p>
            <a:pPr marL="0" indent="0" algn="r">
              <a:buNone/>
            </a:pPr>
            <a:endParaRPr lang="en-US" b="1" dirty="0"/>
          </a:p>
          <a:p>
            <a:r>
              <a:rPr lang="en-US" dirty="0"/>
              <a:t>There are various methods used to transform variables.  Some of them include square root, cube root, logarithmic, binning, reciprocal and many others. Let’s look at these methods in detail by highlighting the pros and cons of these transformation methods.</a:t>
            </a:r>
          </a:p>
          <a:p>
            <a:r>
              <a:rPr lang="en-US" b="1" dirty="0"/>
              <a:t>Logarithm: </a:t>
            </a:r>
            <a:r>
              <a:rPr lang="en-US" dirty="0"/>
              <a:t>Log of a variable is a common transformation method used to change the shape of distribution of the variable on a distribution plot. It is generally used for reducing right skewness of variables. Though, It can’t be applied to zero or negative values as well.</a:t>
            </a:r>
          </a:p>
          <a:p>
            <a:r>
              <a:rPr lang="en-US" b="1" dirty="0"/>
              <a:t>Square / Cube root: </a:t>
            </a:r>
            <a:r>
              <a:rPr lang="en-US" dirty="0"/>
              <a:t>The square and cube root of a variable has a sound effect on variable distribution. However, it is not as significant as logarithmic transformation. Cube root has its own advantage. It can be applied to negative values including zero. Square root can be applied to positive values including zero.</a:t>
            </a:r>
          </a:p>
          <a:p>
            <a:r>
              <a:rPr lang="en-US" b="1" dirty="0"/>
              <a:t>Binning: </a:t>
            </a:r>
            <a:r>
              <a:rPr lang="en-US" dirty="0"/>
              <a:t>It is used to categorize variables. It is performed on original values, percentile or frequency. Decision of categorization technique is based on business understanding. For example, we can categorize income in three categories, namely: High, Average and Low.</a:t>
            </a:r>
            <a:r>
              <a:rPr lang="en-US" b="1" dirty="0"/>
              <a:t> </a:t>
            </a:r>
            <a:r>
              <a:rPr lang="en-US" dirty="0"/>
              <a:t>We can also perform co-variate binning which depends on the value of more than one variables.</a:t>
            </a:r>
          </a:p>
          <a:p>
            <a:endParaRPr lang="en-IN" dirty="0"/>
          </a:p>
        </p:txBody>
      </p:sp>
    </p:spTree>
    <p:extLst>
      <p:ext uri="{BB962C8B-B14F-4D97-AF65-F5344CB8AC3E}">
        <p14:creationId xmlns:p14="http://schemas.microsoft.com/office/powerpoint/2010/main" val="50602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C931-27B9-4981-A9B5-E1231177D60D}"/>
              </a:ext>
            </a:extLst>
          </p:cNvPr>
          <p:cNvSpPr>
            <a:spLocks noGrp="1"/>
          </p:cNvSpPr>
          <p:nvPr>
            <p:ph type="title"/>
          </p:nvPr>
        </p:nvSpPr>
        <p:spPr>
          <a:xfrm>
            <a:off x="649810" y="-46091"/>
            <a:ext cx="10018713" cy="1752599"/>
          </a:xfrm>
        </p:spPr>
        <p:txBody>
          <a:bodyPr/>
          <a:lstStyle/>
          <a:p>
            <a:r>
              <a:rPr lang="en-US" sz="4000" dirty="0"/>
              <a:t>How to perform EDA?</a:t>
            </a:r>
            <a:br>
              <a:rPr lang="en-US" dirty="0"/>
            </a:br>
            <a:endParaRPr lang="en-IN" dirty="0"/>
          </a:p>
        </p:txBody>
      </p:sp>
      <p:sp>
        <p:nvSpPr>
          <p:cNvPr id="3" name="Content Placeholder 2">
            <a:extLst>
              <a:ext uri="{FF2B5EF4-FFF2-40B4-BE49-F238E27FC236}">
                <a16:creationId xmlns:a16="http://schemas.microsoft.com/office/drawing/2014/main" id="{6D98A05E-32DA-4A3F-B579-10D6CA4FA2B8}"/>
              </a:ext>
            </a:extLst>
          </p:cNvPr>
          <p:cNvSpPr>
            <a:spLocks noGrp="1"/>
          </p:cNvSpPr>
          <p:nvPr>
            <p:ph idx="1"/>
          </p:nvPr>
        </p:nvSpPr>
        <p:spPr>
          <a:xfrm>
            <a:off x="747463" y="695811"/>
            <a:ext cx="10018713" cy="3124201"/>
          </a:xfrm>
        </p:spPr>
        <p:txBody>
          <a:bodyPr/>
          <a:lstStyle/>
          <a:p>
            <a:r>
              <a:rPr lang="en-US" dirty="0"/>
              <a:t>EDA can be performed by using Business Intelligence(BI) tool like Tableau, Power BI, IBM Cognos, Qlik sense and other tools.</a:t>
            </a:r>
          </a:p>
          <a:p>
            <a:r>
              <a:rPr lang="en-US" dirty="0"/>
              <a:t>EDA can also be performed in R and python by using packages/libraries like matplotlib, seaborn, </a:t>
            </a:r>
            <a:r>
              <a:rPr lang="en-US" dirty="0" err="1"/>
              <a:t>plotly</a:t>
            </a:r>
            <a:r>
              <a:rPr lang="en-US" dirty="0"/>
              <a:t> etc.</a:t>
            </a:r>
          </a:p>
          <a:p>
            <a:pPr marL="0" indent="0">
              <a:buNone/>
            </a:pPr>
            <a:endParaRPr lang="en-US" dirty="0"/>
          </a:p>
          <a:p>
            <a:pPr marL="0" indent="0">
              <a:buNone/>
            </a:pPr>
            <a:endParaRPr lang="en-US" dirty="0"/>
          </a:p>
          <a:p>
            <a:endParaRPr lang="en-IN" dirty="0"/>
          </a:p>
        </p:txBody>
      </p:sp>
      <p:pic>
        <p:nvPicPr>
          <p:cNvPr id="5" name="Graphic 4">
            <a:extLst>
              <a:ext uri="{FF2B5EF4-FFF2-40B4-BE49-F238E27FC236}">
                <a16:creationId xmlns:a16="http://schemas.microsoft.com/office/drawing/2014/main" id="{E24610BC-1F00-4CE1-987A-7E645C689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5932" y="4513218"/>
            <a:ext cx="3135354" cy="1049276"/>
          </a:xfrm>
          <a:prstGeom prst="rect">
            <a:avLst/>
          </a:prstGeom>
        </p:spPr>
      </p:pic>
      <p:pic>
        <p:nvPicPr>
          <p:cNvPr id="13" name="Picture 12">
            <a:extLst>
              <a:ext uri="{FF2B5EF4-FFF2-40B4-BE49-F238E27FC236}">
                <a16:creationId xmlns:a16="http://schemas.microsoft.com/office/drawing/2014/main" id="{9261B423-1E9A-49C5-AD26-0E420FE68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5149" y="2448410"/>
            <a:ext cx="1388524" cy="1076106"/>
          </a:xfrm>
          <a:prstGeom prst="rect">
            <a:avLst/>
          </a:prstGeom>
        </p:spPr>
      </p:pic>
      <p:pic>
        <p:nvPicPr>
          <p:cNvPr id="15" name="Picture 14">
            <a:extLst>
              <a:ext uri="{FF2B5EF4-FFF2-40B4-BE49-F238E27FC236}">
                <a16:creationId xmlns:a16="http://schemas.microsoft.com/office/drawing/2014/main" id="{36615E2F-E36B-4369-8F93-03BE4852A5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8255" y="2489082"/>
            <a:ext cx="1227373" cy="1227373"/>
          </a:xfrm>
          <a:prstGeom prst="rect">
            <a:avLst/>
          </a:prstGeom>
        </p:spPr>
      </p:pic>
      <p:pic>
        <p:nvPicPr>
          <p:cNvPr id="17" name="Picture 16">
            <a:extLst>
              <a:ext uri="{FF2B5EF4-FFF2-40B4-BE49-F238E27FC236}">
                <a16:creationId xmlns:a16="http://schemas.microsoft.com/office/drawing/2014/main" id="{A5FD9B67-6DC6-4C4B-84A8-642A8ACADC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5932" y="3598728"/>
            <a:ext cx="2717710" cy="914490"/>
          </a:xfrm>
          <a:prstGeom prst="rect">
            <a:avLst/>
          </a:prstGeom>
        </p:spPr>
      </p:pic>
      <p:pic>
        <p:nvPicPr>
          <p:cNvPr id="19" name="Picture 18">
            <a:extLst>
              <a:ext uri="{FF2B5EF4-FFF2-40B4-BE49-F238E27FC236}">
                <a16:creationId xmlns:a16="http://schemas.microsoft.com/office/drawing/2014/main" id="{5BE63BF5-1F16-40A6-980D-B028EF4D96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8255" y="3744022"/>
            <a:ext cx="1524776" cy="857687"/>
          </a:xfrm>
          <a:prstGeom prst="rect">
            <a:avLst/>
          </a:prstGeom>
        </p:spPr>
      </p:pic>
      <p:pic>
        <p:nvPicPr>
          <p:cNvPr id="21" name="Picture 20">
            <a:extLst>
              <a:ext uri="{FF2B5EF4-FFF2-40B4-BE49-F238E27FC236}">
                <a16:creationId xmlns:a16="http://schemas.microsoft.com/office/drawing/2014/main" id="{E9CE738F-E8F9-4C00-B8F7-417EF6CEE7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8255" y="4655359"/>
            <a:ext cx="1928881" cy="983729"/>
          </a:xfrm>
          <a:prstGeom prst="rect">
            <a:avLst/>
          </a:prstGeom>
        </p:spPr>
      </p:pic>
      <p:pic>
        <p:nvPicPr>
          <p:cNvPr id="23" name="Picture 22">
            <a:extLst>
              <a:ext uri="{FF2B5EF4-FFF2-40B4-BE49-F238E27FC236}">
                <a16:creationId xmlns:a16="http://schemas.microsoft.com/office/drawing/2014/main" id="{CDD5CDD8-7D13-4039-92A6-0C66EE3065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8255" y="5753092"/>
            <a:ext cx="2190424" cy="668506"/>
          </a:xfrm>
          <a:prstGeom prst="rect">
            <a:avLst/>
          </a:prstGeom>
        </p:spPr>
      </p:pic>
      <p:pic>
        <p:nvPicPr>
          <p:cNvPr id="25" name="Picture 24">
            <a:extLst>
              <a:ext uri="{FF2B5EF4-FFF2-40B4-BE49-F238E27FC236}">
                <a16:creationId xmlns:a16="http://schemas.microsoft.com/office/drawing/2014/main" id="{F30DABD9-8F98-4B6E-B04F-84FD17B1BF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77475" y="5557620"/>
            <a:ext cx="2303120" cy="1209138"/>
          </a:xfrm>
          <a:prstGeom prst="rect">
            <a:avLst/>
          </a:prstGeom>
        </p:spPr>
      </p:pic>
    </p:spTree>
    <p:extLst>
      <p:ext uri="{BB962C8B-B14F-4D97-AF65-F5344CB8AC3E}">
        <p14:creationId xmlns:p14="http://schemas.microsoft.com/office/powerpoint/2010/main" val="244254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CB7F-A62A-453C-8D34-3CE13BFD721F}"/>
              </a:ext>
            </a:extLst>
          </p:cNvPr>
          <p:cNvSpPr>
            <a:spLocks noGrp="1"/>
          </p:cNvSpPr>
          <p:nvPr>
            <p:ph type="title"/>
          </p:nvPr>
        </p:nvSpPr>
        <p:spPr>
          <a:xfrm>
            <a:off x="1134713" y="1136299"/>
            <a:ext cx="8773097" cy="905565"/>
          </a:xfrm>
        </p:spPr>
        <p:txBody>
          <a:bodyPr>
            <a:noAutofit/>
          </a:bodyPr>
          <a:lstStyle/>
          <a:p>
            <a:r>
              <a:rPr lang="en-US" sz="3200" dirty="0"/>
              <a:t>Methods Used for EDA:</a:t>
            </a:r>
            <a:br>
              <a:rPr lang="en-US" dirty="0"/>
            </a:br>
            <a:endParaRPr lang="en-IN" dirty="0"/>
          </a:p>
        </p:txBody>
      </p:sp>
      <p:sp>
        <p:nvSpPr>
          <p:cNvPr id="3" name="Content Placeholder 2">
            <a:extLst>
              <a:ext uri="{FF2B5EF4-FFF2-40B4-BE49-F238E27FC236}">
                <a16:creationId xmlns:a16="http://schemas.microsoft.com/office/drawing/2014/main" id="{5E30D586-4D4E-41B8-A3C8-B4608F9E8BE0}"/>
              </a:ext>
            </a:extLst>
          </p:cNvPr>
          <p:cNvSpPr>
            <a:spLocks noGrp="1"/>
          </p:cNvSpPr>
          <p:nvPr>
            <p:ph idx="1"/>
          </p:nvPr>
        </p:nvSpPr>
        <p:spPr>
          <a:xfrm>
            <a:off x="783715" y="2041864"/>
            <a:ext cx="8946541" cy="4195481"/>
          </a:xfrm>
        </p:spPr>
        <p:txBody>
          <a:bodyPr>
            <a:normAutofit/>
          </a:bodyPr>
          <a:lstStyle/>
          <a:p>
            <a:r>
              <a:rPr lang="en-US" b="1" dirty="0"/>
              <a:t>Univariate visualization</a:t>
            </a:r>
            <a:r>
              <a:rPr lang="en-US" dirty="0"/>
              <a:t> - This method is performed to provides summary statistics for each field in the data set.</a:t>
            </a:r>
          </a:p>
          <a:p>
            <a:r>
              <a:rPr lang="en-US" b="1" dirty="0"/>
              <a:t>Bivariate visualization</a:t>
            </a:r>
            <a:r>
              <a:rPr lang="en-US" dirty="0"/>
              <a:t> - This method is performed to find the relationship between each variable in the dataset and the target variable of interest.</a:t>
            </a:r>
          </a:p>
          <a:p>
            <a:r>
              <a:rPr lang="en-US" b="1" dirty="0"/>
              <a:t>Multivariate visualization </a:t>
            </a:r>
            <a:r>
              <a:rPr lang="en-US" dirty="0"/>
              <a:t>- This method is performed to understand interactions between different fields in the dataset.</a:t>
            </a:r>
          </a:p>
          <a:p>
            <a:pPr marL="0" indent="0">
              <a:buNone/>
            </a:pPr>
            <a:endParaRPr lang="en-US" dirty="0"/>
          </a:p>
        </p:txBody>
      </p:sp>
    </p:spTree>
    <p:extLst>
      <p:ext uri="{BB962C8B-B14F-4D97-AF65-F5344CB8AC3E}">
        <p14:creationId xmlns:p14="http://schemas.microsoft.com/office/powerpoint/2010/main" val="317669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9FA6-7224-467B-BBEC-50C370B61AA3}"/>
              </a:ext>
            </a:extLst>
          </p:cNvPr>
          <p:cNvSpPr>
            <a:spLocks noGrp="1"/>
          </p:cNvSpPr>
          <p:nvPr>
            <p:ph type="title"/>
          </p:nvPr>
        </p:nvSpPr>
        <p:spPr>
          <a:xfrm>
            <a:off x="1103312" y="417250"/>
            <a:ext cx="8768658" cy="1216241"/>
          </a:xfrm>
        </p:spPr>
        <p:txBody>
          <a:bodyPr/>
          <a:lstStyle/>
          <a:p>
            <a:r>
              <a:rPr lang="en-IN" i="1" dirty="0"/>
              <a:t>Univariate Plots</a:t>
            </a:r>
          </a:p>
        </p:txBody>
      </p:sp>
      <p:sp>
        <p:nvSpPr>
          <p:cNvPr id="3" name="Content Placeholder 2">
            <a:extLst>
              <a:ext uri="{FF2B5EF4-FFF2-40B4-BE49-F238E27FC236}">
                <a16:creationId xmlns:a16="http://schemas.microsoft.com/office/drawing/2014/main" id="{112718B6-68B5-4958-A626-3BE5E8761BDA}"/>
              </a:ext>
            </a:extLst>
          </p:cNvPr>
          <p:cNvSpPr>
            <a:spLocks noGrp="1"/>
          </p:cNvSpPr>
          <p:nvPr>
            <p:ph idx="1"/>
          </p:nvPr>
        </p:nvSpPr>
        <p:spPr>
          <a:xfrm>
            <a:off x="1103312" y="1278386"/>
            <a:ext cx="6291787" cy="3737498"/>
          </a:xfrm>
        </p:spPr>
        <p:txBody>
          <a:bodyPr anchor="b">
            <a:normAutofit/>
          </a:bodyPr>
          <a:lstStyle/>
          <a:p>
            <a:pPr marL="0" indent="0">
              <a:buNone/>
            </a:pPr>
            <a:r>
              <a:rPr lang="en-IN" b="1" dirty="0"/>
              <a:t>Different Types of Plots.</a:t>
            </a:r>
          </a:p>
          <a:p>
            <a:pPr>
              <a:buFont typeface="Wingdings" panose="05000000000000000000" pitchFamily="2" charset="2"/>
              <a:buChar char="v"/>
            </a:pPr>
            <a:r>
              <a:rPr lang="en-IN" dirty="0"/>
              <a:t>Dot plot</a:t>
            </a:r>
          </a:p>
          <a:p>
            <a:pPr>
              <a:buFont typeface="Wingdings" panose="05000000000000000000" pitchFamily="2" charset="2"/>
              <a:buChar char="v"/>
            </a:pPr>
            <a:r>
              <a:rPr lang="en-IN" dirty="0"/>
              <a:t>Pie Chart</a:t>
            </a:r>
          </a:p>
          <a:p>
            <a:pPr>
              <a:buFont typeface="Wingdings" panose="05000000000000000000" pitchFamily="2" charset="2"/>
              <a:buChar char="v"/>
            </a:pPr>
            <a:r>
              <a:rPr lang="en-IN" dirty="0"/>
              <a:t>Box plot</a:t>
            </a:r>
          </a:p>
          <a:p>
            <a:pPr>
              <a:buFont typeface="Wingdings" panose="05000000000000000000" pitchFamily="2" charset="2"/>
              <a:buChar char="v"/>
            </a:pPr>
            <a:r>
              <a:rPr lang="en-IN" dirty="0"/>
              <a:t>Histogram</a:t>
            </a:r>
          </a:p>
          <a:p>
            <a:pPr>
              <a:buFont typeface="Wingdings" panose="05000000000000000000" pitchFamily="2" charset="2"/>
              <a:buChar char="v"/>
            </a:pPr>
            <a:r>
              <a:rPr lang="en-IN" dirty="0"/>
              <a:t>Distribution plot</a:t>
            </a:r>
          </a:p>
          <a:p>
            <a:pPr>
              <a:buFont typeface="Wingdings" panose="05000000000000000000" pitchFamily="2" charset="2"/>
              <a:buChar char="v"/>
            </a:pPr>
            <a:r>
              <a:rPr lang="en-IN" dirty="0"/>
              <a:t>Violin Plot</a:t>
            </a:r>
          </a:p>
          <a:p>
            <a:pPr>
              <a:buFont typeface="Wingdings" panose="05000000000000000000" pitchFamily="2" charset="2"/>
              <a:buChar char="v"/>
            </a:pPr>
            <a:r>
              <a:rPr lang="en-IN" dirty="0"/>
              <a:t>KDE Plot</a:t>
            </a:r>
          </a:p>
        </p:txBody>
      </p:sp>
    </p:spTree>
    <p:extLst>
      <p:ext uri="{BB962C8B-B14F-4D97-AF65-F5344CB8AC3E}">
        <p14:creationId xmlns:p14="http://schemas.microsoft.com/office/powerpoint/2010/main" val="51521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0B45-61D8-4CE0-858C-CB923686977D}"/>
              </a:ext>
            </a:extLst>
          </p:cNvPr>
          <p:cNvSpPr>
            <a:spLocks noGrp="1"/>
          </p:cNvSpPr>
          <p:nvPr>
            <p:ph type="title"/>
          </p:nvPr>
        </p:nvSpPr>
        <p:spPr>
          <a:xfrm>
            <a:off x="308760" y="115367"/>
            <a:ext cx="9404723" cy="1400530"/>
          </a:xfrm>
        </p:spPr>
        <p:txBody>
          <a:bodyPr/>
          <a:lstStyle/>
          <a:p>
            <a:r>
              <a:rPr lang="en-IN" sz="4000" dirty="0"/>
              <a:t>Dot Plot</a:t>
            </a:r>
          </a:p>
        </p:txBody>
      </p:sp>
      <p:sp>
        <p:nvSpPr>
          <p:cNvPr id="3" name="Content Placeholder 2">
            <a:extLst>
              <a:ext uri="{FF2B5EF4-FFF2-40B4-BE49-F238E27FC236}">
                <a16:creationId xmlns:a16="http://schemas.microsoft.com/office/drawing/2014/main" id="{A63472F2-7269-4C8A-B662-A50E6CF53B1E}"/>
              </a:ext>
            </a:extLst>
          </p:cNvPr>
          <p:cNvSpPr>
            <a:spLocks noGrp="1"/>
          </p:cNvSpPr>
          <p:nvPr>
            <p:ph idx="1"/>
          </p:nvPr>
        </p:nvSpPr>
        <p:spPr>
          <a:xfrm>
            <a:off x="0" y="896646"/>
            <a:ext cx="8946541" cy="4295312"/>
          </a:xfrm>
        </p:spPr>
        <p:txBody>
          <a:bodyPr/>
          <a:lstStyle/>
          <a:p>
            <a:r>
              <a:rPr lang="en-US" b="1" dirty="0"/>
              <a:t>Dot plot</a:t>
            </a:r>
            <a:r>
              <a:rPr lang="en-US" dirty="0"/>
              <a:t> is a statistical chart consisting of data points plotted on a fairly simple scale, typically using filled in circles. </a:t>
            </a:r>
          </a:p>
          <a:p>
            <a:pPr marL="0" indent="0">
              <a:buNone/>
            </a:pPr>
            <a:endParaRPr lang="en-IN" dirty="0"/>
          </a:p>
        </p:txBody>
      </p:sp>
      <p:pic>
        <p:nvPicPr>
          <p:cNvPr id="5" name="Picture 4">
            <a:extLst>
              <a:ext uri="{FF2B5EF4-FFF2-40B4-BE49-F238E27FC236}">
                <a16:creationId xmlns:a16="http://schemas.microsoft.com/office/drawing/2014/main" id="{DB85BEE5-F51F-4A5E-ABB3-E0072D021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797" y="1666042"/>
            <a:ext cx="5689138" cy="4628662"/>
          </a:xfrm>
          <a:prstGeom prst="rect">
            <a:avLst/>
          </a:prstGeom>
        </p:spPr>
      </p:pic>
    </p:spTree>
    <p:extLst>
      <p:ext uri="{BB962C8B-B14F-4D97-AF65-F5344CB8AC3E}">
        <p14:creationId xmlns:p14="http://schemas.microsoft.com/office/powerpoint/2010/main" val="23364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925A-1E71-4F32-AE59-9ABF35E7E4BB}"/>
              </a:ext>
            </a:extLst>
          </p:cNvPr>
          <p:cNvSpPr>
            <a:spLocks noGrp="1"/>
          </p:cNvSpPr>
          <p:nvPr>
            <p:ph type="title"/>
          </p:nvPr>
        </p:nvSpPr>
        <p:spPr>
          <a:xfrm>
            <a:off x="175594" y="124244"/>
            <a:ext cx="9404723" cy="1400530"/>
          </a:xfrm>
        </p:spPr>
        <p:txBody>
          <a:bodyPr/>
          <a:lstStyle/>
          <a:p>
            <a:r>
              <a:rPr lang="en-IN" dirty="0"/>
              <a:t>Pie chart</a:t>
            </a:r>
          </a:p>
        </p:txBody>
      </p:sp>
      <p:sp>
        <p:nvSpPr>
          <p:cNvPr id="3" name="Content Placeholder 2">
            <a:extLst>
              <a:ext uri="{FF2B5EF4-FFF2-40B4-BE49-F238E27FC236}">
                <a16:creationId xmlns:a16="http://schemas.microsoft.com/office/drawing/2014/main" id="{2B030AD5-0328-4CF5-8C48-0280DD1F31EB}"/>
              </a:ext>
            </a:extLst>
          </p:cNvPr>
          <p:cNvSpPr>
            <a:spLocks noGrp="1"/>
          </p:cNvSpPr>
          <p:nvPr>
            <p:ph idx="1"/>
          </p:nvPr>
        </p:nvSpPr>
        <p:spPr>
          <a:xfrm>
            <a:off x="175594" y="1031986"/>
            <a:ext cx="8946541" cy="4195481"/>
          </a:xfrm>
        </p:spPr>
        <p:txBody>
          <a:bodyPr/>
          <a:lstStyle/>
          <a:p>
            <a:r>
              <a:rPr lang="en-US" b="1" dirty="0"/>
              <a:t>Pie Chart</a:t>
            </a:r>
            <a:r>
              <a:rPr lang="en-US" dirty="0"/>
              <a:t>  is a special </a:t>
            </a:r>
            <a:r>
              <a:rPr lang="en-US" b="1" dirty="0"/>
              <a:t>chart</a:t>
            </a:r>
            <a:r>
              <a:rPr lang="en-US" dirty="0"/>
              <a:t> that uses "</a:t>
            </a:r>
            <a:r>
              <a:rPr lang="en-US" b="1" dirty="0"/>
              <a:t>pie</a:t>
            </a:r>
            <a:r>
              <a:rPr lang="en-US" dirty="0"/>
              <a:t> slices" to show relative sizes of data. The </a:t>
            </a:r>
            <a:r>
              <a:rPr lang="en-US" b="1" dirty="0"/>
              <a:t>chart</a:t>
            </a:r>
            <a:r>
              <a:rPr lang="en-US" dirty="0"/>
              <a:t> is divided into sectors, where each sector shows the  relative size of each value.</a:t>
            </a:r>
            <a:endParaRPr lang="en-IN" dirty="0"/>
          </a:p>
        </p:txBody>
      </p:sp>
      <p:pic>
        <p:nvPicPr>
          <p:cNvPr id="6" name="Picture 5">
            <a:extLst>
              <a:ext uri="{FF2B5EF4-FFF2-40B4-BE49-F238E27FC236}">
                <a16:creationId xmlns:a16="http://schemas.microsoft.com/office/drawing/2014/main" id="{CB129577-DBD0-42E3-9223-4C0282584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342" y="2038824"/>
            <a:ext cx="6815225" cy="4096385"/>
          </a:xfrm>
          <a:prstGeom prst="rect">
            <a:avLst/>
          </a:prstGeom>
        </p:spPr>
      </p:pic>
    </p:spTree>
    <p:extLst>
      <p:ext uri="{BB962C8B-B14F-4D97-AF65-F5344CB8AC3E}">
        <p14:creationId xmlns:p14="http://schemas.microsoft.com/office/powerpoint/2010/main" val="98172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465A-34F8-4370-97B5-CC41C8430D17}"/>
              </a:ext>
            </a:extLst>
          </p:cNvPr>
          <p:cNvSpPr>
            <a:spLocks noGrp="1"/>
          </p:cNvSpPr>
          <p:nvPr>
            <p:ph type="title"/>
          </p:nvPr>
        </p:nvSpPr>
        <p:spPr>
          <a:xfrm>
            <a:off x="645130" y="204143"/>
            <a:ext cx="9404723" cy="1400530"/>
          </a:xfrm>
        </p:spPr>
        <p:txBody>
          <a:bodyPr/>
          <a:lstStyle/>
          <a:p>
            <a:r>
              <a:rPr lang="en-IN" dirty="0"/>
              <a:t>Boxplot</a:t>
            </a:r>
          </a:p>
        </p:txBody>
      </p:sp>
      <p:sp>
        <p:nvSpPr>
          <p:cNvPr id="3" name="Content Placeholder 2">
            <a:extLst>
              <a:ext uri="{FF2B5EF4-FFF2-40B4-BE49-F238E27FC236}">
                <a16:creationId xmlns:a16="http://schemas.microsoft.com/office/drawing/2014/main" id="{342263FE-0AF3-4C6E-9EC8-B297E8696D65}"/>
              </a:ext>
            </a:extLst>
          </p:cNvPr>
          <p:cNvSpPr>
            <a:spLocks noGrp="1"/>
          </p:cNvSpPr>
          <p:nvPr>
            <p:ph idx="1"/>
          </p:nvPr>
        </p:nvSpPr>
        <p:spPr>
          <a:xfrm>
            <a:off x="739328" y="1191784"/>
            <a:ext cx="8946541" cy="4195481"/>
          </a:xfrm>
        </p:spPr>
        <p:txBody>
          <a:bodyPr/>
          <a:lstStyle/>
          <a:p>
            <a:r>
              <a:rPr lang="en-US" dirty="0"/>
              <a:t>A box plot shows the five-number summary of the data – the minimum, first quartile, median, third quartile, and maximum.</a:t>
            </a:r>
          </a:p>
          <a:p>
            <a:pPr marL="0" indent="0">
              <a:buNone/>
            </a:pPr>
            <a:r>
              <a:rPr lang="en-US" dirty="0"/>
              <a:t>      Box plot is also used for detection of outliers in data set.</a:t>
            </a:r>
          </a:p>
          <a:p>
            <a:endParaRPr lang="en-US" dirty="0"/>
          </a:p>
        </p:txBody>
      </p:sp>
      <p:pic>
        <p:nvPicPr>
          <p:cNvPr id="5" name="Picture 4">
            <a:extLst>
              <a:ext uri="{FF2B5EF4-FFF2-40B4-BE49-F238E27FC236}">
                <a16:creationId xmlns:a16="http://schemas.microsoft.com/office/drawing/2014/main" id="{7F45A0BA-54B1-431A-9784-7DB83BE30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461" y="2592314"/>
            <a:ext cx="6595444" cy="3297722"/>
          </a:xfrm>
          <a:prstGeom prst="rect">
            <a:avLst/>
          </a:prstGeom>
        </p:spPr>
      </p:pic>
    </p:spTree>
    <p:extLst>
      <p:ext uri="{BB962C8B-B14F-4D97-AF65-F5344CB8AC3E}">
        <p14:creationId xmlns:p14="http://schemas.microsoft.com/office/powerpoint/2010/main" val="2628774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786</TotalTime>
  <Words>2143</Words>
  <Application>Microsoft Office PowerPoint</Application>
  <PresentationFormat>Widescreen</PresentationFormat>
  <Paragraphs>137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Narrow</vt:lpstr>
      <vt:lpstr>Calibri</vt:lpstr>
      <vt:lpstr>Century Gothic</vt:lpstr>
      <vt:lpstr>Wingdings</vt:lpstr>
      <vt:lpstr>Wingdings 3</vt:lpstr>
      <vt:lpstr>Ion</vt:lpstr>
      <vt:lpstr>Exploratory Data Analysis</vt:lpstr>
      <vt:lpstr>What is EDA ?</vt:lpstr>
      <vt:lpstr>Why do we use EDA? </vt:lpstr>
      <vt:lpstr>How to perform EDA? </vt:lpstr>
      <vt:lpstr>Methods Used for EDA: </vt:lpstr>
      <vt:lpstr>Univariate Plots</vt:lpstr>
      <vt:lpstr>Dot Plot</vt:lpstr>
      <vt:lpstr>Pie chart</vt:lpstr>
      <vt:lpstr>Boxplot</vt:lpstr>
      <vt:lpstr>Histogram </vt:lpstr>
      <vt:lpstr>   Distribution plot </vt:lpstr>
      <vt:lpstr>Violin plot </vt:lpstr>
      <vt:lpstr>KDE Plot</vt:lpstr>
      <vt:lpstr>Bivariate Plots</vt:lpstr>
      <vt:lpstr>Scatter Plot</vt:lpstr>
      <vt:lpstr>Multivariate Plots</vt:lpstr>
      <vt:lpstr>Heat Map</vt:lpstr>
      <vt:lpstr>Feature Engineering</vt:lpstr>
      <vt:lpstr>Methods to treat missing values</vt:lpstr>
      <vt:lpstr>Mean/ Mode/ Median Imputation</vt:lpstr>
      <vt:lpstr>Prediction Model</vt:lpstr>
      <vt:lpstr>KNN Imputation</vt:lpstr>
      <vt:lpstr>Techniques of Outlier Detection and Treatment  </vt:lpstr>
      <vt:lpstr>What causes Outliers? </vt:lpstr>
      <vt:lpstr>Impact of Outliers ? </vt:lpstr>
      <vt:lpstr>How to detect Outliers? </vt:lpstr>
      <vt:lpstr>How to remove Outliers? </vt:lpstr>
      <vt:lpstr>PowerPoint Presentation</vt:lpstr>
      <vt:lpstr>Categorical values into numerical values.</vt:lpstr>
      <vt:lpstr>Label Encoding</vt:lpstr>
      <vt:lpstr>Imbalance Data Set.</vt:lpstr>
      <vt:lpstr>Variable Transformation.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Nikhil Paliwal</dc:creator>
  <cp:lastModifiedBy>Nikhil Paliwal</cp:lastModifiedBy>
  <cp:revision>59</cp:revision>
  <dcterms:created xsi:type="dcterms:W3CDTF">2020-04-29T10:09:07Z</dcterms:created>
  <dcterms:modified xsi:type="dcterms:W3CDTF">2020-05-05T06:07:39Z</dcterms:modified>
</cp:coreProperties>
</file>